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112" r:id="rId2"/>
    <p:sldMasterId id="2147484131" r:id="rId3"/>
    <p:sldMasterId id="2147484150" r:id="rId4"/>
  </p:sldMasterIdLst>
  <p:notesMasterIdLst>
    <p:notesMasterId r:id="rId13"/>
  </p:notesMasterIdLst>
  <p:handoutMasterIdLst>
    <p:handoutMasterId r:id="rId14"/>
  </p:handoutMasterIdLst>
  <p:sldIdLst>
    <p:sldId id="349" r:id="rId5"/>
    <p:sldId id="362" r:id="rId6"/>
    <p:sldId id="360" r:id="rId7"/>
    <p:sldId id="364" r:id="rId8"/>
    <p:sldId id="375" r:id="rId9"/>
    <p:sldId id="377" r:id="rId10"/>
    <p:sldId id="374" r:id="rId11"/>
    <p:sldId id="373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CC"/>
    <a:srgbClr val="339933"/>
    <a:srgbClr val="006600"/>
    <a:srgbClr val="00CC00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0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365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34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4629" y="175081"/>
            <a:ext cx="19025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</a:t>
            </a:r>
            <a:r>
              <a:rPr lang="en-US" dirty="0" smtClean="0"/>
              <a:t>21-11-00xx-00-0000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6363"/>
            <a:ext cx="512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6A8AC6D-F2AA-4E56-8EA1-7B3885048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8938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6363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38779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52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0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8360" y="97294"/>
            <a:ext cx="17232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doc.: 21-00xx-00-0000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0400" y="97294"/>
            <a:ext cx="7675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32325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6293" rIns="94180" bIns="4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843" lvl="4" algn="r" defTabSz="938779">
              <a:defRPr sz="1200" b="0">
                <a:solidFill>
                  <a:schemeClr val="tx1"/>
                </a:solidFill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2313" y="8999538"/>
            <a:ext cx="5127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ADB91C3-4A57-42C7-A1AB-7F76E0CB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8999538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19685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79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5638" y="298450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297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727265" y="97294"/>
            <a:ext cx="1673535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24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BA0CF6CD-9461-4F60-B743-5EE01F02B8EE}" type="slidenum">
              <a:rPr lang="en-US" smtClean="0"/>
              <a:pPr defTabSz="938213"/>
              <a:t>2</a:t>
            </a:fld>
            <a:endParaRPr lang="en-US" smtClean="0"/>
          </a:p>
        </p:txBody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6199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3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2936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A5A8984E-5F86-433A-A6EA-89DC048EE7E6}" type="slidenum">
              <a:rPr lang="en-US" smtClean="0"/>
              <a:pPr defTabSz="938213"/>
              <a:t>4</a:t>
            </a:fld>
            <a:endParaRPr lang="en-US" smtClean="0"/>
          </a:p>
        </p:txBody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3929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13489" y="8999539"/>
            <a:ext cx="261586" cy="276987"/>
          </a:xfrm>
          <a:prstGeom prst="rect">
            <a:avLst/>
          </a:prstGeom>
          <a:noFill/>
        </p:spPr>
        <p:txBody>
          <a:bodyPr lIns="91428" tIns="45714" rIns="91428" bIns="45714"/>
          <a:lstStyle/>
          <a:p>
            <a:pPr algn="l" defTabSz="937965"/>
            <a:fld id="{FAAE0E8B-988F-47CE-9949-D3DED8909968}" type="slidenum">
              <a:rPr lang="en-US" sz="1200" b="0" smtClean="0">
                <a:solidFill>
                  <a:prstClr val="black"/>
                </a:solidFill>
              </a:rPr>
              <a:pPr algn="l" defTabSz="937965"/>
              <a:t>5</a:t>
            </a:fld>
            <a:endParaRPr lang="en-US" sz="1200" b="0" dirty="0" smtClean="0">
              <a:solidFill>
                <a:prstClr val="black"/>
              </a:solidFill>
            </a:endParaRPr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  <a:noFill/>
          <a:ln/>
        </p:spPr>
        <p:txBody>
          <a:bodyPr lIns="91416" tIns="45708" rIns="91416" bIns="4570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6276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13489" y="8999539"/>
            <a:ext cx="261586" cy="276987"/>
          </a:xfrm>
          <a:prstGeom prst="rect">
            <a:avLst/>
          </a:prstGeom>
          <a:noFill/>
        </p:spPr>
        <p:txBody>
          <a:bodyPr lIns="91428" tIns="45714" rIns="91428" bIns="45714"/>
          <a:lstStyle/>
          <a:p>
            <a:pPr algn="l" defTabSz="937965"/>
            <a:fld id="{FAAE0E8B-988F-47CE-9949-D3DED8909968}" type="slidenum">
              <a:rPr lang="en-US" smtClean="0">
                <a:solidFill>
                  <a:prstClr val="black"/>
                </a:solidFill>
              </a:rPr>
              <a:pPr algn="l" defTabSz="937965"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  <a:noFill/>
          <a:ln/>
        </p:spPr>
        <p:txBody>
          <a:bodyPr lIns="91416" tIns="45708" rIns="91416" bIns="4570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4632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13489" y="8999539"/>
            <a:ext cx="261586" cy="276987"/>
          </a:xfrm>
          <a:prstGeom prst="rect">
            <a:avLst/>
          </a:prstGeom>
          <a:noFill/>
        </p:spPr>
        <p:txBody>
          <a:bodyPr lIns="91428" tIns="45714" rIns="91428" bIns="45714"/>
          <a:lstStyle/>
          <a:p>
            <a:pPr defTabSz="937965"/>
            <a:fld id="{FAAE0E8B-988F-47CE-9949-D3DED8909968}" type="slidenum">
              <a:rPr lang="en-US" smtClean="0">
                <a:solidFill>
                  <a:prstClr val="black"/>
                </a:solidFill>
              </a:rPr>
              <a:pPr defTabSz="937965"/>
              <a:t>7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  <a:noFill/>
          <a:ln/>
        </p:spPr>
        <p:txBody>
          <a:bodyPr lIns="91416" tIns="45708" rIns="91416" bIns="4570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842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089"/>
            <a:fld id="{C5D4A31E-7503-4F7C-A7F9-CA21825C3BA4}" type="slidenum">
              <a:rPr lang="en-US" smtClean="0"/>
              <a:pPr defTabSz="938089"/>
              <a:t>8</a:t>
            </a:fld>
            <a:endParaRPr lang="en-US" dirty="0" smtClean="0"/>
          </a:p>
        </p:txBody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45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04800"/>
            <a:ext cx="13604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DB344-F031-4742-BF42-F32281325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493439-E6BE-4DB2-977E-D6213FF94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2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BA62F1-8A5B-46AA-8FF5-0C43FE314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1C9CBE-769A-4D8F-A873-9722C6714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0F071A-0425-48DE-9186-2919767AC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1AB965-6ABB-45E8-91DE-0AB872EE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46659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ja-JP" dirty="0" smtClean="0"/>
              <a:t>March  2015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78030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C33EA7-631C-421E-9DA9-BCA0BC00C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CBDE478-540A-4533-B630-5289DA16E1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3DACD2F-9786-486C-9E92-757D70B8C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5EAE60E-B8AB-4C07-8727-0B4A640A87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1AE6C48-FC0E-4C0A-A7D2-A12BE0BB3F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A1EC890-31EC-487D-AA60-02B691D82D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A519437-B6E0-45D2-ADBE-CED11A2324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F31B28D-59C5-4D92-A491-E66C7A6F60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922C443-5D96-4DE7-99CD-7C5E19B8A4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955A4B1-4EFB-4DEF-816B-559E5062D2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6825E2F7-1D07-407B-992F-AC7D28176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6868" y="304800"/>
            <a:ext cx="1320532" cy="32539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 2015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443850D-805A-4E9A-9EA0-5011D2D5F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74FAE21-1B12-43B9-9130-C41EEF43AB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5E68F9D-EE77-4604-80A2-5FFC8BC132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757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273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220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157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330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CBDE478-540A-4533-B630-5289DA16E1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543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3DACD2F-9786-486C-9E92-757D70B8C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86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E7E15F-1B1F-46AD-B1A9-FFC92B7AD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5EAE60E-B8AB-4C07-8727-0B4A640A87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98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1AE6C48-FC0E-4C0A-A7D2-A12BE0BB3F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0089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A1EC890-31EC-487D-AA60-02B691D82D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717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A519437-B6E0-45D2-ADBE-CED11A2324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5944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F31B28D-59C5-4D92-A491-E66C7A6F60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693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922C443-5D96-4DE7-99CD-7C5E19B8A4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429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955A4B1-4EFB-4DEF-816B-559E5062D2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3963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6825E2F7-1D07-407B-992F-AC7D28176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2732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74FAE21-1B12-43B9-9130-C41EEF43AB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183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altLang="ja-JP" sz="1200" b="0" smtClean="0">
                <a:solidFill>
                  <a:srgbClr val="000000"/>
                </a:solidFill>
              </a:rPr>
              <a:t>March  2014 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5E68F9D-EE77-4604-80A2-5FFC8BC132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3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4BD279-F874-4EE7-A9CF-506BDAE8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 IEEE 802.21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80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231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0716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047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3898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748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3656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358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165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87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920877-6106-4A7C-B6CB-D2E401B3A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0093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7165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4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CC5FA1-7749-4E19-AF75-D1DE637AC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69D99A-019A-48FC-99B0-69FA4D244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March  2014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952DDF-3558-4EA5-A623-A0316EF5B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35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 dirty="0" smtClean="0"/>
              <a:t>March 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6401" y="6475413"/>
            <a:ext cx="19575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1D28DA7-A304-4929-A082-CB9128B37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21622" y="332601"/>
            <a:ext cx="29238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>
                <a:solidFill>
                  <a:schemeClr val="tx1"/>
                </a:solidFill>
              </a:rPr>
              <a:t>doc.: </a:t>
            </a:r>
            <a:r>
              <a:rPr lang="en-US" sz="1800" dirty="0" smtClean="0">
                <a:solidFill>
                  <a:schemeClr val="tx1"/>
                </a:solidFill>
              </a:rPr>
              <a:t>21-15-0036-00-0000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z="1200" b="0" smtClean="0">
                <a:solidFill>
                  <a:srgbClr val="000000"/>
                </a:solidFill>
              </a:rPr>
              <a:t>Subir Das, Chair IEEE 802.21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sz="1200" b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z="1200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21-15-0036-00-0000-Session#67-Closing_Plenary_Notes.ppt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sz="12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  <p:sldLayoutId id="2147484124" r:id="rId12"/>
    <p:sldLayoutId id="2147484125" r:id="rId13"/>
    <p:sldLayoutId id="2147484126" r:id="rId14"/>
    <p:sldLayoutId id="2147484127" r:id="rId15"/>
    <p:sldLayoutId id="2147484128" r:id="rId16"/>
    <p:sldLayoutId id="2147484129" r:id="rId17"/>
    <p:sldLayoutId id="2147484130" r:id="rId1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z="1200" b="0" smtClean="0">
                <a:solidFill>
                  <a:srgbClr val="000000"/>
                </a:solidFill>
              </a:rPr>
              <a:t>Subir Das, Chair IEEE 802.21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sz="1200" b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z="1200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21-14-0031-00-0000-Session#67-Closing_Plenary_Notes.ppt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62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  <p:sldLayoutId id="2147484148" r:id="rId17"/>
    <p:sldLayoutId id="2147484149" r:id="rId1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b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b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082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  <p:sldLayoutId id="2147484162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4/21-14-0142-07-MuGM-sb-commentary-file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21/dcn/15/21-15-0017-01-MuGM-sb-recirc-2-commentary-file.csv" TargetMode="External"/><Relationship Id="rId4" Type="http://schemas.openxmlformats.org/officeDocument/2006/relationships/hyperlink" Target="https://mentor.ieee.org/802.21/dcn/14/21-14-0185-02-MuGM-sb-recirc-1-commentary-file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802.21 Motions in March Plenary 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21-15-00036-00-0000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: Request for  EC  Unconditional Approval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Date Submitted: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March 12, 2015 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at EC Closing Plenary, March 2015	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latin typeface="Arial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dirty="0" smtClean="0">
                <a:latin typeface="Arial"/>
                <a:ea typeface="SimSun" pitchFamily="2" charset="-122"/>
                <a:cs typeface="Times New Roman" pitchFamily="18" charset="0"/>
              </a:rPr>
              <a:t>Subir Das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,  Applied Communication Sciences  </a:t>
            </a:r>
          </a:p>
          <a:p>
            <a:pPr>
              <a:buClr>
                <a:srgbClr val="FAFD00"/>
              </a:buClr>
              <a:buFontTx/>
              <a:buNone/>
            </a:pPr>
            <a:endParaRPr lang="en-US" altLang="ja-JP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: This document contains Sponsor Ballots summary and motions for  EC unconditional approval </a:t>
            </a:r>
            <a:r>
              <a:rPr lang="en-US" dirty="0" smtClean="0"/>
              <a:t>to forward the IEEE P802.21d  Draft to the IEEE SA </a:t>
            </a:r>
            <a:r>
              <a:rPr lang="en-US" dirty="0" err="1" smtClean="0"/>
              <a:t>RevCom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4200" y="6477000"/>
            <a:ext cx="186589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Sponsor Ballot Statistics </a:t>
            </a:r>
          </a:p>
        </p:txBody>
      </p:sp>
      <p:sp>
        <p:nvSpPr>
          <p:cNvPr id="46084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13471294-CA52-44EC-89A2-553A2F23322B}" type="slidenum">
              <a:rPr lang="en-US" sz="1200" b="0">
                <a:solidFill>
                  <a:schemeClr val="tx1"/>
                </a:solidFill>
              </a:rPr>
              <a:pPr/>
              <a:t>2</a:t>
            </a:fld>
            <a:endParaRPr lang="en-US" sz="1200" b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687459"/>
              </p:ext>
            </p:extLst>
          </p:nvPr>
        </p:nvGraphicFramePr>
        <p:xfrm>
          <a:off x="180191" y="1828800"/>
          <a:ext cx="8762997" cy="458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609"/>
                <a:gridCol w="609600"/>
                <a:gridCol w="914400"/>
                <a:gridCol w="1600200"/>
                <a:gridCol w="942190"/>
                <a:gridCol w="2057400"/>
                <a:gridCol w="990598"/>
              </a:tblGrid>
              <a:tr h="88724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IEEE</a:t>
                      </a:r>
                      <a:r>
                        <a:rPr lang="en-US" sz="1400" b="1" baseline="0" dirty="0" smtClean="0"/>
                        <a:t> Sponsor / Re-circ Ballot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Response Ratio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Approval Ratio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Negative Votes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Number of Negative Comments Received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Comment Resolution Status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Draft Status</a:t>
                      </a:r>
                      <a:endParaRPr lang="en-US" sz="1400" b="1" dirty="0"/>
                    </a:p>
                  </a:txBody>
                  <a:tcPr/>
                </a:tc>
              </a:tr>
              <a:tr h="74582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Sponsor Ballot#1</a:t>
                      </a:r>
                    </a:p>
                    <a:p>
                      <a:pPr algn="ctr"/>
                      <a:r>
                        <a:rPr lang="en-US" sz="1200" b="1" baseline="0" dirty="0" smtClean="0"/>
                        <a:t>Opened:  Aug 18, 2014, </a:t>
                      </a:r>
                    </a:p>
                    <a:p>
                      <a:pPr algn="ctr"/>
                      <a:r>
                        <a:rPr lang="en-US" sz="1200" b="1" baseline="0" dirty="0" smtClean="0"/>
                        <a:t>Closed Sep 17 2014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/>
                          </a:solidFill>
                        </a:rPr>
                        <a:t>85% (1% Abstain)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/>
                          </a:solidFill>
                        </a:rPr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 negative votes with comments, </a:t>
                      </a:r>
                    </a:p>
                    <a:p>
                      <a:pPr algn="ctr"/>
                      <a:r>
                        <a:rPr lang="en-US" sz="1200" dirty="0" smtClean="0"/>
                        <a:t>0 negative vote</a:t>
                      </a:r>
                      <a:r>
                        <a:rPr lang="en-US" sz="1200" baseline="0" dirty="0" smtClean="0"/>
                        <a:t> without comment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/>
                        <a:t>Comments  on P802.21d/D5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addressed</a:t>
                      </a:r>
                      <a:r>
                        <a:rPr lang="en-US" sz="1200" baseline="0" dirty="0" smtClean="0"/>
                        <a:t>, resolved and incorporated into P802.21d/D7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P802.21d/D7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prepared and circulated </a:t>
                      </a:r>
                      <a:endParaRPr lang="en-US" sz="1200" dirty="0"/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Sponsor Ballot Re-circ</a:t>
                      </a:r>
                      <a:r>
                        <a:rPr lang="en-US" sz="1200" b="1" baseline="0" dirty="0" smtClean="0"/>
                        <a:t> #1</a:t>
                      </a:r>
                      <a:r>
                        <a:rPr lang="en-US" sz="1200" b="1" dirty="0" smtClean="0"/>
                        <a:t> </a:t>
                      </a:r>
                    </a:p>
                    <a:p>
                      <a:pPr algn="ctr"/>
                      <a:r>
                        <a:rPr lang="en-US" sz="1200" b="1" dirty="0" smtClean="0"/>
                        <a:t>Opened: </a:t>
                      </a:r>
                      <a:r>
                        <a:rPr lang="en-US" sz="1200" b="1" baseline="0" dirty="0" smtClean="0"/>
                        <a:t> Dec 12, 2014, </a:t>
                      </a:r>
                    </a:p>
                    <a:p>
                      <a:pPr algn="ctr"/>
                      <a:r>
                        <a:rPr lang="en-US" sz="1200" b="1" baseline="0" dirty="0" smtClean="0"/>
                        <a:t>Closed:  Dec 28, 2014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/>
                          </a:solidFill>
                        </a:rPr>
                        <a:t>87% (1% Abstain)</a:t>
                      </a:r>
                      <a:endParaRPr lang="en-US" sz="12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en-US" sz="12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negative votes with comments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(no new negative</a:t>
                      </a:r>
                      <a:r>
                        <a:rPr lang="en-US" sz="1200" baseline="0" dirty="0" smtClean="0"/>
                        <a:t> voter</a:t>
                      </a:r>
                      <a:r>
                        <a:rPr lang="en-US" sz="1200" dirty="0" smtClean="0"/>
                        <a:t>)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23 new comments 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200" dirty="0" smtClean="0"/>
                        <a:t>Comments  on P802.21d/D7</a:t>
                      </a:r>
                      <a:r>
                        <a:rPr lang="en-US" altLang="ja-JP" sz="1200" baseline="0" dirty="0" smtClean="0"/>
                        <a:t> </a:t>
                      </a:r>
                      <a:r>
                        <a:rPr lang="en-US" altLang="ja-JP" sz="1200" dirty="0" smtClean="0"/>
                        <a:t>addressed</a:t>
                      </a:r>
                      <a:r>
                        <a:rPr lang="en-US" altLang="ja-JP" sz="1200" baseline="0" dirty="0" smtClean="0"/>
                        <a:t>, resolved and incorporated into P802.21d/D8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P802.21d/D8</a:t>
                      </a:r>
                      <a:r>
                        <a:rPr lang="en-US" sz="1200" baseline="0" dirty="0" smtClean="0"/>
                        <a:t> prepared and circulated</a:t>
                      </a:r>
                      <a:endParaRPr lang="en-US" sz="1200" dirty="0"/>
                    </a:p>
                  </a:txBody>
                  <a:tcPr/>
                </a:tc>
              </a:tr>
              <a:tr h="138294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dirty="0" smtClean="0"/>
                        <a:t>Sponsor Ballot Re-</a:t>
                      </a:r>
                      <a:r>
                        <a:rPr lang="en-US" altLang="ja-JP" sz="1200" b="1" dirty="0" err="1" smtClean="0"/>
                        <a:t>circ</a:t>
                      </a:r>
                      <a:r>
                        <a:rPr lang="en-US" altLang="ja-JP" sz="1200" b="1" baseline="0" dirty="0" smtClean="0"/>
                        <a:t> #2</a:t>
                      </a:r>
                      <a:r>
                        <a:rPr lang="en-US" altLang="ja-JP" sz="1200" b="1" dirty="0" smtClean="0"/>
                        <a:t> </a:t>
                      </a:r>
                    </a:p>
                    <a:p>
                      <a:pPr algn="ctr"/>
                      <a:r>
                        <a:rPr lang="en-US" altLang="ja-JP" sz="1200" b="1" dirty="0" smtClean="0"/>
                        <a:t>Opened:</a:t>
                      </a:r>
                      <a:r>
                        <a:rPr lang="en-US" altLang="ja-JP" sz="1200" b="1" baseline="0" dirty="0" smtClean="0"/>
                        <a:t> Feb 6, 2015, </a:t>
                      </a:r>
                    </a:p>
                    <a:p>
                      <a:pPr algn="ctr"/>
                      <a:r>
                        <a:rPr lang="en-US" altLang="ja-JP" sz="1200" b="1" baseline="0" dirty="0" smtClean="0"/>
                        <a:t>Closed Feb 21, 2015</a:t>
                      </a:r>
                      <a:endParaRPr lang="en-US" altLang="ja-JP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2"/>
                          </a:solidFill>
                        </a:rPr>
                        <a:t>89% (1% Abstain)</a:t>
                      </a:r>
                      <a:endParaRPr lang="en-US" sz="12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2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0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200" dirty="0" smtClean="0"/>
                        <a:t>One</a:t>
                      </a:r>
                      <a:r>
                        <a:rPr lang="en-US" altLang="ja-JP" sz="1200" baseline="0" dirty="0" smtClean="0"/>
                        <a:t> </a:t>
                      </a:r>
                      <a:r>
                        <a:rPr lang="en-US" altLang="ja-JP" sz="1200" dirty="0" smtClean="0"/>
                        <a:t>non-negative comment  on P802.21d/D8</a:t>
                      </a:r>
                      <a:r>
                        <a:rPr lang="en-US" altLang="ja-JP" sz="1200" baseline="0" dirty="0" smtClean="0"/>
                        <a:t> </a:t>
                      </a:r>
                      <a:r>
                        <a:rPr lang="en-US" altLang="ja-JP" sz="1200" dirty="0" smtClean="0"/>
                        <a:t>addressed and resolved</a:t>
                      </a:r>
                      <a:endParaRPr lang="en-US" altLang="ja-JP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/>
                        <a:t>P802.21d/D8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119" name="Rectangle 8"/>
          <p:cNvSpPr>
            <a:spLocks noChangeArrowheads="1"/>
          </p:cNvSpPr>
          <p:nvPr/>
        </p:nvSpPr>
        <p:spPr bwMode="auto">
          <a:xfrm>
            <a:off x="914400" y="114300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Number of People in the Sponsor Ballot Pool = </a:t>
            </a:r>
            <a:r>
              <a:rPr lang="en-US" sz="2400" dirty="0" smtClean="0">
                <a:solidFill>
                  <a:schemeClr val="accent2"/>
                </a:solidFill>
              </a:rPr>
              <a:t>64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705600" y="6673334"/>
            <a:ext cx="1865895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Subir</a:t>
            </a:r>
            <a:r>
              <a:rPr lang="en-US" dirty="0" smtClean="0"/>
              <a:t>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Sponsor Ballot Comments and Resolutions 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600200"/>
            <a:ext cx="8686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SB #1:</a:t>
            </a:r>
            <a:r>
              <a:rPr lang="en-US" altLang="ja-JP" sz="2400" dirty="0">
                <a:solidFill>
                  <a:schemeClr val="tx1"/>
                </a:solidFill>
                <a:hlinkClick r:id="rId3"/>
              </a:rPr>
              <a:t> https://mentor.ieee.org/802.21/dcn/14/21-14-0142-07-MuGM-sb-commentary-file.xlsx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SB re-circ #1:</a:t>
            </a:r>
            <a:r>
              <a:rPr lang="en-US" altLang="ja-JP" sz="2400" dirty="0">
                <a:solidFill>
                  <a:schemeClr val="tx1"/>
                </a:solidFill>
                <a:hlinkClick r:id="rId4"/>
              </a:rPr>
              <a:t> https://</a:t>
            </a:r>
            <a:r>
              <a:rPr lang="en-US" altLang="ja-JP" sz="2400" dirty="0" smtClean="0">
                <a:solidFill>
                  <a:schemeClr val="tx1"/>
                </a:solidFill>
                <a:hlinkClick r:id="rId4"/>
              </a:rPr>
              <a:t>mentor.ieee.org/802.21/dcn/14/21-14-0185-02-MuGM-sb-recirc-1-commentary-file.xls 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SB re-</a:t>
            </a:r>
            <a:r>
              <a:rPr lang="en-US" sz="2400" dirty="0" err="1" smtClean="0">
                <a:solidFill>
                  <a:schemeClr val="tx1"/>
                </a:solidFill>
              </a:rPr>
              <a:t>circ</a:t>
            </a:r>
            <a:r>
              <a:rPr lang="en-US" sz="2400" dirty="0" smtClean="0">
                <a:solidFill>
                  <a:schemeClr val="tx1"/>
                </a:solidFill>
              </a:rPr>
              <a:t> #</a:t>
            </a:r>
            <a:r>
              <a:rPr lang="en-US" sz="2400" dirty="0">
                <a:solidFill>
                  <a:schemeClr val="tx1"/>
                </a:solidFill>
              </a:rPr>
              <a:t>2: </a:t>
            </a:r>
            <a:r>
              <a:rPr lang="en-US" sz="2400" dirty="0">
                <a:solidFill>
                  <a:schemeClr val="tx1"/>
                </a:solidFill>
                <a:hlinkClick r:id="rId5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hlinkClick r:id="rId5"/>
              </a:rPr>
              <a:t>mentor.ieee.org/802.21/dcn/15/21-15-0017-01-MuGM-sb-recirc-2-commentary-file.csv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744538" lvl="1" indent="-287338" algn="l">
              <a:defRPr/>
            </a:pP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457200"/>
          </a:xfrm>
          <a:noFill/>
        </p:spPr>
        <p:txBody>
          <a:bodyPr/>
          <a:lstStyle/>
          <a:p>
            <a:pPr eaLnBrk="1" hangingPunct="1"/>
            <a:r>
              <a:rPr lang="en-US" sz="2400" dirty="0" smtClean="0"/>
              <a:t>Comment and Resolution Details (SB Re-Circ#2)</a:t>
            </a:r>
          </a:p>
        </p:txBody>
      </p:sp>
      <p:sp>
        <p:nvSpPr>
          <p:cNvPr id="491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04234982-CE09-4C26-9D41-E91090343600}" type="slidenum">
              <a:rPr lang="en-US" sz="1200" b="0">
                <a:solidFill>
                  <a:schemeClr val="tx1"/>
                </a:solidFill>
              </a:rPr>
              <a:pPr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9158" name="Rectangle 8"/>
          <p:cNvSpPr>
            <a:spLocks noChangeArrowheads="1"/>
          </p:cNvSpPr>
          <p:nvPr/>
        </p:nvSpPr>
        <p:spPr bwMode="auto">
          <a:xfrm>
            <a:off x="533400" y="1066800"/>
            <a:ext cx="82296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1313" indent="-341313" algn="l">
              <a:defRPr/>
            </a:pPr>
            <a:r>
              <a:rPr lang="en-US" sz="2000" dirty="0">
                <a:solidFill>
                  <a:schemeClr val="tx1"/>
                </a:solidFill>
              </a:rPr>
              <a:t>Commenter: </a:t>
            </a:r>
            <a:r>
              <a:rPr lang="en-US" sz="2000" dirty="0" err="1">
                <a:solidFill>
                  <a:schemeClr val="tx1"/>
                </a:solidFill>
              </a:rPr>
              <a:t>Gillooly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Gregory (</a:t>
            </a:r>
            <a:r>
              <a:rPr lang="en-US" sz="2000" dirty="0" err="1" smtClean="0">
                <a:solidFill>
                  <a:schemeClr val="tx1"/>
                </a:solidFill>
              </a:rPr>
              <a:t>Aclara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341313" indent="-341313" algn="l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Comment (General):</a:t>
            </a:r>
          </a:p>
          <a:p>
            <a:pPr marL="341313" indent="-341313" algn="l">
              <a:defRPr/>
            </a:pPr>
            <a:r>
              <a:rPr lang="en-US" altLang="ja-JP" sz="2000" b="0" dirty="0"/>
              <a:t>In the table entry </a:t>
            </a:r>
            <a:r>
              <a:rPr lang="en-US" altLang="ja-JP" sz="2000" b="0" dirty="0" err="1"/>
              <a:t>LinkActionExecutionDelay</a:t>
            </a:r>
            <a:r>
              <a:rPr lang="en-US" altLang="ja-JP" sz="2000" b="0" dirty="0"/>
              <a:t>, what is the behavior in the case of group operation?  I assume No Delay.</a:t>
            </a:r>
            <a:r>
              <a:rPr lang="en-US" altLang="ja-JP" sz="2000" dirty="0"/>
              <a:t> </a:t>
            </a:r>
            <a:endParaRPr lang="en-US" altLang="ja-JP" sz="2000" dirty="0" smtClean="0"/>
          </a:p>
          <a:p>
            <a:pPr marL="341313" indent="-341313" algn="l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Suggested </a:t>
            </a:r>
            <a:r>
              <a:rPr lang="en-US" sz="2000" dirty="0">
                <a:solidFill>
                  <a:schemeClr val="tx1"/>
                </a:solidFill>
              </a:rPr>
              <a:t>remedy</a:t>
            </a:r>
            <a:r>
              <a:rPr lang="en-US" sz="2000" b="0" dirty="0" smtClean="0">
                <a:solidFill>
                  <a:schemeClr val="tx1"/>
                </a:solidFill>
              </a:rPr>
              <a:t>: </a:t>
            </a:r>
            <a:r>
              <a:rPr lang="en-US" altLang="ja-JP" sz="2000" b="0" dirty="0"/>
              <a:t>Explicitly state behavior in case of group operation.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Commenter’s position: Approve;  Must not be satisfied </a:t>
            </a:r>
          </a:p>
          <a:p>
            <a:pPr marL="341313" indent="-341313" algn="l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Resolution </a:t>
            </a:r>
            <a:r>
              <a:rPr lang="en-US" sz="2000" dirty="0">
                <a:solidFill>
                  <a:schemeClr val="tx1"/>
                </a:solidFill>
              </a:rPr>
              <a:t>Status</a:t>
            </a:r>
            <a:r>
              <a:rPr lang="en-US" sz="2000" dirty="0" smtClean="0">
                <a:solidFill>
                  <a:schemeClr val="tx1"/>
                </a:solidFill>
              </a:rPr>
              <a:t>: Rejected</a:t>
            </a:r>
            <a:endParaRPr lang="en-US" sz="20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Disposition Details: </a:t>
            </a:r>
            <a:r>
              <a:rPr lang="en-US" sz="2000" b="0" dirty="0" smtClean="0">
                <a:solidFill>
                  <a:schemeClr val="tx1"/>
                </a:solidFill>
              </a:rPr>
              <a:t>This </a:t>
            </a:r>
            <a:r>
              <a:rPr lang="en-US" sz="2000" b="0" dirty="0">
                <a:solidFill>
                  <a:schemeClr val="tx1"/>
                </a:solidFill>
              </a:rPr>
              <a:t>comment is not based on the changed portions of the balloted proposed </a:t>
            </a:r>
            <a:r>
              <a:rPr lang="en-US" sz="2000" b="0" dirty="0" smtClean="0">
                <a:solidFill>
                  <a:schemeClr val="tx1"/>
                </a:solidFill>
              </a:rPr>
              <a:t>standard. </a:t>
            </a:r>
            <a:r>
              <a:rPr lang="en-US" sz="2000" b="0" dirty="0">
                <a:solidFill>
                  <a:schemeClr val="tx1"/>
                </a:solidFill>
              </a:rPr>
              <a:t>Per 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>
                <a:solidFill>
                  <a:schemeClr val="tx1"/>
                </a:solidFill>
              </a:rPr>
              <a:t>5.4.3.3 of IEEE-SA Standards Board Operations </a:t>
            </a:r>
            <a:r>
              <a:rPr lang="en-US" sz="2000" b="0" dirty="0" smtClean="0">
                <a:solidFill>
                  <a:schemeClr val="tx1"/>
                </a:solidFill>
              </a:rPr>
              <a:t>Manual, “</a:t>
            </a:r>
            <a:r>
              <a:rPr lang="en-US" sz="2000" dirty="0" smtClean="0">
                <a:solidFill>
                  <a:schemeClr val="tx1"/>
                </a:solidFill>
              </a:rPr>
              <a:t>portions </a:t>
            </a:r>
            <a:r>
              <a:rPr lang="en-US" sz="2000" dirty="0">
                <a:solidFill>
                  <a:schemeClr val="tx1"/>
                </a:solidFill>
              </a:rPr>
              <a:t>of the balloted proposed standard affected by the changes, or portions of the </a:t>
            </a:r>
            <a:r>
              <a:rPr lang="en-US" sz="2000" dirty="0" smtClean="0">
                <a:solidFill>
                  <a:schemeClr val="tx1"/>
                </a:solidFill>
              </a:rPr>
              <a:t>balloted proposed </a:t>
            </a:r>
            <a:r>
              <a:rPr lang="en-US" sz="2000" dirty="0">
                <a:solidFill>
                  <a:schemeClr val="tx1"/>
                </a:solidFill>
              </a:rPr>
              <a:t>standard that are the subject of unresolved comments associated with Do Not Approve </a:t>
            </a:r>
            <a:r>
              <a:rPr lang="en-US" sz="2000" dirty="0" smtClean="0">
                <a:solidFill>
                  <a:schemeClr val="tx1"/>
                </a:solidFill>
              </a:rPr>
              <a:t>votes”.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</a:p>
          <a:p>
            <a:pPr marL="341313" indent="-341313" algn="l">
              <a:defRPr/>
            </a:pP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smtClean="0">
                <a:solidFill>
                  <a:schemeClr val="tx1"/>
                </a:solidFill>
              </a:rPr>
              <a:t>    Despite </a:t>
            </a:r>
            <a:r>
              <a:rPr lang="en-US" sz="2000" b="0" dirty="0">
                <a:solidFill>
                  <a:schemeClr val="tx1"/>
                </a:solidFill>
              </a:rPr>
              <a:t>of above, the WG </a:t>
            </a:r>
            <a:r>
              <a:rPr lang="en-US" sz="2000" b="0" dirty="0" smtClean="0">
                <a:solidFill>
                  <a:schemeClr val="tx1"/>
                </a:solidFill>
              </a:rPr>
              <a:t>discussed </a:t>
            </a:r>
            <a:r>
              <a:rPr lang="en-US" sz="2000" b="0" dirty="0">
                <a:solidFill>
                  <a:schemeClr val="tx1"/>
                </a:solidFill>
              </a:rPr>
              <a:t>the comment, and concluded that the comment is not valid since </a:t>
            </a:r>
            <a:r>
              <a:rPr lang="en-US" sz="2000" b="0" dirty="0" smtClean="0">
                <a:solidFill>
                  <a:schemeClr val="tx1"/>
                </a:solidFill>
              </a:rPr>
              <a:t>the text in description column </a:t>
            </a:r>
            <a:r>
              <a:rPr lang="en-US" sz="2000" b="0" dirty="0" smtClean="0">
                <a:solidFill>
                  <a:schemeClr val="tx1"/>
                </a:solidFill>
              </a:rPr>
              <a:t>clearly </a:t>
            </a:r>
            <a:r>
              <a:rPr lang="en-US" sz="2000" b="0" dirty="0" smtClean="0">
                <a:solidFill>
                  <a:schemeClr val="tx1"/>
                </a:solidFill>
              </a:rPr>
              <a:t>mentions "</a:t>
            </a:r>
            <a:r>
              <a:rPr lang="en-US" sz="2000" b="0" dirty="0">
                <a:solidFill>
                  <a:schemeClr val="tx1"/>
                </a:solidFill>
              </a:rPr>
              <a:t>This parameter shall be used for non-group operation."</a:t>
            </a: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>
                <a:solidFill>
                  <a:srgbClr val="000000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rgbClr val="000000"/>
                </a:solidFill>
              </a:rPr>
              <a:pPr algn="l"/>
              <a:t>5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685800"/>
          </a:xfrm>
        </p:spPr>
        <p:txBody>
          <a:bodyPr/>
          <a:lstStyle/>
          <a:p>
            <a:r>
              <a:rPr lang="en-US" dirty="0" smtClean="0"/>
              <a:t>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84866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/>
            <a:r>
              <a:rPr lang="en-US" sz="2400" b="0" dirty="0" smtClean="0">
                <a:solidFill>
                  <a:srgbClr val="000000"/>
                </a:solidFill>
              </a:rPr>
              <a:t>Approve  the CSD for IEEE 802.21d in document number DCN: 21-12-0017-01-0000-group-management-5c.pdf 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Moved by:  Yoshihiro Ohba </a:t>
            </a:r>
            <a:endParaRPr lang="en-US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Seconded by : Lily Chen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For:   07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Against: 0</a:t>
            </a: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Abstain: 0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Motion  Passes </a:t>
            </a:r>
            <a:endParaRPr lang="en-US" altLang="zh-HK" sz="4000" b="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sldNum" sz="quarter" idx="12"/>
          </p:nvPr>
        </p:nvSpPr>
        <p:spPr>
          <a:xfrm>
            <a:off x="6878318" y="6553200"/>
            <a:ext cx="1707199" cy="169277"/>
          </a:xfrm>
        </p:spPr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Subir Das, Chair IEEE 802.21</a:t>
            </a:r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12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>
                <a:solidFill>
                  <a:srgbClr val="000000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rgbClr val="000000"/>
                </a:solidFill>
              </a:rPr>
              <a:pPr algn="l"/>
              <a:t>6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685800"/>
          </a:xfrm>
        </p:spPr>
        <p:txBody>
          <a:bodyPr/>
          <a:lstStyle/>
          <a:p>
            <a:r>
              <a:rPr lang="en-US" dirty="0" smtClean="0"/>
              <a:t>WG Motion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sldNum" sz="quarter" idx="12"/>
          </p:nvPr>
        </p:nvSpPr>
        <p:spPr>
          <a:xfrm>
            <a:off x="6878318" y="6553200"/>
            <a:ext cx="1707199" cy="169277"/>
          </a:xfrm>
        </p:spPr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Subir Das, Chair IEEE 802.21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42245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0988" lvl="0" indent="-280988" algn="l" defTabSz="762000">
              <a:lnSpc>
                <a:spcPct val="90000"/>
              </a:lnSpc>
              <a:spcBef>
                <a:spcPct val="40000"/>
              </a:spcBef>
              <a:buClr>
                <a:srgbClr val="618FFD"/>
              </a:buClr>
              <a:buFontTx/>
              <a:buChar char="•"/>
              <a:tabLst>
                <a:tab pos="1271588" algn="l"/>
              </a:tabLst>
            </a:pPr>
            <a:r>
              <a:rPr lang="en-GB" altLang="ja-JP" sz="2400" b="0" kern="0" dirty="0">
                <a:solidFill>
                  <a:srgbClr val="000000"/>
                </a:solidFill>
                <a:latin typeface="Times"/>
                <a:ea typeface="PMingLiU" panose="02020500000000000000" pitchFamily="18" charset="-120"/>
              </a:rPr>
              <a:t>Move to authorize</a:t>
            </a:r>
            <a:r>
              <a:rPr lang="en-US" altLang="ko-KR" sz="2400" b="0" kern="0" dirty="0">
                <a:solidFill>
                  <a:srgbClr val="000000"/>
                </a:solidFill>
                <a:latin typeface="Times"/>
                <a:ea typeface="Gulim" panose="020B0600000101010101" pitchFamily="34" charset="-127"/>
              </a:rPr>
              <a:t> the P802.21 WG Chair to ask 802 EC for approval of P802.21d/D8 to be sent to </a:t>
            </a:r>
            <a:r>
              <a:rPr lang="en-US" altLang="ko-KR" sz="2400" b="0" kern="0" dirty="0" err="1">
                <a:solidFill>
                  <a:srgbClr val="000000"/>
                </a:solidFill>
                <a:latin typeface="Times"/>
                <a:ea typeface="Gulim" panose="020B0600000101010101" pitchFamily="34" charset="-127"/>
              </a:rPr>
              <a:t>RevCom</a:t>
            </a:r>
            <a:r>
              <a:rPr lang="en-US" altLang="ko-KR" sz="2400" b="0" kern="0" dirty="0">
                <a:solidFill>
                  <a:srgbClr val="000000"/>
                </a:solidFill>
                <a:latin typeface="Times"/>
                <a:ea typeface="Gulim" panose="020B0600000101010101" pitchFamily="34" charset="-127"/>
              </a:rPr>
              <a:t>.</a:t>
            </a:r>
            <a:endParaRPr lang="en-GB" altLang="ja-JP" sz="2400" b="0" kern="0" dirty="0">
              <a:solidFill>
                <a:srgbClr val="000000"/>
              </a:solidFill>
              <a:latin typeface="Times"/>
              <a:ea typeface="PMingLiU" panose="02020500000000000000" pitchFamily="18" charset="-120"/>
            </a:endParaRPr>
          </a:p>
          <a:p>
            <a:pPr marL="280988" lvl="0" indent="-280988" algn="l" defTabSz="762000">
              <a:lnSpc>
                <a:spcPct val="90000"/>
              </a:lnSpc>
              <a:spcBef>
                <a:spcPct val="40000"/>
              </a:spcBef>
              <a:buClr>
                <a:srgbClr val="618FFD"/>
              </a:buClr>
              <a:buFontTx/>
              <a:buChar char="•"/>
              <a:tabLst>
                <a:tab pos="1271588" algn="l"/>
              </a:tabLst>
            </a:pPr>
            <a:endParaRPr kumimoji="1" lang="en-US" altLang="ja-JP" sz="2400" b="0" kern="0" dirty="0">
              <a:solidFill>
                <a:srgbClr val="000000"/>
              </a:solidFill>
              <a:latin typeface="Times"/>
              <a:ea typeface="ＭＳ Ｐゴシック" panose="020B0600070205080204" pitchFamily="34" charset="-128"/>
            </a:endParaRPr>
          </a:p>
          <a:p>
            <a:pPr marL="280988" lvl="0" indent="-280988" algn="l" defTabSz="762000">
              <a:lnSpc>
                <a:spcPct val="90000"/>
              </a:lnSpc>
              <a:spcBef>
                <a:spcPct val="40000"/>
              </a:spcBef>
              <a:buClr>
                <a:srgbClr val="618FFD"/>
              </a:buClr>
              <a:buFontTx/>
              <a:buChar char="•"/>
              <a:tabLst>
                <a:tab pos="1271588" algn="l"/>
              </a:tabLst>
            </a:pPr>
            <a:r>
              <a:rPr kumimoji="1" lang="en-US" altLang="ja-JP" sz="2400" b="0" kern="0" dirty="0">
                <a:solidFill>
                  <a:srgbClr val="000000"/>
                </a:solidFill>
                <a:latin typeface="Times"/>
                <a:ea typeface="ＭＳ Ｐゴシック" panose="020B0600070205080204" pitchFamily="34" charset="-128"/>
              </a:rPr>
              <a:t>Moved by: Yoshihiro Ohba</a:t>
            </a:r>
          </a:p>
          <a:p>
            <a:pPr marL="280988" lvl="0" indent="-280988" algn="l" defTabSz="762000">
              <a:lnSpc>
                <a:spcPct val="90000"/>
              </a:lnSpc>
              <a:spcBef>
                <a:spcPct val="40000"/>
              </a:spcBef>
              <a:buClr>
                <a:srgbClr val="618FFD"/>
              </a:buClr>
              <a:buFontTx/>
              <a:buChar char="•"/>
              <a:tabLst>
                <a:tab pos="1271588" algn="l"/>
              </a:tabLst>
            </a:pPr>
            <a:r>
              <a:rPr kumimoji="1" lang="en-US" altLang="ja-JP" sz="2400" b="0" kern="0" dirty="0">
                <a:solidFill>
                  <a:srgbClr val="000000"/>
                </a:solidFill>
                <a:latin typeface="Times"/>
                <a:ea typeface="ＭＳ Ｐゴシック" panose="020B0600070205080204" pitchFamily="34" charset="-128"/>
              </a:rPr>
              <a:t>Seconded by: Antonio de la Oliva</a:t>
            </a:r>
          </a:p>
          <a:p>
            <a:pPr marL="280988" lvl="0" indent="-280988" algn="l" defTabSz="762000">
              <a:lnSpc>
                <a:spcPct val="90000"/>
              </a:lnSpc>
              <a:spcBef>
                <a:spcPct val="40000"/>
              </a:spcBef>
              <a:buClr>
                <a:srgbClr val="618FFD"/>
              </a:buClr>
              <a:buFontTx/>
              <a:buChar char="•"/>
              <a:tabLst>
                <a:tab pos="1271588" algn="l"/>
              </a:tabLst>
            </a:pPr>
            <a:endParaRPr kumimoji="1" lang="en-US" altLang="ja-JP" sz="2400" b="0" kern="0" dirty="0">
              <a:solidFill>
                <a:srgbClr val="000000"/>
              </a:solidFill>
              <a:latin typeface="Times"/>
              <a:ea typeface="ＭＳ Ｐゴシック" panose="020B0600070205080204" pitchFamily="34" charset="-128"/>
            </a:endParaRPr>
          </a:p>
          <a:p>
            <a:pPr marL="280988" lvl="0" indent="-280988" algn="l" defTabSz="762000">
              <a:lnSpc>
                <a:spcPct val="90000"/>
              </a:lnSpc>
              <a:spcBef>
                <a:spcPct val="40000"/>
              </a:spcBef>
              <a:buClr>
                <a:srgbClr val="618FFD"/>
              </a:buClr>
              <a:buFontTx/>
              <a:buChar char="•"/>
              <a:tabLst>
                <a:tab pos="1271588" algn="l"/>
              </a:tabLst>
            </a:pPr>
            <a:r>
              <a:rPr kumimoji="1" lang="en-US" altLang="ja-JP" sz="2400" b="0" kern="0" dirty="0">
                <a:solidFill>
                  <a:srgbClr val="000000"/>
                </a:solidFill>
                <a:latin typeface="Times"/>
                <a:ea typeface="ＭＳ Ｐゴシック" panose="020B0600070205080204" pitchFamily="34" charset="-128"/>
              </a:rPr>
              <a:t>Yes: 07</a:t>
            </a:r>
          </a:p>
          <a:p>
            <a:pPr marL="280988" lvl="0" indent="-280988" algn="l" defTabSz="762000">
              <a:lnSpc>
                <a:spcPct val="90000"/>
              </a:lnSpc>
              <a:spcBef>
                <a:spcPct val="40000"/>
              </a:spcBef>
              <a:buClr>
                <a:srgbClr val="618FFD"/>
              </a:buClr>
              <a:buFontTx/>
              <a:buChar char="•"/>
              <a:tabLst>
                <a:tab pos="1271588" algn="l"/>
              </a:tabLst>
            </a:pPr>
            <a:r>
              <a:rPr kumimoji="1" lang="en-US" altLang="ja-JP" sz="2400" b="0" kern="0" dirty="0">
                <a:solidFill>
                  <a:srgbClr val="000000"/>
                </a:solidFill>
                <a:latin typeface="Times"/>
                <a:ea typeface="ＭＳ Ｐゴシック" panose="020B0600070205080204" pitchFamily="34" charset="-128"/>
              </a:rPr>
              <a:t>No: 00</a:t>
            </a:r>
          </a:p>
          <a:p>
            <a:pPr marL="280988" lvl="0" indent="-280988" algn="l" defTabSz="762000">
              <a:lnSpc>
                <a:spcPct val="90000"/>
              </a:lnSpc>
              <a:spcBef>
                <a:spcPct val="40000"/>
              </a:spcBef>
              <a:buClr>
                <a:srgbClr val="618FFD"/>
              </a:buClr>
              <a:buFontTx/>
              <a:buChar char="•"/>
              <a:tabLst>
                <a:tab pos="1271588" algn="l"/>
              </a:tabLst>
            </a:pPr>
            <a:r>
              <a:rPr kumimoji="1" lang="en-US" altLang="ja-JP" sz="2400" b="0" kern="0" dirty="0">
                <a:solidFill>
                  <a:srgbClr val="000000"/>
                </a:solidFill>
                <a:latin typeface="Times"/>
                <a:ea typeface="ＭＳ Ｐゴシック" panose="020B0600070205080204" pitchFamily="34" charset="-128"/>
              </a:rPr>
              <a:t>Abstain: 00</a:t>
            </a:r>
          </a:p>
          <a:p>
            <a:pPr marL="280988" lvl="0" indent="-280988" algn="l" defTabSz="762000">
              <a:lnSpc>
                <a:spcPct val="90000"/>
              </a:lnSpc>
              <a:spcBef>
                <a:spcPct val="40000"/>
              </a:spcBef>
              <a:buClr>
                <a:srgbClr val="618FFD"/>
              </a:buClr>
              <a:buFontTx/>
              <a:buChar char="•"/>
              <a:tabLst>
                <a:tab pos="1271588" algn="l"/>
              </a:tabLst>
            </a:pPr>
            <a:endParaRPr kumimoji="1" lang="en-US" altLang="ja-JP" sz="2400" b="0" kern="0" dirty="0">
              <a:solidFill>
                <a:srgbClr val="000000"/>
              </a:solidFill>
              <a:latin typeface="Times"/>
              <a:ea typeface="ＭＳ Ｐゴシック" panose="020B0600070205080204" pitchFamily="34" charset="-128"/>
            </a:endParaRPr>
          </a:p>
          <a:p>
            <a:pPr marL="280988" lvl="0" indent="-280988" algn="l" defTabSz="762000">
              <a:lnSpc>
                <a:spcPct val="90000"/>
              </a:lnSpc>
              <a:spcBef>
                <a:spcPct val="40000"/>
              </a:spcBef>
              <a:buClr>
                <a:srgbClr val="618FFD"/>
              </a:buClr>
              <a:buFontTx/>
              <a:buChar char="•"/>
              <a:tabLst>
                <a:tab pos="1271588" algn="l"/>
              </a:tabLst>
            </a:pPr>
            <a:r>
              <a:rPr kumimoji="1" lang="en-US" altLang="ja-JP" sz="2400" b="0" kern="0" dirty="0">
                <a:solidFill>
                  <a:srgbClr val="000000"/>
                </a:solidFill>
                <a:latin typeface="Times"/>
                <a:ea typeface="ＭＳ Ｐゴシック" panose="020B0600070205080204" pitchFamily="34" charset="-128"/>
              </a:rPr>
              <a:t>Result: Passes</a:t>
            </a:r>
            <a:endParaRPr kumimoji="1" lang="ja-JP" altLang="en-US" sz="2400" b="0" kern="0" dirty="0">
              <a:solidFill>
                <a:srgbClr val="000000"/>
              </a:solidFill>
              <a:latin typeface="Times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056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>
                <a:solidFill>
                  <a:srgbClr val="000000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rgbClr val="000000"/>
                </a:solidFill>
              </a:rPr>
              <a:pPr algn="l"/>
              <a:t>7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685800"/>
          </a:xfrm>
        </p:spPr>
        <p:txBody>
          <a:bodyPr/>
          <a:lstStyle/>
          <a:p>
            <a:r>
              <a:rPr lang="en-US" dirty="0" smtClean="0"/>
              <a:t>EC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84866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/>
            <a:r>
              <a:rPr lang="en-US" sz="2400" b="0" dirty="0" smtClean="0">
                <a:solidFill>
                  <a:srgbClr val="000000"/>
                </a:solidFill>
              </a:rPr>
              <a:t>Approve  the CSD for IEEE 802.21d in document number DCN: 21-12-0017-01-0000-group-management-5c.pdf 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Moved by:  </a:t>
            </a:r>
            <a:r>
              <a:rPr lang="en-US" sz="2000" b="0" dirty="0" err="1" smtClean="0">
                <a:solidFill>
                  <a:srgbClr val="000000"/>
                </a:solidFill>
                <a:ea typeface="PMingLiU" charset="-120"/>
              </a:rPr>
              <a:t>Subir</a:t>
            </a: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 Das</a:t>
            </a:r>
            <a:endParaRPr lang="en-US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Seconded by </a:t>
            </a: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: Steve Shellhammer</a:t>
            </a:r>
            <a:endParaRPr lang="en-US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For:   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Against: </a:t>
            </a: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Abstain: 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Motion   </a:t>
            </a:r>
            <a:endParaRPr lang="en-US" altLang="zh-HK" sz="4000" b="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sldNum" sz="quarter" idx="12"/>
          </p:nvPr>
        </p:nvSpPr>
        <p:spPr>
          <a:xfrm>
            <a:off x="6878318" y="6553200"/>
            <a:ext cx="1707199" cy="169277"/>
          </a:xfrm>
        </p:spPr>
        <p:txBody>
          <a:bodyPr/>
          <a:lstStyle/>
          <a:p>
            <a:pPr>
              <a:defRPr/>
            </a:pPr>
            <a:r>
              <a:rPr lang="en-US" sz="1100" b="0" dirty="0" smtClean="0"/>
              <a:t>Subir Das, Chair IEEE 802.21</a:t>
            </a:r>
            <a:endParaRPr lang="en-US" sz="11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9144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EC Motion</a:t>
            </a:r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572250" y="6475413"/>
            <a:ext cx="197167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pt-BR" dirty="0" smtClean="0"/>
              <a:t>Subir Das, Chair IEEE 802.21</a:t>
            </a:r>
            <a:endParaRPr lang="en-US" dirty="0" smtClean="0"/>
          </a:p>
        </p:txBody>
      </p:sp>
      <p:sp>
        <p:nvSpPr>
          <p:cNvPr id="41989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995B805C-BE44-492D-8F02-02564837A66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57200" y="1600200"/>
            <a:ext cx="83058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IEEE 802 Executive Committee authorizes to forward P802.21d/D8 to IEEE SA </a:t>
            </a:r>
            <a:r>
              <a:rPr kumimoji="0" lang="en-GB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RevCom</a:t>
            </a: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Move: </a:t>
            </a:r>
            <a:r>
              <a:rPr kumimoji="0" lang="en-GB" altLang="ja-JP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Subir</a:t>
            </a:r>
            <a:r>
              <a:rPr kumimoji="0" lang="en-GB" altLang="ja-JP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Das 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Second: Steve Shellhammer 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For: 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Against: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Abstain: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Motion</a:t>
            </a:r>
            <a:endParaRPr kumimoji="0" lang="en-GB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35757</TotalTime>
  <Words>591</Words>
  <Application>Microsoft Office PowerPoint</Application>
  <PresentationFormat>On-screen Show (4:3)</PresentationFormat>
  <Paragraphs>135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Gulim</vt:lpstr>
      <vt:lpstr>MS Mincho</vt:lpstr>
      <vt:lpstr>ＭＳ Ｐゴシック</vt:lpstr>
      <vt:lpstr>PMingLiU</vt:lpstr>
      <vt:lpstr>SimSun</vt:lpstr>
      <vt:lpstr>Arial</vt:lpstr>
      <vt:lpstr>Rotis Sans Serif for Nokia</vt:lpstr>
      <vt:lpstr>Times</vt:lpstr>
      <vt:lpstr>Times New Roman</vt:lpstr>
      <vt:lpstr>802-22-Submission</vt:lpstr>
      <vt:lpstr>802.11PowerPointTemplate-Landscape</vt:lpstr>
      <vt:lpstr>1_802.11PowerPointTemplate-Landscape</vt:lpstr>
      <vt:lpstr>2_blank presentation</vt:lpstr>
      <vt:lpstr>PowerPoint Presentation</vt:lpstr>
      <vt:lpstr>Sponsor Ballot Statistics </vt:lpstr>
      <vt:lpstr>Links to Sponsor Ballot Comments and Resolutions </vt:lpstr>
      <vt:lpstr>Comment and Resolution Details (SB Re-Circ#2)</vt:lpstr>
      <vt:lpstr>WG Motion</vt:lpstr>
      <vt:lpstr>WG Motion</vt:lpstr>
      <vt:lpstr>EC Motion</vt:lpstr>
      <vt:lpstr>EC Motion</vt:lpstr>
    </vt:vector>
  </TitlesOfParts>
  <Company>BAE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IEEE 802.22 Standard</dc:title>
  <dc:creator>Apurva N. Mody</dc:creator>
  <cp:lastModifiedBy>Das, Subir</cp:lastModifiedBy>
  <cp:revision>511</cp:revision>
  <cp:lastPrinted>1998-02-10T13:28:06Z</cp:lastPrinted>
  <dcterms:created xsi:type="dcterms:W3CDTF">2004-12-19T20:30:52Z</dcterms:created>
  <dcterms:modified xsi:type="dcterms:W3CDTF">2015-03-13T13:51:10Z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(2)Jb+k64ZYbW0P/naL/E/ynQR1kPQKE0YjV07+a7jsTsnN6F1PYQ9vSV5UlTr7OUbnag1DvG9l_x000d_
mPQCf1X3UgUa2BLH+/zKfbN++FnW2aSY7y2UEc7O712raPWwSek5St5W3MDBx9B2CVE4TbDS_x000d_
Ssz1ZGkLxRq+2OxAZmLC4dO6nL1fOmlmItjVBT/yjzi29ckqz6wQcqEIMZEWf7FrBw+zpf5/_x000d_
mo0JUVUpkhHUptefON</vt:lpwstr>
  </property>
  <property fmtid="{D5CDD505-2E9C-101B-9397-08002B2CF9AE}" pid="3" name="_ms_pID_7253431">
    <vt:lpwstr>kUSouxT7WM/99dSWfxglkhGYNTVocKonPzxyLH/G92Hw==</vt:lpwstr>
  </property>
  <property fmtid="{D5CDD505-2E9C-101B-9397-08002B2CF9AE}" pid="4" name="sflag">
    <vt:lpwstr>1392440278</vt:lpwstr>
  </property>
</Properties>
</file>