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8.xml" ContentType="application/vnd.openxmlformats-officedocument.theme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theme/theme9.xml" ContentType="application/vnd.openxmlformats-officedocument.theme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  <p:sldMasterId id="2147483915" r:id="rId7"/>
    <p:sldMasterId id="2147483928" r:id="rId8"/>
    <p:sldMasterId id="2147483947" r:id="rId9"/>
    <p:sldMasterId id="2147483962" r:id="rId10"/>
  </p:sldMasterIdLst>
  <p:notesMasterIdLst>
    <p:notesMasterId r:id="rId25"/>
  </p:notesMasterIdLst>
  <p:handoutMasterIdLst>
    <p:handoutMasterId r:id="rId26"/>
  </p:handoutMasterIdLst>
  <p:sldIdLst>
    <p:sldId id="413" r:id="rId11"/>
    <p:sldId id="425" r:id="rId12"/>
    <p:sldId id="426" r:id="rId13"/>
    <p:sldId id="428" r:id="rId14"/>
    <p:sldId id="489" r:id="rId15"/>
    <p:sldId id="498" r:id="rId16"/>
    <p:sldId id="501" r:id="rId17"/>
    <p:sldId id="500" r:id="rId18"/>
    <p:sldId id="502" r:id="rId19"/>
    <p:sldId id="499" r:id="rId20"/>
    <p:sldId id="429" r:id="rId21"/>
    <p:sldId id="490" r:id="rId22"/>
    <p:sldId id="492" r:id="rId23"/>
    <p:sldId id="493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92" d="100"/>
          <a:sy n="92" d="100"/>
        </p:scale>
        <p:origin x="142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46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70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201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20612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59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95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513489" y="8999539"/>
            <a:ext cx="261586" cy="276987"/>
          </a:xfrm>
          <a:prstGeom prst="rect">
            <a:avLst/>
          </a:prstGeom>
          <a:noFill/>
        </p:spPr>
        <p:txBody>
          <a:bodyPr lIns="91428" tIns="45714" rIns="91428" bIns="45714"/>
          <a:lstStyle/>
          <a:p>
            <a:pPr defTabSz="937965"/>
            <a:fld id="{FAAE0E8B-988F-47CE-9949-D3DED8909968}" type="slidenum">
              <a:rPr lang="en-US" smtClean="0">
                <a:solidFill>
                  <a:prstClr val="black"/>
                </a:solidFill>
              </a:rPr>
              <a:pPr defTabSz="937965"/>
              <a:t>6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  <a:noFill/>
          <a:ln/>
        </p:spPr>
        <p:txBody>
          <a:bodyPr lIns="91416" tIns="45708" rIns="91416" bIns="45708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66429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089"/>
            <a:fld id="{C5D4A31E-7503-4F7C-A7F9-CA21825C3BA4}" type="slidenum">
              <a:rPr lang="en-US" smtClean="0">
                <a:solidFill>
                  <a:srgbClr val="000000"/>
                </a:solidFill>
              </a:rPr>
              <a:pPr defTabSz="938089"/>
              <a:t>10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28453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1994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915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8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0955A4B1-4EFB-4DEF-816B-559E5062D2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171684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6825E2F7-1D07-407B-992F-AC7D281765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35167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374FAE21-1B12-43B9-9130-C41EEF43AB0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71670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95E68F9D-EE77-4604-80A2-5FFC8BC132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0514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93199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04800"/>
            <a:ext cx="1360487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>
                <a:solidFill>
                  <a:srgbClr val="000000"/>
                </a:solidFill>
              </a:rPr>
              <a:t>March 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2CDB344-F031-4742-BF42-F322813259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07844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846659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altLang="ja-JP">
                <a:solidFill>
                  <a:srgbClr val="000000"/>
                </a:solidFill>
              </a:rPr>
              <a:t>March  2015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78030" y="6475413"/>
            <a:ext cx="186589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Subir Das, Chair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9CC33EA7-631C-421E-9DA9-BCA0BC00C0D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80623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6868" y="304800"/>
            <a:ext cx="1320532" cy="32539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>
                <a:solidFill>
                  <a:srgbClr val="000000"/>
                </a:solidFill>
              </a:rPr>
              <a:t>March  2015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2443850D-805A-4E9A-9EA0-5011D2D5F3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02721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BDE7E15F-1B1F-46AD-B1A9-FFC92B7AD4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8758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9D4BD279-F874-4EE7-A9CF-506BDAE8CB2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313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D3920877-6106-4A7C-B6CB-D2E401B3A48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042939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B0CC5FA1-7749-4E19-AF75-D1DE637AC1C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78088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5569D99A-019A-48FC-99B0-69FA4D244F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95225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D1952DDF-3558-4EA5-A623-A0316EF5B7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391631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BB493439-E6BE-4DB2-977E-D6213FF94E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36184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209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8DBA62F1-8A5B-46AA-8FF5-0C43FE314C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0951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A21C9CBE-769A-4D8F-A873-9722C6714A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14287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270F071A-0425-48DE-9186-2919767AC6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02104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1D1AB965-6ABB-45E8-91DE-0AB872EE75D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2194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43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7982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12435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18266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4707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23885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88934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78766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47418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837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48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44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619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571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6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643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4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8457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090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940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163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115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232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067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8821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0318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936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30470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6328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3CBDE478-540A-4533-B630-5289DA16E1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21836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3DACD2F-9786-486C-9E92-757D70B8C5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39662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5EAE60E-B8AB-4C07-8727-0B4A640A876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27834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1AE6C48-FC0E-4C0A-A7D2-A12BE0BB3F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21470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0A1EC890-31EC-487D-AA60-02B691D82D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51307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EA519437-B6E0-45D2-ADBE-CED11A2324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00245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5F31B28D-59C5-4D92-A491-E66C7A6F60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27658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922C443-5D96-4DE7-99CD-7C5E19B8A47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488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6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21.xml"/><Relationship Id="rId7" Type="http://schemas.openxmlformats.org/officeDocument/2006/relationships/slideLayout" Target="../slideLayouts/slideLayout125.xml"/><Relationship Id="rId12" Type="http://schemas.openxmlformats.org/officeDocument/2006/relationships/slideLayout" Target="../slideLayouts/slideLayout130.xml"/><Relationship Id="rId2" Type="http://schemas.openxmlformats.org/officeDocument/2006/relationships/slideLayout" Target="../slideLayouts/slideLayout120.xml"/><Relationship Id="rId1" Type="http://schemas.openxmlformats.org/officeDocument/2006/relationships/slideLayout" Target="../slideLayouts/slideLayout119.xml"/><Relationship Id="rId6" Type="http://schemas.openxmlformats.org/officeDocument/2006/relationships/slideLayout" Target="../slideLayouts/slideLayout124.xml"/><Relationship Id="rId11" Type="http://schemas.openxmlformats.org/officeDocument/2006/relationships/slideLayout" Target="../slideLayouts/slideLayout129.xml"/><Relationship Id="rId5" Type="http://schemas.openxmlformats.org/officeDocument/2006/relationships/slideLayout" Target="../slideLayouts/slideLayout123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28.xml"/><Relationship Id="rId4" Type="http://schemas.openxmlformats.org/officeDocument/2006/relationships/slideLayout" Target="../slideLayouts/slideLayout122.xml"/><Relationship Id="rId9" Type="http://schemas.openxmlformats.org/officeDocument/2006/relationships/slideLayout" Target="../slideLayouts/slideLayout127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89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96.xml"/><Relationship Id="rId19" Type="http://schemas.openxmlformats.org/officeDocument/2006/relationships/theme" Target="../theme/theme8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13" Type="http://schemas.openxmlformats.org/officeDocument/2006/relationships/slideLayout" Target="../slideLayouts/slideLayout117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12" Type="http://schemas.openxmlformats.org/officeDocument/2006/relationships/slideLayout" Target="../slideLayouts/slideLayout116.xml"/><Relationship Id="rId2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09.xml"/><Relationship Id="rId15" Type="http://schemas.openxmlformats.org/officeDocument/2006/relationships/theme" Target="../theme/theme9.xml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Relationship Id="rId14" Type="http://schemas.openxmlformats.org/officeDocument/2006/relationships/slideLayout" Target="../slideLayouts/slideLayout1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</a:t>
            </a:r>
            <a:r>
              <a:rPr lang="en-US" dirty="0" err="1" smtClean="0"/>
              <a:t>styl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6" y="394156"/>
            <a:ext cx="49917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21-15-0032-00-0000-Session#67	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17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60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7" y="394156"/>
            <a:ext cx="49917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>
                <a:solidFill>
                  <a:srgbClr val="000000"/>
                </a:solidFill>
              </a:rPr>
              <a:t>21-14-0031-00-0000-Session#67-Closing_Plenary_Notes.ppt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644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  <p:sldLayoutId id="2147483940" r:id="rId12"/>
    <p:sldLayoutId id="2147483941" r:id="rId13"/>
    <p:sldLayoutId id="2147483942" r:id="rId14"/>
    <p:sldLayoutId id="2147483943" r:id="rId15"/>
    <p:sldLayoutId id="2147483944" r:id="rId16"/>
    <p:sldLayoutId id="2147483945" r:id="rId17"/>
    <p:sldLayoutId id="2147483946" r:id="rId18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8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ja-JP" b="1" dirty="0" smtClean="0">
                <a:solidFill>
                  <a:srgbClr val="000000"/>
                </a:solidFill>
              </a:rPr>
              <a:t>March  2015 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86401" y="6475413"/>
            <a:ext cx="19575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 algn="ctr"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F1D28DA7-A304-4929-A082-CB9128B37B88}" type="slidenum">
              <a:rPr lang="en-US">
                <a:solidFill>
                  <a:srgbClr val="000000"/>
                </a:solidFill>
              </a:rPr>
              <a:pPr algn="ctr"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21622" y="332601"/>
            <a:ext cx="29238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solidFill>
                  <a:srgbClr val="000000"/>
                </a:solidFill>
              </a:rPr>
              <a:t>doc.: </a:t>
            </a:r>
            <a:r>
              <a:rPr lang="en-US" sz="1800" b="1" dirty="0" smtClean="0">
                <a:solidFill>
                  <a:srgbClr val="000000"/>
                </a:solidFill>
              </a:rPr>
              <a:t>21-15-0xxx-00-0000</a:t>
            </a:r>
            <a:endParaRPr lang="en-US" sz="1800" b="1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3200" b="1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25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  <p:sldLayoutId id="2147483959" r:id="rId12"/>
    <p:sldLayoutId id="2147483960" r:id="rId13"/>
    <p:sldLayoutId id="2147483961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latin typeface="Arial" charset="0"/>
              </a:rPr>
              <a:t>sdas</a:t>
            </a:r>
            <a:r>
              <a:rPr lang="en-US" sz="2800" b="1" dirty="0" smtClean="0">
                <a:latin typeface="Arial" charset="0"/>
              </a:rPr>
              <a:t> at </a:t>
            </a:r>
            <a:r>
              <a:rPr lang="en-US" sz="2800" b="1" dirty="0" err="1" smtClean="0">
                <a:latin typeface="Arial" charset="0"/>
              </a:rPr>
              <a:t>appcomsci</a:t>
            </a:r>
            <a:r>
              <a:rPr lang="en-US" sz="2800" b="1" dirty="0" smtClean="0">
                <a:latin typeface="Arial" charset="0"/>
              </a:rPr>
              <a:t>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1066800"/>
            <a:ext cx="7848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#67, </a:t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lang="en-US" sz="4400" b="1" kern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Berlin</a:t>
            </a:r>
            <a:r>
              <a:rPr lang="en-US" sz="4400" b="1" kern="0" noProof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, Germany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610600" cy="9144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EC Motion to forward the IEEE P802.21d to the IEEE SA </a:t>
            </a:r>
            <a:r>
              <a:rPr lang="en-US" sz="2800" dirty="0" err="1" smtClean="0"/>
              <a:t>RevCom</a:t>
            </a:r>
            <a:endParaRPr lang="en-US" sz="2800" dirty="0" smtClean="0"/>
          </a:p>
        </p:txBody>
      </p:sp>
      <p:sp>
        <p:nvSpPr>
          <p:cNvPr id="41988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572250" y="6475413"/>
            <a:ext cx="197167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pt-BR" dirty="0" smtClean="0">
                <a:solidFill>
                  <a:srgbClr val="000000"/>
                </a:solidFill>
              </a:rPr>
              <a:t>Subir Das, Chair IEEE 802.21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1989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</a:rPr>
              <a:t>Slide </a:t>
            </a:r>
            <a:fld id="{995B805C-BE44-492D-8F02-02564837A66E}" type="slidenum">
              <a:rPr lang="en-US">
                <a:solidFill>
                  <a:srgbClr val="000000"/>
                </a:solidFill>
              </a:rPr>
              <a:pPr algn="ctr"/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381000" y="1371600"/>
            <a:ext cx="8305800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GB" altLang="ja-JP" sz="2800" dirty="0" smtClean="0">
                <a:solidFill>
                  <a:srgbClr val="000000"/>
                </a:solidFill>
                <a:ea typeface="MS Mincho" pitchFamily="49" charset="-128"/>
                <a:cs typeface="Times New Roman" pitchFamily="18" charset="0"/>
              </a:rPr>
              <a:t>IEEE 802 Executive Committee authorizes to forward P802.21d/D8 to IEEE SA </a:t>
            </a:r>
            <a:r>
              <a:rPr lang="en-GB" altLang="ja-JP" sz="2800" dirty="0" err="1" smtClean="0">
                <a:solidFill>
                  <a:srgbClr val="000000"/>
                </a:solidFill>
                <a:ea typeface="MS Mincho" pitchFamily="49" charset="-128"/>
                <a:cs typeface="Times New Roman" pitchFamily="18" charset="0"/>
              </a:rPr>
              <a:t>RevCom</a:t>
            </a:r>
            <a:r>
              <a:rPr lang="en-GB" altLang="ja-JP" sz="2800" dirty="0" smtClean="0">
                <a:solidFill>
                  <a:srgbClr val="000000"/>
                </a:solidFill>
                <a:ea typeface="MS Mincho" pitchFamily="49" charset="-128"/>
                <a:cs typeface="Times New Roman" pitchFamily="18" charset="0"/>
              </a:rPr>
              <a:t>.</a:t>
            </a:r>
            <a:endParaRPr lang="en-US" altLang="ja-JP" sz="1600" dirty="0" smtClean="0">
              <a:solidFill>
                <a:srgbClr val="000000"/>
              </a:solidFill>
              <a:latin typeface="Arial" pitchFamily="34" charset="0"/>
            </a:endParaRPr>
          </a:p>
          <a:p>
            <a:endParaRPr lang="en-GB" altLang="ja-JP" sz="2800" dirty="0" smtClean="0">
              <a:solidFill>
                <a:srgbClr val="000000"/>
              </a:solidFill>
              <a:ea typeface="Times New Roman" pitchFamily="18" charset="0"/>
              <a:cs typeface="Times New Roman" pitchFamily="18" charset="0"/>
            </a:endParaRPr>
          </a:p>
          <a:p>
            <a:r>
              <a:rPr lang="en-GB" altLang="ja-JP" sz="28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Move: </a:t>
            </a:r>
            <a:r>
              <a:rPr lang="en-GB" altLang="ja-JP" sz="2800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Subir</a:t>
            </a:r>
            <a:r>
              <a:rPr lang="en-GB" altLang="ja-JP" sz="28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Das </a:t>
            </a:r>
            <a:endParaRPr lang="en-US" altLang="ja-JP" sz="1600" dirty="0" smtClean="0">
              <a:solidFill>
                <a:srgbClr val="000000"/>
              </a:solidFill>
              <a:latin typeface="Arial" pitchFamily="34" charset="0"/>
            </a:endParaRPr>
          </a:p>
          <a:p>
            <a:r>
              <a:rPr lang="en-GB" altLang="ja-JP" sz="28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Second: </a:t>
            </a:r>
            <a:endParaRPr lang="en-US" altLang="ja-JP" sz="1600" dirty="0" smtClean="0">
              <a:solidFill>
                <a:srgbClr val="000000"/>
              </a:solidFill>
              <a:latin typeface="Arial" pitchFamily="34" charset="0"/>
            </a:endParaRPr>
          </a:p>
          <a:p>
            <a:endParaRPr lang="en-GB" altLang="ja-JP" sz="2800" dirty="0" smtClean="0">
              <a:solidFill>
                <a:srgbClr val="000000"/>
              </a:solidFill>
              <a:ea typeface="Times New Roman" pitchFamily="18" charset="0"/>
              <a:cs typeface="Times New Roman" pitchFamily="18" charset="0"/>
            </a:endParaRPr>
          </a:p>
          <a:p>
            <a:r>
              <a:rPr lang="en-GB" altLang="ja-JP" sz="28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For: </a:t>
            </a:r>
            <a:endParaRPr lang="en-US" altLang="ja-JP" sz="1600" dirty="0" smtClean="0">
              <a:solidFill>
                <a:srgbClr val="000000"/>
              </a:solidFill>
              <a:latin typeface="Arial" pitchFamily="34" charset="0"/>
            </a:endParaRPr>
          </a:p>
          <a:p>
            <a:r>
              <a:rPr lang="en-GB" altLang="ja-JP" sz="28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Against:</a:t>
            </a:r>
            <a:endParaRPr lang="en-US" altLang="ja-JP" sz="1600" dirty="0" smtClean="0">
              <a:solidFill>
                <a:srgbClr val="000000"/>
              </a:solidFill>
              <a:latin typeface="Arial" pitchFamily="34" charset="0"/>
            </a:endParaRPr>
          </a:p>
          <a:p>
            <a:r>
              <a:rPr lang="en-GB" altLang="ja-JP" sz="28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Abstain:</a:t>
            </a:r>
          </a:p>
          <a:p>
            <a:endParaRPr lang="en-US" altLang="ja-JP" sz="1600" dirty="0" smtClean="0">
              <a:solidFill>
                <a:srgbClr val="000000"/>
              </a:solidFill>
              <a:latin typeface="Arial" pitchFamily="34" charset="0"/>
            </a:endParaRPr>
          </a:p>
          <a:p>
            <a:r>
              <a:rPr lang="en-GB" altLang="ja-JP" sz="2800" dirty="0" smtClean="0">
                <a:solidFill>
                  <a:srgbClr val="000000"/>
                </a:solidFill>
                <a:ea typeface="MS Mincho" pitchFamily="49" charset="-128"/>
                <a:cs typeface="Times New Roman" pitchFamily="18" charset="0"/>
              </a:rPr>
              <a:t>Motion</a:t>
            </a:r>
            <a:endParaRPr lang="en-GB" altLang="ja-JP" sz="4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3947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2015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534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May 10-15, 2015, Hyatt Regency Vancouver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12-17 July 2015, Hilton Waikoloa Village, Hawaii,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13-18, 2015, Asia (</a:t>
            </a:r>
            <a:r>
              <a:rPr lang="en-US" sz="2400" b="1" dirty="0" err="1" smtClean="0">
                <a:solidFill>
                  <a:srgbClr val="0000FF"/>
                </a:solidFill>
              </a:rPr>
              <a:t>Centara</a:t>
            </a:r>
            <a:r>
              <a:rPr lang="en-US" sz="2400" b="1" dirty="0" smtClean="0">
                <a:solidFill>
                  <a:srgbClr val="0000FF"/>
                </a:solidFill>
              </a:rPr>
              <a:t> Bank Central World, Bangkok)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8-13 Nov 2015, </a:t>
            </a:r>
            <a:r>
              <a:rPr lang="it-IT" sz="2400" b="1" dirty="0" smtClean="0">
                <a:solidFill>
                  <a:srgbClr val="FF0000"/>
                </a:solidFill>
              </a:rPr>
              <a:t>Hyatt Regency Dallas,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May, Interim  Meeting 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 smtClean="0"/>
              <a:t>May  10-15 , 2015, Hyatt Regency, Vancouver, Canada </a:t>
            </a:r>
          </a:p>
          <a:p>
            <a:pPr>
              <a:lnSpc>
                <a:spcPct val="90000"/>
              </a:lnSpc>
            </a:pPr>
            <a:r>
              <a:rPr lang="en-US" sz="2000" b="1" dirty="0"/>
              <a:t>Registration Fees &amp; Deadlines </a:t>
            </a:r>
            <a:endParaRPr lang="en-US" sz="2000" b="1" dirty="0" smtClean="0"/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Early</a:t>
            </a:r>
            <a:r>
              <a:rPr lang="en-US" sz="1800" b="1" dirty="0"/>
              <a:t>:  Before 6:00 PM Pacific Time, Friday, April 3, 2015 </a:t>
            </a:r>
            <a:endParaRPr lang="en-US" sz="1800" b="1" dirty="0" smtClean="0"/>
          </a:p>
          <a:p>
            <a:pPr lvl="2">
              <a:lnSpc>
                <a:spcPct val="90000"/>
              </a:lnSpc>
            </a:pPr>
            <a:r>
              <a:rPr lang="en-US" sz="1400" b="1" dirty="0" smtClean="0"/>
              <a:t>$</a:t>
            </a:r>
            <a:r>
              <a:rPr lang="en-US" sz="1400" b="1" dirty="0"/>
              <a:t>US 600.00 for attendees staying at the Hyatt Regency </a:t>
            </a:r>
            <a:r>
              <a:rPr lang="en-US" sz="1400" b="1" dirty="0" smtClean="0"/>
              <a:t>Vancouver /$US </a:t>
            </a:r>
            <a:r>
              <a:rPr lang="en-US" sz="1400" b="1" dirty="0"/>
              <a:t>900.00 for all others </a:t>
            </a:r>
            <a:r>
              <a:rPr lang="en-US" sz="1600" b="1" dirty="0" smtClean="0"/>
              <a:t>Standard</a:t>
            </a:r>
            <a:r>
              <a:rPr lang="en-US" sz="1600" b="1" dirty="0"/>
              <a:t>:  After Early Registration and Before 6:00 PM Pacific Time, May 1, </a:t>
            </a:r>
            <a:r>
              <a:rPr lang="en-US" sz="1600" b="1" dirty="0" smtClean="0"/>
              <a:t>2015</a:t>
            </a:r>
            <a:endParaRPr lang="en-US" sz="2000" b="1" dirty="0" smtClean="0"/>
          </a:p>
          <a:p>
            <a:pPr lvl="2">
              <a:lnSpc>
                <a:spcPct val="90000"/>
              </a:lnSpc>
            </a:pPr>
            <a:r>
              <a:rPr lang="en-US" sz="1400" b="1" dirty="0" smtClean="0"/>
              <a:t>$US </a:t>
            </a:r>
            <a:r>
              <a:rPr lang="en-US" sz="1400" b="1" dirty="0"/>
              <a:t>800.00 for attendees staying at the Hyatt Regency Vancouver </a:t>
            </a:r>
            <a:r>
              <a:rPr lang="en-US" sz="1400" b="1" dirty="0" smtClean="0"/>
              <a:t>/ $</a:t>
            </a:r>
            <a:r>
              <a:rPr lang="en-US" sz="1400" b="1" dirty="0"/>
              <a:t>US 1100.00 for all </a:t>
            </a:r>
            <a:r>
              <a:rPr lang="en-US" sz="1400" b="1" dirty="0" smtClean="0"/>
              <a:t>others</a:t>
            </a:r>
            <a:endParaRPr lang="en-US" sz="1400" b="1" dirty="0"/>
          </a:p>
          <a:p>
            <a:pPr lvl="1">
              <a:lnSpc>
                <a:spcPct val="90000"/>
              </a:lnSpc>
            </a:pPr>
            <a:r>
              <a:rPr lang="en-US" sz="1600" b="1" dirty="0"/>
              <a:t> Late/On-site:  After 6:00 PM Pacific Time Friday May 1, </a:t>
            </a:r>
            <a:r>
              <a:rPr lang="en-US" sz="1600" b="1" dirty="0" smtClean="0"/>
              <a:t>2015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$</a:t>
            </a:r>
            <a:r>
              <a:rPr lang="en-US" sz="1400" b="1" dirty="0"/>
              <a:t> </a:t>
            </a:r>
            <a:r>
              <a:rPr lang="en-US" sz="1400" b="1" dirty="0" smtClean="0"/>
              <a:t>US1000.00 </a:t>
            </a:r>
            <a:r>
              <a:rPr lang="en-US" sz="1400" b="1" dirty="0"/>
              <a:t>for attendees staying at the Hyatt Regency </a:t>
            </a:r>
            <a:r>
              <a:rPr lang="en-US" sz="1400" b="1" dirty="0" smtClean="0"/>
              <a:t>Vancouver/ $US 1300.00 </a:t>
            </a:r>
            <a:r>
              <a:rPr lang="en-US" sz="1400" b="1" dirty="0"/>
              <a:t>for all others </a:t>
            </a:r>
            <a:r>
              <a:rPr lang="en-US" sz="1400" b="1" dirty="0" smtClean="0"/>
              <a:t>(</a:t>
            </a:r>
          </a:p>
          <a:p>
            <a:pPr>
              <a:lnSpc>
                <a:spcPct val="90000"/>
              </a:lnSpc>
            </a:pPr>
            <a:r>
              <a:rPr lang="en-US" sz="2000" b="1" dirty="0" smtClean="0"/>
              <a:t>IEEE 802 GROUP RATE (Single/Double) </a:t>
            </a:r>
            <a:r>
              <a:rPr lang="en-US" sz="2000" b="1" dirty="0"/>
              <a:t>- </a:t>
            </a:r>
            <a:r>
              <a:rPr lang="en-US" sz="2000" b="1" dirty="0" smtClean="0"/>
              <a:t>199.00 CDN per Night </a:t>
            </a:r>
            <a:endParaRPr lang="en-US" sz="2000" dirty="0" smtClean="0"/>
          </a:p>
          <a:p>
            <a:pPr lvl="1"/>
            <a:r>
              <a:rPr lang="en-US" sz="1600" dirty="0"/>
              <a:t>The Early Bird Rate will apply to the first 50% of Room Block.</a:t>
            </a:r>
          </a:p>
          <a:p>
            <a:pPr lvl="1"/>
            <a:r>
              <a:rPr lang="en-US" sz="1600" dirty="0" smtClean="0"/>
              <a:t>Subject </a:t>
            </a:r>
            <a:r>
              <a:rPr lang="en-US" sz="1600" dirty="0"/>
              <a:t>to Availability: Once the Early Rate allotment has been fulfilled the IEEE 802 Wireless Group Rate will </a:t>
            </a:r>
            <a:r>
              <a:rPr lang="en-US" sz="1600" dirty="0" smtClean="0"/>
              <a:t>apply; Includes </a:t>
            </a:r>
            <a:r>
              <a:rPr lang="en-US" sz="1600" dirty="0"/>
              <a:t>Guest Room Internet </a:t>
            </a:r>
            <a:r>
              <a:rPr lang="en-US" sz="1600" dirty="0" smtClean="0"/>
              <a:t>Access</a:t>
            </a:r>
          </a:p>
          <a:p>
            <a:r>
              <a:rPr lang="en-US" sz="2200" b="1" dirty="0" smtClean="0"/>
              <a:t>IEEE 802 GROUP RATE DEADLINE</a:t>
            </a:r>
            <a:r>
              <a:rPr lang="en-US" sz="2200" b="1" dirty="0"/>
              <a:t>:  Friday April 17, 2015 6:00 PM Pacific </a:t>
            </a:r>
            <a:r>
              <a:rPr lang="en-US" sz="2200" b="1" dirty="0" smtClean="0"/>
              <a:t>Time</a:t>
            </a:r>
          </a:p>
          <a:p>
            <a:pPr lvl="1"/>
            <a:r>
              <a:rPr lang="en-US" sz="1400" b="1" dirty="0" smtClean="0"/>
              <a:t>Following </a:t>
            </a:r>
            <a:r>
              <a:rPr lang="en-US" sz="1400" b="1" dirty="0"/>
              <a:t>the deadline date, rooms and rates are subject to availability.</a:t>
            </a:r>
            <a:r>
              <a:rPr lang="en-US" sz="1400" b="1" dirty="0" smtClean="0"/>
              <a:t> </a:t>
            </a:r>
          </a:p>
          <a:p>
            <a:pPr lvl="1"/>
            <a:r>
              <a:rPr lang="en-US" sz="1600" dirty="0" smtClean="0"/>
              <a:t>Cancellation: Individual </a:t>
            </a:r>
            <a:r>
              <a:rPr lang="en-US" sz="1600" dirty="0"/>
              <a:t>guest room reservations can be cancelled free of charge until 6:00 PM Pacific Time on the scheduled arrival date.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  <a:p>
            <a:endParaRPr lang="en-US" sz="2000" dirty="0" smtClean="0"/>
          </a:p>
          <a:p>
            <a:pPr>
              <a:lnSpc>
                <a:spcPct val="90000"/>
              </a:lnSpc>
            </a:pPr>
            <a:endParaRPr lang="en-US" sz="2000" b="1" dirty="0" smtClean="0"/>
          </a:p>
          <a:p>
            <a:pPr>
              <a:lnSpc>
                <a:spcPct val="90000"/>
              </a:lnSpc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2016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Interim: 11-16 January, 2016, </a:t>
            </a:r>
            <a:r>
              <a:rPr lang="es-ES" sz="2400" b="1" dirty="0" smtClean="0">
                <a:solidFill>
                  <a:schemeClr val="accent2"/>
                </a:solidFill>
              </a:rPr>
              <a:t>Hyatt Regency,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Wireless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13-18 March, 2016,  Sands Venetian Hotel, Macau, PRC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May 15-20, 2016, Hilton Waikoloa Village, HI, USA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24-29 July 2016, Grand Hyatt, San Diego,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2016 , Europe (TBD)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6-11 Nov 2016, Grand </a:t>
            </a:r>
            <a:r>
              <a:rPr lang="it-IT" sz="2400" b="1" dirty="0" smtClean="0">
                <a:solidFill>
                  <a:srgbClr val="FF0000"/>
                </a:solidFill>
              </a:rPr>
              <a:t>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Update</a:t>
            </a:r>
          </a:p>
          <a:p>
            <a:r>
              <a:rPr lang="en-US" sz="2800" dirty="0" smtClean="0">
                <a:latin typeface="Arial" charset="0"/>
              </a:rPr>
              <a:t>Teleconferences</a:t>
            </a:r>
          </a:p>
          <a:p>
            <a:r>
              <a:rPr lang="en-US" sz="2800" dirty="0"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Motions 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TG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572000"/>
          </a:xfrm>
        </p:spPr>
        <p:txBody>
          <a:bodyPr/>
          <a:lstStyle/>
          <a:p>
            <a:r>
              <a:rPr lang="en-US" sz="2400" dirty="0" smtClean="0"/>
              <a:t>802.21d  Multicast Management Task Group</a:t>
            </a:r>
          </a:p>
          <a:p>
            <a:pPr lvl="1"/>
            <a:r>
              <a:rPr lang="en-US" sz="2000" dirty="0"/>
              <a:t>https://</a:t>
            </a:r>
            <a:r>
              <a:rPr lang="en-US" sz="2000" dirty="0" smtClean="0"/>
              <a:t>mentor.ieee.org/802.21/dcn/15/21-15-0028-00-MuGM-tgd-march-closing-report.ppt</a:t>
            </a:r>
            <a:endParaRPr lang="en-US" sz="1600" dirty="0" smtClean="0"/>
          </a:p>
          <a:p>
            <a:r>
              <a:rPr lang="en-US" sz="2200" dirty="0" smtClean="0"/>
              <a:t>802.21m: Revision  Task Group</a:t>
            </a:r>
          </a:p>
          <a:p>
            <a:pPr lvl="1"/>
            <a:r>
              <a:rPr lang="en-US" sz="1800" dirty="0"/>
              <a:t>https://mentor.ieee.org/802.21/dcn/15/21-15-0030-00-REVP-march-plenary-session-closing-report.pptx</a:t>
            </a:r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r>
              <a:rPr lang="en-US" sz="2200" dirty="0" smtClean="0"/>
              <a:t>802.21.1: Media Independent Services and use cases Task Group</a:t>
            </a:r>
          </a:p>
          <a:p>
            <a:pPr lvl="1"/>
            <a:r>
              <a:rPr lang="en-US" sz="1800" dirty="0"/>
              <a:t>https://mentor.ieee.org/802.21/dcn/15/21-15-0029-00-SAUC-march-plenary-session-closing-report.pptx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 (Tentative)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800600"/>
          </a:xfrm>
        </p:spPr>
        <p:txBody>
          <a:bodyPr/>
          <a:lstStyle/>
          <a:p>
            <a:pPr marL="465138" lvl="1" indent="0">
              <a:buNone/>
            </a:pPr>
            <a:endParaRPr lang="en-US" sz="2000" dirty="0" smtClean="0"/>
          </a:p>
          <a:p>
            <a:r>
              <a:rPr lang="en-US" sz="2400" dirty="0" smtClean="0"/>
              <a:t>802.21m Teleconference:</a:t>
            </a:r>
          </a:p>
          <a:p>
            <a:pPr lvl="1"/>
            <a:r>
              <a:rPr lang="en-US" sz="2000" dirty="0"/>
              <a:t>April 10, Friday 8-9 am, EST </a:t>
            </a:r>
          </a:p>
          <a:p>
            <a:pPr lvl="1"/>
            <a:r>
              <a:rPr lang="en-US" sz="2000" dirty="0"/>
              <a:t>April </a:t>
            </a:r>
            <a:r>
              <a:rPr lang="en-US" sz="2000" dirty="0" smtClean="0"/>
              <a:t>24, </a:t>
            </a:r>
            <a:r>
              <a:rPr lang="en-US" sz="2000" dirty="0"/>
              <a:t>Friday 8-9 am , EST </a:t>
            </a:r>
          </a:p>
          <a:p>
            <a:pPr lvl="2"/>
            <a:r>
              <a:rPr lang="en-US" sz="1600" dirty="0"/>
              <a:t>Jointly with 802.21.1 </a:t>
            </a:r>
          </a:p>
          <a:p>
            <a:pPr lvl="1"/>
            <a:r>
              <a:rPr lang="en-US" sz="2000" dirty="0" smtClean="0"/>
              <a:t>April </a:t>
            </a:r>
            <a:r>
              <a:rPr lang="en-US" sz="2000" dirty="0"/>
              <a:t>29, Wednesday 9-10pm, </a:t>
            </a:r>
            <a:r>
              <a:rPr lang="en-US" sz="2000" dirty="0" smtClean="0"/>
              <a:t>EST </a:t>
            </a:r>
            <a:endParaRPr lang="en-US" sz="2400" dirty="0" smtClean="0"/>
          </a:p>
          <a:p>
            <a:r>
              <a:rPr lang="en-US" sz="2400" dirty="0" smtClean="0"/>
              <a:t>802.21.1 Teleconference: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  <a:latin typeface="Times"/>
              </a:rPr>
              <a:t>April </a:t>
            </a:r>
            <a:r>
              <a:rPr lang="en-US" sz="2000" dirty="0">
                <a:solidFill>
                  <a:srgbClr val="000000"/>
                </a:solidFill>
                <a:latin typeface="Times"/>
              </a:rPr>
              <a:t>17, Friday 8-9 am, EST </a:t>
            </a:r>
            <a:endParaRPr lang="en-US" sz="2000" dirty="0" smtClean="0">
              <a:solidFill>
                <a:srgbClr val="000000"/>
              </a:solidFill>
              <a:latin typeface="Times"/>
            </a:endParaRPr>
          </a:p>
          <a:p>
            <a:pPr lvl="1"/>
            <a:r>
              <a:rPr lang="en-US" sz="2400" dirty="0" smtClean="0">
                <a:solidFill>
                  <a:srgbClr val="000000"/>
                </a:solidFill>
                <a:latin typeface="Times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"/>
              </a:rPr>
              <a:t>April </a:t>
            </a:r>
            <a:r>
              <a:rPr lang="en-US" sz="2000" dirty="0" smtClean="0">
                <a:solidFill>
                  <a:srgbClr val="000000"/>
                </a:solidFill>
                <a:latin typeface="Times"/>
              </a:rPr>
              <a:t>24, </a:t>
            </a:r>
            <a:r>
              <a:rPr lang="en-US" sz="2000" dirty="0">
                <a:solidFill>
                  <a:srgbClr val="000000"/>
                </a:solidFill>
                <a:latin typeface="Times"/>
              </a:rPr>
              <a:t>Friday 8-9 am , EST </a:t>
            </a:r>
            <a:endParaRPr lang="en-US" sz="2000" dirty="0" smtClean="0">
              <a:solidFill>
                <a:srgbClr val="000000"/>
              </a:solidFill>
              <a:latin typeface="Times"/>
            </a:endParaRPr>
          </a:p>
          <a:p>
            <a:pPr lvl="2"/>
            <a:r>
              <a:rPr lang="en-US" sz="2000" dirty="0" smtClean="0">
                <a:solidFill>
                  <a:srgbClr val="000000"/>
                </a:solidFill>
                <a:latin typeface="Times"/>
              </a:rPr>
              <a:t>Jointly </a:t>
            </a:r>
            <a:r>
              <a:rPr lang="en-US" sz="2000" dirty="0">
                <a:solidFill>
                  <a:srgbClr val="000000"/>
                </a:solidFill>
                <a:latin typeface="Times"/>
              </a:rPr>
              <a:t>with 802.21m </a:t>
            </a:r>
            <a:endParaRPr lang="en-US" dirty="0">
              <a:solidFill>
                <a:srgbClr val="000000"/>
              </a:solidFill>
              <a:latin typeface="Times"/>
            </a:endParaRP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r>
              <a:rPr kumimoji="1" lang="en-US" altLang="ja-JP" smtClean="0">
                <a:ea typeface="ＭＳ Ｐゴシック" pitchFamily="50" charset="-128"/>
              </a:rPr>
              <a:t>WG Motion</a:t>
            </a:r>
            <a:endParaRPr kumimoji="1" lang="ja-JP" altLang="en-US" smtClean="0">
              <a:ea typeface="ＭＳ Ｐゴシック" pitchFamily="50" charset="-128"/>
            </a:endParaRP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3B1504-506B-44AB-8932-30F38D54C876}" type="slidenum">
              <a:rPr lang="en-US" altLang="ja-JP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Slide </a:t>
            </a:r>
            <a:fld id="{57481422-3CF1-440D-B52D-9D01E0AA829E}" type="slidenum">
              <a:rPr lang="en-US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533400" y="762000"/>
            <a:ext cx="7772400" cy="685800"/>
          </a:xfrm>
        </p:spPr>
        <p:txBody>
          <a:bodyPr/>
          <a:lstStyle/>
          <a:p>
            <a:r>
              <a:rPr lang="en-US" dirty="0" smtClean="0"/>
              <a:t>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84866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Approve  the CSD for IEEE 802.21d in document number DCN: 21-12-0017-01-0000-group-management-5c.pdf 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 smtClean="0">
              <a:solidFill>
                <a:srgbClr val="000000"/>
              </a:solidFill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Moved by:  Yoshihiro Ohba </a:t>
            </a:r>
            <a:endParaRPr lang="en-US" sz="1050" dirty="0" smtClean="0">
              <a:solidFill>
                <a:srgbClr val="000000"/>
              </a:solidFill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Seconded by : Lily Chen </a:t>
            </a:r>
          </a:p>
          <a:p>
            <a:pPr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altLang="zh-HK" sz="2000" dirty="0" smtClean="0">
                <a:solidFill>
                  <a:srgbClr val="000000"/>
                </a:solidFill>
                <a:ea typeface="PMingLiU" charset="-120"/>
              </a:rPr>
              <a:t>For:   07</a:t>
            </a:r>
            <a:endParaRPr lang="en-US" altLang="zh-HK" sz="1050" dirty="0" smtClean="0">
              <a:solidFill>
                <a:srgbClr val="000000"/>
              </a:solidFill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altLang="zh-HK" sz="2000" dirty="0" smtClean="0">
                <a:solidFill>
                  <a:srgbClr val="000000"/>
                </a:solidFill>
                <a:ea typeface="PMingLiU" charset="-120"/>
              </a:rPr>
              <a:t>Against: 0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2000" dirty="0" smtClean="0">
                <a:solidFill>
                  <a:srgbClr val="000000"/>
                </a:solidFill>
                <a:ea typeface="PMingLiU" charset="-120"/>
              </a:rPr>
              <a:t>Abstain: 0</a:t>
            </a:r>
            <a:endParaRPr lang="en-US" altLang="zh-HK" sz="1050" dirty="0" smtClean="0">
              <a:solidFill>
                <a:srgbClr val="000000"/>
              </a:solidFill>
            </a:endParaRPr>
          </a:p>
          <a:p>
            <a:pPr>
              <a:tabLst>
                <a:tab pos="1271588" algn="l"/>
              </a:tabLst>
              <a:defRPr/>
            </a:pPr>
            <a:endParaRPr lang="en-US" altLang="zh-HK" sz="2000" dirty="0" smtClean="0">
              <a:solidFill>
                <a:srgbClr val="000000"/>
              </a:solidFill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altLang="zh-HK" sz="2000" dirty="0" smtClean="0">
                <a:solidFill>
                  <a:srgbClr val="000000"/>
                </a:solidFill>
                <a:ea typeface="PMingLiU" charset="-120"/>
              </a:rPr>
              <a:t>Motion  Passes </a:t>
            </a:r>
            <a:endParaRPr lang="en-US" altLang="zh-HK" sz="4000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sldNum" sz="quarter" idx="12"/>
          </p:nvPr>
        </p:nvSpPr>
        <p:spPr>
          <a:xfrm>
            <a:off x="6878318" y="6553200"/>
            <a:ext cx="1707199" cy="169277"/>
          </a:xfrm>
        </p:spPr>
        <p:txBody>
          <a:bodyPr/>
          <a:lstStyle/>
          <a:p>
            <a:pPr>
              <a:defRPr/>
            </a:pPr>
            <a:r>
              <a:rPr lang="en-US" sz="1100" b="0" dirty="0" smtClean="0">
                <a:solidFill>
                  <a:srgbClr val="000000"/>
                </a:solidFill>
              </a:rPr>
              <a:t>Subir Das, Chair IEEE 802.21</a:t>
            </a:r>
            <a:endParaRPr lang="en-US" sz="11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8847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ea typeface="ＭＳ Ｐゴシック" panose="020B0600070205080204" pitchFamily="34" charset="-128"/>
              </a:rPr>
              <a:t>W</a:t>
            </a:r>
            <a:r>
              <a:rPr kumimoji="1" lang="en-US" altLang="ja-JP" dirty="0" smtClean="0">
                <a:ea typeface="ＭＳ Ｐゴシック" panose="020B0600070205080204" pitchFamily="34" charset="-128"/>
              </a:rPr>
              <a:t>G Motion</a:t>
            </a:r>
            <a:endParaRPr kumimoji="1" lang="ja-JP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2291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271588" algn="l"/>
              </a:tabLst>
            </a:pPr>
            <a:r>
              <a:rPr lang="en-GB" altLang="ja-JP" dirty="0" smtClean="0">
                <a:ea typeface="PMingLiU" panose="02020500000000000000" pitchFamily="18" charset="-120"/>
              </a:rPr>
              <a:t>Move to authorize</a:t>
            </a:r>
            <a:r>
              <a:rPr lang="en-US" altLang="ko-KR" dirty="0" smtClean="0">
                <a:ea typeface="Gulim" panose="020B0600000101010101" pitchFamily="34" charset="-127"/>
              </a:rPr>
              <a:t> the P802.21 WG Chair to ask 802 EC for approval of P802.21d/D8 to be sent to </a:t>
            </a:r>
            <a:r>
              <a:rPr lang="en-US" altLang="ko-KR" dirty="0" err="1" smtClean="0">
                <a:ea typeface="Gulim" panose="020B0600000101010101" pitchFamily="34" charset="-127"/>
              </a:rPr>
              <a:t>RevCom</a:t>
            </a:r>
            <a:r>
              <a:rPr lang="en-US" altLang="ko-KR" dirty="0" smtClean="0">
                <a:ea typeface="Gulim" panose="020B0600000101010101" pitchFamily="34" charset="-127"/>
              </a:rPr>
              <a:t>.</a:t>
            </a:r>
            <a:endParaRPr lang="en-GB" altLang="ja-JP" dirty="0" smtClean="0">
              <a:ea typeface="PMingLiU" panose="02020500000000000000" pitchFamily="18" charset="-120"/>
            </a:endParaRPr>
          </a:p>
          <a:p>
            <a:pPr>
              <a:tabLst>
                <a:tab pos="1271588" algn="l"/>
              </a:tabLst>
            </a:pP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Moved by: Yoshihiro Ohba</a:t>
            </a: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Seconded by: Antonio de la Oliva</a:t>
            </a:r>
          </a:p>
          <a:p>
            <a:pPr>
              <a:tabLst>
                <a:tab pos="1271588" algn="l"/>
              </a:tabLst>
            </a:pP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Yes: 07</a:t>
            </a: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No: 00</a:t>
            </a: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Abstain: 00</a:t>
            </a:r>
          </a:p>
          <a:p>
            <a:pPr>
              <a:tabLst>
                <a:tab pos="1271588" algn="l"/>
              </a:tabLst>
            </a:pP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Result: Passes</a:t>
            </a:r>
            <a:endParaRPr kumimoji="1" lang="ja-JP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2293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lnSpc>
                <a:spcPct val="90000"/>
              </a:lnSpc>
              <a:buClr>
                <a:schemeClr val="accent1"/>
              </a:buClr>
              <a:buSzPct val="75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lnSpc>
                <a:spcPct val="90000"/>
              </a:lnSpc>
              <a:buClr>
                <a:schemeClr val="accent1"/>
              </a:buClr>
              <a:buSzPct val="75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C0676DE-770D-4F10-963D-F0FBECFDBCA3}" type="slidenum">
              <a:rPr lang="en-US" altLang="ja-JP" sz="140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ja-JP" sz="1400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53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>
                <a:ea typeface="ＭＳ Ｐゴシック" panose="020B0600070205080204" pitchFamily="34" charset="-128"/>
              </a:rPr>
              <a:t>TG Motion</a:t>
            </a:r>
            <a:endParaRPr kumimoji="1" lang="ja-JP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2291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271588" algn="l"/>
              </a:tabLst>
            </a:pPr>
            <a:r>
              <a:rPr lang="en-GB" altLang="ja-JP" dirty="0" smtClean="0">
                <a:ea typeface="PMingLiU" panose="02020500000000000000" pitchFamily="18" charset="-120"/>
              </a:rPr>
              <a:t>Move to authorize</a:t>
            </a:r>
            <a:r>
              <a:rPr lang="en-US" altLang="ko-KR" dirty="0" smtClean="0">
                <a:ea typeface="Gulim" panose="020B0600000101010101" pitchFamily="34" charset="-127"/>
              </a:rPr>
              <a:t> the P802.21 WG Chair to ask 802 EC for approval of P802.21d/D8 to be sent to </a:t>
            </a:r>
            <a:r>
              <a:rPr lang="en-US" altLang="ko-KR" dirty="0" err="1" smtClean="0">
                <a:ea typeface="Gulim" panose="020B0600000101010101" pitchFamily="34" charset="-127"/>
              </a:rPr>
              <a:t>RevCom</a:t>
            </a:r>
            <a:r>
              <a:rPr lang="en-US" altLang="ko-KR" dirty="0" smtClean="0">
                <a:ea typeface="Gulim" panose="020B0600000101010101" pitchFamily="34" charset="-127"/>
              </a:rPr>
              <a:t>.</a:t>
            </a:r>
            <a:endParaRPr lang="en-GB" altLang="ja-JP" dirty="0" smtClean="0">
              <a:ea typeface="PMingLiU" panose="02020500000000000000" pitchFamily="18" charset="-120"/>
            </a:endParaRPr>
          </a:p>
          <a:p>
            <a:pPr>
              <a:tabLst>
                <a:tab pos="1271588" algn="l"/>
              </a:tabLst>
            </a:pP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Moved by: Yoshihiro Ohba</a:t>
            </a: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Seconded by: Antonio de la Oliva</a:t>
            </a:r>
          </a:p>
          <a:p>
            <a:pPr>
              <a:tabLst>
                <a:tab pos="1271588" algn="l"/>
              </a:tabLst>
            </a:pP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Yes: 7</a:t>
            </a: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No: 0</a:t>
            </a: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Abstain: 0</a:t>
            </a:r>
          </a:p>
          <a:p>
            <a:pPr>
              <a:tabLst>
                <a:tab pos="1271588" algn="l"/>
              </a:tabLst>
            </a:pP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Result: Passes</a:t>
            </a:r>
            <a:endParaRPr kumimoji="1" lang="ja-JP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2293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lnSpc>
                <a:spcPct val="90000"/>
              </a:lnSpc>
              <a:buClr>
                <a:schemeClr val="accent1"/>
              </a:buClr>
              <a:buSzPct val="75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lnSpc>
                <a:spcPct val="90000"/>
              </a:lnSpc>
              <a:buClr>
                <a:schemeClr val="accent1"/>
              </a:buClr>
              <a:buSzPct val="75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C0676DE-770D-4F10-963D-F0FBECFDBCA3}" type="slidenum">
              <a:rPr lang="en-US" altLang="ja-JP" sz="140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ja-JP" sz="1400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562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ea typeface="ＭＳ Ｐゴシック" panose="020B0600070205080204" pitchFamily="34" charset="-128"/>
              </a:rPr>
              <a:t>W</a:t>
            </a:r>
            <a:r>
              <a:rPr kumimoji="1" lang="en-US" altLang="ja-JP" dirty="0" smtClean="0">
                <a:ea typeface="ＭＳ Ｐゴシック" panose="020B0600070205080204" pitchFamily="34" charset="-128"/>
              </a:rPr>
              <a:t>G Motion</a:t>
            </a:r>
            <a:endParaRPr kumimoji="1" lang="ja-JP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2291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271588" algn="l"/>
              </a:tabLst>
            </a:pPr>
            <a:r>
              <a:rPr lang="en-GB" altLang="ja-JP" dirty="0" smtClean="0">
                <a:ea typeface="PMingLiU" panose="02020500000000000000" pitchFamily="18" charset="-120"/>
              </a:rPr>
              <a:t>Move to authorize</a:t>
            </a:r>
            <a:r>
              <a:rPr lang="en-US" altLang="ko-KR" dirty="0" smtClean="0">
                <a:ea typeface="Gulim" panose="020B0600000101010101" pitchFamily="34" charset="-127"/>
              </a:rPr>
              <a:t> the P802.21 WG Chair to forward the document (DCN 21-15-0033-01) to 802.24 </a:t>
            </a:r>
            <a:r>
              <a:rPr lang="en-US" altLang="ko-KR" dirty="0" err="1" smtClean="0">
                <a:ea typeface="Gulim" panose="020B0600000101010101" pitchFamily="34" charset="-127"/>
              </a:rPr>
              <a:t>SmartGrid</a:t>
            </a:r>
            <a:r>
              <a:rPr lang="en-US" altLang="ko-KR" dirty="0" smtClean="0">
                <a:ea typeface="Gulim" panose="020B0600000101010101" pitchFamily="34" charset="-127"/>
              </a:rPr>
              <a:t> TAG.</a:t>
            </a:r>
            <a:endParaRPr lang="en-GB" altLang="ja-JP" dirty="0" smtClean="0">
              <a:ea typeface="PMingLiU" panose="02020500000000000000" pitchFamily="18" charset="-120"/>
            </a:endParaRPr>
          </a:p>
          <a:p>
            <a:pPr>
              <a:tabLst>
                <a:tab pos="1271588" algn="l"/>
              </a:tabLst>
            </a:pP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Moved by: Yoshihiro Ohba</a:t>
            </a: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Seconded by: Lily Chen  </a:t>
            </a:r>
          </a:p>
          <a:p>
            <a:pPr>
              <a:tabLst>
                <a:tab pos="1271588" algn="l"/>
              </a:tabLst>
            </a:pP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Yes: 05</a:t>
            </a: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No: 00</a:t>
            </a: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Abstain:  00</a:t>
            </a:r>
          </a:p>
          <a:p>
            <a:pPr>
              <a:tabLst>
                <a:tab pos="1271588" algn="l"/>
              </a:tabLst>
            </a:pP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Result: Passes </a:t>
            </a:r>
            <a:endParaRPr kumimoji="1" lang="ja-JP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2293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lnSpc>
                <a:spcPct val="90000"/>
              </a:lnSpc>
              <a:buClr>
                <a:schemeClr val="accent1"/>
              </a:buClr>
              <a:buSzPct val="75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lnSpc>
                <a:spcPct val="90000"/>
              </a:lnSpc>
              <a:buClr>
                <a:schemeClr val="accent1"/>
              </a:buClr>
              <a:buSzPct val="75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C0676DE-770D-4F10-963D-F0FBECFDBCA3}" type="slidenum">
              <a:rPr lang="en-US" altLang="ja-JP" sz="140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ja-JP" sz="1400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523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_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02-22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22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22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22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56972</TotalTime>
  <Words>771</Words>
  <Application>Microsoft Office PowerPoint</Application>
  <PresentationFormat>On-screen Show (4:3)</PresentationFormat>
  <Paragraphs>179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14</vt:i4>
      </vt:variant>
    </vt:vector>
  </HeadingPairs>
  <TitlesOfParts>
    <vt:vector size="34" baseType="lpstr">
      <vt:lpstr>Gulim</vt:lpstr>
      <vt:lpstr>MS Mincho</vt:lpstr>
      <vt:lpstr>ＭＳ Ｐゴシック</vt:lpstr>
      <vt:lpstr>PMingLiU</vt:lpstr>
      <vt:lpstr>SimSun</vt:lpstr>
      <vt:lpstr>Arial</vt:lpstr>
      <vt:lpstr>Calibri</vt:lpstr>
      <vt:lpstr>Rotis Sans Serif for Nokia</vt:lpstr>
      <vt:lpstr>Times</vt:lpstr>
      <vt:lpstr>Times New Roman</vt:lpstr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1_blank presentation</vt:lpstr>
      <vt:lpstr>1_802.11PowerPointTemplate-Landscape</vt:lpstr>
      <vt:lpstr>802-22-Submission</vt:lpstr>
      <vt:lpstr>2_blank presentation</vt:lpstr>
      <vt:lpstr>PowerPoint Presentation</vt:lpstr>
      <vt:lpstr>Meeting Updates</vt:lpstr>
      <vt:lpstr>TG Reports </vt:lpstr>
      <vt:lpstr>Teleconferences (Tentative) </vt:lpstr>
      <vt:lpstr>WG Motion</vt:lpstr>
      <vt:lpstr>WG Motion</vt:lpstr>
      <vt:lpstr>WG Motion</vt:lpstr>
      <vt:lpstr>TG Motion</vt:lpstr>
      <vt:lpstr>WG Motion</vt:lpstr>
      <vt:lpstr>EC Motion to forward the IEEE P802.21d to the IEEE SA RevCom</vt:lpstr>
      <vt:lpstr>Future Sessions</vt:lpstr>
      <vt:lpstr>Future Sessions – 2015 </vt:lpstr>
      <vt:lpstr>May, Interim  Meeting Logistics </vt:lpstr>
      <vt:lpstr>Future Sessions – 2016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Das, Subir</cp:lastModifiedBy>
  <cp:revision>753</cp:revision>
  <cp:lastPrinted>1998-02-10T13:28:06Z</cp:lastPrinted>
  <dcterms:created xsi:type="dcterms:W3CDTF">2002-07-08T22:03:28Z</dcterms:created>
  <dcterms:modified xsi:type="dcterms:W3CDTF">2015-04-22T14:00:39Z</dcterms:modified>
</cp:coreProperties>
</file>