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9.xml" ContentType="application/vnd.openxmlformats-officedocument.theme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28" r:id="rId8"/>
    <p:sldMasterId id="2147483947" r:id="rId9"/>
    <p:sldMasterId id="2147483962" r:id="rId10"/>
  </p:sldMasterIdLst>
  <p:notesMasterIdLst>
    <p:notesMasterId r:id="rId25"/>
  </p:notesMasterIdLst>
  <p:handoutMasterIdLst>
    <p:handoutMasterId r:id="rId26"/>
  </p:handoutMasterIdLst>
  <p:sldIdLst>
    <p:sldId id="413" r:id="rId11"/>
    <p:sldId id="425" r:id="rId12"/>
    <p:sldId id="426" r:id="rId13"/>
    <p:sldId id="428" r:id="rId14"/>
    <p:sldId id="489" r:id="rId15"/>
    <p:sldId id="498" r:id="rId16"/>
    <p:sldId id="501" r:id="rId17"/>
    <p:sldId id="500" r:id="rId18"/>
    <p:sldId id="502" r:id="rId19"/>
    <p:sldId id="499" r:id="rId20"/>
    <p:sldId id="429" r:id="rId21"/>
    <p:sldId id="490" r:id="rId22"/>
    <p:sldId id="492" r:id="rId23"/>
    <p:sldId id="493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6429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089"/>
            <a:fld id="{C5D4A31E-7503-4F7C-A7F9-CA21825C3BA4}" type="slidenum">
              <a:rPr lang="en-US" smtClean="0">
                <a:solidFill>
                  <a:srgbClr val="000000"/>
                </a:solidFill>
              </a:rPr>
              <a:pPr defTabSz="938089"/>
              <a:t>10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845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99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15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8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7168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25E2F7-1D07-407B-992F-AC7D2817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516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7167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51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3199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04800"/>
            <a:ext cx="13604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March 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2CDB344-F031-4742-BF42-F322813259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7844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46659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ja-JP">
                <a:solidFill>
                  <a:srgbClr val="000000"/>
                </a:solidFill>
              </a:rPr>
              <a:t>March  2015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CC33EA7-631C-421E-9DA9-BCA0BC00C0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0623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6868" y="304800"/>
            <a:ext cx="1320532" cy="32539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March  2015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443850D-805A-4E9A-9EA0-5011D2D5F3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27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DE7E15F-1B1F-46AD-B1A9-FFC92B7AD4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758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D4BD279-F874-4EE7-A9CF-506BDAE8CB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1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3920877-6106-4A7C-B6CB-D2E401B3A4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4293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0CC5FA1-7749-4E19-AF75-D1DE637AC1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8088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569D99A-019A-48FC-99B0-69FA4D244F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5225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1952DDF-3558-4EA5-A623-A0316EF5B7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916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B493439-E6BE-4DB2-977E-D6213FF94E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6184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DBA62F1-8A5B-46AA-8FF5-0C43FE314C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0951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21C9CBE-769A-4D8F-A873-9722C6714A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4287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70F071A-0425-48DE-9186-2919767AC6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2104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1D1AB965-6ABB-45E8-91DE-0AB872EE75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194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821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31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3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047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32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CBDE478-540A-4533-B630-5289DA16E1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1836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3DACD2F-9786-486C-9E92-757D70B8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966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7834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2147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130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A519437-B6E0-45D2-ADBE-CED11A2324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0024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F31B28D-59C5-4D92-A491-E66C7A6F60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7658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 2014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922C443-5D96-4DE7-99CD-7C5E19B8A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8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slideLayout" Target="../slideLayouts/slideLayout130.xml"/><Relationship Id="rId2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89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96.xml"/><Relationship Id="rId19" Type="http://schemas.openxmlformats.org/officeDocument/2006/relationships/theme" Target="../theme/theme8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21-15-0032-00-0000-Session#67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21-14-0031-00-0000-Session#67-Closing_Plenary_Notes.ppt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  <p:sldLayoutId id="2147483946" r:id="rId1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b="1" dirty="0" smtClean="0">
                <a:solidFill>
                  <a:srgbClr val="000000"/>
                </a:solidFill>
              </a:rPr>
              <a:t>March  2015 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1D28DA7-A304-4929-A082-CB9128B37B88}" type="slidenum">
              <a:rPr lang="en-US">
                <a:solidFill>
                  <a:srgbClr val="000000"/>
                </a:solidFill>
              </a:rPr>
              <a:pPr algn="ctr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2" y="332601"/>
            <a:ext cx="2923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rgbClr val="000000"/>
                </a:solidFill>
              </a:rPr>
              <a:t>doc.: </a:t>
            </a:r>
            <a:r>
              <a:rPr lang="en-US" sz="1800" b="1" dirty="0" smtClean="0">
                <a:solidFill>
                  <a:srgbClr val="000000"/>
                </a:solidFill>
              </a:rPr>
              <a:t>21-15-0xxx-00-0000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5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  <p:sldLayoutId id="2147483960" r:id="rId13"/>
    <p:sldLayoutId id="214748396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67,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Berlin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Germany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914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 to forward the IEEE </a:t>
            </a:r>
            <a:r>
              <a:rPr lang="en-US" sz="2800" dirty="0" smtClean="0"/>
              <a:t>P802.21d </a:t>
            </a:r>
            <a:r>
              <a:rPr lang="en-US" sz="2800" dirty="0" smtClean="0"/>
              <a:t>to the IEEE SA </a:t>
            </a:r>
            <a:r>
              <a:rPr lang="en-US" sz="2800" dirty="0" err="1" smtClean="0"/>
              <a:t>RevCom</a:t>
            </a:r>
            <a:endParaRPr lang="en-US" sz="2800" dirty="0" smtClean="0"/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572250" y="6475413"/>
            <a:ext cx="197167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pt-BR" dirty="0" smtClean="0">
                <a:solidFill>
                  <a:srgbClr val="000000"/>
                </a:solidFill>
              </a:rPr>
              <a:t>Subir Das, Chair IEEE 802.21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Slide </a:t>
            </a:r>
            <a:fld id="{995B805C-BE44-492D-8F02-02564837A66E}" type="slidenum">
              <a:rPr lang="en-US">
                <a:solidFill>
                  <a:srgbClr val="000000"/>
                </a:solidFill>
              </a:rPr>
              <a:pPr algn="ctr"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81000" y="1371600"/>
            <a:ext cx="83058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GB" altLang="ja-JP" sz="280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IEEE 802 Executive Committee authorizes to forward P802.21d/D8 to IEEE SA </a:t>
            </a:r>
            <a:r>
              <a:rPr lang="en-GB" altLang="ja-JP" sz="2800" dirty="0" err="1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RevCom</a:t>
            </a:r>
            <a:r>
              <a:rPr lang="en-GB" altLang="ja-JP" sz="280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.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endParaRPr lang="en-GB" altLang="ja-JP" sz="2800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Move: </a:t>
            </a:r>
            <a:r>
              <a:rPr lang="en-GB" altLang="ja-JP" sz="2800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Subir</a:t>
            </a:r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Das 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Second</a:t>
            </a:r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: 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endParaRPr lang="en-GB" altLang="ja-JP" sz="2800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For: 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Against:</a:t>
            </a:r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Abstain:</a:t>
            </a:r>
          </a:p>
          <a:p>
            <a:endParaRPr lang="en-US" altLang="ja-JP" sz="16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ja-JP" sz="2800" dirty="0" smtClean="0">
                <a:solidFill>
                  <a:srgbClr val="000000"/>
                </a:solidFill>
                <a:ea typeface="MS Mincho" pitchFamily="49" charset="-128"/>
                <a:cs typeface="Times New Roman" pitchFamily="18" charset="0"/>
              </a:rPr>
              <a:t>Motion</a:t>
            </a:r>
            <a:endParaRPr lang="en-GB" altLang="ja-JP" sz="4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394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 smtClean="0">
                <a:solidFill>
                  <a:srgbClr val="0000FF"/>
                </a:solidFill>
              </a:rPr>
              <a:t>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13-18, 2015, Asia (</a:t>
            </a:r>
            <a:r>
              <a:rPr lang="en-US" sz="2400" b="1" dirty="0" err="1" smtClean="0">
                <a:solidFill>
                  <a:srgbClr val="0000FF"/>
                </a:solidFill>
              </a:rPr>
              <a:t>Centara</a:t>
            </a:r>
            <a:r>
              <a:rPr lang="en-US" sz="2400" b="1" dirty="0" smtClean="0">
                <a:solidFill>
                  <a:srgbClr val="0000FF"/>
                </a:solidFill>
              </a:rPr>
              <a:t> Bank Central World,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May, Interim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May  10-15 , 2015, Hyatt Regency, Vancouver, Canada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Registration Fees &amp; Deadlines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Early</a:t>
            </a:r>
            <a:r>
              <a:rPr lang="en-US" sz="1800" b="1" dirty="0"/>
              <a:t>:  Before 6:00 PM Pacific Time, Friday, April 3, 2015 </a:t>
            </a:r>
            <a:endParaRPr lang="en-US" sz="1800" b="1" dirty="0" smtClean="0"/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$</a:t>
            </a:r>
            <a:r>
              <a:rPr lang="en-US" sz="1400" b="1" dirty="0"/>
              <a:t>US 600.00 for attendees staying at the Hyatt Regency </a:t>
            </a:r>
            <a:r>
              <a:rPr lang="en-US" sz="1400" b="1" dirty="0" smtClean="0"/>
              <a:t>Vancouver /$US </a:t>
            </a:r>
            <a:r>
              <a:rPr lang="en-US" sz="1400" b="1" dirty="0"/>
              <a:t>900.00 for all others </a:t>
            </a:r>
            <a:r>
              <a:rPr lang="en-US" sz="1600" b="1" dirty="0" smtClean="0"/>
              <a:t>Standard</a:t>
            </a:r>
            <a:r>
              <a:rPr lang="en-US" sz="1600" b="1" dirty="0"/>
              <a:t>:  After Early Registration and Before 6:00 PM Pacific Time, May 1, </a:t>
            </a:r>
            <a:r>
              <a:rPr lang="en-US" sz="1600" b="1" dirty="0" smtClean="0"/>
              <a:t>2015</a:t>
            </a:r>
            <a:endParaRPr lang="en-US" sz="2000" b="1" dirty="0" smtClean="0"/>
          </a:p>
          <a:p>
            <a:pPr lvl="2">
              <a:lnSpc>
                <a:spcPct val="90000"/>
              </a:lnSpc>
            </a:pPr>
            <a:r>
              <a:rPr lang="en-US" sz="1400" b="1" dirty="0" smtClean="0"/>
              <a:t>$US </a:t>
            </a:r>
            <a:r>
              <a:rPr lang="en-US" sz="1400" b="1" dirty="0"/>
              <a:t>800.00 for attendees staying at the Hyatt Regency Vancouver </a:t>
            </a:r>
            <a:r>
              <a:rPr lang="en-US" sz="1400" b="1" dirty="0" smtClean="0"/>
              <a:t>/ $</a:t>
            </a:r>
            <a:r>
              <a:rPr lang="en-US" sz="1400" b="1" dirty="0"/>
              <a:t>US 1100.00 for all </a:t>
            </a:r>
            <a:r>
              <a:rPr lang="en-US" sz="1400" b="1" dirty="0" smtClean="0"/>
              <a:t>others</a:t>
            </a:r>
            <a:endParaRPr lang="en-US" sz="14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 Late/On-site:  After 6:00 PM Pacific Time Friday May 1, </a:t>
            </a:r>
            <a:r>
              <a:rPr lang="en-US" sz="1600" b="1" dirty="0" smtClean="0"/>
              <a:t>2015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400" b="1" dirty="0"/>
              <a:t> </a:t>
            </a:r>
            <a:r>
              <a:rPr lang="en-US" sz="1400" b="1" dirty="0" smtClean="0"/>
              <a:t>US1000.00 </a:t>
            </a:r>
            <a:r>
              <a:rPr lang="en-US" sz="1400" b="1" dirty="0"/>
              <a:t>for attendees staying at the Hyatt Regency </a:t>
            </a:r>
            <a:r>
              <a:rPr lang="en-US" sz="1400" b="1" dirty="0" smtClean="0"/>
              <a:t>Vancouver/ $US 1300.00 </a:t>
            </a:r>
            <a:r>
              <a:rPr lang="en-US" sz="1400" b="1" dirty="0"/>
              <a:t>for all others </a:t>
            </a:r>
            <a:r>
              <a:rPr lang="en-US" sz="1400" b="1" dirty="0" smtClean="0"/>
              <a:t>(</a:t>
            </a:r>
            <a:endParaRPr lang="en-US" sz="14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IEEE 802 GROUP RATE (Single/Double) </a:t>
            </a:r>
            <a:r>
              <a:rPr lang="en-US" sz="2000" b="1" dirty="0"/>
              <a:t>- </a:t>
            </a:r>
            <a:r>
              <a:rPr lang="en-US" sz="2000" b="1" dirty="0" smtClean="0"/>
              <a:t>199.00 CDN per </a:t>
            </a:r>
            <a:r>
              <a:rPr lang="en-US" sz="2000" b="1" dirty="0" smtClean="0"/>
              <a:t>Night </a:t>
            </a:r>
            <a:endParaRPr lang="en-US" sz="2000" dirty="0" smtClean="0"/>
          </a:p>
          <a:p>
            <a:pPr lvl="1"/>
            <a:r>
              <a:rPr lang="en-US" sz="1600" dirty="0"/>
              <a:t>The Early Bird Rate will apply to the first 50% of Room Block.</a:t>
            </a:r>
          </a:p>
          <a:p>
            <a:pPr lvl="1"/>
            <a:r>
              <a:rPr lang="en-US" sz="1600" dirty="0" smtClean="0"/>
              <a:t>Subject </a:t>
            </a:r>
            <a:r>
              <a:rPr lang="en-US" sz="1600" dirty="0"/>
              <a:t>to Availability: Once the Early Rate allotment has been fulfilled the IEEE 802 Wireless Group Rate will </a:t>
            </a:r>
            <a:r>
              <a:rPr lang="en-US" sz="1600" dirty="0" smtClean="0"/>
              <a:t>apply; Includes </a:t>
            </a:r>
            <a:r>
              <a:rPr lang="en-US" sz="1600" dirty="0"/>
              <a:t>Guest Room Internet </a:t>
            </a:r>
            <a:r>
              <a:rPr lang="en-US" sz="1600" dirty="0" smtClean="0"/>
              <a:t>Access</a:t>
            </a:r>
          </a:p>
          <a:p>
            <a:r>
              <a:rPr lang="en-US" sz="2200" b="1" dirty="0" smtClean="0"/>
              <a:t>IEEE 802 GROUP RATE DEADLINE</a:t>
            </a:r>
            <a:r>
              <a:rPr lang="en-US" sz="2200" b="1" dirty="0"/>
              <a:t>:  Friday April 17, 2015 6:00 PM Pacific </a:t>
            </a:r>
            <a:r>
              <a:rPr lang="en-US" sz="2200" b="1" dirty="0" smtClean="0"/>
              <a:t>Time</a:t>
            </a:r>
          </a:p>
          <a:p>
            <a:pPr lvl="1"/>
            <a:r>
              <a:rPr lang="en-US" sz="1400" b="1" dirty="0" smtClean="0"/>
              <a:t>Following </a:t>
            </a:r>
            <a:r>
              <a:rPr lang="en-US" sz="1400" b="1" dirty="0"/>
              <a:t>the deadline date, rooms and rates are subject to availability.</a:t>
            </a:r>
            <a:r>
              <a:rPr lang="en-US" sz="1400" b="1" dirty="0" smtClean="0"/>
              <a:t> </a:t>
            </a:r>
          </a:p>
          <a:p>
            <a:pPr lvl="1"/>
            <a:r>
              <a:rPr lang="en-US" sz="1600" dirty="0" smtClean="0"/>
              <a:t>Cancellation: Individual </a:t>
            </a:r>
            <a:r>
              <a:rPr lang="en-US" sz="1600" dirty="0"/>
              <a:t>guest room reservations can be cancelled free of charge until 6:00 PM Pacific Time on the scheduled arrival date.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</a:t>
            </a:r>
            <a:r>
              <a:rPr lang="en-US" sz="2000" dirty="0" smtClean="0">
                <a:solidFill>
                  <a:srgbClr val="FF0000"/>
                </a:solidFill>
              </a:rPr>
              <a:t>groups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Motions </a:t>
            </a:r>
            <a:r>
              <a:rPr lang="en-US" sz="2800" dirty="0" smtClean="0">
                <a:latin typeface="Arial" charset="0"/>
              </a:rPr>
              <a:t>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/>
              <a:t>https://</a:t>
            </a:r>
            <a:r>
              <a:rPr lang="en-US" sz="2000" dirty="0" smtClean="0"/>
              <a:t>mentor.ieee.org/802.21/dcn/15/21-15-0028-00-MuGM-tgd-march-closing-report.ppt</a:t>
            </a:r>
            <a:endParaRPr lang="en-US" sz="1600" dirty="0" smtClean="0"/>
          </a:p>
          <a:p>
            <a:r>
              <a:rPr lang="en-US" sz="2200" dirty="0" smtClean="0"/>
              <a:t>802.21m: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/>
              <a:t>https://mentor.ieee.org/802.21/dcn/15/21-15-0030-00-REVP-march-plenary-session-closing-report.pptx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r>
              <a:rPr lang="en-US" sz="2200" dirty="0" smtClean="0"/>
              <a:t>802.21.1: Media Independent Services and use cases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/>
              <a:t>https://mentor.ieee.org/802.21/dcn/15/21-15-0029-00-SAUC-march-plenary-session-closing-report.pptx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/>
              <a:t>April 10, Friday 8-9 am, EST </a:t>
            </a:r>
          </a:p>
          <a:p>
            <a:pPr lvl="1"/>
            <a:r>
              <a:rPr lang="en-US" sz="2000" dirty="0"/>
              <a:t>April 23, Friday 8-9 am , EST </a:t>
            </a:r>
          </a:p>
          <a:p>
            <a:pPr lvl="2"/>
            <a:r>
              <a:rPr lang="en-US" sz="1600" dirty="0"/>
              <a:t>Jointly with 802.21.1 </a:t>
            </a:r>
          </a:p>
          <a:p>
            <a:pPr lvl="1"/>
            <a:r>
              <a:rPr lang="en-US" sz="2000" dirty="0" smtClean="0"/>
              <a:t>April </a:t>
            </a:r>
            <a:r>
              <a:rPr lang="en-US" sz="2000" dirty="0"/>
              <a:t>29, Wednesday 9-10pm, </a:t>
            </a:r>
            <a:r>
              <a:rPr lang="en-US" sz="2000" dirty="0" smtClean="0"/>
              <a:t>EST</a:t>
            </a:r>
            <a:r>
              <a:rPr lang="en-US" sz="20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April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17, Friday 8-9 am, 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Time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April 23, Friday 8-9 am , 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2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Jointly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with 802.21m </a:t>
            </a:r>
            <a:endParaRPr lang="en-US" dirty="0">
              <a:solidFill>
                <a:srgbClr val="000000"/>
              </a:solidFill>
              <a:latin typeface="Times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April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27, Wednesday 9-10pm, EST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685800"/>
          </a:xfrm>
        </p:spPr>
        <p:txBody>
          <a:bodyPr/>
          <a:lstStyle/>
          <a:p>
            <a:r>
              <a:rPr lang="en-US" dirty="0" smtClean="0"/>
              <a:t>WG</a:t>
            </a:r>
            <a:r>
              <a:rPr lang="en-US" dirty="0" smtClean="0"/>
              <a:t> </a:t>
            </a:r>
            <a:r>
              <a:rPr lang="en-US" dirty="0" smtClean="0"/>
              <a:t>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8486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Approve  the CSD for IEEE 802.21d in document number DCN: 21-12-0017-01-0000-group-management-5c.pdf 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 smtClean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Moved by: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Yoshihiro Ohba </a:t>
            </a:r>
            <a:endParaRPr lang="en-US" sz="1050" dirty="0" smtClean="0">
              <a:solidFill>
                <a:srgbClr val="000000"/>
              </a:solidFill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Seconded by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: Lily Chen </a:t>
            </a:r>
            <a:endParaRPr lang="en-US" sz="2000" dirty="0" smtClean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For:   </a:t>
            </a: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07</a:t>
            </a:r>
            <a:endParaRPr lang="en-US" altLang="zh-HK" sz="1050" dirty="0" smtClean="0">
              <a:solidFill>
                <a:srgbClr val="000000"/>
              </a:solidFill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Against: </a:t>
            </a: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0</a:t>
            </a:r>
            <a:endParaRPr lang="en-US" altLang="zh-HK" sz="2000" dirty="0" smtClean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Abstain: </a:t>
            </a: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0</a:t>
            </a:r>
            <a:endParaRPr lang="en-US" altLang="zh-HK" sz="1050" dirty="0" smtClean="0">
              <a:solidFill>
                <a:srgbClr val="000000"/>
              </a:solidFill>
            </a:endParaRPr>
          </a:p>
          <a:p>
            <a:pPr>
              <a:tabLst>
                <a:tab pos="1271588" algn="l"/>
              </a:tabLst>
              <a:defRPr/>
            </a:pPr>
            <a:endParaRPr lang="en-US" altLang="zh-HK" sz="2000" dirty="0" smtClean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Motion  </a:t>
            </a:r>
            <a:r>
              <a:rPr lang="en-US" altLang="zh-HK" sz="2000" dirty="0" smtClean="0">
                <a:solidFill>
                  <a:srgbClr val="000000"/>
                </a:solidFill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>
                <a:solidFill>
                  <a:srgbClr val="000000"/>
                </a:solidFill>
              </a:rPr>
              <a:t>Subir Das, Chair IEEE 802.21</a:t>
            </a:r>
            <a:endParaRPr 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84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ea typeface="ＭＳ Ｐゴシック" panose="020B0600070205080204" pitchFamily="34" charset="-128"/>
              </a:rPr>
              <a:t>W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G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Motion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anose="02020500000000000000" pitchFamily="18" charset="-120"/>
              </a:rPr>
              <a:t>Move to authorize</a:t>
            </a:r>
            <a:r>
              <a:rPr lang="en-US" altLang="ko-KR" dirty="0" smtClean="0">
                <a:ea typeface="Gulim" panose="020B0600000101010101" pitchFamily="34" charset="-127"/>
              </a:rPr>
              <a:t> the P802.21 WG Chair to ask 802 EC for approval of P802.21d/D8 to be sent to </a:t>
            </a:r>
            <a:r>
              <a:rPr lang="en-US" altLang="ko-KR" dirty="0" err="1" smtClean="0">
                <a:ea typeface="Gulim" panose="020B0600000101010101" pitchFamily="34" charset="-127"/>
              </a:rPr>
              <a:t>RevCom</a:t>
            </a:r>
            <a:r>
              <a:rPr lang="en-US" altLang="ko-KR" dirty="0" smtClean="0">
                <a:ea typeface="Gulim" panose="020B0600000101010101" pitchFamily="34" charset="-127"/>
              </a:rPr>
              <a:t>.</a:t>
            </a:r>
            <a:endParaRPr lang="en-GB" altLang="ja-JP" dirty="0" smtClean="0">
              <a:ea typeface="PMingLiU" panose="02020500000000000000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Seconded by: Antonio de la Oliva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Yes: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07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No: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00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Abstain: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00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Result: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Passes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676DE-770D-4F10-963D-F0FBECFDBCA3}" type="slidenum">
              <a:rPr lang="en-US" altLang="ja-JP" sz="14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ja-JP" sz="140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5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panose="020B0600070205080204" pitchFamily="34" charset="-128"/>
              </a:rPr>
              <a:t>TG Motion</a:t>
            </a:r>
            <a:endParaRPr kumimoji="1" lang="ja-JP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anose="02020500000000000000" pitchFamily="18" charset="-120"/>
              </a:rPr>
              <a:t>Move to authorize</a:t>
            </a:r>
            <a:r>
              <a:rPr lang="en-US" altLang="ko-KR" dirty="0" smtClean="0">
                <a:ea typeface="Gulim" panose="020B0600000101010101" pitchFamily="34" charset="-127"/>
              </a:rPr>
              <a:t> the P802.21 WG Chair to ask 802 EC for approval of P802.21d/D8 to be sent to </a:t>
            </a:r>
            <a:r>
              <a:rPr lang="en-US" altLang="ko-KR" dirty="0" err="1" smtClean="0">
                <a:ea typeface="Gulim" panose="020B0600000101010101" pitchFamily="34" charset="-127"/>
              </a:rPr>
              <a:t>RevCom</a:t>
            </a:r>
            <a:r>
              <a:rPr lang="en-US" altLang="ko-KR" dirty="0" smtClean="0">
                <a:ea typeface="Gulim" panose="020B0600000101010101" pitchFamily="34" charset="-127"/>
              </a:rPr>
              <a:t>.</a:t>
            </a:r>
            <a:endParaRPr lang="en-GB" altLang="ja-JP" dirty="0" smtClean="0">
              <a:ea typeface="PMingLiU" panose="02020500000000000000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Seconded by: Antonio de la Oliva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Yes: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7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No: 0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Abstain: 0</a:t>
            </a: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Result: Passes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676DE-770D-4F10-963D-F0FBECFDBCA3}" type="slidenum">
              <a:rPr lang="en-US" altLang="ja-JP" sz="14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ja-JP" sz="140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56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ea typeface="ＭＳ Ｐゴシック" panose="020B0600070205080204" pitchFamily="34" charset="-128"/>
              </a:rPr>
              <a:t>W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G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Motion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anose="02020500000000000000" pitchFamily="18" charset="-120"/>
              </a:rPr>
              <a:t>Move to authorize</a:t>
            </a:r>
            <a:r>
              <a:rPr lang="en-US" altLang="ko-KR" dirty="0" smtClean="0">
                <a:ea typeface="Gulim" panose="020B0600000101010101" pitchFamily="34" charset="-127"/>
              </a:rPr>
              <a:t> the P802.21 WG Chair </a:t>
            </a:r>
            <a:r>
              <a:rPr lang="en-US" altLang="ko-KR" dirty="0" smtClean="0">
                <a:ea typeface="Gulim" panose="020B0600000101010101" pitchFamily="34" charset="-127"/>
              </a:rPr>
              <a:t>to forward the document (DCN 21-15-0033-01) to 802.24 </a:t>
            </a:r>
            <a:r>
              <a:rPr lang="en-US" altLang="ko-KR" dirty="0" err="1" smtClean="0">
                <a:ea typeface="Gulim" panose="020B0600000101010101" pitchFamily="34" charset="-127"/>
              </a:rPr>
              <a:t>SmartGrid</a:t>
            </a:r>
            <a:r>
              <a:rPr lang="en-US" altLang="ko-KR" dirty="0" smtClean="0">
                <a:ea typeface="Gulim" panose="020B0600000101010101" pitchFamily="34" charset="-127"/>
              </a:rPr>
              <a:t> TAG.</a:t>
            </a:r>
            <a:endParaRPr lang="en-GB" altLang="ja-JP" dirty="0" smtClean="0">
              <a:ea typeface="PMingLiU" panose="02020500000000000000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Seconded by: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Lily Chen  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Yes: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05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No: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00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Abstain: 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 00</a:t>
            </a: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endParaRPr kumimoji="1" lang="en-US" altLang="ja-JP" dirty="0" smtClean="0">
              <a:ea typeface="ＭＳ Ｐゴシック" panose="020B0600070205080204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dirty="0" smtClean="0">
                <a:ea typeface="ＭＳ Ｐゴシック" panose="020B0600070205080204" pitchFamily="34" charset="-128"/>
              </a:rPr>
              <a:t>Result</a:t>
            </a:r>
            <a:r>
              <a:rPr kumimoji="1" lang="en-US" altLang="ja-JP" dirty="0" smtClean="0">
                <a:ea typeface="ＭＳ Ｐゴシック" panose="020B0600070205080204" pitchFamily="34" charset="-128"/>
              </a:rPr>
              <a:t>: Passes </a:t>
            </a:r>
            <a:endParaRPr kumimoji="1" lang="ja-JP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lnSpc>
                <a:spcPct val="90000"/>
              </a:lnSpc>
              <a:buClr>
                <a:schemeClr val="accent1"/>
              </a:buClr>
              <a:buSzPct val="75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Rotis Sans Serif for Nokia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676DE-770D-4F10-963D-F0FBECFDBCA3}" type="slidenum">
              <a:rPr lang="en-US" altLang="ja-JP" sz="14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ja-JP" sz="140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52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56970</TotalTime>
  <Words>778</Words>
  <Application>Microsoft Office PowerPoint</Application>
  <PresentationFormat>On-screen Show (4:3)</PresentationFormat>
  <Paragraphs>180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14</vt:i4>
      </vt:variant>
    </vt:vector>
  </HeadingPairs>
  <TitlesOfParts>
    <vt:vector size="34" baseType="lpstr">
      <vt:lpstr>Gulim</vt:lpstr>
      <vt:lpstr>MS Mincho</vt:lpstr>
      <vt:lpstr>ＭＳ Ｐゴシック</vt:lpstr>
      <vt:lpstr>PMingLiU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1_802.11PowerPointTemplate-Landscape</vt:lpstr>
      <vt:lpstr>802-22-Submission</vt:lpstr>
      <vt:lpstr>2_blank presentation</vt:lpstr>
      <vt:lpstr>PowerPoint Presentation</vt:lpstr>
      <vt:lpstr>Meeting Updates</vt:lpstr>
      <vt:lpstr>TG Reports </vt:lpstr>
      <vt:lpstr>Teleconferences (Tentative) </vt:lpstr>
      <vt:lpstr>WG Motion</vt:lpstr>
      <vt:lpstr>WG Motion</vt:lpstr>
      <vt:lpstr>WG Motion</vt:lpstr>
      <vt:lpstr>TG Motion</vt:lpstr>
      <vt:lpstr>WG Motion</vt:lpstr>
      <vt:lpstr>EC Motion to forward the IEEE P802.21d to the IEEE SA RevCom</vt:lpstr>
      <vt:lpstr>Future Sessions</vt:lpstr>
      <vt:lpstr>Future Sessions – 2015 </vt:lpstr>
      <vt:lpstr>May, Interim  Meeting Logistics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750</cp:revision>
  <cp:lastPrinted>1998-02-10T13:28:06Z</cp:lastPrinted>
  <dcterms:created xsi:type="dcterms:W3CDTF">2002-07-08T22:03:28Z</dcterms:created>
  <dcterms:modified xsi:type="dcterms:W3CDTF">2015-03-13T10:47:43Z</dcterms:modified>
</cp:coreProperties>
</file>