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Lst>
  <p:notesMasterIdLst>
    <p:notesMasterId r:id="rId23"/>
  </p:notesMasterIdLst>
  <p:handoutMasterIdLst>
    <p:handoutMasterId r:id="rId24"/>
  </p:handoutMasterIdLst>
  <p:sldIdLst>
    <p:sldId id="413" r:id="rId3"/>
    <p:sldId id="459" r:id="rId4"/>
    <p:sldId id="432" r:id="rId5"/>
    <p:sldId id="400" r:id="rId6"/>
    <p:sldId id="401" r:id="rId7"/>
    <p:sldId id="402" r:id="rId8"/>
    <p:sldId id="403" r:id="rId9"/>
    <p:sldId id="404" r:id="rId10"/>
    <p:sldId id="405" r:id="rId11"/>
    <p:sldId id="406" r:id="rId12"/>
    <p:sldId id="408" r:id="rId13"/>
    <p:sldId id="409" r:id="rId14"/>
    <p:sldId id="410" r:id="rId15"/>
    <p:sldId id="411" r:id="rId16"/>
    <p:sldId id="447" r:id="rId17"/>
    <p:sldId id="453" r:id="rId18"/>
    <p:sldId id="458" r:id="rId19"/>
    <p:sldId id="454" r:id="rId20"/>
    <p:sldId id="450" r:id="rId21"/>
    <p:sldId id="455"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92" d="100"/>
          <a:sy n="92" d="100"/>
        </p:scale>
        <p:origin x="1908"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1548"/>
    </p:cViewPr>
  </p:sorterViewPr>
  <p:notesViewPr>
    <p:cSldViewPr>
      <p:cViewPr varScale="1">
        <p:scale>
          <a:sx n="69" d="100"/>
          <a:sy n="69" d="100"/>
        </p:scale>
        <p:origin x="3246"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782820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16</a:t>
            </a:fld>
            <a:endParaRPr lang="en-US" dirty="0"/>
          </a:p>
        </p:txBody>
      </p:sp>
    </p:spTree>
    <p:extLst>
      <p:ext uri="{BB962C8B-B14F-4D97-AF65-F5344CB8AC3E}">
        <p14:creationId xmlns:p14="http://schemas.microsoft.com/office/powerpoint/2010/main" val="335474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17</a:t>
            </a:fld>
            <a:endParaRPr lang="en-US"/>
          </a:p>
        </p:txBody>
      </p:sp>
    </p:spTree>
    <p:extLst>
      <p:ext uri="{BB962C8B-B14F-4D97-AF65-F5344CB8AC3E}">
        <p14:creationId xmlns:p14="http://schemas.microsoft.com/office/powerpoint/2010/main" val="2375316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3121679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19</a:t>
            </a:fld>
            <a:endParaRPr lang="en-US" dirty="0"/>
          </a:p>
        </p:txBody>
      </p:sp>
    </p:spTree>
    <p:extLst>
      <p:ext uri="{BB962C8B-B14F-4D97-AF65-F5344CB8AC3E}">
        <p14:creationId xmlns:p14="http://schemas.microsoft.com/office/powerpoint/2010/main" val="98699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solidFill>
                  <a:srgbClr val="000000"/>
                </a:solidFill>
              </a:rPr>
              <a:t>doc.: IEEE 802.21-02/xxxr0</a:t>
            </a:r>
            <a:endParaRPr lang="en-US" dirty="0">
              <a:solidFill>
                <a:srgbClr val="000000"/>
              </a:solidFill>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solidFill>
                  <a:srgbClr val="000000"/>
                </a:solidFill>
              </a:rPr>
              <a:t>Month 20xx</a:t>
            </a:r>
            <a:endParaRPr lang="en-US" dirty="0">
              <a:solidFill>
                <a:srgbClr val="000000"/>
              </a:solidFill>
            </a:endParaRPr>
          </a:p>
        </p:txBody>
      </p:sp>
      <p:sp>
        <p:nvSpPr>
          <p:cNvPr id="6" name="Footer Placeholder 5"/>
          <p:cNvSpPr>
            <a:spLocks noGrp="1"/>
          </p:cNvSpPr>
          <p:nvPr>
            <p:ph type="ftr" sz="quarter" idx="12"/>
          </p:nvPr>
        </p:nvSpPr>
        <p:spPr/>
        <p:txBody>
          <a:bodyPr/>
          <a:lstStyle/>
          <a:p>
            <a:pPr lvl="4">
              <a:defRPr/>
            </a:pPr>
            <a:r>
              <a:rPr lang="en-US" dirty="0" smtClean="0">
                <a:solidFill>
                  <a:srgbClr val="000000"/>
                </a:solidFill>
              </a:rPr>
              <a:t>XXXX, His Company</a:t>
            </a:r>
            <a:endParaRPr lang="en-US" dirty="0">
              <a:solidFill>
                <a:srgbClr val="000000"/>
              </a:solidFill>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solidFill>
                  <a:srgbClr val="000000"/>
                </a:solidFill>
              </a:rPr>
              <a:t>Page </a:t>
            </a:r>
            <a:fld id="{E2D12AD0-39D7-481D-A90E-51416BE1228E}"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1094039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20</a:t>
            </a:fld>
            <a:endParaRPr lang="en-US" dirty="0"/>
          </a:p>
        </p:txBody>
      </p:sp>
    </p:spTree>
    <p:extLst>
      <p:ext uri="{BB962C8B-B14F-4D97-AF65-F5344CB8AC3E}">
        <p14:creationId xmlns:p14="http://schemas.microsoft.com/office/powerpoint/2010/main" val="852649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7" name="Footer Placeholder 6"/>
          <p:cNvSpPr>
            <a:spLocks noGrp="1"/>
          </p:cNvSpPr>
          <p:nvPr>
            <p:ph type="ftr" sz="quarter" idx="11"/>
          </p:nvPr>
        </p:nvSpPr>
        <p:spPr/>
        <p:txBody>
          <a:bodyPr/>
          <a:lstStyle/>
          <a:p>
            <a:pPr>
              <a:defRPr/>
            </a:pPr>
            <a:r>
              <a:rPr lang="pt-BR" smtClean="0">
                <a:solidFill>
                  <a:srgbClr val="000000"/>
                </a:solidFill>
              </a:rPr>
              <a:t>                                 Subir Das, Chair 802.21 WG</a:t>
            </a:r>
            <a:endParaRPr lang="en-US" dirty="0">
              <a:solidFill>
                <a:srgbClr val="000000"/>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4725586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                                 Subir Das, Chair 802.21 WG</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624672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                                 Subir Das, Chair 802.21 WG</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114702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solidFill>
                  <a:srgbClr val="000000"/>
                </a:solidFill>
              </a:rPr>
              <a:t>                                 Subir Das, Chair 802.21 WG</a:t>
            </a:r>
            <a:endParaRPr lang="en-US" dirty="0">
              <a:solidFill>
                <a:srgbClr val="000000"/>
              </a:solidFill>
            </a:endParaRPr>
          </a:p>
        </p:txBody>
      </p:sp>
      <p:sp>
        <p:nvSpPr>
          <p:cNvPr id="4" name="Slide Number Placeholder 3"/>
          <p:cNvSpPr>
            <a:spLocks noGrp="1"/>
          </p:cNvSpPr>
          <p:nvPr>
            <p:ph type="sldNum" sz="quarter" idx="11"/>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844772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r>
              <a:rPr lang="pt-BR" smtClean="0">
                <a:solidFill>
                  <a:srgbClr val="000000"/>
                </a:solidFill>
              </a:rPr>
              <a:t>                                 Subir Das, Chair 802.21 WG</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27523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solidFill>
                  <a:srgbClr val="000000"/>
                </a:solidFill>
              </a:rPr>
              <a:t>                                 Subir Das, Chair 802.21 WG</a:t>
            </a: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70105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solidFill>
                  <a:srgbClr val="000000"/>
                </a:solidFill>
              </a:rPr>
              <a:t>Slide </a:t>
            </a:r>
            <a:fld id="{3CBDE478-540A-4533-B630-5289DA16E1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83108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43DACD2F-9786-486C-9E92-757D70B8C5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67633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55EAE60E-B8AB-4C07-8727-0B4A640A876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35298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C1AE6C48-FC0E-4C0A-A7D2-A12BE0BB3FF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88580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A1EC890-31EC-487D-AA60-02B691D82D1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560014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pPr>
              <a:defRPr/>
            </a:pPr>
            <a:r>
              <a:rPr lang="en-US" dirty="0">
                <a:solidFill>
                  <a:srgbClr val="000000"/>
                </a:solidFill>
              </a:rPr>
              <a:t>Slide </a:t>
            </a:r>
            <a:fld id="{EA519437-B6E0-45D2-ADBE-CED11A2324B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775972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pPr>
              <a:defRPr/>
            </a:pPr>
            <a:r>
              <a:rPr lang="en-US" dirty="0">
                <a:solidFill>
                  <a:srgbClr val="000000"/>
                </a:solidFill>
              </a:rPr>
              <a:t>Slide </a:t>
            </a:r>
            <a:fld id="{5F31B28D-59C5-4D92-A491-E66C7A6F60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303245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pPr>
              <a:defRPr/>
            </a:pPr>
            <a:r>
              <a:rPr lang="en-US" dirty="0">
                <a:solidFill>
                  <a:srgbClr val="000000"/>
                </a:solidFill>
              </a:rPr>
              <a:t>Slide </a:t>
            </a:r>
            <a:fld id="{C922C443-5D96-4DE7-99CD-7C5E19B8A47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45838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0955A4B1-4EFB-4DEF-816B-559E5062D28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91176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pPr>
              <a:defRPr/>
            </a:pPr>
            <a:r>
              <a:rPr lang="en-US" dirty="0">
                <a:solidFill>
                  <a:srgbClr val="000000"/>
                </a:solidFill>
              </a:rPr>
              <a:t>Slide </a:t>
            </a:r>
            <a:fld id="{6825E2F7-1D07-407B-992F-AC7D28176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614726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374FAE21-1B12-43B9-9130-C41EEF43AB0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173856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solidFill>
                  <a:srgbClr val="000000"/>
                </a:solidFill>
              </a:rPr>
              <a:t>                                 Subir Das, Chair 802.21 WG</a:t>
            </a:r>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pPr>
              <a:defRPr/>
            </a:pPr>
            <a:r>
              <a:rPr lang="en-US" dirty="0">
                <a:solidFill>
                  <a:srgbClr val="000000"/>
                </a:solidFill>
              </a:rPr>
              <a:t>Slide </a:t>
            </a:r>
            <a:fld id="{95E68F9D-EE77-4604-80A2-5FFC8BC1321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498566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a:t>
            </a:fld>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r>
              <a:rPr lang="pt-BR" smtClean="0">
                <a:solidFill>
                  <a:srgbClr val="000000"/>
                </a:solidFill>
              </a:rPr>
              <a:t>                                 Subir Das, Chair 802.21 WG</a:t>
            </a:r>
            <a:endParaRPr lang="en-US" dirty="0">
              <a:solidFill>
                <a:srgbClr val="000000"/>
              </a:solidFill>
            </a:endParaRPr>
          </a:p>
        </p:txBody>
      </p:sp>
    </p:spTree>
    <p:extLst>
      <p:ext uri="{BB962C8B-B14F-4D97-AF65-F5344CB8AC3E}">
        <p14:creationId xmlns:p14="http://schemas.microsoft.com/office/powerpoint/2010/main" val="2810851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21" Type="http://schemas.openxmlformats.org/officeDocument/2006/relationships/image" Target="../media/image1.png"/><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21-15-0024-00-Session#67-Opening_Plenary_Notes.ppt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userDrawn="1"/>
        </p:nvPicPr>
        <p:blipFill>
          <a:blip r:embed="rId21"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userDrawn="1"/>
        </p:nvPicPr>
        <p:blipFill>
          <a:blip r:embed="rId22"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solidFill>
                  <a:srgbClr val="000000"/>
                </a:solidFill>
              </a:rPr>
              <a:t>                                 Subir Das, Chair 802.21 WG</a:t>
            </a:r>
            <a:endParaRPr lang="en-US" dirty="0">
              <a:solidFill>
                <a:srgbClr val="000000"/>
              </a:solidFill>
            </a:endParaRPr>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solidFill>
                  <a:srgbClr val="000000"/>
                </a:solidFill>
              </a:rPr>
              <a:t>Slide </a:t>
            </a:r>
            <a:fld id="{F3D7A4F0-0FCF-4224-B81A-51E9E7009AFE}" type="slidenum">
              <a:rPr lang="en-US">
                <a:solidFill>
                  <a:srgbClr val="000000"/>
                </a:solidFill>
              </a:rPr>
              <a:pPr>
                <a:defRPr/>
              </a:pPr>
              <a:t>‹#›</a:t>
            </a:fld>
            <a:endParaRPr lang="en-US" dirty="0">
              <a:solidFill>
                <a:srgbClr val="000000"/>
              </a:solidFill>
            </a:endParaRPr>
          </a:p>
        </p:txBody>
      </p:sp>
      <p:sp>
        <p:nvSpPr>
          <p:cNvPr id="1031" name="Rectangle 7"/>
          <p:cNvSpPr>
            <a:spLocks noChangeArrowheads="1"/>
          </p:cNvSpPr>
          <p:nvPr/>
        </p:nvSpPr>
        <p:spPr bwMode="auto">
          <a:xfrm>
            <a:off x="3506704" y="394156"/>
            <a:ext cx="4768934"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solidFill>
                  <a:srgbClr val="000000"/>
                </a:solidFill>
              </a:rPr>
              <a:t>21-15-0023-00-0000-Joint_Plenary_Opening_Report.ppt</a:t>
            </a:r>
            <a:endParaRPr lang="en-US" sz="1400" b="1" dirty="0">
              <a:solidFill>
                <a:srgbClr val="000000"/>
              </a:solidFill>
            </a:endParaRPr>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solidFill>
                <a:srgbClr val="000000"/>
              </a:solidFill>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solidFill>
                <a:srgbClr val="000000"/>
              </a:solidFill>
            </a:endParaRPr>
          </a:p>
        </p:txBody>
      </p:sp>
      <p:sp>
        <p:nvSpPr>
          <p:cNvPr id="13" name="Line 10"/>
          <p:cNvSpPr>
            <a:spLocks noChangeShapeType="1"/>
          </p:cNvSpPr>
          <p:nvPr userDrawn="1"/>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solidFill>
                <a:srgbClr val="000000"/>
              </a:solidFill>
            </a:endParaRPr>
          </a:p>
        </p:txBody>
      </p:sp>
    </p:spTree>
    <p:extLst>
      <p:ext uri="{BB962C8B-B14F-4D97-AF65-F5344CB8AC3E}">
        <p14:creationId xmlns:p14="http://schemas.microsoft.com/office/powerpoint/2010/main" val="960927153"/>
      </p:ext>
    </p:extLst>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 id="2147483878" r:id="rId12"/>
    <p:sldLayoutId id="2147483879" r:id="rId13"/>
    <p:sldLayoutId id="2147483880" r:id="rId14"/>
    <p:sldLayoutId id="2147483881" r:id="rId15"/>
    <p:sldLayoutId id="2147483882" r:id="rId16"/>
    <p:sldLayoutId id="2147483883" r:id="rId17"/>
    <p:sldLayoutId id="2147483884" r:id="rId18"/>
    <p:sldLayoutId id="2147483885" r:id="rId19"/>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67, </a:t>
            </a:r>
            <a:r>
              <a:rPr lang="en-US" b="1" dirty="0" smtClean="0">
                <a:latin typeface="Arial" charset="0"/>
              </a:rPr>
              <a:t/>
            </a:r>
            <a:br>
              <a:rPr lang="en-US" b="1" dirty="0" smtClean="0">
                <a:latin typeface="Arial" charset="0"/>
              </a:rPr>
            </a:br>
            <a:r>
              <a:rPr lang="en-US" b="1" dirty="0" smtClean="0">
                <a:latin typeface="Arial" charset="0"/>
              </a:rPr>
              <a:t>Berlin</a:t>
            </a:r>
            <a:r>
              <a:rPr lang="en-US" b="1" dirty="0" smtClean="0">
                <a:latin typeface="Arial" charset="0"/>
              </a:rPr>
              <a:t>, Germany</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Active Task Groups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lvl="2">
              <a:lnSpc>
                <a:spcPct val="80000"/>
              </a:lnSpc>
              <a:buNone/>
            </a:pPr>
            <a:endParaRPr lang="en-US" sz="1200" dirty="0" smtClean="0">
              <a:latin typeface="Arial" charset="0"/>
            </a:endParaRPr>
          </a:p>
          <a:p>
            <a:pPr>
              <a:lnSpc>
                <a:spcPct val="80000"/>
              </a:lnSpc>
            </a:pPr>
            <a:r>
              <a:rPr lang="en-US" dirty="0" smtClean="0">
                <a:latin typeface="Arial" charset="0"/>
              </a:rPr>
              <a:t>802.21d - Multicast Group Management</a:t>
            </a:r>
          </a:p>
          <a:p>
            <a:pPr>
              <a:lnSpc>
                <a:spcPct val="80000"/>
              </a:lnSpc>
              <a:buNone/>
            </a:pPr>
            <a:r>
              <a:rPr lang="en-US" dirty="0" smtClean="0">
                <a:latin typeface="Arial" charset="0"/>
              </a:rPr>
              <a:t> </a:t>
            </a:r>
          </a:p>
          <a:p>
            <a:pPr>
              <a:lnSpc>
                <a:spcPct val="80000"/>
              </a:lnSpc>
            </a:pPr>
            <a:r>
              <a:rPr lang="en-US" dirty="0" smtClean="0">
                <a:latin typeface="Arial" charset="0"/>
              </a:rPr>
              <a:t>802.21m  - Revision Project </a:t>
            </a:r>
          </a:p>
          <a:p>
            <a:pPr>
              <a:lnSpc>
                <a:spcPct val="80000"/>
              </a:lnSpc>
              <a:buNone/>
            </a:pPr>
            <a:endParaRPr lang="en-US" dirty="0" smtClean="0">
              <a:latin typeface="Arial" charset="0"/>
            </a:endParaRPr>
          </a:p>
          <a:p>
            <a:pPr>
              <a:lnSpc>
                <a:spcPct val="80000"/>
              </a:lnSpc>
            </a:pPr>
            <a:r>
              <a:rPr lang="en-US" dirty="0" smtClean="0">
                <a:latin typeface="Arial" charset="0"/>
              </a:rPr>
              <a:t>802.21.1 - Use cases and Services </a:t>
            </a: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295400"/>
            <a:ext cx="8686800" cy="48006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p>
          <a:p>
            <a:pPr lvl="2">
              <a:lnSpc>
                <a:spcPct val="80000"/>
              </a:lnSpc>
              <a:buNone/>
            </a:pPr>
            <a:endParaRPr lang="en-US" sz="1200" dirty="0" smtClean="0">
              <a:latin typeface="Arial" charset="0"/>
            </a:endParaRPr>
          </a:p>
          <a:p>
            <a:pPr lvl="1">
              <a:lnSpc>
                <a:spcPct val="80000"/>
              </a:lnSpc>
            </a:pPr>
            <a:r>
              <a:rPr lang="en-US" sz="2400" dirty="0" smtClean="0">
                <a:latin typeface="Arial" charset="0"/>
              </a:rPr>
              <a:t>802.21d Multicast Group Management </a:t>
            </a:r>
          </a:p>
          <a:p>
            <a:pPr lvl="2">
              <a:lnSpc>
                <a:spcPct val="80000"/>
              </a:lnSpc>
            </a:pPr>
            <a:r>
              <a:rPr lang="en-US" sz="2000" dirty="0" smtClean="0">
                <a:latin typeface="Arial" charset="0"/>
              </a:rPr>
              <a:t>Completed  Sponsor </a:t>
            </a:r>
            <a:r>
              <a:rPr lang="en-US" sz="2000" dirty="0" smtClean="0">
                <a:latin typeface="Arial" charset="0"/>
              </a:rPr>
              <a:t>Recirculation #2  </a:t>
            </a:r>
            <a:r>
              <a:rPr lang="en-US" sz="2000" dirty="0" smtClean="0">
                <a:latin typeface="Arial" charset="0"/>
              </a:rPr>
              <a:t>Ballot </a:t>
            </a:r>
          </a:p>
          <a:p>
            <a:pPr lvl="1">
              <a:lnSpc>
                <a:spcPct val="80000"/>
              </a:lnSpc>
            </a:pPr>
            <a:r>
              <a:rPr lang="en-US" sz="2800" dirty="0" smtClean="0">
                <a:latin typeface="Arial" charset="0"/>
              </a:rPr>
              <a:t>802.21m  Revision Project </a:t>
            </a:r>
          </a:p>
          <a:p>
            <a:pPr lvl="2">
              <a:lnSpc>
                <a:spcPct val="80000"/>
              </a:lnSpc>
            </a:pPr>
            <a:r>
              <a:rPr lang="en-US" sz="2000" dirty="0" smtClean="0">
                <a:latin typeface="Arial" charset="0"/>
              </a:rPr>
              <a:t>Working on the revised document  </a:t>
            </a:r>
          </a:p>
          <a:p>
            <a:pPr lvl="1">
              <a:lnSpc>
                <a:spcPct val="80000"/>
              </a:lnSpc>
            </a:pPr>
            <a:r>
              <a:rPr lang="en-US" sz="2400" dirty="0" smtClean="0">
                <a:latin typeface="Arial" charset="0"/>
              </a:rPr>
              <a:t>802.21.1 Use cases and Services </a:t>
            </a:r>
          </a:p>
          <a:p>
            <a:pPr lvl="2">
              <a:lnSpc>
                <a:spcPct val="80000"/>
              </a:lnSpc>
            </a:pPr>
            <a:r>
              <a:rPr lang="en-US" sz="2000" dirty="0" smtClean="0">
                <a:latin typeface="Arial" charset="0"/>
              </a:rPr>
              <a:t>Working on the draft document  </a:t>
            </a:r>
          </a:p>
          <a:p>
            <a:pPr lvl="2">
              <a:lnSpc>
                <a:spcPct val="80000"/>
              </a:lnSpc>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Sponsor Ballot Result </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381000" y="1524000"/>
            <a:ext cx="8305800" cy="41148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802.21d </a:t>
            </a:r>
            <a:r>
              <a:rPr lang="en-US" sz="2600" dirty="0" smtClean="0">
                <a:latin typeface="Arial" charset="0"/>
              </a:rPr>
              <a:t>: Group Management </a:t>
            </a:r>
            <a:endParaRPr lang="en-US" sz="2200" dirty="0" smtClean="0">
              <a:latin typeface="Arial" charset="0"/>
            </a:endParaRPr>
          </a:p>
          <a:p>
            <a:pPr lvl="1">
              <a:lnSpc>
                <a:spcPct val="80000"/>
              </a:lnSpc>
            </a:pPr>
            <a:r>
              <a:rPr lang="en-US" sz="2200" dirty="0">
                <a:latin typeface="Arial" charset="0"/>
              </a:rPr>
              <a:t>Ballot Open Date: 06-Feb-2015 </a:t>
            </a:r>
          </a:p>
          <a:p>
            <a:pPr lvl="1">
              <a:lnSpc>
                <a:spcPct val="80000"/>
              </a:lnSpc>
            </a:pPr>
            <a:r>
              <a:rPr lang="en-US" sz="2200" dirty="0">
                <a:latin typeface="Arial" charset="0"/>
              </a:rPr>
              <a:t>Ballot Close Date: 21-Feb-2015 </a:t>
            </a:r>
          </a:p>
          <a:p>
            <a:pPr lvl="1">
              <a:lnSpc>
                <a:spcPct val="80000"/>
              </a:lnSpc>
            </a:pPr>
            <a:r>
              <a:rPr lang="en-US" sz="2200" dirty="0" smtClean="0">
                <a:latin typeface="Arial" charset="0"/>
              </a:rPr>
              <a:t>Ballots </a:t>
            </a:r>
            <a:r>
              <a:rPr lang="en-US" sz="2200" dirty="0">
                <a:latin typeface="Arial" charset="0"/>
              </a:rPr>
              <a:t>Received: 3 </a:t>
            </a:r>
          </a:p>
          <a:p>
            <a:pPr lvl="1">
              <a:lnSpc>
                <a:spcPct val="80000"/>
              </a:lnSpc>
            </a:pPr>
            <a:r>
              <a:rPr lang="en-US" sz="2200" dirty="0">
                <a:latin typeface="Arial" charset="0"/>
              </a:rPr>
              <a:t>Vote Changes: 2 </a:t>
            </a:r>
          </a:p>
          <a:p>
            <a:pPr lvl="1">
              <a:lnSpc>
                <a:spcPct val="80000"/>
              </a:lnSpc>
            </a:pPr>
            <a:r>
              <a:rPr lang="en-US" sz="2200" dirty="0">
                <a:latin typeface="Arial" charset="0"/>
              </a:rPr>
              <a:t>Comments: 1 </a:t>
            </a:r>
            <a:endParaRPr lang="en-US" sz="2200" dirty="0" smtClean="0">
              <a:latin typeface="Arial" charset="0"/>
            </a:endParaRPr>
          </a:p>
          <a:p>
            <a:pPr lvl="1">
              <a:lnSpc>
                <a:spcPct val="80000"/>
              </a:lnSpc>
            </a:pPr>
            <a:r>
              <a:rPr lang="en-US" sz="2200" dirty="0" smtClean="0">
                <a:latin typeface="Arial" charset="0"/>
              </a:rPr>
              <a:t>56 votes received = 89% returned , 1% abstention</a:t>
            </a:r>
          </a:p>
          <a:p>
            <a:pPr lvl="1">
              <a:lnSpc>
                <a:spcPct val="80000"/>
              </a:lnSpc>
            </a:pPr>
            <a:r>
              <a:rPr lang="en-US" sz="2200" dirty="0" smtClean="0">
                <a:latin typeface="Arial" charset="0"/>
              </a:rPr>
              <a:t>0 negative votes with comments</a:t>
            </a:r>
            <a:r>
              <a:rPr lang="en-US" sz="2200" dirty="0" smtClean="0">
                <a:latin typeface="Arial" charset="0"/>
              </a:rPr>
              <a:t> </a:t>
            </a:r>
          </a:p>
          <a:p>
            <a:pPr lvl="1">
              <a:lnSpc>
                <a:spcPct val="80000"/>
              </a:lnSpc>
            </a:pPr>
            <a:r>
              <a:rPr lang="en-US" sz="2200" dirty="0" smtClean="0">
                <a:latin typeface="Arial" charset="0"/>
              </a:rPr>
              <a:t>56 votes = 100% affirmative </a:t>
            </a: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17</a:t>
            </a:fld>
            <a:endParaRPr lang="en-US"/>
          </a:p>
        </p:txBody>
      </p:sp>
    </p:spTree>
    <p:extLst>
      <p:ext uri="{BB962C8B-B14F-4D97-AF65-F5344CB8AC3E}">
        <p14:creationId xmlns:p14="http://schemas.microsoft.com/office/powerpoint/2010/main" val="1813863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March </a:t>
            </a:r>
            <a:r>
              <a:rPr lang="en-US" sz="3200" dirty="0" smtClean="0">
                <a:solidFill>
                  <a:schemeClr val="accent2"/>
                </a:solidFill>
                <a:latin typeface="Arial" charset="0"/>
              </a:rPr>
              <a:t>Meeting</a:t>
            </a:r>
            <a:endParaRPr lang="en-US" sz="3200" dirty="0" smtClean="0">
              <a:solidFill>
                <a:schemeClr val="accent2"/>
              </a:solidFill>
              <a:latin typeface="Arial" charset="0"/>
            </a:endParaRPr>
          </a:p>
        </p:txBody>
      </p:sp>
      <p:sp>
        <p:nvSpPr>
          <p:cNvPr id="34822" name="Rectangle 3"/>
          <p:cNvSpPr>
            <a:spLocks noGrp="1" noChangeArrowheads="1"/>
          </p:cNvSpPr>
          <p:nvPr>
            <p:ph type="body" idx="1"/>
          </p:nvPr>
        </p:nvSpPr>
        <p:spPr>
          <a:xfrm>
            <a:off x="381000" y="1524000"/>
            <a:ext cx="8305800" cy="3505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802.21d  Multicast Group </a:t>
            </a:r>
            <a:r>
              <a:rPr lang="en-US" sz="2200" dirty="0" smtClean="0">
                <a:latin typeface="Arial" charset="0"/>
              </a:rPr>
              <a:t>Management</a:t>
            </a:r>
          </a:p>
          <a:p>
            <a:pPr lvl="2">
              <a:lnSpc>
                <a:spcPct val="90000"/>
              </a:lnSpc>
            </a:pPr>
            <a:r>
              <a:rPr lang="en-US" sz="1800" dirty="0" smtClean="0">
                <a:latin typeface="Arial" charset="0"/>
              </a:rPr>
              <a:t>Discuss the Comment </a:t>
            </a:r>
          </a:p>
          <a:p>
            <a:pPr lvl="2">
              <a:lnSpc>
                <a:spcPct val="90000"/>
              </a:lnSpc>
            </a:pPr>
            <a:r>
              <a:rPr lang="en-US" sz="1800" dirty="0" smtClean="0">
                <a:latin typeface="Arial" charset="0"/>
              </a:rPr>
              <a:t>Motion </a:t>
            </a:r>
            <a:r>
              <a:rPr lang="en-US" sz="1800" dirty="0">
                <a:latin typeface="Arial" charset="0"/>
              </a:rPr>
              <a:t>to send draft to EC for approval to send to RevCom </a:t>
            </a:r>
            <a:endParaRPr lang="en-US" sz="1800" dirty="0" smtClean="0">
              <a:latin typeface="Arial" charset="0"/>
            </a:endParaRPr>
          </a:p>
          <a:p>
            <a:pPr lvl="1">
              <a:lnSpc>
                <a:spcPct val="80000"/>
              </a:lnSpc>
            </a:pPr>
            <a:r>
              <a:rPr lang="en-US" sz="2000" dirty="0" smtClean="0">
                <a:latin typeface="Arial" charset="0"/>
              </a:rPr>
              <a:t>802.21m  </a:t>
            </a:r>
            <a:r>
              <a:rPr lang="en-US" sz="2000" dirty="0" smtClean="0">
                <a:latin typeface="Arial" charset="0"/>
              </a:rPr>
              <a:t>Revision Project </a:t>
            </a:r>
          </a:p>
          <a:p>
            <a:pPr lvl="2">
              <a:lnSpc>
                <a:spcPct val="80000"/>
              </a:lnSpc>
            </a:pPr>
            <a:r>
              <a:rPr lang="en-US" sz="1800" dirty="0" smtClean="0">
                <a:latin typeface="Arial" charset="0"/>
              </a:rPr>
              <a:t>Work on the revised draft</a:t>
            </a:r>
          </a:p>
          <a:p>
            <a:pPr lvl="1">
              <a:lnSpc>
                <a:spcPct val="80000"/>
              </a:lnSpc>
            </a:pPr>
            <a:r>
              <a:rPr lang="en-US" sz="2000" dirty="0" smtClean="0">
                <a:latin typeface="Arial" charset="0"/>
              </a:rPr>
              <a:t>802.21.1 Use cases and Services </a:t>
            </a:r>
          </a:p>
          <a:p>
            <a:pPr lvl="2">
              <a:lnSpc>
                <a:spcPct val="80000"/>
              </a:lnSpc>
            </a:pPr>
            <a:r>
              <a:rPr lang="en-US" sz="1800" dirty="0" smtClean="0">
                <a:latin typeface="Arial" charset="0"/>
              </a:rPr>
              <a:t>Work on draft specification  </a:t>
            </a:r>
          </a:p>
          <a:p>
            <a:pPr lvl="1">
              <a:lnSpc>
                <a:spcPct val="90000"/>
              </a:lnSpc>
            </a:pPr>
            <a:endParaRPr lang="en-US" sz="22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May 10-15, 2015, Hyatt Regency Vancouver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13-18, 2015, Asia (</a:t>
            </a:r>
            <a:r>
              <a:rPr lang="en-US" sz="2400" b="1" dirty="0" err="1" smtClean="0">
                <a:solidFill>
                  <a:srgbClr val="0000FF"/>
                </a:solidFill>
              </a:rPr>
              <a:t>Centara</a:t>
            </a:r>
            <a:r>
              <a:rPr lang="en-US" sz="2400" b="1" dirty="0" smtClean="0">
                <a:solidFill>
                  <a:srgbClr val="0000FF"/>
                </a:solidFill>
              </a:rPr>
              <a:t> Bank Central World, Bangkok)</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762000" y="5115580"/>
            <a:ext cx="7696200" cy="523220"/>
          </a:xfrm>
          <a:prstGeom prst="rect">
            <a:avLst/>
          </a:prstGeom>
          <a:noFill/>
          <a:ln w="9525">
            <a:noFill/>
            <a:miter lim="800000"/>
            <a:headEnd/>
            <a:tailEnd/>
          </a:ln>
        </p:spPr>
        <p:txBody>
          <a:bodyPr wrap="square">
            <a:spAutoFit/>
          </a:bodyPr>
          <a:lstStyle/>
          <a:p>
            <a:pPr eaLnBrk="1" hangingPunct="1"/>
            <a:r>
              <a:rPr lang="en-US" sz="1400" b="1" dirty="0" smtClean="0">
                <a:solidFill>
                  <a:srgbClr val="000000"/>
                </a:solidFill>
              </a:rPr>
              <a:t>Default </a:t>
            </a:r>
            <a:r>
              <a:rPr lang="en-US" sz="1400" b="1" dirty="0">
                <a:solidFill>
                  <a:srgbClr val="000000"/>
                </a:solidFill>
              </a:rPr>
              <a:t>Location</a:t>
            </a:r>
            <a:r>
              <a:rPr lang="en-US" sz="1400" dirty="0" smtClean="0">
                <a:solidFill>
                  <a:srgbClr val="000000"/>
                </a:solidFill>
              </a:rPr>
              <a:t>: </a:t>
            </a:r>
            <a:r>
              <a:rPr lang="en-US" sz="1400" dirty="0">
                <a:solidFill>
                  <a:srgbClr val="000000"/>
                </a:solidFill>
              </a:rPr>
              <a:t>Room 30412 </a:t>
            </a:r>
            <a:r>
              <a:rPr lang="en-US" sz="1400" dirty="0" smtClean="0">
                <a:solidFill>
                  <a:srgbClr val="000000"/>
                </a:solidFill>
              </a:rPr>
              <a:t>;  802.24 TAG; </a:t>
            </a:r>
            <a:r>
              <a:rPr lang="en-US" sz="1400" dirty="0" err="1" smtClean="0">
                <a:solidFill>
                  <a:srgbClr val="000000"/>
                </a:solidFill>
              </a:rPr>
              <a:t>Nizza</a:t>
            </a:r>
            <a:r>
              <a:rPr lang="en-US" sz="1400" dirty="0" smtClean="0">
                <a:solidFill>
                  <a:srgbClr val="000000"/>
                </a:solidFill>
              </a:rPr>
              <a:t> ; 802.15 TG9</a:t>
            </a:r>
            <a:r>
              <a:rPr lang="en-US" sz="1400" dirty="0">
                <a:solidFill>
                  <a:srgbClr val="000000"/>
                </a:solidFill>
              </a:rPr>
              <a:t>: Room 30410; Privacy SG:ECC Room 4; 802.1.and </a:t>
            </a:r>
            <a:r>
              <a:rPr lang="en-US" sz="1400" dirty="0" smtClean="0">
                <a:solidFill>
                  <a:srgbClr val="000000"/>
                </a:solidFill>
              </a:rPr>
              <a:t>802.11 ARC</a:t>
            </a:r>
            <a:r>
              <a:rPr lang="en-US" sz="1400" dirty="0">
                <a:solidFill>
                  <a:srgbClr val="000000"/>
                </a:solidFill>
              </a:rPr>
              <a:t>: EH Wing </a:t>
            </a:r>
            <a:r>
              <a:rPr lang="en-US" sz="1400" dirty="0" smtClean="0">
                <a:solidFill>
                  <a:srgbClr val="000000"/>
                </a:solidFill>
              </a:rPr>
              <a:t>3; Tutorial #</a:t>
            </a:r>
            <a:r>
              <a:rPr lang="en-US" sz="1400" dirty="0">
                <a:solidFill>
                  <a:srgbClr val="000000"/>
                </a:solidFill>
              </a:rPr>
              <a:t>1, #2 and #3:  ECC 1st Floor </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solidFill>
                <a:srgbClr val="000000"/>
              </a:solidFill>
            </a:endParaRPr>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solidFill>
                <a:srgbClr val="000000"/>
              </a:solidFill>
            </a:endParaRPr>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endParaRPr lang="en-US" dirty="0" smtClean="0">
              <a:solidFill>
                <a:srgbClr val="000000"/>
              </a:solidFill>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eaLnBrk="1" hangingPunct="1"/>
            <a:endParaRPr lang="en-US" sz="1800" dirty="0" smtClean="0">
              <a:solidFill>
                <a:srgbClr val="000000"/>
              </a:solidFill>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eaLnBrk="1" hangingPunct="1"/>
            <a:endParaRPr lang="en-US" sz="1800" dirty="0" smtClean="0">
              <a:solidFill>
                <a:srgbClr val="000000"/>
              </a:solidFill>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a:defRPr/>
            </a:pPr>
            <a:r>
              <a:rPr lang="pt-BR" dirty="0" smtClean="0">
                <a:solidFill>
                  <a:srgbClr val="000000"/>
                </a:solidFill>
              </a:rPr>
              <a:t>  Subir Das, Chair 802.21 WG</a:t>
            </a:r>
            <a:endParaRPr lang="en-US" dirty="0" smtClean="0">
              <a:solidFill>
                <a:srgbClr val="000000"/>
              </a:solidFill>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eaLnBrk="1" hangingPunct="1"/>
            <a:endParaRPr lang="en-US" sz="1800" dirty="0" smtClean="0">
              <a:solidFill>
                <a:srgbClr val="000000"/>
              </a:solidFill>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solidFill>
                  <a:srgbClr val="000000"/>
                </a:solidFill>
              </a:rPr>
              <a:t>Slide </a:t>
            </a:r>
            <a:fld id="{F3D7A4F0-0FCF-4224-B81A-51E9E7009AFE}" type="slidenum">
              <a:rPr lang="en-US" smtClean="0">
                <a:solidFill>
                  <a:srgbClr val="000000"/>
                </a:solidFill>
              </a:rPr>
              <a:pPr>
                <a:defRPr/>
              </a:pPr>
              <a:t>2</a:t>
            </a:fld>
            <a:endParaRPr lang="en-US" dirty="0">
              <a:solidFill>
                <a:srgbClr val="000000"/>
              </a:solidFill>
            </a:endParaRPr>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eaLnBrk="1" hangingPunct="1"/>
            <a:endParaRPr lang="en-US" sz="1800" dirty="0" smtClean="0">
              <a:solidFill>
                <a:srgbClr val="000000"/>
              </a:solidFill>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eaLnBrk="1" hangingPunct="1"/>
            <a:endParaRPr lang="en-US" sz="1800" dirty="0" smtClean="0">
              <a:solidFill>
                <a:srgbClr val="000000"/>
              </a:solidFill>
              <a:latin typeface="Arial" pitchFamily="34" charset="0"/>
              <a:cs typeface="Arial" pitchFamily="34" charset="0"/>
            </a:endParaRPr>
          </a:p>
        </p:txBody>
      </p:sp>
      <p:sp>
        <p:nvSpPr>
          <p:cNvPr id="18" name="Rectangle 32"/>
          <p:cNvSpPr>
            <a:spLocks noChangeArrowheads="1"/>
          </p:cNvSpPr>
          <p:nvPr/>
        </p:nvSpPr>
        <p:spPr bwMode="auto">
          <a:xfrm>
            <a:off x="762000" y="5638800"/>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solidFill>
                  <a:srgbClr val="000000"/>
                </a:solidFill>
                <a:latin typeface="Arial" charset="0"/>
              </a:rPr>
              <a:t>The WG has </a:t>
            </a:r>
            <a:r>
              <a:rPr lang="en-US" sz="1600" dirty="0" smtClean="0">
                <a:solidFill>
                  <a:srgbClr val="000000"/>
                </a:solidFill>
                <a:latin typeface="Arial" charset="0"/>
              </a:rPr>
              <a:t>21 </a:t>
            </a:r>
            <a:r>
              <a:rPr lang="en-US" sz="1600" dirty="0">
                <a:solidFill>
                  <a:srgbClr val="000000"/>
                </a:solidFill>
                <a:latin typeface="Arial" charset="0"/>
              </a:rPr>
              <a:t>voting members as of this meeting</a:t>
            </a:r>
          </a:p>
        </p:txBody>
      </p:sp>
      <p:pic>
        <p:nvPicPr>
          <p:cNvPr id="29" name="Picture 28"/>
          <p:cNvPicPr>
            <a:picLocks noChangeAspect="1"/>
          </p:cNvPicPr>
          <p:nvPr/>
        </p:nvPicPr>
        <p:blipFill>
          <a:blip r:embed="rId3"/>
          <a:stretch>
            <a:fillRect/>
          </a:stretch>
        </p:blipFill>
        <p:spPr>
          <a:xfrm>
            <a:off x="1524001" y="1718674"/>
            <a:ext cx="5943600" cy="3604844"/>
          </a:xfrm>
          <a:prstGeom prst="rect">
            <a:avLst/>
          </a:prstGeom>
        </p:spPr>
      </p:pic>
    </p:spTree>
    <p:extLst>
      <p:ext uri="{BB962C8B-B14F-4D97-AF65-F5344CB8AC3E}">
        <p14:creationId xmlns:p14="http://schemas.microsoft.com/office/powerpoint/2010/main" val="1172548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Wireless groups</a:t>
            </a:r>
            <a:r>
              <a:rPr lang="en-US" sz="1800" b="1" dirty="0" smtClean="0">
                <a:solidFill>
                  <a:srgbClr val="FF0000"/>
                </a:solidFill>
              </a:rPr>
              <a:t> </a:t>
            </a:r>
          </a:p>
          <a:p>
            <a:pPr>
              <a:lnSpc>
                <a:spcPct val="90000"/>
              </a:lnSpc>
            </a:pPr>
            <a:r>
              <a:rPr lang="en-US" sz="2400" b="1" dirty="0" smtClean="0">
                <a:solidFill>
                  <a:srgbClr val="FF0000"/>
                </a:solidFill>
              </a:rPr>
              <a:t>Plenary: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2016 , Europe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hlinkClick r:id="rId3"/>
              </a:rPr>
              <a:t>https://imat.ieee.org/attendance</a:t>
            </a:r>
            <a:r>
              <a:rPr lang="en-US" altLang="ja-JP" sz="1600" dirty="0">
                <a:ea typeface="ＭＳ Ｐゴシック" charset="-128"/>
              </a:rPr>
              <a:t> </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17</a:t>
            </a:r>
            <a:endParaRPr lang="en-US" sz="2000" dirty="0" smtClean="0">
              <a:latin typeface="Arial" charset="0"/>
            </a:endParaRPr>
          </a:p>
          <a:p>
            <a:pPr>
              <a:lnSpc>
                <a:spcPct val="80000"/>
              </a:lnSpc>
              <a:defRPr/>
            </a:pPr>
            <a:r>
              <a:rPr lang="en-US" sz="2000" dirty="0" smtClean="0">
                <a:latin typeface="Arial" charset="0"/>
              </a:rPr>
              <a:t>13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400" dirty="0" smtClean="0">
                <a:latin typeface="Arial" charset="0"/>
              </a:rPr>
              <a:t>http://802world.org/plenary</a:t>
            </a:r>
          </a:p>
          <a:p>
            <a:pPr>
              <a:lnSpc>
                <a:spcPct val="90000"/>
              </a:lnSpc>
            </a:pPr>
            <a:r>
              <a:rPr lang="en-US" sz="2000" dirty="0" smtClean="0">
                <a:latin typeface="Arial" charset="0"/>
              </a:rPr>
              <a:t>Mobile Device website: </a:t>
            </a:r>
            <a:r>
              <a:rPr lang="en-US" sz="2000" dirty="0">
                <a:latin typeface="Arial" charset="0"/>
              </a:rPr>
              <a:t>http://802world.org/attendee</a:t>
            </a:r>
          </a:p>
          <a:p>
            <a:pPr>
              <a:lnSpc>
                <a:spcPct val="90000"/>
              </a:lnSpc>
            </a:pPr>
            <a:r>
              <a:rPr lang="en-US" sz="2000" dirty="0" smtClean="0">
                <a:latin typeface="Arial" pitchFamily="34" charset="0"/>
                <a:cs typeface="Arial" pitchFamily="34" charset="0"/>
              </a:rPr>
              <a:t>Guest </a:t>
            </a:r>
            <a:r>
              <a:rPr lang="en-US" sz="2000" dirty="0" smtClean="0">
                <a:latin typeface="Arial" pitchFamily="34" charset="0"/>
                <a:cs typeface="Arial" pitchFamily="34" charset="0"/>
              </a:rPr>
              <a:t>Room  Internet is complimentary</a:t>
            </a:r>
            <a:r>
              <a:rPr lang="en-US" sz="2400" dirty="0" smtClean="0">
                <a:latin typeface="Arial" pitchFamily="34" charset="0"/>
                <a:cs typeface="Arial" pitchFamily="34" charset="0"/>
              </a:rPr>
              <a:t>: </a:t>
            </a:r>
            <a:r>
              <a:rPr lang="en-US" sz="2000" dirty="0" smtClean="0">
                <a:latin typeface="Arial" pitchFamily="34" charset="0"/>
                <a:cs typeface="Arial" pitchFamily="34" charset="0"/>
              </a:rPr>
              <a:t>SSID: </a:t>
            </a:r>
            <a:r>
              <a:rPr lang="en-US" sz="2000" dirty="0" err="1" smtClean="0">
                <a:latin typeface="Arial" pitchFamily="34" charset="0"/>
                <a:cs typeface="Arial" pitchFamily="34" charset="0"/>
              </a:rPr>
              <a:t>Esterl</a:t>
            </a:r>
            <a:r>
              <a:rPr lang="en-US" sz="2000" dirty="0" smtClean="0">
                <a:latin typeface="Arial" pitchFamily="34" charset="0"/>
                <a:cs typeface="Arial" pitchFamily="34" charset="0"/>
              </a:rPr>
              <a:t>-rooms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Passwd</a:t>
            </a:r>
            <a:r>
              <a:rPr lang="en-US" sz="2000" dirty="0" smtClean="0">
                <a:latin typeface="Arial" pitchFamily="34" charset="0"/>
                <a:cs typeface="Arial" pitchFamily="34" charset="0"/>
              </a:rPr>
              <a:t>: is in your room key </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Meeting Place Network: </a:t>
            </a:r>
            <a:r>
              <a:rPr lang="en-US" sz="2000" dirty="0" err="1" smtClean="0">
                <a:latin typeface="Arial" pitchFamily="34" charset="0"/>
                <a:cs typeface="Arial" pitchFamily="34" charset="0"/>
              </a:rPr>
              <a:t>Verilan</a:t>
            </a:r>
            <a:r>
              <a:rPr lang="en-US" sz="2000" dirty="0" smtClean="0">
                <a:latin typeface="Arial" pitchFamily="34" charset="0"/>
                <a:cs typeface="Arial" pitchFamily="34" charset="0"/>
              </a:rPr>
              <a:t>-secure </a:t>
            </a:r>
            <a:r>
              <a:rPr lang="en-US" sz="2000" dirty="0" smtClean="0">
                <a:latin typeface="Arial" pitchFamily="34" charset="0"/>
                <a:cs typeface="Arial" pitchFamily="34" charset="0"/>
              </a:rPr>
              <a:t>;  </a:t>
            </a:r>
            <a:r>
              <a:rPr lang="en-US" sz="2000" dirty="0" smtClean="0">
                <a:latin typeface="Arial" pitchFamily="34" charset="0"/>
                <a:cs typeface="Arial" pitchFamily="34" charset="0"/>
              </a:rPr>
              <a:t>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&amp; Wired Café: Regency Foyer </a:t>
            </a:r>
          </a:p>
          <a:p>
            <a:r>
              <a:rPr lang="en-US" sz="2000" dirty="0" smtClean="0">
                <a:latin typeface="Arial" charset="0"/>
              </a:rPr>
              <a:t>Food and Beverages Service: Centennial and ACC Foyers </a:t>
            </a:r>
          </a:p>
          <a:p>
            <a:pPr lvl="1"/>
            <a:r>
              <a:rPr lang="en-US" sz="1800" dirty="0" smtClean="0">
                <a:latin typeface="Arial" charset="0"/>
              </a:rPr>
              <a:t>Breakfast : </a:t>
            </a:r>
            <a:r>
              <a:rPr lang="en-US" sz="1800" dirty="0" smtClean="0">
                <a:latin typeface="Arial" charset="0"/>
              </a:rPr>
              <a:t>6:30- </a:t>
            </a:r>
            <a:r>
              <a:rPr lang="en-US" sz="1800" dirty="0" smtClean="0">
                <a:latin typeface="Arial" charset="0"/>
              </a:rPr>
              <a:t>10</a:t>
            </a:r>
            <a:r>
              <a:rPr lang="en-US" sz="1800" dirty="0" smtClean="0">
                <a:latin typeface="Arial" charset="0"/>
              </a:rPr>
              <a:t>:30 </a:t>
            </a:r>
            <a:r>
              <a:rPr lang="en-US" sz="1800" dirty="0" smtClean="0">
                <a:latin typeface="Arial" charset="0"/>
              </a:rPr>
              <a:t>AM </a:t>
            </a:r>
          </a:p>
          <a:p>
            <a:pPr lvl="1"/>
            <a:r>
              <a:rPr lang="en-US" sz="1800" dirty="0" smtClean="0">
                <a:latin typeface="Arial" charset="0"/>
              </a:rPr>
              <a:t>Morning Coffee/Tea : </a:t>
            </a:r>
            <a:r>
              <a:rPr lang="en-US" sz="1800" dirty="0" smtClean="0">
                <a:latin typeface="Arial" charset="0"/>
              </a:rPr>
              <a:t>10:00 </a:t>
            </a:r>
            <a:r>
              <a:rPr lang="en-US" sz="1800" dirty="0" smtClean="0">
                <a:latin typeface="Arial" charset="0"/>
              </a:rPr>
              <a:t>AM – 11:00 </a:t>
            </a:r>
            <a:r>
              <a:rPr lang="en-US" sz="1800" dirty="0" smtClean="0">
                <a:latin typeface="Arial" charset="0"/>
              </a:rPr>
              <a:t>AM</a:t>
            </a:r>
          </a:p>
          <a:p>
            <a:pPr lvl="1"/>
            <a:r>
              <a:rPr lang="en-US" sz="1800" dirty="0" smtClean="0">
                <a:latin typeface="Arial" charset="0"/>
              </a:rPr>
              <a:t>Lunch: 11:30am -1:00 p</a:t>
            </a:r>
            <a:endParaRPr lang="en-US" sz="1800" dirty="0" smtClean="0">
              <a:latin typeface="Arial" charset="0"/>
            </a:endParaRPr>
          </a:p>
          <a:p>
            <a:pPr lvl="1"/>
            <a:r>
              <a:rPr lang="en-US" sz="1800" dirty="0" smtClean="0">
                <a:latin typeface="Arial" charset="0"/>
              </a:rPr>
              <a:t>Afternoon Coffee/Tea: </a:t>
            </a:r>
            <a:r>
              <a:rPr lang="en-US" sz="1800" dirty="0" smtClean="0">
                <a:latin typeface="Arial" charset="0"/>
              </a:rPr>
              <a:t>3:00- </a:t>
            </a:r>
            <a:r>
              <a:rPr lang="en-US" sz="1800" dirty="0" smtClean="0">
                <a:latin typeface="Arial" charset="0"/>
              </a:rPr>
              <a:t>4:00 PM ; </a:t>
            </a:r>
            <a:endParaRPr lang="en-US" sz="1800" dirty="0" smtClean="0">
              <a:latin typeface="Arial" charset="0"/>
            </a:endParaRPr>
          </a:p>
          <a:p>
            <a:pPr lvl="1"/>
            <a:r>
              <a:rPr lang="en-US" sz="2000" dirty="0" smtClean="0">
                <a:latin typeface="Arial" charset="0"/>
              </a:rPr>
              <a:t>802.21 </a:t>
            </a:r>
            <a:r>
              <a:rPr lang="en-US" sz="2000" dirty="0" smtClean="0">
                <a:latin typeface="Arial" charset="0"/>
              </a:rPr>
              <a:t>WG would break as follows:</a:t>
            </a:r>
          </a:p>
          <a:p>
            <a:pPr lvl="2">
              <a:lnSpc>
                <a:spcPct val="90000"/>
              </a:lnSpc>
            </a:pPr>
            <a:r>
              <a:rPr lang="en-US" sz="1800" dirty="0" smtClean="0">
                <a:latin typeface="Arial" charset="0"/>
              </a:rPr>
              <a:t>AM Coffee break: 10:00-10:30 am; Lunch break: 12:00-1:30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Social </a:t>
            </a:r>
            <a:r>
              <a:rPr lang="en-US" sz="2000" dirty="0" smtClean="0">
                <a:latin typeface="Arial" charset="0"/>
              </a:rPr>
              <a:t>Event: </a:t>
            </a:r>
            <a:r>
              <a:rPr lang="en-US" sz="2000" dirty="0" smtClean="0">
                <a:latin typeface="Arial" charset="0"/>
              </a:rPr>
              <a:t>Stars in Concert Show: Wednesday </a:t>
            </a:r>
            <a:r>
              <a:rPr lang="en-US" sz="2000" dirty="0" smtClean="0">
                <a:latin typeface="Arial" charset="0"/>
              </a:rPr>
              <a:t>6:30-7:30 </a:t>
            </a:r>
            <a:r>
              <a:rPr lang="en-US" sz="2000" dirty="0" smtClean="0">
                <a:latin typeface="Arial" charset="0"/>
              </a:rPr>
              <a:t>PM</a:t>
            </a:r>
            <a:r>
              <a:rPr lang="en-US" sz="2000" dirty="0">
                <a:latin typeface="Arial" charset="0"/>
              </a:rPr>
              <a:t> </a:t>
            </a:r>
            <a:r>
              <a:rPr lang="en-US" sz="2000" dirty="0" smtClean="0">
                <a:latin typeface="Arial" charset="0"/>
              </a:rPr>
              <a:t>(with Ticket)</a:t>
            </a:r>
            <a:endParaRPr lang="en-US" sz="1600" dirty="0" smtClean="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Date Placeholder 3"/>
          <p:cNvSpPr>
            <a:spLocks noGrp="1"/>
          </p:cNvSpPr>
          <p:nvPr>
            <p:ph type="dt" sz="half" idx="4294967295"/>
          </p:nvPr>
        </p:nvSpPr>
        <p:spPr>
          <a:xfrm>
            <a:off x="685800" y="6477000"/>
            <a:ext cx="1219200" cy="212724"/>
          </a:xfrm>
          <a:prstGeom prst="rect">
            <a:avLst/>
          </a:prstGeom>
        </p:spPr>
        <p:txBody>
          <a:bodyPr/>
          <a:lstStyle>
            <a:lvl1pPr>
              <a:defRPr/>
            </a:lvl1pPr>
          </a:lstStyle>
          <a:p>
            <a:pPr>
              <a:defRPr/>
            </a:pPr>
            <a:r>
              <a:rPr lang="en-US" dirty="0" smtClean="0"/>
              <a:t>Jan 2015</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54925</TotalTime>
  <Words>1818</Words>
  <Application>Microsoft Office PowerPoint</Application>
  <PresentationFormat>On-screen Show (4:3)</PresentationFormat>
  <Paragraphs>306</Paragraphs>
  <Slides>20</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ＭＳ Ｐゴシック</vt:lpstr>
      <vt:lpstr>Arial</vt:lpstr>
      <vt:lpstr>Helvetica</vt:lpstr>
      <vt:lpstr>Times New Roman</vt:lpstr>
      <vt:lpstr>802.11PowerPointTemplate-Landscape</vt:lpstr>
      <vt:lpstr>1_802.11PowerPointTemplate-Landscape</vt:lpstr>
      <vt:lpstr>IEEE 802.21 Session #67,  Berlin, Germany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Active Task Groups </vt:lpstr>
      <vt:lpstr>Work Status </vt:lpstr>
      <vt:lpstr>Sponsor Ballot Result </vt:lpstr>
      <vt:lpstr>Objectives for the March Meeting</vt:lpstr>
      <vt:lpstr>Future Sessions – 2015 </vt:lpstr>
      <vt:lpstr>Future Sessions – 2016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723</cp:revision>
  <cp:lastPrinted>1998-02-10T13:28:06Z</cp:lastPrinted>
  <dcterms:created xsi:type="dcterms:W3CDTF">2002-07-08T22:03:28Z</dcterms:created>
  <dcterms:modified xsi:type="dcterms:W3CDTF">2015-03-09T09:32:34Z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