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Lst>
  <p:notesMasterIdLst>
    <p:notesMasterId r:id="rId23"/>
  </p:notesMasterIdLst>
  <p:handoutMasterIdLst>
    <p:handoutMasterId r:id="rId24"/>
  </p:handoutMasterIdLst>
  <p:sldIdLst>
    <p:sldId id="413" r:id="rId2"/>
    <p:sldId id="457" r:id="rId3"/>
    <p:sldId id="432" r:id="rId4"/>
    <p:sldId id="400" r:id="rId5"/>
    <p:sldId id="401" r:id="rId6"/>
    <p:sldId id="402" r:id="rId7"/>
    <p:sldId id="403" r:id="rId8"/>
    <p:sldId id="404" r:id="rId9"/>
    <p:sldId id="405" r:id="rId10"/>
    <p:sldId id="406" r:id="rId11"/>
    <p:sldId id="408" r:id="rId12"/>
    <p:sldId id="409" r:id="rId13"/>
    <p:sldId id="410" r:id="rId14"/>
    <p:sldId id="411" r:id="rId15"/>
    <p:sldId id="447" r:id="rId16"/>
    <p:sldId id="453" r:id="rId17"/>
    <p:sldId id="458" r:id="rId18"/>
    <p:sldId id="454" r:id="rId19"/>
    <p:sldId id="450" r:id="rId20"/>
    <p:sldId id="456" r:id="rId21"/>
    <p:sldId id="455"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8895" autoAdjust="0"/>
    <p:restoredTop sz="99556" autoAdjust="0"/>
  </p:normalViewPr>
  <p:slideViewPr>
    <p:cSldViewPr>
      <p:cViewPr varScale="1">
        <p:scale>
          <a:sx n="92" d="100"/>
          <a:sy n="92" d="100"/>
        </p:scale>
        <p:origin x="1908" y="90"/>
      </p:cViewPr>
      <p:guideLst>
        <p:guide orient="horz" pos="2160"/>
        <p:guide pos="2880"/>
      </p:guideLst>
    </p:cSldViewPr>
  </p:slideViewPr>
  <p:outlineViewPr>
    <p:cViewPr>
      <p:scale>
        <a:sx n="33" d="100"/>
        <a:sy n="33" d="100"/>
      </p:scale>
      <p:origin x="252" y="0"/>
    </p:cViewPr>
    <p:sldLst>
      <p:sld r:id="rId1" collapse="1"/>
    </p:sldLst>
  </p:outlineViewPr>
  <p:notesTextViewPr>
    <p:cViewPr>
      <p:scale>
        <a:sx n="100" d="100"/>
        <a:sy n="100" d="100"/>
      </p:scale>
      <p:origin x="0" y="0"/>
    </p:cViewPr>
  </p:notesTextViewPr>
  <p:sorterViewPr>
    <p:cViewPr varScale="1">
      <p:scale>
        <a:sx n="1" d="1"/>
        <a:sy n="1" d="1"/>
      </p:scale>
      <p:origin x="0" y="-2874"/>
    </p:cViewPr>
  </p:sorterViewPr>
  <p:notesViewPr>
    <p:cSldViewPr>
      <p:cViewPr varScale="1">
        <p:scale>
          <a:sx n="69" d="100"/>
          <a:sy n="69" d="100"/>
        </p:scale>
        <p:origin x="3246"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XXXX, His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5442440B-091D-401F-885A-37C149E1FFD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697003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Slide Image Placeholder 11"/>
          <p:cNvSpPr>
            <a:spLocks noGrp="1" noRot="1" noChangeAspect="1"/>
          </p:cNvSpPr>
          <p:nvPr>
            <p:ph type="sldImg" idx="2"/>
          </p:nvPr>
        </p:nvSpPr>
        <p:spPr>
          <a:xfrm>
            <a:off x="1104900" y="677862"/>
            <a:ext cx="4641850" cy="3481388"/>
          </a:xfrm>
          <a:prstGeom prst="rect">
            <a:avLst/>
          </a:prstGeom>
          <a:noFill/>
          <a:ln w="12700">
            <a:solidFill>
              <a:prstClr val="black"/>
            </a:solidFill>
          </a:ln>
        </p:spPr>
        <p:txBody>
          <a:bodyPr vert="horz" lIns="91440" tIns="45720" rIns="91440" bIns="45720" rtlCol="0" anchor="ctr"/>
          <a:lstStyle/>
          <a:p>
            <a:endParaRPr lang="en-US" dirty="0"/>
          </a:p>
        </p:txBody>
      </p:sp>
    </p:spTree>
    <p:extLst>
      <p:ext uri="{BB962C8B-B14F-4D97-AF65-F5344CB8AC3E}">
        <p14:creationId xmlns:p14="http://schemas.microsoft.com/office/powerpoint/2010/main" val="117277856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dirty="0" smtClean="0"/>
          </a:p>
        </p:txBody>
      </p:sp>
      <p:sp>
        <p:nvSpPr>
          <p:cNvPr id="38916" name="Header Placeholder 3"/>
          <p:cNvSpPr>
            <a:spLocks noGrp="1"/>
          </p:cNvSpPr>
          <p:nvPr>
            <p:ph type="hdr" sz="quarter"/>
          </p:nvPr>
        </p:nvSpPr>
        <p:spPr>
          <a:noFill/>
        </p:spPr>
        <p:txBody>
          <a:bodyPr/>
          <a:lstStyle/>
          <a:p>
            <a:r>
              <a:rPr lang="en-US" dirty="0"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dirty="0" smtClean="0"/>
              <a:t>Month 20xx</a:t>
            </a:r>
          </a:p>
        </p:txBody>
      </p:sp>
      <p:sp>
        <p:nvSpPr>
          <p:cNvPr id="38918" name="Footer Placeholder 5"/>
          <p:cNvSpPr>
            <a:spLocks noGrp="1"/>
          </p:cNvSpPr>
          <p:nvPr>
            <p:ph type="ftr" sz="quarter" idx="4"/>
          </p:nvPr>
        </p:nvSpPr>
        <p:spPr>
          <a:noFill/>
        </p:spPr>
        <p:txBody>
          <a:bodyPr/>
          <a:lstStyle/>
          <a:p>
            <a:pPr lvl="4"/>
            <a:r>
              <a:rPr lang="en-US" dirty="0"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dirty="0" smtClean="0"/>
              <a:t>Page </a:t>
            </a:r>
            <a:fld id="{9ADD8F5F-B7E5-4B0C-9D30-C37ACEF62728}" type="slidenum">
              <a:rPr lang="en-US" smtClean="0"/>
              <a:pPr/>
              <a:t>1</a:t>
            </a:fld>
            <a:endParaRPr lang="en-US" dirty="0" smtClean="0"/>
          </a:p>
        </p:txBody>
      </p:sp>
    </p:spTree>
    <p:extLst>
      <p:ext uri="{BB962C8B-B14F-4D97-AF65-F5344CB8AC3E}">
        <p14:creationId xmlns:p14="http://schemas.microsoft.com/office/powerpoint/2010/main" val="3504485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dirty="0"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5060" name="Rectangle 6"/>
          <p:cNvSpPr>
            <a:spLocks noGrp="1" noChangeArrowheads="1"/>
          </p:cNvSpPr>
          <p:nvPr>
            <p:ph type="ftr" sz="quarter" idx="4"/>
          </p:nvPr>
        </p:nvSpPr>
        <p:spPr>
          <a:noFill/>
        </p:spPr>
        <p:txBody>
          <a:bodyPr/>
          <a:lstStyle/>
          <a:p>
            <a:pPr lvl="4"/>
            <a:r>
              <a:rPr lang="en-US" dirty="0"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DF36E325-9DCB-4E9C-B2E9-33A2A74CDECF}" type="slidenum">
              <a:rPr lang="en-US" smtClean="0"/>
              <a:pPr/>
              <a:t>10</a:t>
            </a:fld>
            <a:endParaRPr lang="en-US" dirty="0"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094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11</a:t>
            </a:fld>
            <a:endParaRPr lang="en-US" dirty="0"/>
          </a:p>
        </p:txBody>
      </p:sp>
    </p:spTree>
    <p:extLst>
      <p:ext uri="{BB962C8B-B14F-4D97-AF65-F5344CB8AC3E}">
        <p14:creationId xmlns:p14="http://schemas.microsoft.com/office/powerpoint/2010/main" val="18857060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dirty="0"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6084" name="Rectangle 6"/>
          <p:cNvSpPr>
            <a:spLocks noGrp="1" noChangeArrowheads="1"/>
          </p:cNvSpPr>
          <p:nvPr>
            <p:ph type="ftr" sz="quarter" idx="4"/>
          </p:nvPr>
        </p:nvSpPr>
        <p:spPr>
          <a:noFill/>
        </p:spPr>
        <p:txBody>
          <a:bodyPr/>
          <a:lstStyle/>
          <a:p>
            <a:pPr lvl="4"/>
            <a:r>
              <a:rPr lang="en-US" dirty="0"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9802E4C-7981-4917-956C-79C57D027130}" type="slidenum">
              <a:rPr lang="en-US" smtClean="0"/>
              <a:pPr/>
              <a:t>12</a:t>
            </a:fld>
            <a:endParaRPr lang="en-US" dirty="0"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81340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13</a:t>
            </a:fld>
            <a:endParaRPr lang="en-US" dirty="0"/>
          </a:p>
        </p:txBody>
      </p:sp>
    </p:spTree>
    <p:extLst>
      <p:ext uri="{BB962C8B-B14F-4D97-AF65-F5344CB8AC3E}">
        <p14:creationId xmlns:p14="http://schemas.microsoft.com/office/powerpoint/2010/main" val="2255548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dirty="0"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7108" name="Rectangle 6"/>
          <p:cNvSpPr>
            <a:spLocks noGrp="1" noChangeArrowheads="1"/>
          </p:cNvSpPr>
          <p:nvPr>
            <p:ph type="ftr" sz="quarter" idx="4"/>
          </p:nvPr>
        </p:nvSpPr>
        <p:spPr>
          <a:noFill/>
        </p:spPr>
        <p:txBody>
          <a:bodyPr/>
          <a:lstStyle/>
          <a:p>
            <a:pPr lvl="4"/>
            <a:r>
              <a:rPr lang="en-US" dirty="0"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BD247846-25D8-40D6-95C5-A08682899269}" type="slidenum">
              <a:rPr lang="en-US" smtClean="0"/>
              <a:pPr/>
              <a:t>14</a:t>
            </a:fld>
            <a:endParaRPr lang="en-US" dirty="0"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dirty="0"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extLst>
      <p:ext uri="{BB962C8B-B14F-4D97-AF65-F5344CB8AC3E}">
        <p14:creationId xmlns:p14="http://schemas.microsoft.com/office/powerpoint/2010/main" val="2770802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a:xfrm>
            <a:off x="693738" y="4408488"/>
            <a:ext cx="5546725"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15</a:t>
            </a:fld>
            <a:endParaRPr lang="en-US" dirty="0"/>
          </a:p>
        </p:txBody>
      </p:sp>
    </p:spTree>
    <p:extLst>
      <p:ext uri="{BB962C8B-B14F-4D97-AF65-F5344CB8AC3E}">
        <p14:creationId xmlns:p14="http://schemas.microsoft.com/office/powerpoint/2010/main" val="782820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16</a:t>
            </a:fld>
            <a:endParaRPr lang="en-US" dirty="0"/>
          </a:p>
        </p:txBody>
      </p:sp>
    </p:spTree>
    <p:extLst>
      <p:ext uri="{BB962C8B-B14F-4D97-AF65-F5344CB8AC3E}">
        <p14:creationId xmlns:p14="http://schemas.microsoft.com/office/powerpoint/2010/main" val="3354746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17</a:t>
            </a:fld>
            <a:endParaRPr lang="en-US"/>
          </a:p>
        </p:txBody>
      </p:sp>
    </p:spTree>
    <p:extLst>
      <p:ext uri="{BB962C8B-B14F-4D97-AF65-F5344CB8AC3E}">
        <p14:creationId xmlns:p14="http://schemas.microsoft.com/office/powerpoint/2010/main" val="23753160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18</a:t>
            </a:fld>
            <a:endParaRPr lang="en-US" dirty="0"/>
          </a:p>
        </p:txBody>
      </p:sp>
    </p:spTree>
    <p:extLst>
      <p:ext uri="{BB962C8B-B14F-4D97-AF65-F5344CB8AC3E}">
        <p14:creationId xmlns:p14="http://schemas.microsoft.com/office/powerpoint/2010/main" val="31216791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19</a:t>
            </a:fld>
            <a:endParaRPr lang="en-US" dirty="0"/>
          </a:p>
        </p:txBody>
      </p:sp>
    </p:spTree>
    <p:extLst>
      <p:ext uri="{BB962C8B-B14F-4D97-AF65-F5344CB8AC3E}">
        <p14:creationId xmlns:p14="http://schemas.microsoft.com/office/powerpoint/2010/main" val="986999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a:t>
            </a:fld>
            <a:endParaRPr lang="en-US"/>
          </a:p>
        </p:txBody>
      </p:sp>
    </p:spTree>
    <p:extLst>
      <p:ext uri="{BB962C8B-B14F-4D97-AF65-F5344CB8AC3E}">
        <p14:creationId xmlns:p14="http://schemas.microsoft.com/office/powerpoint/2010/main" val="7373689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20</a:t>
            </a:fld>
            <a:endParaRPr lang="en-US" dirty="0"/>
          </a:p>
        </p:txBody>
      </p:sp>
    </p:spTree>
    <p:extLst>
      <p:ext uri="{BB962C8B-B14F-4D97-AF65-F5344CB8AC3E}">
        <p14:creationId xmlns:p14="http://schemas.microsoft.com/office/powerpoint/2010/main" val="35012588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21</a:t>
            </a:fld>
            <a:endParaRPr lang="en-US" dirty="0"/>
          </a:p>
        </p:txBody>
      </p:sp>
    </p:spTree>
    <p:extLst>
      <p:ext uri="{BB962C8B-B14F-4D97-AF65-F5344CB8AC3E}">
        <p14:creationId xmlns:p14="http://schemas.microsoft.com/office/powerpoint/2010/main" val="852649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dirty="0" smtClean="0"/>
          </a:p>
        </p:txBody>
      </p:sp>
      <p:sp>
        <p:nvSpPr>
          <p:cNvPr id="40964" name="Header Placeholder 3"/>
          <p:cNvSpPr>
            <a:spLocks noGrp="1"/>
          </p:cNvSpPr>
          <p:nvPr>
            <p:ph type="hdr" sz="quarter"/>
          </p:nvPr>
        </p:nvSpPr>
        <p:spPr>
          <a:noFill/>
        </p:spPr>
        <p:txBody>
          <a:bodyPr/>
          <a:lstStyle/>
          <a:p>
            <a:r>
              <a:rPr lang="en-US" dirty="0"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dirty="0" smtClean="0"/>
              <a:t>Month 20xx</a:t>
            </a:r>
          </a:p>
        </p:txBody>
      </p:sp>
      <p:sp>
        <p:nvSpPr>
          <p:cNvPr id="40966" name="Footer Placeholder 5"/>
          <p:cNvSpPr>
            <a:spLocks noGrp="1"/>
          </p:cNvSpPr>
          <p:nvPr>
            <p:ph type="ftr" sz="quarter" idx="4"/>
          </p:nvPr>
        </p:nvSpPr>
        <p:spPr>
          <a:noFill/>
        </p:spPr>
        <p:txBody>
          <a:bodyPr/>
          <a:lstStyle/>
          <a:p>
            <a:pPr lvl="4"/>
            <a:r>
              <a:rPr lang="en-US" dirty="0"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dirty="0" smtClean="0"/>
              <a:t>Page </a:t>
            </a:r>
            <a:fld id="{FD72ED04-A864-4DC0-A8CE-E9B26A560A8E}" type="slidenum">
              <a:rPr lang="en-US" smtClean="0"/>
              <a:pPr/>
              <a:t>3</a:t>
            </a:fld>
            <a:endParaRPr lang="en-US" dirty="0" smtClean="0"/>
          </a:p>
        </p:txBody>
      </p:sp>
    </p:spTree>
    <p:extLst>
      <p:ext uri="{BB962C8B-B14F-4D97-AF65-F5344CB8AC3E}">
        <p14:creationId xmlns:p14="http://schemas.microsoft.com/office/powerpoint/2010/main" val="1458075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4</a:t>
            </a:fld>
            <a:endParaRPr lang="en-US" dirty="0"/>
          </a:p>
        </p:txBody>
      </p:sp>
    </p:spTree>
    <p:extLst>
      <p:ext uri="{BB962C8B-B14F-4D97-AF65-F5344CB8AC3E}">
        <p14:creationId xmlns:p14="http://schemas.microsoft.com/office/powerpoint/2010/main" val="2757345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5</a:t>
            </a:fld>
            <a:endParaRPr lang="en-US" dirty="0"/>
          </a:p>
        </p:txBody>
      </p:sp>
    </p:spTree>
    <p:extLst>
      <p:ext uri="{BB962C8B-B14F-4D97-AF65-F5344CB8AC3E}">
        <p14:creationId xmlns:p14="http://schemas.microsoft.com/office/powerpoint/2010/main" val="1344813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1440578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dirty="0"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1988" name="Rectangle 6"/>
          <p:cNvSpPr>
            <a:spLocks noGrp="1" noChangeArrowheads="1"/>
          </p:cNvSpPr>
          <p:nvPr>
            <p:ph type="ftr" sz="quarter" idx="4"/>
          </p:nvPr>
        </p:nvSpPr>
        <p:spPr>
          <a:noFill/>
        </p:spPr>
        <p:txBody>
          <a:bodyPr/>
          <a:lstStyle/>
          <a:p>
            <a:pPr lvl="4"/>
            <a:r>
              <a:rPr lang="en-US" dirty="0"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4459728C-1439-493F-A35A-B1BCF95AB4CE}" type="slidenum">
              <a:rPr lang="en-US" smtClean="0"/>
              <a:pPr/>
              <a:t>7</a:t>
            </a:fld>
            <a:endParaRPr lang="en-US" dirty="0"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2369440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dirty="0"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3012" name="Rectangle 6"/>
          <p:cNvSpPr>
            <a:spLocks noGrp="1" noChangeArrowheads="1"/>
          </p:cNvSpPr>
          <p:nvPr>
            <p:ph type="ftr" sz="quarter" idx="4"/>
          </p:nvPr>
        </p:nvSpPr>
        <p:spPr>
          <a:noFill/>
        </p:spPr>
        <p:txBody>
          <a:bodyPr/>
          <a:lstStyle/>
          <a:p>
            <a:pPr lvl="4"/>
            <a:r>
              <a:rPr lang="en-US" dirty="0"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9FB3E486-5714-4476-87EF-E6E194B853B1}" type="slidenum">
              <a:rPr lang="en-US" smtClean="0"/>
              <a:pPr/>
              <a:t>8</a:t>
            </a:fld>
            <a:endParaRPr lang="en-US" dirty="0"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718211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dirty="0"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4036" name="Rectangle 6"/>
          <p:cNvSpPr>
            <a:spLocks noGrp="1" noChangeArrowheads="1"/>
          </p:cNvSpPr>
          <p:nvPr>
            <p:ph type="ftr" sz="quarter" idx="4"/>
          </p:nvPr>
        </p:nvSpPr>
        <p:spPr>
          <a:noFill/>
        </p:spPr>
        <p:txBody>
          <a:bodyPr/>
          <a:lstStyle/>
          <a:p>
            <a:pPr lvl="4"/>
            <a:r>
              <a:rPr lang="en-US" dirty="0"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2873825-BC60-48EB-9FFF-65A50B4E4F2E}" type="slidenum">
              <a:rPr lang="en-US" smtClean="0"/>
              <a:pPr/>
              <a:t>9</a:t>
            </a:fld>
            <a:endParaRPr lang="en-US" dirty="0"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dirty="0"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extLst>
      <p:ext uri="{BB962C8B-B14F-4D97-AF65-F5344CB8AC3E}">
        <p14:creationId xmlns:p14="http://schemas.microsoft.com/office/powerpoint/2010/main" val="2060409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Jan 2015</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dirty="0"/>
          </a:p>
        </p:txBody>
      </p:sp>
      <p:sp>
        <p:nvSpPr>
          <p:cNvPr id="6"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5"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5"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July  2014</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12"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13"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623722" y="394156"/>
            <a:ext cx="4651916"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21-15-0008-00-Session#66-Opening_Plenary_Notes.ppt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Date Placeholder 3"/>
          <p:cNvSpPr>
            <a:spLocks noGrp="1"/>
          </p:cNvSpPr>
          <p:nvPr>
            <p:ph type="dt" sz="half" idx="2"/>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51" r:id="rId4"/>
    <p:sldLayoutId id="2147483852" r:id="rId5"/>
    <p:sldLayoutId id="2147483853" r:id="rId6"/>
    <p:sldLayoutId id="2147483857" r:id="rId7"/>
    <p:sldLayoutId id="2147483859" r:id="rId8"/>
    <p:sldLayoutId id="2147483860" r:id="rId9"/>
    <p:sldLayoutId id="2147483861" r:id="rId10"/>
  </p:sldLayoutIdLst>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hyperlink" Target="https://bookings.ihotelier.com/bookings.jsp?groupID=1223675&amp;hotelID=17417" TargetMode="External"/><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802world.org/apps/session/89/attendee/schedule"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609600" y="1066800"/>
            <a:ext cx="7848600" cy="3505200"/>
          </a:xfrm>
        </p:spPr>
        <p:txBody>
          <a:bodyPr/>
          <a:lstStyle/>
          <a:p>
            <a:r>
              <a:rPr lang="en-US" sz="5400" b="1" dirty="0" smtClean="0">
                <a:latin typeface="Arial" charset="0"/>
              </a:rPr>
              <a:t>IEEE 802.21</a:t>
            </a:r>
            <a:br>
              <a:rPr lang="en-US" sz="5400" b="1" dirty="0" smtClean="0">
                <a:latin typeface="Arial" charset="0"/>
              </a:rPr>
            </a:br>
            <a:r>
              <a:rPr lang="en-US" b="1" dirty="0" smtClean="0">
                <a:latin typeface="Arial" charset="0"/>
              </a:rPr>
              <a:t>Session #66, </a:t>
            </a:r>
            <a:br>
              <a:rPr lang="en-US" b="1" dirty="0" smtClean="0">
                <a:latin typeface="Arial" charset="0"/>
              </a:rPr>
            </a:br>
            <a:r>
              <a:rPr lang="en-US" b="1" dirty="0" smtClean="0">
                <a:latin typeface="Arial" charset="0"/>
              </a:rPr>
              <a:t>Atlanta, Georgia, USA</a:t>
            </a:r>
            <a:br>
              <a:rPr lang="en-US" b="1" dirty="0" smtClean="0">
                <a:latin typeface="Arial" charset="0"/>
              </a:rPr>
            </a:br>
            <a:r>
              <a:rPr lang="en-US" b="1" dirty="0" smtClean="0">
                <a:latin typeface="Arial" charset="0"/>
              </a:rPr>
              <a:t>WG </a:t>
            </a:r>
            <a:r>
              <a:rPr lang="en-US" sz="3200" b="1" dirty="0" smtClean="0">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71600" y="4648200"/>
            <a:ext cx="6858000" cy="1066800"/>
          </a:xfrm>
        </p:spPr>
        <p:txBody>
          <a:bodyPr/>
          <a:lstStyle/>
          <a:p>
            <a:pPr eaLnBrk="1" hangingPunct="1"/>
            <a:r>
              <a:rPr lang="en-US" sz="2800" b="1" dirty="0" smtClean="0">
                <a:latin typeface="Arial" charset="0"/>
              </a:rPr>
              <a:t>Subir Das</a:t>
            </a:r>
          </a:p>
          <a:p>
            <a:pPr eaLnBrk="1" hangingPunct="1"/>
            <a:r>
              <a:rPr lang="en-US" sz="2800" b="1" dirty="0" smtClean="0">
                <a:latin typeface="Arial" charset="0"/>
              </a:rPr>
              <a:t>sdas at appcomsci dot 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subclause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#1</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Jan  2015</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t>Either speak up now or</a:t>
            </a:r>
          </a:p>
          <a:p>
            <a:pPr lvl="1"/>
            <a:r>
              <a:rPr lang="en-US" sz="2000" dirty="0" smtClean="0"/>
              <a:t>Provide the chair of this group with the identity of the holder(s) of any and all such claims as soon as possible or</a:t>
            </a:r>
          </a:p>
          <a:p>
            <a:pPr lvl="1"/>
            <a:r>
              <a:rPr lang="en-US" sz="2000" dirty="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dirty="0"/>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Jan 2015</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#4</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Jan 2015</a:t>
            </a:r>
            <a:endParaRPr 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Jan 2015</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dirty="0" smtClean="0">
                <a:latin typeface="Arial" charset="0"/>
              </a:rPr>
              <a:t>Under the current US copyright law — the author of information is deemed to own the copyright from the moment of creation</a:t>
            </a:r>
          </a:p>
          <a:p>
            <a:r>
              <a:rPr lang="en-US" sz="2800" dirty="0" smtClean="0">
                <a:latin typeface="Arial" charset="0"/>
              </a:rPr>
              <a:t>The IEEE Bylaws require </a:t>
            </a:r>
            <a:r>
              <a:rPr lang="en-US" sz="2800" b="1" i="1" u="sng" dirty="0" smtClean="0">
                <a:solidFill>
                  <a:schemeClr val="accent2"/>
                </a:solidFill>
                <a:latin typeface="Arial" charset="0"/>
              </a:rPr>
              <a:t>copyright of all material to be held by the IEEE</a:t>
            </a:r>
          </a:p>
          <a:p>
            <a:pPr lvl="1"/>
            <a:r>
              <a:rPr lang="en-US" sz="2400" dirty="0" smtClean="0">
                <a:latin typeface="Arial" charset="0"/>
              </a:rPr>
              <a:t>Must consult with IEEE for re-use of copyright material</a:t>
            </a:r>
          </a:p>
          <a:p>
            <a:r>
              <a:rPr lang="en-US" sz="2800" dirty="0" smtClean="0">
                <a:latin typeface="Arial" charset="0"/>
              </a:rPr>
              <a:t>The IEEE Standards accomplishes </a:t>
            </a:r>
            <a:r>
              <a:rPr lang="en-US" sz="2800" b="1" u="sng" dirty="0"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Jan 2015</a:t>
            </a:r>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Active Task Groups </a:t>
            </a:r>
          </a:p>
        </p:txBody>
      </p:sp>
      <p:sp>
        <p:nvSpPr>
          <p:cNvPr id="33797" name="Rectangle 3"/>
          <p:cNvSpPr>
            <a:spLocks noGrp="1" noChangeArrowheads="1"/>
          </p:cNvSpPr>
          <p:nvPr>
            <p:ph type="body" idx="1"/>
          </p:nvPr>
        </p:nvSpPr>
        <p:spPr>
          <a:xfrm>
            <a:off x="304800" y="1295400"/>
            <a:ext cx="8686800" cy="4800600"/>
          </a:xfrm>
        </p:spPr>
        <p:txBody>
          <a:bodyPr/>
          <a:lstStyle/>
          <a:p>
            <a:pPr>
              <a:lnSpc>
                <a:spcPct val="80000"/>
              </a:lnSpc>
              <a:buNone/>
            </a:pPr>
            <a:endParaRPr lang="en-US" sz="2000" dirty="0" smtClean="0">
              <a:latin typeface="Arial" charset="0"/>
            </a:endParaRPr>
          </a:p>
          <a:p>
            <a:pPr lvl="2">
              <a:lnSpc>
                <a:spcPct val="80000"/>
              </a:lnSpc>
              <a:buNone/>
            </a:pPr>
            <a:endParaRPr lang="en-US" sz="1200" dirty="0" smtClean="0">
              <a:latin typeface="Arial" charset="0"/>
            </a:endParaRPr>
          </a:p>
          <a:p>
            <a:pPr>
              <a:lnSpc>
                <a:spcPct val="80000"/>
              </a:lnSpc>
            </a:pPr>
            <a:r>
              <a:rPr lang="en-US" dirty="0" smtClean="0">
                <a:latin typeface="Arial" charset="0"/>
              </a:rPr>
              <a:t>802.21d - Multicast Group Management</a:t>
            </a:r>
          </a:p>
          <a:p>
            <a:pPr>
              <a:lnSpc>
                <a:spcPct val="80000"/>
              </a:lnSpc>
              <a:buNone/>
            </a:pPr>
            <a:r>
              <a:rPr lang="en-US" dirty="0" smtClean="0">
                <a:latin typeface="Arial" charset="0"/>
              </a:rPr>
              <a:t> </a:t>
            </a:r>
          </a:p>
          <a:p>
            <a:pPr>
              <a:lnSpc>
                <a:spcPct val="80000"/>
              </a:lnSpc>
            </a:pPr>
            <a:r>
              <a:rPr lang="en-US" dirty="0" smtClean="0">
                <a:latin typeface="Arial" charset="0"/>
              </a:rPr>
              <a:t>802.21m  - Revision Project </a:t>
            </a:r>
          </a:p>
          <a:p>
            <a:pPr>
              <a:lnSpc>
                <a:spcPct val="80000"/>
              </a:lnSpc>
              <a:buNone/>
            </a:pPr>
            <a:endParaRPr lang="en-US" dirty="0" smtClean="0">
              <a:latin typeface="Arial" charset="0"/>
            </a:endParaRPr>
          </a:p>
          <a:p>
            <a:pPr>
              <a:lnSpc>
                <a:spcPct val="80000"/>
              </a:lnSpc>
            </a:pPr>
            <a:r>
              <a:rPr lang="en-US" dirty="0" smtClean="0">
                <a:latin typeface="Arial" charset="0"/>
              </a:rPr>
              <a:t>802.21.1 - Use cases and Services </a:t>
            </a:r>
          </a:p>
          <a:p>
            <a:pPr lvl="2">
              <a:lnSpc>
                <a:spcPct val="80000"/>
              </a:lnSpc>
              <a:buNone/>
            </a:pPr>
            <a:endParaRPr lang="en-US" sz="2000" dirty="0" smtClean="0">
              <a:latin typeface="Arial" charset="0"/>
            </a:endParaRP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15</a:t>
            </a:fld>
            <a:endParaRPr lang="en-US" dirty="0"/>
          </a:p>
        </p:txBody>
      </p:sp>
      <p:sp>
        <p:nvSpPr>
          <p:cNvPr id="6" name="Date Placeholder 3"/>
          <p:cNvSpPr txBox="1">
            <a:spLocks/>
          </p:cNvSpPr>
          <p:nvPr/>
        </p:nvSpPr>
        <p:spPr>
          <a:xfrm>
            <a:off x="685800" y="6477000"/>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noProof="0" dirty="0" smtClean="0"/>
              <a:t>Jan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2015</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Work Status </a:t>
            </a:r>
          </a:p>
        </p:txBody>
      </p:sp>
      <p:sp>
        <p:nvSpPr>
          <p:cNvPr id="33797" name="Rectangle 3"/>
          <p:cNvSpPr>
            <a:spLocks noGrp="1" noChangeArrowheads="1"/>
          </p:cNvSpPr>
          <p:nvPr>
            <p:ph type="body" idx="1"/>
          </p:nvPr>
        </p:nvSpPr>
        <p:spPr>
          <a:xfrm>
            <a:off x="304800" y="1295400"/>
            <a:ext cx="8686800" cy="4800600"/>
          </a:xfrm>
        </p:spPr>
        <p:txBody>
          <a:bodyPr/>
          <a:lstStyle/>
          <a:p>
            <a:pPr>
              <a:lnSpc>
                <a:spcPct val="80000"/>
              </a:lnSpc>
              <a:buNone/>
            </a:pPr>
            <a:endParaRPr lang="en-US" sz="2000" dirty="0" smtClean="0">
              <a:latin typeface="Arial" charset="0"/>
            </a:endParaRPr>
          </a:p>
          <a:p>
            <a:pPr>
              <a:lnSpc>
                <a:spcPct val="80000"/>
              </a:lnSpc>
            </a:pPr>
            <a:r>
              <a:rPr lang="en-US" sz="2800" dirty="0" smtClean="0">
                <a:latin typeface="Arial" charset="0"/>
              </a:rPr>
              <a:t>Task Group Status</a:t>
            </a:r>
          </a:p>
          <a:p>
            <a:pPr lvl="2">
              <a:lnSpc>
                <a:spcPct val="80000"/>
              </a:lnSpc>
              <a:buNone/>
            </a:pPr>
            <a:endParaRPr lang="en-US" sz="1200" dirty="0" smtClean="0">
              <a:latin typeface="Arial" charset="0"/>
            </a:endParaRPr>
          </a:p>
          <a:p>
            <a:pPr lvl="1">
              <a:lnSpc>
                <a:spcPct val="80000"/>
              </a:lnSpc>
            </a:pPr>
            <a:r>
              <a:rPr lang="en-US" sz="2400" dirty="0" smtClean="0">
                <a:latin typeface="Arial" charset="0"/>
              </a:rPr>
              <a:t>802.21d Multicast Group Management </a:t>
            </a:r>
          </a:p>
          <a:p>
            <a:pPr lvl="2">
              <a:lnSpc>
                <a:spcPct val="80000"/>
              </a:lnSpc>
            </a:pPr>
            <a:r>
              <a:rPr lang="en-US" sz="2000" dirty="0" smtClean="0">
                <a:latin typeface="Arial" charset="0"/>
              </a:rPr>
              <a:t>Completed  Sponsor </a:t>
            </a:r>
            <a:r>
              <a:rPr lang="en-US" sz="2000" dirty="0" err="1" smtClean="0">
                <a:latin typeface="Arial" charset="0"/>
              </a:rPr>
              <a:t>Reciculation</a:t>
            </a:r>
            <a:r>
              <a:rPr lang="en-US" sz="2000" dirty="0" smtClean="0">
                <a:latin typeface="Arial" charset="0"/>
              </a:rPr>
              <a:t> Ballot </a:t>
            </a:r>
          </a:p>
          <a:p>
            <a:pPr lvl="1">
              <a:lnSpc>
                <a:spcPct val="80000"/>
              </a:lnSpc>
            </a:pPr>
            <a:r>
              <a:rPr lang="en-US" sz="2800" dirty="0" smtClean="0">
                <a:latin typeface="Arial" charset="0"/>
              </a:rPr>
              <a:t>802.21m  Revision Project </a:t>
            </a:r>
          </a:p>
          <a:p>
            <a:pPr lvl="2">
              <a:lnSpc>
                <a:spcPct val="80000"/>
              </a:lnSpc>
            </a:pPr>
            <a:r>
              <a:rPr lang="en-US" sz="2000" dirty="0" smtClean="0">
                <a:latin typeface="Arial" charset="0"/>
              </a:rPr>
              <a:t>Working on the revised document  </a:t>
            </a:r>
          </a:p>
          <a:p>
            <a:pPr lvl="1">
              <a:lnSpc>
                <a:spcPct val="80000"/>
              </a:lnSpc>
            </a:pPr>
            <a:r>
              <a:rPr lang="en-US" sz="2400" dirty="0" smtClean="0">
                <a:latin typeface="Arial" charset="0"/>
              </a:rPr>
              <a:t>802.21.1 Use cases and Services </a:t>
            </a:r>
          </a:p>
          <a:p>
            <a:pPr lvl="2">
              <a:lnSpc>
                <a:spcPct val="80000"/>
              </a:lnSpc>
            </a:pPr>
            <a:r>
              <a:rPr lang="en-US" sz="2000" dirty="0" smtClean="0">
                <a:latin typeface="Arial" charset="0"/>
              </a:rPr>
              <a:t>Working on the draft document  </a:t>
            </a:r>
          </a:p>
          <a:p>
            <a:pPr lvl="2">
              <a:lnSpc>
                <a:spcPct val="80000"/>
              </a:lnSpc>
            </a:pPr>
            <a:endParaRPr lang="en-US" sz="2000" dirty="0" smtClean="0">
              <a:latin typeface="Arial" charset="0"/>
            </a:endParaRP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January Meeting</a:t>
            </a:r>
          </a:p>
        </p:txBody>
      </p:sp>
      <p:sp>
        <p:nvSpPr>
          <p:cNvPr id="34822" name="Rectangle 3"/>
          <p:cNvSpPr>
            <a:spLocks noGrp="1" noChangeArrowheads="1"/>
          </p:cNvSpPr>
          <p:nvPr>
            <p:ph type="body" idx="1"/>
          </p:nvPr>
        </p:nvSpPr>
        <p:spPr>
          <a:xfrm>
            <a:off x="381000" y="1524000"/>
            <a:ext cx="8305800" cy="41148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p>
          <a:p>
            <a:pPr lvl="1">
              <a:lnSpc>
                <a:spcPct val="90000"/>
              </a:lnSpc>
            </a:pPr>
            <a:r>
              <a:rPr lang="en-US" sz="2200" dirty="0" smtClean="0">
                <a:latin typeface="Arial" charset="0"/>
              </a:rPr>
              <a:t>802.21d : Group Management </a:t>
            </a:r>
            <a:endParaRPr lang="en-US" sz="1800" dirty="0" smtClean="0">
              <a:latin typeface="Arial" charset="0"/>
            </a:endParaRPr>
          </a:p>
          <a:p>
            <a:pPr lvl="2">
              <a:lnSpc>
                <a:spcPct val="80000"/>
              </a:lnSpc>
            </a:pPr>
            <a:r>
              <a:rPr lang="en-US" sz="1800" dirty="0" smtClean="0">
                <a:latin typeface="Arial" charset="0"/>
              </a:rPr>
              <a:t>Completed Sponsor Ballot Recirculation on Dec 27, 2014</a:t>
            </a:r>
          </a:p>
          <a:p>
            <a:pPr lvl="2">
              <a:lnSpc>
                <a:spcPct val="80000"/>
              </a:lnSpc>
            </a:pPr>
            <a:r>
              <a:rPr lang="en-US" sz="1800" dirty="0" smtClean="0">
                <a:latin typeface="Arial" charset="0"/>
              </a:rPr>
              <a:t>56 </a:t>
            </a:r>
            <a:r>
              <a:rPr lang="en-US" sz="1800" dirty="0">
                <a:latin typeface="Arial" charset="0"/>
              </a:rPr>
              <a:t>votes received = 87% returned </a:t>
            </a:r>
            <a:r>
              <a:rPr lang="en-US" sz="1800" dirty="0" smtClean="0">
                <a:latin typeface="Arial" charset="0"/>
              </a:rPr>
              <a:t>, 1</a:t>
            </a:r>
            <a:r>
              <a:rPr lang="en-US" sz="1800" dirty="0">
                <a:latin typeface="Arial" charset="0"/>
              </a:rPr>
              <a:t>% abstention </a:t>
            </a:r>
            <a:endParaRPr lang="en-US" sz="1800" dirty="0" smtClean="0">
              <a:latin typeface="Arial" charset="0"/>
            </a:endParaRPr>
          </a:p>
          <a:p>
            <a:pPr lvl="2">
              <a:lnSpc>
                <a:spcPct val="80000"/>
              </a:lnSpc>
            </a:pPr>
            <a:r>
              <a:rPr lang="en-US" sz="1800" dirty="0" smtClean="0">
                <a:latin typeface="Arial" charset="0"/>
              </a:rPr>
              <a:t>55 </a:t>
            </a:r>
            <a:r>
              <a:rPr lang="en-US" sz="1800" dirty="0">
                <a:latin typeface="Arial" charset="0"/>
              </a:rPr>
              <a:t>votes = 96% affirmative </a:t>
            </a:r>
            <a:endParaRPr lang="en-US" sz="1800" dirty="0" smtClean="0">
              <a:latin typeface="Arial" charset="0"/>
            </a:endParaRPr>
          </a:p>
          <a:p>
            <a:pPr lvl="2">
              <a:lnSpc>
                <a:spcPct val="90000"/>
              </a:lnSpc>
            </a:pPr>
            <a:r>
              <a:rPr lang="en-US" sz="1800" dirty="0" smtClean="0">
                <a:latin typeface="Arial" charset="0"/>
              </a:rPr>
              <a:t>Resolve SB comments    </a:t>
            </a:r>
          </a:p>
          <a:p>
            <a:pPr lvl="1">
              <a:lnSpc>
                <a:spcPct val="90000"/>
              </a:lnSpc>
            </a:pPr>
            <a:r>
              <a:rPr lang="en-US" sz="2200" dirty="0" smtClean="0">
                <a:latin typeface="Arial" charset="0"/>
              </a:rPr>
              <a:t>802.21m: Revision Project </a:t>
            </a:r>
          </a:p>
          <a:p>
            <a:pPr lvl="2">
              <a:lnSpc>
                <a:spcPct val="90000"/>
              </a:lnSpc>
            </a:pPr>
            <a:r>
              <a:rPr lang="en-US" sz="1800" dirty="0" smtClean="0">
                <a:solidFill>
                  <a:srgbClr val="000000"/>
                </a:solidFill>
                <a:latin typeface="Arial" charset="0"/>
              </a:rPr>
              <a:t>Discuss the document update and changes   </a:t>
            </a:r>
          </a:p>
          <a:p>
            <a:pPr lvl="1">
              <a:lnSpc>
                <a:spcPct val="90000"/>
              </a:lnSpc>
            </a:pPr>
            <a:r>
              <a:rPr lang="en-US" sz="2200" dirty="0" smtClean="0">
                <a:solidFill>
                  <a:srgbClr val="000000"/>
                </a:solidFill>
                <a:latin typeface="Arial" charset="0"/>
              </a:rPr>
              <a:t>802.21.1: Media Independent Services </a:t>
            </a:r>
          </a:p>
          <a:p>
            <a:pPr lvl="2">
              <a:lnSpc>
                <a:spcPct val="90000"/>
              </a:lnSpc>
            </a:pPr>
            <a:r>
              <a:rPr lang="en-US" sz="1800" dirty="0" smtClean="0">
                <a:solidFill>
                  <a:srgbClr val="000000"/>
                </a:solidFill>
                <a:latin typeface="Arial" charset="0"/>
              </a:rPr>
              <a:t>Discuss the draft and update the changes </a:t>
            </a: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17</a:t>
            </a:fld>
            <a:endParaRPr lang="en-US"/>
          </a:p>
        </p:txBody>
      </p:sp>
      <p:sp>
        <p:nvSpPr>
          <p:cNvPr id="6" name="Date Placeholder 3"/>
          <p:cNvSpPr txBox="1">
            <a:spLocks/>
          </p:cNvSpPr>
          <p:nvPr/>
        </p:nvSpPr>
        <p:spPr>
          <a:xfrm>
            <a:off x="685800" y="6477000"/>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Jan</a:t>
            </a:r>
            <a:r>
              <a:rPr lang="en-US" noProof="0" dirty="0" smtClean="0"/>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2015</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8138631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January Meeting</a:t>
            </a:r>
          </a:p>
        </p:txBody>
      </p:sp>
      <p:sp>
        <p:nvSpPr>
          <p:cNvPr id="34822" name="Rectangle 3"/>
          <p:cNvSpPr>
            <a:spLocks noGrp="1" noChangeArrowheads="1"/>
          </p:cNvSpPr>
          <p:nvPr>
            <p:ph type="body" idx="1"/>
          </p:nvPr>
        </p:nvSpPr>
        <p:spPr>
          <a:xfrm>
            <a:off x="381000" y="1524000"/>
            <a:ext cx="8305800" cy="35052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p>
          <a:p>
            <a:pPr lvl="1">
              <a:lnSpc>
                <a:spcPct val="90000"/>
              </a:lnSpc>
            </a:pPr>
            <a:r>
              <a:rPr lang="en-US" sz="2200" dirty="0" smtClean="0">
                <a:latin typeface="Arial" charset="0"/>
              </a:rPr>
              <a:t>802.21d  Multicast Group Management </a:t>
            </a:r>
          </a:p>
          <a:p>
            <a:pPr lvl="2">
              <a:lnSpc>
                <a:spcPct val="90000"/>
              </a:lnSpc>
            </a:pPr>
            <a:r>
              <a:rPr lang="en-US" sz="1800" dirty="0" smtClean="0">
                <a:latin typeface="Arial" charset="0"/>
              </a:rPr>
              <a:t> Resolve Sponsor Ballot Recirculation comments</a:t>
            </a:r>
          </a:p>
          <a:p>
            <a:pPr lvl="1">
              <a:lnSpc>
                <a:spcPct val="80000"/>
              </a:lnSpc>
            </a:pPr>
            <a:r>
              <a:rPr lang="en-US" sz="2000" dirty="0" smtClean="0">
                <a:latin typeface="Arial" charset="0"/>
              </a:rPr>
              <a:t>802.21m  Revision Project </a:t>
            </a:r>
          </a:p>
          <a:p>
            <a:pPr lvl="2">
              <a:lnSpc>
                <a:spcPct val="80000"/>
              </a:lnSpc>
            </a:pPr>
            <a:r>
              <a:rPr lang="en-US" sz="1800" dirty="0" smtClean="0">
                <a:latin typeface="Arial" charset="0"/>
              </a:rPr>
              <a:t>Work on the revised draft</a:t>
            </a:r>
          </a:p>
          <a:p>
            <a:pPr lvl="1">
              <a:lnSpc>
                <a:spcPct val="80000"/>
              </a:lnSpc>
            </a:pPr>
            <a:r>
              <a:rPr lang="en-US" sz="2000" dirty="0" smtClean="0">
                <a:latin typeface="Arial" charset="0"/>
              </a:rPr>
              <a:t>802.21.1 Use cases and Services </a:t>
            </a:r>
          </a:p>
          <a:p>
            <a:pPr lvl="2">
              <a:lnSpc>
                <a:spcPct val="80000"/>
              </a:lnSpc>
            </a:pPr>
            <a:r>
              <a:rPr lang="en-US" sz="1800" dirty="0" smtClean="0">
                <a:latin typeface="Arial" charset="0"/>
              </a:rPr>
              <a:t>Work on draft specification  </a:t>
            </a:r>
          </a:p>
          <a:p>
            <a:pPr lvl="1">
              <a:lnSpc>
                <a:spcPct val="90000"/>
              </a:lnSpc>
            </a:pPr>
            <a:endParaRPr lang="en-US" sz="2200" dirty="0" smtClean="0">
              <a:latin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2015</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534400" cy="5486400"/>
          </a:xfrm>
        </p:spPr>
        <p:txBody>
          <a:bodyPr/>
          <a:lstStyle/>
          <a:p>
            <a:pPr>
              <a:lnSpc>
                <a:spcPct val="90000"/>
              </a:lnSpc>
            </a:pPr>
            <a:r>
              <a:rPr lang="en-US" sz="2400" b="1" dirty="0" smtClean="0">
                <a:solidFill>
                  <a:schemeClr val="accent2"/>
                </a:solidFill>
              </a:rPr>
              <a:t>Interim: 11-16 January, 2015, </a:t>
            </a:r>
            <a:r>
              <a:rPr lang="es-ES" sz="2400" b="1" dirty="0" smtClean="0">
                <a:solidFill>
                  <a:schemeClr val="accent2"/>
                </a:solidFill>
              </a:rPr>
              <a:t>Hyatt Regency, Atlanta, GA, USA</a:t>
            </a:r>
          </a:p>
          <a:p>
            <a:pPr lvl="1">
              <a:lnSpc>
                <a:spcPct val="90000"/>
              </a:lnSpc>
            </a:pPr>
            <a:r>
              <a:rPr lang="en-US" sz="1800" dirty="0" smtClean="0">
                <a:solidFill>
                  <a:srgbClr val="FF0000"/>
                </a:solidFill>
              </a:rPr>
              <a:t>Co-located with all 802 groups</a:t>
            </a:r>
            <a:r>
              <a:rPr lang="en-US" sz="1800" b="1" dirty="0" smtClean="0">
                <a:solidFill>
                  <a:srgbClr val="FF0000"/>
                </a:solidFill>
              </a:rPr>
              <a:t> </a:t>
            </a:r>
          </a:p>
          <a:p>
            <a:pPr>
              <a:lnSpc>
                <a:spcPct val="90000"/>
              </a:lnSpc>
            </a:pPr>
            <a:r>
              <a:rPr lang="en-US" sz="2400" b="1" dirty="0" smtClean="0">
                <a:solidFill>
                  <a:srgbClr val="FF0000"/>
                </a:solidFill>
              </a:rPr>
              <a:t>Plenary: 8-13 March, 2015,  </a:t>
            </a:r>
            <a:r>
              <a:rPr lang="en-US" sz="2400" b="1" dirty="0" err="1" smtClean="0">
                <a:solidFill>
                  <a:srgbClr val="FF0000"/>
                </a:solidFill>
              </a:rPr>
              <a:t>Estrel</a:t>
            </a:r>
            <a:r>
              <a:rPr lang="en-US" sz="2400" b="1" dirty="0" smtClean="0">
                <a:solidFill>
                  <a:srgbClr val="FF0000"/>
                </a:solidFill>
              </a:rPr>
              <a:t> Convention Center and Hotel, Berlin,   </a:t>
            </a: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400" b="1" dirty="0" smtClean="0">
                <a:solidFill>
                  <a:srgbClr val="0000FF"/>
                </a:solidFill>
              </a:rPr>
              <a:t>Interim:  May 10-15, 2015, Hyatt Regency Vancouver </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12-17 July 2015, Hilton Waikoloa Village, Hawaii,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September 13-18, 2015, Asia (</a:t>
            </a:r>
            <a:r>
              <a:rPr lang="en-US" sz="2400" b="1" dirty="0" err="1" smtClean="0">
                <a:solidFill>
                  <a:srgbClr val="0000FF"/>
                </a:solidFill>
              </a:rPr>
              <a:t>Centara</a:t>
            </a:r>
            <a:r>
              <a:rPr lang="en-US" sz="2400" b="1" dirty="0" smtClean="0">
                <a:solidFill>
                  <a:srgbClr val="0000FF"/>
                </a:solidFill>
              </a:rPr>
              <a:t> Bank Central World, Bangkok)</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8-13 Nov 2015, </a:t>
            </a:r>
            <a:r>
              <a:rPr lang="it-IT" sz="2400" b="1" dirty="0" smtClean="0">
                <a:solidFill>
                  <a:srgbClr val="FF0000"/>
                </a:solidFill>
              </a:rPr>
              <a:t>Hyatt Regency Dallas, TX, USA</a:t>
            </a: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914400" y="5562600"/>
            <a:ext cx="6781800" cy="338554"/>
          </a:xfrm>
          <a:prstGeom prst="rect">
            <a:avLst/>
          </a:prstGeom>
          <a:noFill/>
          <a:ln w="9525">
            <a:noFill/>
            <a:miter lim="800000"/>
            <a:headEnd/>
            <a:tailEnd/>
          </a:ln>
        </p:spPr>
        <p:txBody>
          <a:bodyPr wrap="square">
            <a:spAutoFit/>
          </a:bodyPr>
          <a:lstStyle/>
          <a:p>
            <a:pPr algn="ctr" eaLnBrk="1" hangingPunct="1"/>
            <a:r>
              <a:rPr lang="en-US" sz="1600" b="1" dirty="0" smtClean="0"/>
              <a:t>Default </a:t>
            </a:r>
            <a:r>
              <a:rPr lang="en-US" sz="1600" b="1" dirty="0"/>
              <a:t>Location</a:t>
            </a:r>
            <a:r>
              <a:rPr lang="en-US" sz="1600" dirty="0" smtClean="0"/>
              <a:t>: Harris (ATL CC); 802.24 TAG: Baker (ATL CC)</a:t>
            </a:r>
            <a:endParaRPr lang="en-US" sz="1600"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smtClean="0"/>
              <a:t>Slide </a:t>
            </a:r>
            <a:fld id="{F3D7A4F0-0FCF-4224-B81A-51E9E7009AFE}" type="slidenum">
              <a:rPr lang="en-US" smtClean="0"/>
              <a:pPr>
                <a:defRPr/>
              </a:pPr>
              <a:t>2</a:t>
            </a:fld>
            <a:endParaRPr lang="en-US"/>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Rectangle 32"/>
          <p:cNvSpPr>
            <a:spLocks noChangeArrowheads="1"/>
          </p:cNvSpPr>
          <p:nvPr/>
        </p:nvSpPr>
        <p:spPr bwMode="auto">
          <a:xfrm>
            <a:off x="609600" y="5943600"/>
            <a:ext cx="7696200" cy="457200"/>
          </a:xfrm>
          <a:prstGeom prst="rect">
            <a:avLst/>
          </a:prstGeom>
          <a:noFill/>
          <a:ln w="9525">
            <a:noFill/>
            <a:miter lim="800000"/>
            <a:headEnd/>
            <a:tailEnd/>
          </a:ln>
        </p:spPr>
        <p:txBody>
          <a:bodyPr lIns="92075" tIns="46038" rIns="92075" bIns="46038"/>
          <a:lstStyle/>
          <a:p>
            <a:pPr marL="342900" indent="-342900">
              <a:spcBef>
                <a:spcPct val="20000"/>
              </a:spcBef>
              <a:buFont typeface="Arial" pitchFamily="34" charset="0"/>
              <a:buChar char="•"/>
            </a:pPr>
            <a:r>
              <a:rPr lang="en-US" sz="1600" dirty="0">
                <a:latin typeface="Arial" charset="0"/>
              </a:rPr>
              <a:t>The WG has </a:t>
            </a:r>
            <a:r>
              <a:rPr lang="en-US" sz="1600" dirty="0" smtClean="0">
                <a:latin typeface="Arial" charset="0"/>
              </a:rPr>
              <a:t>16 </a:t>
            </a:r>
            <a:r>
              <a:rPr lang="en-US" sz="1600" dirty="0">
                <a:latin typeface="Arial" charset="0"/>
              </a:rPr>
              <a:t>voting members </a:t>
            </a:r>
            <a:r>
              <a:rPr lang="en-US" sz="1600" dirty="0" smtClean="0">
                <a:latin typeface="Arial" charset="0"/>
              </a:rPr>
              <a:t> as </a:t>
            </a:r>
            <a:r>
              <a:rPr lang="en-US" sz="1600" dirty="0">
                <a:latin typeface="Arial" charset="0"/>
              </a:rPr>
              <a:t>of this meeting</a:t>
            </a:r>
          </a:p>
        </p:txBody>
      </p:sp>
      <p:sp>
        <p:nvSpPr>
          <p:cNvPr id="20" name="Date Placeholder 3"/>
          <p:cNvSpPr txBox="1">
            <a:spLocks/>
          </p:cNvSpPr>
          <p:nvPr/>
        </p:nvSpPr>
        <p:spPr>
          <a:xfrm>
            <a:off x="685800" y="6477000"/>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Jan</a:t>
            </a:r>
            <a:r>
              <a:rPr lang="en-US" noProof="0" dirty="0" smtClean="0"/>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2015</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graphicFrame>
        <p:nvGraphicFramePr>
          <p:cNvPr id="5" name="Table 4"/>
          <p:cNvGraphicFramePr>
            <a:graphicFrameLocks noGrp="1"/>
          </p:cNvGraphicFramePr>
          <p:nvPr/>
        </p:nvGraphicFramePr>
        <p:xfrm>
          <a:off x="1066800" y="1523998"/>
          <a:ext cx="7238999" cy="3964307"/>
        </p:xfrm>
        <a:graphic>
          <a:graphicData uri="http://schemas.openxmlformats.org/drawingml/2006/table">
            <a:tbl>
              <a:tblPr firstRow="1" firstCol="1" bandRow="1">
                <a:tableStyleId>{5C22544A-7EE6-4342-B048-85BDC9FD1C3A}</a:tableStyleId>
              </a:tblPr>
              <a:tblGrid>
                <a:gridCol w="1179984"/>
                <a:gridCol w="1616726"/>
                <a:gridCol w="1328163"/>
                <a:gridCol w="1520018"/>
                <a:gridCol w="1594108"/>
              </a:tblGrid>
              <a:tr h="766641">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Monday </a:t>
                      </a:r>
                    </a:p>
                    <a:p>
                      <a:pPr marL="0" marR="0">
                        <a:spcBef>
                          <a:spcPts val="0"/>
                        </a:spcBef>
                        <a:spcAft>
                          <a:spcPts val="0"/>
                        </a:spcAft>
                      </a:pPr>
                      <a:r>
                        <a:rPr lang="en-US" sz="1200">
                          <a:effectLst/>
                        </a:rPr>
                        <a:t>(Jan 12, 2015)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Tuesday </a:t>
                      </a:r>
                    </a:p>
                    <a:p>
                      <a:pPr marL="0" marR="0">
                        <a:spcBef>
                          <a:spcPts val="0"/>
                        </a:spcBef>
                        <a:spcAft>
                          <a:spcPts val="0"/>
                        </a:spcAft>
                      </a:pPr>
                      <a:r>
                        <a:rPr lang="en-US" sz="1200">
                          <a:effectLst/>
                        </a:rPr>
                        <a:t>(Jan 13, 2015)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Wednesday </a:t>
                      </a:r>
                    </a:p>
                    <a:p>
                      <a:pPr marL="0" marR="0">
                        <a:spcBef>
                          <a:spcPts val="0"/>
                        </a:spcBef>
                        <a:spcAft>
                          <a:spcPts val="0"/>
                        </a:spcAft>
                      </a:pPr>
                      <a:r>
                        <a:rPr lang="en-US" sz="1200">
                          <a:effectLst/>
                        </a:rPr>
                        <a:t>(Jan 14, 2015)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Thursday </a:t>
                      </a:r>
                    </a:p>
                    <a:p>
                      <a:pPr marL="0" marR="0">
                        <a:spcBef>
                          <a:spcPts val="0"/>
                        </a:spcBef>
                        <a:spcAft>
                          <a:spcPts val="0"/>
                        </a:spcAft>
                      </a:pPr>
                      <a:r>
                        <a:rPr lang="en-US" sz="1200">
                          <a:effectLst/>
                        </a:rPr>
                        <a:t>(Jan 15, 2015) </a:t>
                      </a:r>
                      <a:endParaRPr lang="en-US" sz="1200">
                        <a:effectLst/>
                        <a:latin typeface="Times New Roman" panose="02020603050405020304" pitchFamily="18" charset="0"/>
                        <a:ea typeface="Times New Roman" panose="02020603050405020304" pitchFamily="18" charset="0"/>
                      </a:endParaRPr>
                    </a:p>
                  </a:txBody>
                  <a:tcPr marL="9525" marR="9525" marT="9525" marB="0"/>
                </a:tc>
              </a:tr>
              <a:tr h="763168">
                <a:tc>
                  <a:txBody>
                    <a:bodyPr/>
                    <a:lstStyle/>
                    <a:p>
                      <a:pPr marL="0" marR="0">
                        <a:spcBef>
                          <a:spcPts val="0"/>
                        </a:spcBef>
                        <a:spcAft>
                          <a:spcPts val="0"/>
                        </a:spcAft>
                      </a:pPr>
                      <a:r>
                        <a:rPr lang="en-US" sz="1200">
                          <a:effectLst/>
                        </a:rPr>
                        <a:t>AM-1 </a:t>
                      </a:r>
                    </a:p>
                    <a:p>
                      <a:pPr marL="0" marR="0">
                        <a:spcBef>
                          <a:spcPts val="0"/>
                        </a:spcBef>
                        <a:spcAft>
                          <a:spcPts val="0"/>
                        </a:spcAft>
                      </a:pPr>
                      <a:r>
                        <a:rPr lang="en-US" sz="1200">
                          <a:effectLst/>
                        </a:rPr>
                        <a:t>8:00-10:00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IEEE 802  Wireless  Opening Plenary (until 9:00am)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802.21m TG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802.21d TG</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802.21dTG </a:t>
                      </a:r>
                      <a:endParaRPr lang="en-US" sz="1200">
                        <a:effectLst/>
                        <a:latin typeface="Times New Roman" panose="02020603050405020304" pitchFamily="18" charset="0"/>
                        <a:ea typeface="Times New Roman" panose="02020603050405020304" pitchFamily="18" charset="0"/>
                      </a:endParaRPr>
                    </a:p>
                  </a:txBody>
                  <a:tcPr marL="9525" marR="9525" marT="9525" marB="0"/>
                </a:tc>
              </a:tr>
              <a:tr h="763168">
                <a:tc>
                  <a:txBody>
                    <a:bodyPr/>
                    <a:lstStyle/>
                    <a:p>
                      <a:pPr marL="0" marR="0">
                        <a:spcBef>
                          <a:spcPts val="0"/>
                        </a:spcBef>
                        <a:spcAft>
                          <a:spcPts val="0"/>
                        </a:spcAft>
                      </a:pPr>
                      <a:r>
                        <a:rPr lang="en-US" sz="1200">
                          <a:effectLst/>
                        </a:rPr>
                        <a:t>AM-2 </a:t>
                      </a:r>
                    </a:p>
                    <a:p>
                      <a:pPr marL="0" marR="0">
                        <a:spcBef>
                          <a:spcPts val="0"/>
                        </a:spcBef>
                        <a:spcAft>
                          <a:spcPts val="0"/>
                        </a:spcAft>
                      </a:pPr>
                      <a:r>
                        <a:rPr lang="en-US" sz="1200">
                          <a:effectLst/>
                        </a:rPr>
                        <a:t>10:30-12:30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802.21 WG Opening Plenary (Start at 11:00 AM)</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802.21dTG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802.21d TG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802.21m  TG/ 802.21.1 TG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r>
              <a:tr h="513120">
                <a:tc>
                  <a:txBody>
                    <a:bodyPr/>
                    <a:lstStyle/>
                    <a:p>
                      <a:pPr marL="0" marR="0">
                        <a:spcBef>
                          <a:spcPts val="0"/>
                        </a:spcBef>
                        <a:spcAft>
                          <a:spcPts val="0"/>
                        </a:spcAft>
                      </a:pPr>
                      <a:r>
                        <a:rPr lang="en-US" sz="1200">
                          <a:effectLst/>
                        </a:rPr>
                        <a:t>PM-1 </a:t>
                      </a:r>
                    </a:p>
                    <a:p>
                      <a:pPr marL="0" marR="0">
                        <a:spcBef>
                          <a:spcPts val="0"/>
                        </a:spcBef>
                        <a:spcAft>
                          <a:spcPts val="0"/>
                        </a:spcAft>
                      </a:pPr>
                      <a:r>
                        <a:rPr lang="en-US" sz="1200">
                          <a:effectLst/>
                        </a:rPr>
                        <a:t>1:30 – 3:30p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802.21.1 TG</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802.21.1 TG</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802.21m TG</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802.21 WG Closing Plenary</a:t>
                      </a:r>
                      <a:endParaRPr lang="en-US" sz="1200">
                        <a:effectLst/>
                        <a:latin typeface="Times New Roman" panose="02020603050405020304" pitchFamily="18" charset="0"/>
                        <a:ea typeface="Times New Roman" panose="02020603050405020304" pitchFamily="18" charset="0"/>
                      </a:endParaRPr>
                    </a:p>
                  </a:txBody>
                  <a:tcPr marL="9525" marR="9525" marT="9525" marB="0"/>
                </a:tc>
              </a:tr>
              <a:tr h="579105">
                <a:tc>
                  <a:txBody>
                    <a:bodyPr/>
                    <a:lstStyle/>
                    <a:p>
                      <a:pPr marL="0" marR="0">
                        <a:spcBef>
                          <a:spcPts val="0"/>
                        </a:spcBef>
                        <a:spcAft>
                          <a:spcPts val="0"/>
                        </a:spcAft>
                      </a:pPr>
                      <a:r>
                        <a:rPr lang="en-US" sz="1200">
                          <a:effectLst/>
                        </a:rPr>
                        <a:t>PM-2 </a:t>
                      </a:r>
                    </a:p>
                    <a:p>
                      <a:pPr marL="0" marR="0">
                        <a:spcBef>
                          <a:spcPts val="0"/>
                        </a:spcBef>
                        <a:spcAft>
                          <a:spcPts val="0"/>
                        </a:spcAft>
                      </a:pPr>
                      <a:r>
                        <a:rPr lang="en-US" sz="1200">
                          <a:effectLst/>
                        </a:rPr>
                        <a:t>4:00 – 6:00p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802.24  TAG</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802.24 TAG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802.24 TAG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r>
              <a:tr h="579105">
                <a:tc>
                  <a:txBody>
                    <a:bodyPr/>
                    <a:lstStyle/>
                    <a:p>
                      <a:pPr marL="0" marR="0">
                        <a:spcBef>
                          <a:spcPts val="0"/>
                        </a:spcBef>
                        <a:spcAft>
                          <a:spcPts val="0"/>
                        </a:spcAft>
                      </a:pPr>
                      <a:r>
                        <a:rPr lang="en-US" sz="1200">
                          <a:effectLst/>
                        </a:rPr>
                        <a:t>Eve </a:t>
                      </a:r>
                    </a:p>
                    <a:p>
                      <a:pPr marL="0" marR="0">
                        <a:spcBef>
                          <a:spcPts val="0"/>
                        </a:spcBef>
                        <a:spcAft>
                          <a:spcPts val="0"/>
                        </a:spcAft>
                      </a:pPr>
                      <a:r>
                        <a:rPr lang="en-US" sz="1200">
                          <a:effectLst/>
                        </a:rPr>
                        <a:t>6:00 – 10:30p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Social (6:30-9:00pm)</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tr>
            </a:tbl>
          </a:graphicData>
        </a:graphic>
      </p:graphicFrame>
    </p:spTree>
    <p:extLst>
      <p:ext uri="{BB962C8B-B14F-4D97-AF65-F5344CB8AC3E}">
        <p14:creationId xmlns:p14="http://schemas.microsoft.com/office/powerpoint/2010/main" val="16445393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March, Plenary Meeting Logistics </a:t>
            </a:r>
          </a:p>
        </p:txBody>
      </p:sp>
      <p:sp>
        <p:nvSpPr>
          <p:cNvPr id="34822" name="Rectangle 3"/>
          <p:cNvSpPr>
            <a:spLocks noGrp="1" noChangeArrowheads="1"/>
          </p:cNvSpPr>
          <p:nvPr>
            <p:ph type="body" idx="1"/>
          </p:nvPr>
        </p:nvSpPr>
        <p:spPr>
          <a:xfrm>
            <a:off x="304800" y="1219200"/>
            <a:ext cx="8610600" cy="5334000"/>
          </a:xfrm>
        </p:spPr>
        <p:txBody>
          <a:bodyPr/>
          <a:lstStyle/>
          <a:p>
            <a:pPr>
              <a:lnSpc>
                <a:spcPct val="90000"/>
              </a:lnSpc>
            </a:pPr>
            <a:r>
              <a:rPr lang="en-US" sz="2000" b="1" dirty="0" smtClean="0"/>
              <a:t>March  8-14 , 2015, </a:t>
            </a:r>
            <a:r>
              <a:rPr lang="en-US" sz="2000" b="1" dirty="0" err="1" smtClean="0"/>
              <a:t>Estrel</a:t>
            </a:r>
            <a:r>
              <a:rPr lang="en-US" sz="2000" b="1" dirty="0" smtClean="0"/>
              <a:t> Convention Center and Hotel, Berlin, Germany</a:t>
            </a:r>
          </a:p>
          <a:p>
            <a:r>
              <a:rPr lang="en-US" sz="2000" b="1" dirty="0" smtClean="0"/>
              <a:t>IEEE 802 GROUP RATE (SINGLE) - EUR 157.00 per Night </a:t>
            </a:r>
            <a:endParaRPr lang="en-US" sz="2000" dirty="0" smtClean="0"/>
          </a:p>
          <a:p>
            <a:r>
              <a:rPr lang="en-US" sz="2000" b="1" dirty="0" smtClean="0"/>
              <a:t>IEEE 802 GROUP RATE (DOUBLE)  </a:t>
            </a:r>
            <a:r>
              <a:rPr lang="en-US" sz="2000" dirty="0" smtClean="0"/>
              <a:t>- </a:t>
            </a:r>
            <a:r>
              <a:rPr lang="en-US" sz="2000" b="1" dirty="0" smtClean="0"/>
              <a:t>EUR 188.00 per Night </a:t>
            </a:r>
            <a:endParaRPr lang="en-US" sz="2000" dirty="0" smtClean="0"/>
          </a:p>
          <a:p>
            <a:pPr lvl="1"/>
            <a:r>
              <a:rPr lang="en-US" sz="1600" dirty="0" smtClean="0"/>
              <a:t>Includes service charges &amp; VAT, </a:t>
            </a:r>
            <a:r>
              <a:rPr lang="en-US" sz="2000" dirty="0" smtClean="0"/>
              <a:t>Basic Internet Access, Full Buffet Breakfast</a:t>
            </a:r>
            <a:endParaRPr lang="en-US" sz="1600" dirty="0" smtClean="0"/>
          </a:p>
          <a:p>
            <a:r>
              <a:rPr lang="en-US" sz="1800" b="1" dirty="0" smtClean="0"/>
              <a:t>IEEE 802 GROUP RATE DEADLINE:  MONDAY, JANUARY 12, 2015 (Germany)</a:t>
            </a:r>
            <a:endParaRPr lang="en-US" sz="1800" dirty="0" smtClean="0"/>
          </a:p>
          <a:p>
            <a:pPr lvl="1"/>
            <a:r>
              <a:rPr lang="en-US" sz="1600" dirty="0" smtClean="0"/>
              <a:t>Cut Off Date is based on Central European Time Zone (UCT +1), </a:t>
            </a:r>
            <a:r>
              <a:rPr lang="en-US" sz="2000" dirty="0" smtClean="0"/>
              <a:t>For example: 5 PM CET is 8 AM PST</a:t>
            </a:r>
            <a:endParaRPr lang="en-US" sz="2000" u="sng" dirty="0" smtClean="0">
              <a:hlinkClick r:id="rId3"/>
            </a:endParaRPr>
          </a:p>
          <a:p>
            <a:r>
              <a:rPr lang="en-US" sz="1800" b="1" dirty="0" smtClean="0"/>
              <a:t>ROOM RATES SUBJECT TO AVAILABILITY</a:t>
            </a:r>
            <a:endParaRPr lang="en-US" sz="1800" dirty="0" smtClean="0"/>
          </a:p>
          <a:p>
            <a:pPr lvl="1"/>
            <a:r>
              <a:rPr lang="en-US" sz="1600" dirty="0" smtClean="0"/>
              <a:t>The Group Rates are subject to the availability of rooms in the IEEE 802 Group Room Block. If the block is sold out before the deadline date, Monday January 12, 2015 IEEE 802 rates may no longer be available</a:t>
            </a:r>
          </a:p>
          <a:p>
            <a:r>
              <a:rPr lang="en-US" sz="1800" b="1" dirty="0" smtClean="0"/>
              <a:t>HOTEL CANCELLATION POLICY</a:t>
            </a:r>
            <a:r>
              <a:rPr lang="en-US" sz="2000" b="1" dirty="0" smtClean="0"/>
              <a:t>	</a:t>
            </a:r>
            <a:endParaRPr lang="en-US" sz="2000" dirty="0" smtClean="0"/>
          </a:p>
          <a:p>
            <a:pPr lvl="1"/>
            <a:r>
              <a:rPr lang="en-US" sz="1600" dirty="0" smtClean="0"/>
              <a:t>Individual guest room reservations can be </a:t>
            </a:r>
            <a:r>
              <a:rPr lang="en-US" sz="1600" b="1" u="sng" dirty="0" smtClean="0"/>
              <a:t>cancelled free of charge until 4 weeks prior to arrival date</a:t>
            </a:r>
            <a:r>
              <a:rPr lang="en-US" sz="1600" dirty="0" smtClean="0"/>
              <a:t>. </a:t>
            </a:r>
            <a:endParaRPr lang="en-US" sz="2000" u="sng" dirty="0" smtClean="0">
              <a:hlinkClick r:id="rId3"/>
            </a:endParaRPr>
          </a:p>
          <a:p>
            <a:r>
              <a:rPr lang="en-US" sz="2000" u="sng" dirty="0" smtClean="0">
                <a:hlinkClick r:id="rId3"/>
              </a:rPr>
              <a:t>https://bookings.ihotelier.com/bookings.jsp?groupID=1223675&amp;hotelID=17417</a:t>
            </a:r>
            <a:r>
              <a:rPr lang="en-US" sz="2000" dirty="0" smtClean="0"/>
              <a:t/>
            </a:r>
            <a:br>
              <a:rPr lang="en-US" sz="2000" dirty="0" smtClean="0"/>
            </a:br>
            <a:endParaRPr lang="en-US" sz="2000" dirty="0" smtClean="0"/>
          </a:p>
          <a:p>
            <a:endParaRPr lang="en-US" sz="2000" dirty="0" smtClean="0"/>
          </a:p>
          <a:p>
            <a:pPr>
              <a:lnSpc>
                <a:spcPct val="90000"/>
              </a:lnSpc>
            </a:pPr>
            <a:endParaRPr lang="en-US" sz="2000" b="1" dirty="0" smtClean="0"/>
          </a:p>
          <a:p>
            <a:pPr>
              <a:lnSpc>
                <a:spcPct val="90000"/>
              </a:lnSpc>
            </a:pPr>
            <a:endParaRPr lang="en-US" sz="2600" dirty="0" smtClean="0">
              <a:latin typeface="Arial" charset="0"/>
              <a:cs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2016</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534400" cy="5486400"/>
          </a:xfrm>
        </p:spPr>
        <p:txBody>
          <a:bodyPr/>
          <a:lstStyle/>
          <a:p>
            <a:pPr>
              <a:lnSpc>
                <a:spcPct val="90000"/>
              </a:lnSpc>
            </a:pPr>
            <a:r>
              <a:rPr lang="en-US" sz="2400" b="1" dirty="0" smtClean="0">
                <a:solidFill>
                  <a:schemeClr val="accent2"/>
                </a:solidFill>
              </a:rPr>
              <a:t>Interim: 11-16 January, 2016, </a:t>
            </a:r>
            <a:r>
              <a:rPr lang="es-ES" sz="2400" b="1" dirty="0" smtClean="0">
                <a:solidFill>
                  <a:schemeClr val="accent2"/>
                </a:solidFill>
              </a:rPr>
              <a:t>Hyatt Regency, Atlanta, GA, USA</a:t>
            </a:r>
          </a:p>
          <a:p>
            <a:pPr lvl="1">
              <a:lnSpc>
                <a:spcPct val="90000"/>
              </a:lnSpc>
            </a:pPr>
            <a:r>
              <a:rPr lang="en-US" sz="1800" dirty="0" smtClean="0">
                <a:solidFill>
                  <a:srgbClr val="FF0000"/>
                </a:solidFill>
              </a:rPr>
              <a:t>Co-located with Wireless groups</a:t>
            </a:r>
            <a:r>
              <a:rPr lang="en-US" sz="1800" b="1" dirty="0" smtClean="0">
                <a:solidFill>
                  <a:srgbClr val="FF0000"/>
                </a:solidFill>
              </a:rPr>
              <a:t> </a:t>
            </a:r>
          </a:p>
          <a:p>
            <a:pPr>
              <a:lnSpc>
                <a:spcPct val="90000"/>
              </a:lnSpc>
            </a:pPr>
            <a:r>
              <a:rPr lang="en-US" sz="2400" b="1" dirty="0" smtClean="0">
                <a:solidFill>
                  <a:srgbClr val="FF0000"/>
                </a:solidFill>
              </a:rPr>
              <a:t>Plenary: 13-18 March, 2016,  Sands Venetian Hotel, Macau, PRC </a:t>
            </a: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400" b="1" dirty="0" smtClean="0">
                <a:solidFill>
                  <a:srgbClr val="0000FF"/>
                </a:solidFill>
              </a:rPr>
              <a:t>Interim:  May 15-20, 2016, Hilton Waikoloa Village, HI, USA  </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24-29 July 2016, Grand Hyatt, San Diego,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September 2016 , Europe (TBD)</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6-11 Nov 2016, Grand </a:t>
            </a:r>
            <a:r>
              <a:rPr lang="it-IT" sz="2400" b="1" dirty="0" smtClean="0">
                <a:solidFill>
                  <a:srgbClr val="FF0000"/>
                </a:solidFill>
              </a:rPr>
              <a:t>Hyatt, San Antonio, TX, USA</a:t>
            </a: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10"/>
          </p:nvPr>
        </p:nvSpPr>
        <p:spPr>
          <a:xfrm>
            <a:off x="762000" y="6514842"/>
            <a:ext cx="589905" cy="184666"/>
          </a:xfrm>
          <a:prstGeom prst="rect">
            <a:avLst/>
          </a:prstGeom>
        </p:spPr>
        <p:txBody>
          <a:bodyPr/>
          <a:lstStyle>
            <a:lvl1pPr>
              <a:defRPr/>
            </a:lvl1pPr>
          </a:lstStyle>
          <a:p>
            <a:pPr>
              <a:defRPr/>
            </a:pPr>
            <a:r>
              <a:rPr lang="en-US" dirty="0" smtClean="0"/>
              <a:t>Jan  2015</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191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 </a:t>
            </a:r>
          </a:p>
          <a:p>
            <a:pPr lvl="2">
              <a:lnSpc>
                <a:spcPct val="80000"/>
              </a:lnSpc>
              <a:defRPr/>
            </a:pPr>
            <a:r>
              <a:rPr lang="en-US" altLang="ja-JP" sz="1600" dirty="0" smtClean="0">
                <a:ea typeface="ＭＳ Ｐゴシック" charset="-128"/>
              </a:rPr>
              <a:t>Changed from earlier version: one view  </a:t>
            </a:r>
          </a:p>
          <a:p>
            <a:pPr lvl="2">
              <a:lnSpc>
                <a:spcPct val="80000"/>
              </a:lnSpc>
              <a:defRPr/>
            </a:pPr>
            <a:r>
              <a:rPr lang="en-US" altLang="ja-JP" sz="1600" dirty="0" smtClean="0">
                <a:ea typeface="ＭＳ Ｐゴシック" charset="-128"/>
                <a:hlinkClick r:id="rId3"/>
              </a:rPr>
              <a:t>https://imat.ieee.org/attendance</a:t>
            </a:r>
            <a:r>
              <a:rPr lang="en-US" altLang="ja-JP" sz="1600" dirty="0">
                <a:ea typeface="ＭＳ Ｐゴシック" charset="-128"/>
              </a:rPr>
              <a:t> </a:t>
            </a:r>
            <a:endParaRPr lang="en-US" altLang="ja-JP" sz="1600" dirty="0" smtClean="0">
              <a:ea typeface="ＭＳ Ｐゴシック" charset="-128"/>
            </a:endParaRP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14</a:t>
            </a:r>
          </a:p>
          <a:p>
            <a:pPr>
              <a:lnSpc>
                <a:spcPct val="80000"/>
              </a:lnSpc>
              <a:defRPr/>
            </a:pPr>
            <a:r>
              <a:rPr lang="en-US" sz="2000" dirty="0" smtClean="0">
                <a:latin typeface="Arial" charset="0"/>
              </a:rPr>
              <a:t>12 sessions 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533400" y="6491644"/>
            <a:ext cx="1219200" cy="212724"/>
          </a:xfrm>
          <a:prstGeom prst="rect">
            <a:avLst/>
          </a:prstGeom>
        </p:spPr>
        <p:txBody>
          <a:bodyPr/>
          <a:lstStyle>
            <a:lvl1pPr>
              <a:defRPr/>
            </a:lvl1pPr>
          </a:lstStyle>
          <a:p>
            <a:pPr>
              <a:defRPr/>
            </a:pPr>
            <a:r>
              <a:rPr lang="en-US" dirty="0" smtClean="0"/>
              <a:t>Jan 2015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Jan 2015</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457200" y="1066800"/>
            <a:ext cx="8382000" cy="5334000"/>
          </a:xfrm>
        </p:spPr>
        <p:txBody>
          <a:bodyPr/>
          <a:lstStyle/>
          <a:p>
            <a:pPr>
              <a:lnSpc>
                <a:spcPct val="90000"/>
              </a:lnSpc>
            </a:pPr>
            <a:r>
              <a:rPr lang="en-US" sz="2000" dirty="0" smtClean="0">
                <a:latin typeface="Arial" charset="0"/>
              </a:rPr>
              <a:t>Meeting Information: </a:t>
            </a:r>
            <a:r>
              <a:rPr lang="en-US" sz="2400" dirty="0" smtClean="0">
                <a:latin typeface="Arial" charset="0"/>
              </a:rPr>
              <a:t>http://802world.org/plenary</a:t>
            </a:r>
          </a:p>
          <a:p>
            <a:pPr>
              <a:lnSpc>
                <a:spcPct val="90000"/>
              </a:lnSpc>
            </a:pPr>
            <a:r>
              <a:rPr lang="en-US" sz="2000" dirty="0" smtClean="0">
                <a:latin typeface="Arial" charset="0"/>
              </a:rPr>
              <a:t>Mobile Device website: </a:t>
            </a:r>
            <a:r>
              <a:rPr lang="en-US" sz="2000" dirty="0" smtClean="0">
                <a:latin typeface="Arial" charset="0"/>
                <a:hlinkClick r:id="rId3"/>
              </a:rPr>
              <a:t>http</a:t>
            </a:r>
            <a:r>
              <a:rPr lang="en-US" sz="2000" dirty="0">
                <a:latin typeface="Arial" charset="0"/>
                <a:hlinkClick r:id="rId3"/>
              </a:rPr>
              <a:t>://</a:t>
            </a:r>
            <a:r>
              <a:rPr lang="en-US" sz="2000" dirty="0" smtClean="0">
                <a:latin typeface="Arial" charset="0"/>
                <a:hlinkClick r:id="rId3"/>
              </a:rPr>
              <a:t>802world.org/apps/session/89/attendee/schedule</a:t>
            </a:r>
            <a:endParaRPr lang="en-US" sz="2400" dirty="0" smtClean="0"/>
          </a:p>
          <a:p>
            <a:pPr>
              <a:lnSpc>
                <a:spcPct val="90000"/>
              </a:lnSpc>
            </a:pPr>
            <a:r>
              <a:rPr lang="en-US" sz="2000" dirty="0" smtClean="0">
                <a:latin typeface="Arial" pitchFamily="34" charset="0"/>
                <a:cs typeface="Arial" pitchFamily="34" charset="0"/>
              </a:rPr>
              <a:t>Guest Room  Internet is complimentary</a:t>
            </a:r>
            <a:r>
              <a:rPr lang="en-US" sz="2400" dirty="0" smtClean="0">
                <a:latin typeface="Arial" pitchFamily="34" charset="0"/>
                <a:cs typeface="Arial" pitchFamily="34" charset="0"/>
              </a:rPr>
              <a:t>: </a:t>
            </a:r>
            <a:r>
              <a:rPr lang="en-US" sz="2000" dirty="0" smtClean="0">
                <a:latin typeface="Arial" pitchFamily="34" charset="0"/>
                <a:cs typeface="Arial" pitchFamily="34" charset="0"/>
              </a:rPr>
              <a:t>SSID: Hyatt Guestroom: </a:t>
            </a:r>
            <a:r>
              <a:rPr lang="en-US" sz="2000" dirty="0" err="1" smtClean="0">
                <a:latin typeface="Arial" pitchFamily="34" charset="0"/>
                <a:cs typeface="Arial" pitchFamily="34" charset="0"/>
              </a:rPr>
              <a:t>Passwd</a:t>
            </a:r>
            <a:r>
              <a:rPr lang="en-US" sz="2000" dirty="0" smtClean="0">
                <a:latin typeface="Arial" pitchFamily="34" charset="0"/>
                <a:cs typeface="Arial" pitchFamily="34" charset="0"/>
              </a:rPr>
              <a:t>: Room #</a:t>
            </a:r>
          </a:p>
          <a:p>
            <a:pPr>
              <a:lnSpc>
                <a:spcPct val="90000"/>
              </a:lnSpc>
            </a:pPr>
            <a:r>
              <a:rPr lang="en-US" sz="2000" dirty="0" smtClean="0">
                <a:latin typeface="Arial" pitchFamily="34" charset="0"/>
                <a:cs typeface="Arial" pitchFamily="34" charset="0"/>
              </a:rPr>
              <a:t>Meeting Place Network: IEEEP802;  Access code: Hyat2015</a:t>
            </a:r>
          </a:p>
          <a:p>
            <a:pPr>
              <a:lnSpc>
                <a:spcPct val="90000"/>
              </a:lnSpc>
            </a:pPr>
            <a:r>
              <a:rPr lang="en-US" sz="2000" dirty="0" smtClean="0">
                <a:latin typeface="Arial" pitchFamily="34" charset="0"/>
                <a:cs typeface="Arial" pitchFamily="34" charset="0"/>
              </a:rPr>
              <a:t>Network help desk &amp; Wired Café: Regency Foyer </a:t>
            </a:r>
          </a:p>
          <a:p>
            <a:r>
              <a:rPr lang="en-US" sz="2000" dirty="0" smtClean="0">
                <a:latin typeface="Arial" charset="0"/>
              </a:rPr>
              <a:t>Food and Beverages Service: Centennial and ACC Foyers </a:t>
            </a:r>
          </a:p>
          <a:p>
            <a:pPr lvl="1"/>
            <a:r>
              <a:rPr lang="en-US" sz="1800" dirty="0" smtClean="0">
                <a:latin typeface="Arial" charset="0"/>
              </a:rPr>
              <a:t>Breakfast : 7:30- 9:00 AM </a:t>
            </a:r>
          </a:p>
          <a:p>
            <a:pPr lvl="1"/>
            <a:r>
              <a:rPr lang="en-US" sz="1800" dirty="0" smtClean="0">
                <a:latin typeface="Arial" charset="0"/>
              </a:rPr>
              <a:t>Morning Coffee/Tea : 9:00 AM – 11:00 AM</a:t>
            </a:r>
          </a:p>
          <a:p>
            <a:pPr lvl="1"/>
            <a:r>
              <a:rPr lang="en-US" sz="1800" dirty="0" smtClean="0">
                <a:latin typeface="Arial" charset="0"/>
              </a:rPr>
              <a:t>Afternoon Coffee/Tea: 2:00- 4:00 PM ; Snacks: 3:00- 4:00 PM</a:t>
            </a:r>
          </a:p>
          <a:p>
            <a:pPr>
              <a:lnSpc>
                <a:spcPct val="90000"/>
              </a:lnSpc>
            </a:pPr>
            <a:r>
              <a:rPr lang="en-US" sz="2000" dirty="0" smtClean="0">
                <a:latin typeface="Arial" charset="0"/>
              </a:rPr>
              <a:t>802.21 WG would break as follows:</a:t>
            </a:r>
          </a:p>
          <a:p>
            <a:pPr lvl="2">
              <a:lnSpc>
                <a:spcPct val="90000"/>
              </a:lnSpc>
            </a:pPr>
            <a:r>
              <a:rPr lang="en-US" sz="1800" dirty="0" smtClean="0">
                <a:latin typeface="Arial" charset="0"/>
              </a:rPr>
              <a:t>AM Coffee break: 10:00-10:30 am; Lunch break: 12:00-1:30 pm </a:t>
            </a:r>
          </a:p>
          <a:p>
            <a:pPr lvl="2">
              <a:lnSpc>
                <a:spcPct val="90000"/>
              </a:lnSpc>
            </a:pPr>
            <a:r>
              <a:rPr lang="en-US" sz="1800" dirty="0" smtClean="0">
                <a:latin typeface="Arial" charset="0"/>
              </a:rPr>
              <a:t>PM Coffee/Snacks break: 3:30 - 4:00 pm</a:t>
            </a:r>
          </a:p>
          <a:p>
            <a:pPr>
              <a:lnSpc>
                <a:spcPct val="90000"/>
              </a:lnSpc>
            </a:pPr>
            <a:r>
              <a:rPr lang="en-US" sz="2000" dirty="0" smtClean="0">
                <a:latin typeface="Arial" charset="0"/>
              </a:rPr>
              <a:t>F2F Social Event: Wednesday 6:30-7:30 PM, Centennial Foyer</a:t>
            </a:r>
            <a:endParaRPr lang="en-US" sz="1600" dirty="0" smtClean="0">
              <a:latin typeface="Arial" charset="0"/>
            </a:endParaRPr>
          </a:p>
          <a:p>
            <a:pPr lvl="1">
              <a:lnSpc>
                <a:spcPct val="90000"/>
              </a:lnSpc>
            </a:pPr>
            <a:endParaRPr lang="en-US" sz="1600" dirty="0" smtClean="0">
              <a:latin typeface="Arial" charset="0"/>
            </a:endParaRPr>
          </a:p>
          <a:p>
            <a:pPr lvl="1">
              <a:lnSpc>
                <a:spcPct val="90000"/>
              </a:lnSpc>
              <a:buNone/>
            </a:pPr>
            <a:endParaRPr lang="en-US" sz="1600" dirty="0" smtClean="0">
              <a:latin typeface="Arial" charset="0"/>
            </a:endParaRPr>
          </a:p>
          <a:p>
            <a:pPr lvl="1">
              <a:lnSpc>
                <a:spcPct val="90000"/>
              </a:lnSpc>
            </a:pPr>
            <a:endParaRPr lang="en-US" sz="16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533400" y="6477000"/>
            <a:ext cx="1219200" cy="212724"/>
          </a:xfrm>
          <a:prstGeom prst="rect">
            <a:avLst/>
          </a:prstGeom>
        </p:spPr>
        <p:txBody>
          <a:bodyPr/>
          <a:lstStyle>
            <a:lvl1pPr>
              <a:defRPr/>
            </a:lvl1pPr>
          </a:lstStyle>
          <a:p>
            <a:pPr>
              <a:defRPr/>
            </a:pPr>
            <a:r>
              <a:rPr lang="en-US" dirty="0" smtClean="0"/>
              <a:t>Jan  2015</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dirty="0" smtClean="0">
                <a:latin typeface="Arial" charset="0"/>
              </a:rPr>
              <a:t>Each Attendee must provide contact information and pay conference fee</a:t>
            </a:r>
          </a:p>
          <a:p>
            <a:pPr>
              <a:lnSpc>
                <a:spcPct val="80000"/>
              </a:lnSpc>
            </a:pPr>
            <a:r>
              <a:rPr lang="en-US" sz="2400" dirty="0" smtClean="0">
                <a:solidFill>
                  <a:schemeClr val="accent2"/>
                </a:solidFill>
                <a:latin typeface="Arial" charset="0"/>
              </a:rPr>
              <a:t>Conference fee</a:t>
            </a:r>
            <a:r>
              <a:rPr lang="en-US" sz="2400" dirty="0" smtClean="0">
                <a:latin typeface="Arial" charset="0"/>
              </a:rPr>
              <a:t> has to be </a:t>
            </a:r>
            <a:r>
              <a:rPr lang="en-US" sz="2400" dirty="0" smtClean="0">
                <a:solidFill>
                  <a:schemeClr val="accent2"/>
                </a:solidFill>
                <a:latin typeface="Arial" charset="0"/>
              </a:rPr>
              <a:t>paid through</a:t>
            </a:r>
            <a:r>
              <a:rPr lang="en-US" sz="2400" dirty="0" smtClean="0">
                <a:latin typeface="Arial" charset="0"/>
              </a:rPr>
              <a:t> the </a:t>
            </a:r>
            <a:r>
              <a:rPr lang="en-US" sz="2400" dirty="0" smtClean="0">
                <a:solidFill>
                  <a:schemeClr val="accent2"/>
                </a:solidFill>
                <a:latin typeface="Arial" charset="0"/>
              </a:rPr>
              <a:t>registration desk at the </a:t>
            </a:r>
            <a:r>
              <a:rPr lang="en-US" sz="2400" dirty="0" smtClean="0">
                <a:latin typeface="Arial" charset="0"/>
              </a:rPr>
              <a:t>hotel or </a:t>
            </a:r>
            <a:r>
              <a:rPr lang="en-US" sz="2400" dirty="0" smtClean="0">
                <a:solidFill>
                  <a:schemeClr val="accent2"/>
                </a:solidFill>
                <a:latin typeface="Arial" charset="0"/>
              </a:rPr>
              <a:t>through sponsor</a:t>
            </a:r>
          </a:p>
          <a:p>
            <a:pPr>
              <a:lnSpc>
                <a:spcPct val="80000"/>
              </a:lnSpc>
            </a:pPr>
            <a:r>
              <a:rPr lang="en-US" sz="2400" dirty="0" smtClean="0">
                <a:solidFill>
                  <a:schemeClr val="accent2"/>
                </a:solidFill>
                <a:latin typeface="Arial" charset="0"/>
              </a:rPr>
              <a:t>Failure to pay conference fee</a:t>
            </a:r>
            <a:r>
              <a:rPr lang="en-US" sz="2400" dirty="0" smtClean="0">
                <a:latin typeface="Arial" charset="0"/>
              </a:rPr>
              <a:t> results in </a:t>
            </a:r>
            <a:r>
              <a:rPr lang="en-US" sz="2400" dirty="0" smtClean="0">
                <a:solidFill>
                  <a:schemeClr val="accent2"/>
                </a:solidFill>
                <a:latin typeface="Arial" charset="0"/>
              </a:rPr>
              <a:t>loss </a:t>
            </a:r>
            <a:r>
              <a:rPr lang="en-US" sz="2400" dirty="0" smtClean="0">
                <a:latin typeface="Arial" charset="0"/>
              </a:rPr>
              <a:t>of credit for </a:t>
            </a:r>
            <a:r>
              <a:rPr lang="en-US" sz="2400" dirty="0" smtClean="0">
                <a:solidFill>
                  <a:schemeClr val="accent2"/>
                </a:solidFill>
                <a:latin typeface="Arial" charset="0"/>
              </a:rPr>
              <a:t>voting rights</a:t>
            </a:r>
          </a:p>
          <a:p>
            <a:pPr>
              <a:lnSpc>
                <a:spcPct val="80000"/>
              </a:lnSpc>
            </a:pPr>
            <a:r>
              <a:rPr lang="en-US" sz="2400" dirty="0" smtClean="0">
                <a:latin typeface="Arial" charset="0"/>
              </a:rPr>
              <a:t>Photography not permitted unless approved by WG Chair</a:t>
            </a:r>
          </a:p>
          <a:p>
            <a:pPr>
              <a:lnSpc>
                <a:spcPct val="80000"/>
              </a:lnSpc>
            </a:pPr>
            <a:r>
              <a:rPr lang="en-US" sz="2400" dirty="0" smtClean="0">
                <a:latin typeface="Arial" charset="0"/>
              </a:rPr>
              <a:t>Audio taping of IEEE 802.21 meetings is NOT allowed</a:t>
            </a:r>
          </a:p>
          <a:p>
            <a:pPr>
              <a:lnSpc>
                <a:spcPct val="80000"/>
              </a:lnSpc>
            </a:pPr>
            <a:r>
              <a:rPr lang="en-US" sz="2400" dirty="0" smtClean="0">
                <a:latin typeface="Arial" charset="0"/>
              </a:rPr>
              <a:t>Media – Press and Analyst briefings</a:t>
            </a:r>
          </a:p>
          <a:p>
            <a:pPr lvl="1">
              <a:lnSpc>
                <a:spcPct val="80000"/>
              </a:lnSpc>
            </a:pPr>
            <a:r>
              <a:rPr lang="en-US" sz="2000" dirty="0" smtClean="0">
                <a:latin typeface="Arial" charset="0"/>
              </a:rPr>
              <a:t>Only the 802.21 WG Chair and WG Vice-Chair are allowed to give verbal statements/interviews to the media on behalf of the IEEE 802.21 working group</a:t>
            </a:r>
            <a:endParaRPr lang="en-US" sz="2000" dirty="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Jan 2015</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dirty="0" smtClean="0">
                <a:latin typeface="Arial" charset="0"/>
              </a:rPr>
              <a:t>Individual membership</a:t>
            </a:r>
          </a:p>
          <a:p>
            <a:pPr lvl="1"/>
            <a:r>
              <a:rPr lang="en-US" sz="2400" dirty="0" smtClean="0">
                <a:latin typeface="Arial" charset="0"/>
              </a:rPr>
              <a:t>In all IEEE standards meetings, </a:t>
            </a:r>
            <a:r>
              <a:rPr lang="en-US" sz="2400" b="1" i="1" u="sng" dirty="0" smtClean="0">
                <a:solidFill>
                  <a:schemeClr val="accent2"/>
                </a:solidFill>
                <a:latin typeface="Arial" charset="0"/>
              </a:rPr>
              <a:t>membership is by individual</a:t>
            </a:r>
            <a:r>
              <a:rPr lang="en-US" sz="2400" dirty="0" smtClean="0">
                <a:latin typeface="Arial" charset="0"/>
              </a:rPr>
              <a:t>, hence you do </a:t>
            </a:r>
            <a:r>
              <a:rPr lang="en-US" sz="2400" b="1" dirty="0" smtClean="0">
                <a:solidFill>
                  <a:schemeClr val="accent2"/>
                </a:solidFill>
                <a:latin typeface="Arial" charset="0"/>
              </a:rPr>
              <a:t>not</a:t>
            </a:r>
            <a:r>
              <a:rPr lang="en-US" sz="2400" dirty="0" smtClean="0">
                <a:latin typeface="Arial" charset="0"/>
              </a:rPr>
              <a:t> represent a </a:t>
            </a:r>
            <a:r>
              <a:rPr lang="en-US" sz="2400" b="1" dirty="0" smtClean="0">
                <a:solidFill>
                  <a:schemeClr val="accent2"/>
                </a:solidFill>
                <a:latin typeface="Arial" charset="0"/>
              </a:rPr>
              <a:t>company or organization</a:t>
            </a:r>
            <a:r>
              <a:rPr lang="en-US" sz="2400" dirty="0" smtClean="0">
                <a:latin typeface="Arial" charset="0"/>
              </a:rPr>
              <a:t>.</a:t>
            </a:r>
          </a:p>
          <a:p>
            <a:pPr lvl="1"/>
            <a:endParaRPr lang="en-US" sz="2400" dirty="0" smtClean="0">
              <a:latin typeface="Arial" charset="0"/>
            </a:endParaRPr>
          </a:p>
          <a:p>
            <a:r>
              <a:rPr lang="en-US" sz="2800" dirty="0" smtClean="0">
                <a:latin typeface="Arial" charset="0"/>
              </a:rPr>
              <a:t>Anti-Trust laws</a:t>
            </a:r>
          </a:p>
          <a:p>
            <a:pPr lvl="1"/>
            <a:r>
              <a:rPr lang="en-US" sz="2400" dirty="0" smtClean="0">
                <a:latin typeface="Arial" charset="0"/>
              </a:rPr>
              <a:t>The Anti-Trust laws forbid the </a:t>
            </a:r>
            <a:r>
              <a:rPr lang="en-US" sz="2400" b="1" i="1" u="sng" dirty="0" smtClean="0">
                <a:solidFill>
                  <a:schemeClr val="accent2"/>
                </a:solidFill>
                <a:latin typeface="Arial" charset="0"/>
              </a:rPr>
              <a:t>discussion of prices</a:t>
            </a:r>
            <a:r>
              <a:rPr lang="en-US" sz="2400" dirty="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Jan 2015</a:t>
            </a:r>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dirty="0">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dirty="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dirty="0"/>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Jan  2015</a:t>
            </a:r>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54576</TotalTime>
  <Words>2013</Words>
  <Application>Microsoft Office PowerPoint</Application>
  <PresentationFormat>On-screen Show (4:3)</PresentationFormat>
  <Paragraphs>388</Paragraphs>
  <Slides>21</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ＭＳ Ｐゴシック</vt:lpstr>
      <vt:lpstr>Arial</vt:lpstr>
      <vt:lpstr>Helvetica</vt:lpstr>
      <vt:lpstr>Times New Roman</vt:lpstr>
      <vt:lpstr>802.11PowerPointTemplate-Landscape</vt:lpstr>
      <vt:lpstr>IEEE 802.21 Session #66,  Atlanta, Georgia, USA WG Opening Plenary</vt:lpstr>
      <vt:lpstr>Session Time and Location   </vt:lpstr>
      <vt:lpstr>IEEE 802.21 Meeting Server Details</vt:lpstr>
      <vt:lpstr>Attendance</vt:lpstr>
      <vt:lpstr>Voting Membership</vt:lpstr>
      <vt:lpstr>Miscellaneous Meeting Logistics</vt:lpstr>
      <vt:lpstr>Registration and Media Recording</vt:lpstr>
      <vt:lpstr> Membership &amp; Anti-Trust</vt:lpstr>
      <vt:lpstr>PowerPoint Presentation</vt:lpstr>
      <vt:lpstr>Participants, Patents, and Duty to Inform</vt:lpstr>
      <vt:lpstr>Call for Potentially Essential Patents</vt:lpstr>
      <vt:lpstr>Other Guidelines for IEEE WG Meetings</vt:lpstr>
      <vt:lpstr>2.7 LMSC Chair’s Guidelines on Commercialism at meetings</vt:lpstr>
      <vt:lpstr>Copyright</vt:lpstr>
      <vt:lpstr>Active Task Groups </vt:lpstr>
      <vt:lpstr>Work Status </vt:lpstr>
      <vt:lpstr>Objectives for the January Meeting</vt:lpstr>
      <vt:lpstr>Objectives for the January Meeting</vt:lpstr>
      <vt:lpstr>Future Sessions – 2015 </vt:lpstr>
      <vt:lpstr>March, Plenary Meeting Logistics </vt:lpstr>
      <vt:lpstr>Future Sessions – 2016 </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Das, Subir</cp:lastModifiedBy>
  <cp:revision>714</cp:revision>
  <cp:lastPrinted>1998-02-10T13:28:06Z</cp:lastPrinted>
  <dcterms:created xsi:type="dcterms:W3CDTF">2002-07-08T22:03:28Z</dcterms:created>
  <dcterms:modified xsi:type="dcterms:W3CDTF">2015-01-12T15:13:07Z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1384146180</vt:lpwstr>
  </property>
  <property fmtid="{D5CDD505-2E9C-101B-9397-08002B2CF9AE}" pid="3" name="_ms_pID_725343">
    <vt:lpwstr>(2)Jb+k64ZYbW0P/naL/E/ynQR1kPQKE0YjV07+a7jsTsnN6F1PYQ9vSV5UlTr7OUbnMpLz9d6l_x000d_
oaBHoPZYxNs8XEBf6IVE6cDP9fvHn9BQd6zW1ju8kKdkBGUd26aLfRwnMFEMIazSD1eAIAvC_x000d_
RzD5s0fdBZrdh3s+sdbhrku9Z220v4+rbt5LSBaiPrQs6KyrbUmxX3NgS3+tNUs1bvxrD/NQ_x000d_
8Gy7S54H3KBmXdp02S</vt:lpwstr>
  </property>
  <property fmtid="{D5CDD505-2E9C-101B-9397-08002B2CF9AE}" pid="4" name="_ms_pID_7253431">
    <vt:lpwstr>M=</vt:lpwstr>
  </property>
</Properties>
</file>