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57" r:id="rId3"/>
    <p:sldId id="432" r:id="rId4"/>
    <p:sldId id="400" r:id="rId5"/>
    <p:sldId id="401" r:id="rId6"/>
    <p:sldId id="402" r:id="rId7"/>
    <p:sldId id="403" r:id="rId8"/>
    <p:sldId id="404" r:id="rId9"/>
    <p:sldId id="405" r:id="rId10"/>
    <p:sldId id="406" r:id="rId11"/>
    <p:sldId id="408" r:id="rId12"/>
    <p:sldId id="409" r:id="rId13"/>
    <p:sldId id="410" r:id="rId14"/>
    <p:sldId id="411" r:id="rId15"/>
    <p:sldId id="447" r:id="rId16"/>
    <p:sldId id="453" r:id="rId17"/>
    <p:sldId id="458" r:id="rId18"/>
    <p:sldId id="454" r:id="rId19"/>
    <p:sldId id="450" r:id="rId20"/>
    <p:sldId id="456" r:id="rId21"/>
    <p:sldId id="45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8895" autoAdjust="0"/>
    <p:restoredTop sz="99556" autoAdjust="0"/>
  </p:normalViewPr>
  <p:slideViewPr>
    <p:cSldViewPr>
      <p:cViewPr varScale="1">
        <p:scale>
          <a:sx n="92" d="100"/>
          <a:sy n="92" d="100"/>
        </p:scale>
        <p:origin x="1908" y="90"/>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2874"/>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782820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3354746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17</a:t>
            </a:fld>
            <a:endParaRPr lang="en-US"/>
          </a:p>
        </p:txBody>
      </p:sp>
    </p:spTree>
    <p:extLst>
      <p:ext uri="{BB962C8B-B14F-4D97-AF65-F5344CB8AC3E}">
        <p14:creationId xmlns:p14="http://schemas.microsoft.com/office/powerpoint/2010/main" val="2375316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3121679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extLst>
      <p:ext uri="{BB962C8B-B14F-4D97-AF65-F5344CB8AC3E}">
        <p14:creationId xmlns:p14="http://schemas.microsoft.com/office/powerpoint/2010/main" val="986999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a:t>
            </a:fld>
            <a:endParaRPr lang="en-US"/>
          </a:p>
        </p:txBody>
      </p:sp>
    </p:spTree>
    <p:extLst>
      <p:ext uri="{BB962C8B-B14F-4D97-AF65-F5344CB8AC3E}">
        <p14:creationId xmlns:p14="http://schemas.microsoft.com/office/powerpoint/2010/main" val="737368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extLst>
      <p:ext uri="{BB962C8B-B14F-4D97-AF65-F5344CB8AC3E}">
        <p14:creationId xmlns:p14="http://schemas.microsoft.com/office/powerpoint/2010/main" val="3501258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21</a:t>
            </a:fld>
            <a:endParaRPr lang="en-US" dirty="0"/>
          </a:p>
        </p:txBody>
      </p:sp>
    </p:spTree>
    <p:extLst>
      <p:ext uri="{BB962C8B-B14F-4D97-AF65-F5344CB8AC3E}">
        <p14:creationId xmlns:p14="http://schemas.microsoft.com/office/powerpoint/2010/main" val="852649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5"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
        <p:nvSpPr>
          <p:cNvPr id="8"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July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21-15-0008-00-Session#66-Opening_Plenary_Notes.ppt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Date Placeholder 3"/>
          <p:cNvSpPr>
            <a:spLocks noGrp="1"/>
          </p:cNvSpPr>
          <p:nvPr>
            <p:ph type="dt" sz="half" idx="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bookings.ihotelier.com/bookings.jsp?groupID=1223675&amp;hotelID=17417"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apps/session/89/attendee/schedul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#66, </a:t>
            </a:r>
            <a:br>
              <a:rPr lang="en-US" b="1" dirty="0" smtClean="0">
                <a:latin typeface="Arial" charset="0"/>
              </a:rPr>
            </a:br>
            <a:r>
              <a:rPr lang="en-US" b="1" dirty="0" smtClean="0">
                <a:latin typeface="Arial" charset="0"/>
              </a:rPr>
              <a:t>Atlanta, Georgia, USA</a:t>
            </a:r>
            <a:br>
              <a:rPr lang="en-US" b="1" dirty="0" smtClean="0">
                <a:latin typeface="Arial" charset="0"/>
              </a:rPr>
            </a:br>
            <a:r>
              <a:rPr lang="en-US" b="1" dirty="0" smtClean="0">
                <a:latin typeface="Arial" charset="0"/>
              </a:rPr>
              <a:t>WG </a:t>
            </a: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smtClean="0">
                <a:latin typeface="Arial" charset="0"/>
              </a:rPr>
              <a:t>sdas at appcomsci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Active Task Groups </a:t>
            </a:r>
          </a:p>
        </p:txBody>
      </p:sp>
      <p:sp>
        <p:nvSpPr>
          <p:cNvPr id="33797" name="Rectangle 3"/>
          <p:cNvSpPr>
            <a:spLocks noGrp="1" noChangeArrowheads="1"/>
          </p:cNvSpPr>
          <p:nvPr>
            <p:ph type="body" idx="1"/>
          </p:nvPr>
        </p:nvSpPr>
        <p:spPr>
          <a:xfrm>
            <a:off x="304800" y="1295400"/>
            <a:ext cx="8686800" cy="4800600"/>
          </a:xfrm>
        </p:spPr>
        <p:txBody>
          <a:bodyPr/>
          <a:lstStyle/>
          <a:p>
            <a:pPr>
              <a:lnSpc>
                <a:spcPct val="80000"/>
              </a:lnSpc>
              <a:buNone/>
            </a:pPr>
            <a:endParaRPr lang="en-US" sz="2000" dirty="0" smtClean="0">
              <a:latin typeface="Arial" charset="0"/>
            </a:endParaRPr>
          </a:p>
          <a:p>
            <a:pPr lvl="2">
              <a:lnSpc>
                <a:spcPct val="80000"/>
              </a:lnSpc>
              <a:buNone/>
            </a:pPr>
            <a:endParaRPr lang="en-US" sz="1200" dirty="0" smtClean="0">
              <a:latin typeface="Arial" charset="0"/>
            </a:endParaRPr>
          </a:p>
          <a:p>
            <a:pPr>
              <a:lnSpc>
                <a:spcPct val="80000"/>
              </a:lnSpc>
            </a:pPr>
            <a:r>
              <a:rPr lang="en-US" dirty="0" smtClean="0">
                <a:latin typeface="Arial" charset="0"/>
              </a:rPr>
              <a:t>802.21d - Multicast Group Management</a:t>
            </a:r>
          </a:p>
          <a:p>
            <a:pPr>
              <a:lnSpc>
                <a:spcPct val="80000"/>
              </a:lnSpc>
              <a:buNone/>
            </a:pPr>
            <a:r>
              <a:rPr lang="en-US" dirty="0" smtClean="0">
                <a:latin typeface="Arial" charset="0"/>
              </a:rPr>
              <a:t> </a:t>
            </a:r>
          </a:p>
          <a:p>
            <a:pPr>
              <a:lnSpc>
                <a:spcPct val="80000"/>
              </a:lnSpc>
            </a:pPr>
            <a:r>
              <a:rPr lang="en-US" dirty="0" smtClean="0">
                <a:latin typeface="Arial" charset="0"/>
              </a:rPr>
              <a:t>802.21m  - Revision Project </a:t>
            </a:r>
          </a:p>
          <a:p>
            <a:pPr>
              <a:lnSpc>
                <a:spcPct val="80000"/>
              </a:lnSpc>
              <a:buNone/>
            </a:pPr>
            <a:endParaRPr lang="en-US" dirty="0" smtClean="0">
              <a:latin typeface="Arial" charset="0"/>
            </a:endParaRPr>
          </a:p>
          <a:p>
            <a:pPr>
              <a:lnSpc>
                <a:spcPct val="80000"/>
              </a:lnSpc>
            </a:pPr>
            <a:r>
              <a:rPr lang="en-US" dirty="0" smtClean="0">
                <a:latin typeface="Arial" charset="0"/>
              </a:rPr>
              <a:t>802.21.1 - Use cases and Services </a:t>
            </a: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Jan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295400"/>
            <a:ext cx="8686800" cy="48006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p>
          <a:p>
            <a:pPr lvl="2">
              <a:lnSpc>
                <a:spcPct val="80000"/>
              </a:lnSpc>
              <a:buNone/>
            </a:pPr>
            <a:endParaRPr lang="en-US" sz="1200" dirty="0" smtClean="0">
              <a:latin typeface="Arial" charset="0"/>
            </a:endParaRPr>
          </a:p>
          <a:p>
            <a:pPr lvl="1">
              <a:lnSpc>
                <a:spcPct val="80000"/>
              </a:lnSpc>
            </a:pPr>
            <a:r>
              <a:rPr lang="en-US" sz="2400" dirty="0" smtClean="0">
                <a:latin typeface="Arial" charset="0"/>
              </a:rPr>
              <a:t>802.21d Multicast Group Management </a:t>
            </a:r>
          </a:p>
          <a:p>
            <a:pPr lvl="2">
              <a:lnSpc>
                <a:spcPct val="80000"/>
              </a:lnSpc>
            </a:pPr>
            <a:r>
              <a:rPr lang="en-US" sz="2000" dirty="0" smtClean="0">
                <a:latin typeface="Arial" charset="0"/>
              </a:rPr>
              <a:t>Completed  Sponsor </a:t>
            </a:r>
            <a:r>
              <a:rPr lang="en-US" sz="2000" dirty="0" err="1" smtClean="0">
                <a:latin typeface="Arial" charset="0"/>
              </a:rPr>
              <a:t>Reciculation</a:t>
            </a:r>
            <a:r>
              <a:rPr lang="en-US" sz="2000" dirty="0" smtClean="0">
                <a:latin typeface="Arial" charset="0"/>
              </a:rPr>
              <a:t> Ballot </a:t>
            </a:r>
          </a:p>
          <a:p>
            <a:pPr lvl="1">
              <a:lnSpc>
                <a:spcPct val="80000"/>
              </a:lnSpc>
            </a:pPr>
            <a:r>
              <a:rPr lang="en-US" sz="2800" dirty="0" smtClean="0">
                <a:latin typeface="Arial" charset="0"/>
              </a:rPr>
              <a:t>802.21m  Revision Project </a:t>
            </a:r>
          </a:p>
          <a:p>
            <a:pPr lvl="2">
              <a:lnSpc>
                <a:spcPct val="80000"/>
              </a:lnSpc>
            </a:pPr>
            <a:r>
              <a:rPr lang="en-US" sz="2000" dirty="0" smtClean="0">
                <a:latin typeface="Arial" charset="0"/>
              </a:rPr>
              <a:t>Working on the revised document  </a:t>
            </a:r>
          </a:p>
          <a:p>
            <a:pPr lvl="1">
              <a:lnSpc>
                <a:spcPct val="80000"/>
              </a:lnSpc>
            </a:pPr>
            <a:r>
              <a:rPr lang="en-US" sz="2400" dirty="0" smtClean="0">
                <a:latin typeface="Arial" charset="0"/>
              </a:rPr>
              <a:t>802.21.1 Use cases and Services </a:t>
            </a:r>
          </a:p>
          <a:p>
            <a:pPr lvl="2">
              <a:lnSpc>
                <a:spcPct val="80000"/>
              </a:lnSpc>
            </a:pPr>
            <a:r>
              <a:rPr lang="en-US" sz="2000" dirty="0" smtClean="0">
                <a:latin typeface="Arial" charset="0"/>
              </a:rPr>
              <a:t>Working on the draft document  </a:t>
            </a:r>
          </a:p>
          <a:p>
            <a:pPr lvl="2">
              <a:lnSpc>
                <a:spcPct val="80000"/>
              </a:lnSpc>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January Meeting</a:t>
            </a:r>
          </a:p>
        </p:txBody>
      </p:sp>
      <p:sp>
        <p:nvSpPr>
          <p:cNvPr id="34822" name="Rectangle 3"/>
          <p:cNvSpPr>
            <a:spLocks noGrp="1" noChangeArrowheads="1"/>
          </p:cNvSpPr>
          <p:nvPr>
            <p:ph type="body" idx="1"/>
          </p:nvPr>
        </p:nvSpPr>
        <p:spPr>
          <a:xfrm>
            <a:off x="381000" y="1524000"/>
            <a:ext cx="8305800" cy="41148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802.21d : Group Management </a:t>
            </a:r>
            <a:endParaRPr lang="en-US" sz="1800" dirty="0" smtClean="0">
              <a:latin typeface="Arial" charset="0"/>
            </a:endParaRPr>
          </a:p>
          <a:p>
            <a:pPr lvl="2">
              <a:lnSpc>
                <a:spcPct val="80000"/>
              </a:lnSpc>
            </a:pPr>
            <a:r>
              <a:rPr lang="en-US" sz="1800" dirty="0" smtClean="0">
                <a:latin typeface="Arial" charset="0"/>
              </a:rPr>
              <a:t>Completed Sponsor Ballot Recirculation on Dec 27, 2014</a:t>
            </a:r>
          </a:p>
          <a:p>
            <a:pPr lvl="2">
              <a:lnSpc>
                <a:spcPct val="80000"/>
              </a:lnSpc>
            </a:pPr>
            <a:r>
              <a:rPr lang="en-US" sz="1800" dirty="0" smtClean="0">
                <a:latin typeface="Arial" charset="0"/>
              </a:rPr>
              <a:t>56 </a:t>
            </a:r>
            <a:r>
              <a:rPr lang="en-US" sz="1800" dirty="0">
                <a:latin typeface="Arial" charset="0"/>
              </a:rPr>
              <a:t>votes received = 87% returned </a:t>
            </a:r>
            <a:r>
              <a:rPr lang="en-US" sz="1800" dirty="0" smtClean="0">
                <a:latin typeface="Arial" charset="0"/>
              </a:rPr>
              <a:t>, 1</a:t>
            </a:r>
            <a:r>
              <a:rPr lang="en-US" sz="1800" dirty="0">
                <a:latin typeface="Arial" charset="0"/>
              </a:rPr>
              <a:t>% abstention </a:t>
            </a:r>
            <a:endParaRPr lang="en-US" sz="1800" dirty="0" smtClean="0">
              <a:latin typeface="Arial" charset="0"/>
            </a:endParaRPr>
          </a:p>
          <a:p>
            <a:pPr lvl="2">
              <a:lnSpc>
                <a:spcPct val="80000"/>
              </a:lnSpc>
            </a:pPr>
            <a:r>
              <a:rPr lang="en-US" sz="1800" dirty="0" smtClean="0">
                <a:latin typeface="Arial" charset="0"/>
              </a:rPr>
              <a:t>55 </a:t>
            </a:r>
            <a:r>
              <a:rPr lang="en-US" sz="1800" dirty="0">
                <a:latin typeface="Arial" charset="0"/>
              </a:rPr>
              <a:t>votes = 96% affirmative </a:t>
            </a:r>
            <a:endParaRPr lang="en-US" sz="1800" dirty="0" smtClean="0">
              <a:latin typeface="Arial" charset="0"/>
            </a:endParaRPr>
          </a:p>
          <a:p>
            <a:pPr lvl="2">
              <a:lnSpc>
                <a:spcPct val="90000"/>
              </a:lnSpc>
            </a:pPr>
            <a:r>
              <a:rPr lang="en-US" sz="1800" dirty="0" smtClean="0">
                <a:latin typeface="Arial" charset="0"/>
              </a:rPr>
              <a:t>Resolve SB comments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Discuss the document update and changes   </a:t>
            </a:r>
          </a:p>
          <a:p>
            <a:pPr lvl="1">
              <a:lnSpc>
                <a:spcPct val="90000"/>
              </a:lnSpc>
            </a:pPr>
            <a:r>
              <a:rPr lang="en-US" sz="2200" dirty="0" smtClean="0">
                <a:solidFill>
                  <a:srgbClr val="000000"/>
                </a:solidFill>
                <a:latin typeface="Arial" charset="0"/>
              </a:rPr>
              <a:t>802.21.1: Media Independent Services </a:t>
            </a:r>
          </a:p>
          <a:p>
            <a:pPr lvl="2">
              <a:lnSpc>
                <a:spcPct val="90000"/>
              </a:lnSpc>
            </a:pPr>
            <a:r>
              <a:rPr lang="en-US" sz="1800" dirty="0" smtClean="0">
                <a:solidFill>
                  <a:srgbClr val="000000"/>
                </a:solidFill>
                <a:latin typeface="Arial" charset="0"/>
              </a:rPr>
              <a:t>Discuss the draft and update the changes </a:t>
            </a: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Jan</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813863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January Meeting</a:t>
            </a:r>
          </a:p>
        </p:txBody>
      </p:sp>
      <p:sp>
        <p:nvSpPr>
          <p:cNvPr id="34822" name="Rectangle 3"/>
          <p:cNvSpPr>
            <a:spLocks noGrp="1" noChangeArrowheads="1"/>
          </p:cNvSpPr>
          <p:nvPr>
            <p:ph type="body" idx="1"/>
          </p:nvPr>
        </p:nvSpPr>
        <p:spPr>
          <a:xfrm>
            <a:off x="381000" y="15240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802.21d  Multicast Group Management </a:t>
            </a:r>
          </a:p>
          <a:p>
            <a:pPr lvl="2">
              <a:lnSpc>
                <a:spcPct val="90000"/>
              </a:lnSpc>
            </a:pPr>
            <a:r>
              <a:rPr lang="en-US" sz="1800" dirty="0" smtClean="0">
                <a:latin typeface="Arial" charset="0"/>
              </a:rPr>
              <a:t> Resolve Sponsor Ballot Recirculation comments</a:t>
            </a:r>
          </a:p>
          <a:p>
            <a:pPr lvl="1">
              <a:lnSpc>
                <a:spcPct val="80000"/>
              </a:lnSpc>
            </a:pPr>
            <a:r>
              <a:rPr lang="en-US" sz="2000" dirty="0" smtClean="0">
                <a:latin typeface="Arial" charset="0"/>
              </a:rPr>
              <a:t>802.21m  Revision Project </a:t>
            </a:r>
          </a:p>
          <a:p>
            <a:pPr lvl="2">
              <a:lnSpc>
                <a:spcPct val="80000"/>
              </a:lnSpc>
            </a:pPr>
            <a:r>
              <a:rPr lang="en-US" sz="1800" dirty="0" smtClean="0">
                <a:latin typeface="Arial" charset="0"/>
              </a:rPr>
              <a:t>Work on the revised draft</a:t>
            </a:r>
          </a:p>
          <a:p>
            <a:pPr lvl="1">
              <a:lnSpc>
                <a:spcPct val="80000"/>
              </a:lnSpc>
            </a:pPr>
            <a:r>
              <a:rPr lang="en-US" sz="2000" dirty="0" smtClean="0">
                <a:latin typeface="Arial" charset="0"/>
              </a:rPr>
              <a:t>802.21.1 Use cases and Services </a:t>
            </a:r>
          </a:p>
          <a:p>
            <a:pPr lvl="2">
              <a:lnSpc>
                <a:spcPct val="80000"/>
              </a:lnSpc>
            </a:pPr>
            <a:r>
              <a:rPr lang="en-US" sz="1800" dirty="0" smtClean="0">
                <a:latin typeface="Arial" charset="0"/>
              </a:rPr>
              <a:t>Work on draft specification  </a:t>
            </a:r>
          </a:p>
          <a:p>
            <a:pPr lvl="1">
              <a:lnSpc>
                <a:spcPct val="90000"/>
              </a:lnSpc>
            </a:pPr>
            <a:endParaRPr lang="en-US" sz="22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2015</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2015,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8-13 March, 2015,  </a:t>
            </a:r>
            <a:r>
              <a:rPr lang="en-US" sz="2400" b="1" dirty="0" err="1" smtClean="0">
                <a:solidFill>
                  <a:srgbClr val="FF0000"/>
                </a:solidFill>
              </a:rPr>
              <a:t>Estrel</a:t>
            </a:r>
            <a:r>
              <a:rPr lang="en-US" sz="2400" b="1" dirty="0" smtClean="0">
                <a:solidFill>
                  <a:srgbClr val="FF0000"/>
                </a:solidFill>
              </a:rPr>
              <a:t> Convention Center and Hotel, Berlin,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10-15, 2015, Hyatt Regency Vancouver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12-17 July 2015, Hilton Waikoloa Village, Hawaii,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13-18, 2015, Asia (</a:t>
            </a:r>
            <a:r>
              <a:rPr lang="en-US" sz="2400" b="1" dirty="0" err="1" smtClean="0">
                <a:solidFill>
                  <a:srgbClr val="0000FF"/>
                </a:solidFill>
              </a:rPr>
              <a:t>Centara</a:t>
            </a:r>
            <a:r>
              <a:rPr lang="en-US" sz="2400" b="1" dirty="0" smtClean="0">
                <a:solidFill>
                  <a:srgbClr val="0000FF"/>
                </a:solidFill>
              </a:rPr>
              <a:t> Bank Central World, Bangkok)</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8-13 Nov 2015, </a:t>
            </a:r>
            <a:r>
              <a:rPr lang="it-IT" sz="2400" b="1" dirty="0" smtClean="0">
                <a:solidFill>
                  <a:srgbClr val="FF0000"/>
                </a:solidFill>
              </a:rPr>
              <a:t>Hyatt Regency Dallas,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562600"/>
            <a:ext cx="6781800" cy="338554"/>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Harris (ATL CC); 802.24 TAG: Baker (ATL CC)</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09600" y="5943600"/>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16 </a:t>
            </a:r>
            <a:r>
              <a:rPr lang="en-US" sz="1600" dirty="0">
                <a:latin typeface="Arial" charset="0"/>
              </a:rPr>
              <a:t>voting members </a:t>
            </a:r>
            <a:r>
              <a:rPr lang="en-US" sz="1600" dirty="0" smtClean="0">
                <a:latin typeface="Arial" charset="0"/>
              </a:rPr>
              <a:t> as </a:t>
            </a:r>
            <a:r>
              <a:rPr lang="en-US" sz="1600" dirty="0">
                <a:latin typeface="Arial" charset="0"/>
              </a:rPr>
              <a:t>of this meeting</a:t>
            </a:r>
          </a:p>
        </p:txBody>
      </p:sp>
      <p:sp>
        <p:nvSpPr>
          <p:cNvPr id="20"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Jan</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2015</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5" name="Table 4"/>
          <p:cNvGraphicFramePr>
            <a:graphicFrameLocks noGrp="1"/>
          </p:cNvGraphicFramePr>
          <p:nvPr/>
        </p:nvGraphicFramePr>
        <p:xfrm>
          <a:off x="1066800" y="1523998"/>
          <a:ext cx="7238999" cy="3964307"/>
        </p:xfrm>
        <a:graphic>
          <a:graphicData uri="http://schemas.openxmlformats.org/drawingml/2006/table">
            <a:tbl>
              <a:tblPr firstRow="1" firstCol="1" bandRow="1">
                <a:tableStyleId>{5C22544A-7EE6-4342-B048-85BDC9FD1C3A}</a:tableStyleId>
              </a:tblPr>
              <a:tblGrid>
                <a:gridCol w="1179984"/>
                <a:gridCol w="1616726"/>
                <a:gridCol w="1328163"/>
                <a:gridCol w="1520018"/>
                <a:gridCol w="1594108"/>
              </a:tblGrid>
              <a:tr h="766641">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(Jan 12,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(Jan 13,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(Jan 14, 2015)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(Jan 15, 2015)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763168">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(until 9:00am)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802.21m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802.21d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802.21dTG </a:t>
                      </a:r>
                      <a:endParaRPr lang="en-US" sz="1200">
                        <a:effectLst/>
                        <a:latin typeface="Times New Roman" panose="02020603050405020304" pitchFamily="18" charset="0"/>
                        <a:ea typeface="Times New Roman" panose="02020603050405020304" pitchFamily="18" charset="0"/>
                      </a:endParaRPr>
                    </a:p>
                  </a:txBody>
                  <a:tcPr marL="9525" marR="9525" marT="9525" marB="0"/>
                </a:tc>
              </a:tr>
              <a:tr h="763168">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 WG Opening Plenary (Start at 11:00 AM)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802.21dTG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802.21d TG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802.21m  TG/ 802.21.1 TG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r h="513120">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802.21.1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802.21m TG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802.21 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tr>
              <a:tr h="579105">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802.24 TAG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802.24 TAG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r>
              <a:tr h="579105">
                <a:tc>
                  <a:txBody>
                    <a:bodyPr/>
                    <a:lstStyle/>
                    <a:p>
                      <a:pPr marL="0" marR="0">
                        <a:spcBef>
                          <a:spcPts val="0"/>
                        </a:spcBef>
                        <a:spcAft>
                          <a:spcPts val="0"/>
                        </a:spcAft>
                      </a:pPr>
                      <a:r>
                        <a:rPr lang="en-US" sz="1200">
                          <a:effectLst/>
                        </a:rPr>
                        <a:t>Eve </a:t>
                      </a:r>
                    </a:p>
                    <a:p>
                      <a:pPr marL="0" marR="0">
                        <a:spcBef>
                          <a:spcPts val="0"/>
                        </a:spcBef>
                        <a:spcAft>
                          <a:spcPts val="0"/>
                        </a:spcAft>
                      </a:pPr>
                      <a:r>
                        <a:rPr lang="en-US" sz="1200">
                          <a:effectLst/>
                        </a:rPr>
                        <a:t>6:00 – 10:30p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Social (6:30-9:00pm)</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1644539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March, Plenary Meeting Logistics </a:t>
            </a:r>
          </a:p>
        </p:txBody>
      </p:sp>
      <p:sp>
        <p:nvSpPr>
          <p:cNvPr id="34822" name="Rectangle 3"/>
          <p:cNvSpPr>
            <a:spLocks noGrp="1" noChangeArrowheads="1"/>
          </p:cNvSpPr>
          <p:nvPr>
            <p:ph type="body" idx="1"/>
          </p:nvPr>
        </p:nvSpPr>
        <p:spPr>
          <a:xfrm>
            <a:off x="304800" y="1219200"/>
            <a:ext cx="8610600" cy="5334000"/>
          </a:xfrm>
        </p:spPr>
        <p:txBody>
          <a:bodyPr/>
          <a:lstStyle/>
          <a:p>
            <a:pPr>
              <a:lnSpc>
                <a:spcPct val="90000"/>
              </a:lnSpc>
            </a:pPr>
            <a:r>
              <a:rPr lang="en-US" sz="2000" b="1" dirty="0" smtClean="0"/>
              <a:t>March  8-14 , 2015, </a:t>
            </a:r>
            <a:r>
              <a:rPr lang="en-US" sz="2000" b="1" dirty="0" err="1" smtClean="0"/>
              <a:t>Estrel</a:t>
            </a:r>
            <a:r>
              <a:rPr lang="en-US" sz="2000" b="1" dirty="0" smtClean="0"/>
              <a:t> Convention Center and Hotel, Berlin, Germany</a:t>
            </a:r>
          </a:p>
          <a:p>
            <a:r>
              <a:rPr lang="en-US" sz="2000" b="1" dirty="0" smtClean="0"/>
              <a:t>IEEE 802 GROUP RATE (SINGLE) - EUR 157.00 per Night </a:t>
            </a:r>
            <a:endParaRPr lang="en-US" sz="2000" dirty="0" smtClean="0"/>
          </a:p>
          <a:p>
            <a:r>
              <a:rPr lang="en-US" sz="2000" b="1" dirty="0" smtClean="0"/>
              <a:t>IEEE 802 GROUP RATE (DOUBLE)  </a:t>
            </a:r>
            <a:r>
              <a:rPr lang="en-US" sz="2000" dirty="0" smtClean="0"/>
              <a:t>- </a:t>
            </a:r>
            <a:r>
              <a:rPr lang="en-US" sz="2000" b="1" dirty="0" smtClean="0"/>
              <a:t>EUR 188.00 per Night </a:t>
            </a:r>
            <a:endParaRPr lang="en-US" sz="2000" dirty="0" smtClean="0"/>
          </a:p>
          <a:p>
            <a:pPr lvl="1"/>
            <a:r>
              <a:rPr lang="en-US" sz="1600" dirty="0" smtClean="0"/>
              <a:t>Includes service charges &amp; VAT, </a:t>
            </a:r>
            <a:r>
              <a:rPr lang="en-US" sz="2000" dirty="0" smtClean="0"/>
              <a:t>Basic Internet Access, Full Buffet Breakfast</a:t>
            </a:r>
            <a:endParaRPr lang="en-US" sz="1600" dirty="0" smtClean="0"/>
          </a:p>
          <a:p>
            <a:r>
              <a:rPr lang="en-US" sz="1800" b="1" dirty="0" smtClean="0"/>
              <a:t>IEEE 802 GROUP RATE DEADLINE:  MONDAY, JANUARY 12, 2015 (Germany)</a:t>
            </a:r>
            <a:endParaRPr lang="en-US" sz="1800" dirty="0" smtClean="0"/>
          </a:p>
          <a:p>
            <a:pPr lvl="1"/>
            <a:r>
              <a:rPr lang="en-US" sz="1600" dirty="0" smtClean="0"/>
              <a:t>Cut Off Date is based on Central European Time Zone (UCT +1), </a:t>
            </a:r>
            <a:r>
              <a:rPr lang="en-US" sz="2000" dirty="0" smtClean="0"/>
              <a:t>For example: 5 PM CET is 8 AM PST</a:t>
            </a:r>
            <a:endParaRPr lang="en-US" sz="2000" u="sng" dirty="0" smtClean="0">
              <a:hlinkClick r:id="rId3"/>
            </a:endParaRPr>
          </a:p>
          <a:p>
            <a:r>
              <a:rPr lang="en-US" sz="1800" b="1" dirty="0" smtClean="0"/>
              <a:t>ROOM RATES SUBJECT TO AVAILABILITY</a:t>
            </a:r>
            <a:endParaRPr lang="en-US" sz="1800" dirty="0" smtClean="0"/>
          </a:p>
          <a:p>
            <a:pPr lvl="1"/>
            <a:r>
              <a:rPr lang="en-US" sz="1600" dirty="0" smtClean="0"/>
              <a:t>The Group Rates are subject to the availability of rooms in the IEEE 802 Group Room Block. If the block is sold out before the deadline date, Monday January 12, 2015 IEEE 802 rates may no longer be available</a:t>
            </a:r>
          </a:p>
          <a:p>
            <a:r>
              <a:rPr lang="en-US" sz="1800" b="1" dirty="0" smtClean="0"/>
              <a:t>HOTEL CANCELLATION POLICY</a:t>
            </a:r>
            <a:r>
              <a:rPr lang="en-US" sz="2000" b="1" dirty="0" smtClean="0"/>
              <a:t>	</a:t>
            </a:r>
            <a:endParaRPr lang="en-US" sz="2000" dirty="0" smtClean="0"/>
          </a:p>
          <a:p>
            <a:pPr lvl="1"/>
            <a:r>
              <a:rPr lang="en-US" sz="1600" dirty="0" smtClean="0"/>
              <a:t>Individual guest room reservations can be </a:t>
            </a:r>
            <a:r>
              <a:rPr lang="en-US" sz="1600" b="1" u="sng" dirty="0" smtClean="0"/>
              <a:t>cancelled free of charge until 4 weeks prior to arrival date</a:t>
            </a:r>
            <a:r>
              <a:rPr lang="en-US" sz="1600" dirty="0" smtClean="0"/>
              <a:t>. </a:t>
            </a:r>
            <a:endParaRPr lang="en-US" sz="2000" u="sng" dirty="0" smtClean="0">
              <a:hlinkClick r:id="rId3"/>
            </a:endParaRPr>
          </a:p>
          <a:p>
            <a:r>
              <a:rPr lang="en-US" sz="2000" u="sng" dirty="0" smtClean="0">
                <a:hlinkClick r:id="rId3"/>
              </a:rPr>
              <a:t>https://bookings.ihotelier.com/bookings.jsp?groupID=1223675&amp;hotelID=17417</a:t>
            </a:r>
            <a:r>
              <a:rPr lang="en-US" sz="2000" dirty="0" smtClean="0"/>
              <a:t/>
            </a:r>
            <a:br>
              <a:rPr lang="en-US" sz="2000" dirty="0" smtClean="0"/>
            </a:br>
            <a:endParaRPr lang="en-US" sz="2000" dirty="0" smtClean="0"/>
          </a:p>
          <a:p>
            <a:endParaRPr lang="en-US" sz="2000" dirty="0" smtClean="0"/>
          </a:p>
          <a:p>
            <a:pPr>
              <a:lnSpc>
                <a:spcPct val="90000"/>
              </a:lnSpc>
            </a:pPr>
            <a:endParaRPr lang="en-US" sz="2000" b="1" dirty="0" smtClean="0"/>
          </a:p>
          <a:p>
            <a:pPr>
              <a:lnSpc>
                <a:spcPct val="90000"/>
              </a:lnSpc>
            </a:pPr>
            <a:endParaRPr lang="en-US" sz="2600" dirty="0" smtClean="0">
              <a:latin typeface="Arial" charset="0"/>
              <a:cs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chemeClr val="accent2"/>
                </a:solidFill>
              </a:rPr>
              <a:t>Interim: 11-16 January, 2016,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Wireless groups</a:t>
            </a:r>
            <a:r>
              <a:rPr lang="en-US" sz="1800" b="1" dirty="0" smtClean="0">
                <a:solidFill>
                  <a:srgbClr val="FF0000"/>
                </a:solidFill>
              </a:rPr>
              <a:t> </a:t>
            </a:r>
          </a:p>
          <a:p>
            <a:pPr>
              <a:lnSpc>
                <a:spcPct val="90000"/>
              </a:lnSpc>
            </a:pPr>
            <a:r>
              <a:rPr lang="en-US" sz="2400" b="1" dirty="0" smtClean="0">
                <a:solidFill>
                  <a:srgbClr val="FF0000"/>
                </a:solidFill>
              </a:rPr>
              <a:t>Plenary: 13-18 March, 2016,  Sands Venetian Hotel, Macau, PRC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15-20, 2016, Hilton Waikoloa Village, HI, USA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2016 , Europe (TBD)</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10"/>
          </p:nvPr>
        </p:nvSpPr>
        <p:spPr>
          <a:xfrm>
            <a:off x="762000" y="6514842"/>
            <a:ext cx="589905" cy="184666"/>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p>
          <a:p>
            <a:pPr lvl="2">
              <a:lnSpc>
                <a:spcPct val="80000"/>
              </a:lnSpc>
              <a:defRPr/>
            </a:pPr>
            <a:r>
              <a:rPr lang="en-US" altLang="ja-JP" sz="1600" dirty="0" smtClean="0">
                <a:ea typeface="ＭＳ Ｐゴシック" charset="-128"/>
              </a:rPr>
              <a:t>Changed from earlier version: one view  </a:t>
            </a:r>
          </a:p>
          <a:p>
            <a:pPr lvl="2">
              <a:lnSpc>
                <a:spcPct val="80000"/>
              </a:lnSpc>
              <a:defRPr/>
            </a:pPr>
            <a:r>
              <a:rPr lang="en-US" altLang="ja-JP" sz="1600" dirty="0" smtClean="0">
                <a:ea typeface="ＭＳ Ｐゴシック" charset="-128"/>
                <a:hlinkClick r:id="rId3"/>
              </a:rPr>
              <a:t>https://imat.ieee.org/attendance</a:t>
            </a:r>
            <a:r>
              <a:rPr lang="en-US" altLang="ja-JP" sz="1600" dirty="0">
                <a:ea typeface="ＭＳ Ｐゴシック" charset="-128"/>
              </a:rPr>
              <a:t> </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14</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533400" y="6491644"/>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Meeting Information: </a:t>
            </a:r>
            <a:r>
              <a:rPr lang="en-US" sz="2400" dirty="0" smtClean="0">
                <a:latin typeface="Arial" charset="0"/>
              </a:rPr>
              <a:t>http://802world.org/plenary</a:t>
            </a:r>
          </a:p>
          <a:p>
            <a:pPr>
              <a:lnSpc>
                <a:spcPct val="90000"/>
              </a:lnSpc>
            </a:pPr>
            <a:r>
              <a:rPr lang="en-US" sz="2000" dirty="0" smtClean="0">
                <a:latin typeface="Arial" charset="0"/>
              </a:rPr>
              <a:t>Mobile Device website: </a:t>
            </a:r>
            <a:r>
              <a:rPr lang="en-US" sz="2000" dirty="0" smtClean="0">
                <a:latin typeface="Arial" charset="0"/>
                <a:hlinkClick r:id="rId3"/>
              </a:rPr>
              <a:t>http</a:t>
            </a:r>
            <a:r>
              <a:rPr lang="en-US" sz="2000" dirty="0">
                <a:latin typeface="Arial" charset="0"/>
                <a:hlinkClick r:id="rId3"/>
              </a:rPr>
              <a:t>://</a:t>
            </a:r>
            <a:r>
              <a:rPr lang="en-US" sz="2000" dirty="0" smtClean="0">
                <a:latin typeface="Arial" charset="0"/>
                <a:hlinkClick r:id="rId3"/>
              </a:rPr>
              <a:t>802world.org/apps/session/89/attendee/schedule</a:t>
            </a:r>
            <a:endParaRPr lang="en-US" sz="2400" dirty="0" smtClean="0"/>
          </a:p>
          <a:p>
            <a:pPr>
              <a:lnSpc>
                <a:spcPct val="90000"/>
              </a:lnSpc>
            </a:pPr>
            <a:r>
              <a:rPr lang="en-US" sz="2000" dirty="0" smtClean="0">
                <a:latin typeface="Arial" pitchFamily="34" charset="0"/>
                <a:cs typeface="Arial" pitchFamily="34" charset="0"/>
              </a:rPr>
              <a:t>Guest Room  Internet is complimentary</a:t>
            </a:r>
            <a:r>
              <a:rPr lang="en-US" sz="2400" dirty="0" smtClean="0">
                <a:latin typeface="Arial" pitchFamily="34" charset="0"/>
                <a:cs typeface="Arial" pitchFamily="34" charset="0"/>
              </a:rPr>
              <a:t>: </a:t>
            </a:r>
            <a:r>
              <a:rPr lang="en-US" sz="2000" dirty="0" smtClean="0">
                <a:latin typeface="Arial" pitchFamily="34" charset="0"/>
                <a:cs typeface="Arial" pitchFamily="34" charset="0"/>
              </a:rPr>
              <a:t>SSID: Hyatt Guestroom: </a:t>
            </a:r>
            <a:r>
              <a:rPr lang="en-US" sz="2000" dirty="0" err="1" smtClean="0">
                <a:latin typeface="Arial" pitchFamily="34" charset="0"/>
                <a:cs typeface="Arial" pitchFamily="34" charset="0"/>
              </a:rPr>
              <a:t>Passwd</a:t>
            </a:r>
            <a:r>
              <a:rPr lang="en-US" sz="2000" dirty="0" smtClean="0">
                <a:latin typeface="Arial" pitchFamily="34" charset="0"/>
                <a:cs typeface="Arial" pitchFamily="34" charset="0"/>
              </a:rPr>
              <a:t>: Room #</a:t>
            </a:r>
          </a:p>
          <a:p>
            <a:pPr>
              <a:lnSpc>
                <a:spcPct val="90000"/>
              </a:lnSpc>
            </a:pPr>
            <a:r>
              <a:rPr lang="en-US" sz="2000" dirty="0" smtClean="0">
                <a:latin typeface="Arial" pitchFamily="34" charset="0"/>
                <a:cs typeface="Arial" pitchFamily="34" charset="0"/>
              </a:rPr>
              <a:t>Meeting Place Network: IEEEP802;  Access code: Hyat2015</a:t>
            </a:r>
          </a:p>
          <a:p>
            <a:pPr>
              <a:lnSpc>
                <a:spcPct val="90000"/>
              </a:lnSpc>
            </a:pPr>
            <a:r>
              <a:rPr lang="en-US" sz="2000" dirty="0" smtClean="0">
                <a:latin typeface="Arial" pitchFamily="34" charset="0"/>
                <a:cs typeface="Arial" pitchFamily="34" charset="0"/>
              </a:rPr>
              <a:t>Network help desk &amp; Wired Café: Regency Foyer </a:t>
            </a:r>
          </a:p>
          <a:p>
            <a:r>
              <a:rPr lang="en-US" sz="2000" dirty="0" smtClean="0">
                <a:latin typeface="Arial" charset="0"/>
              </a:rPr>
              <a:t>Food and Beverages Service: Centennial and ACC Foyers </a:t>
            </a:r>
          </a:p>
          <a:p>
            <a:pPr lvl="1"/>
            <a:r>
              <a:rPr lang="en-US" sz="1800" dirty="0" smtClean="0">
                <a:latin typeface="Arial" charset="0"/>
              </a:rPr>
              <a:t>Breakfast : 7:30- 9:00 AM </a:t>
            </a:r>
          </a:p>
          <a:p>
            <a:pPr lvl="1"/>
            <a:r>
              <a:rPr lang="en-US" sz="1800" dirty="0" smtClean="0">
                <a:latin typeface="Arial" charset="0"/>
              </a:rPr>
              <a:t>Morning Coffee/Tea : 9:00 AM – 11:00 AM</a:t>
            </a:r>
          </a:p>
          <a:p>
            <a:pPr lvl="1"/>
            <a:r>
              <a:rPr lang="en-US" sz="1800" dirty="0" smtClean="0">
                <a:latin typeface="Arial" charset="0"/>
              </a:rPr>
              <a:t>Afternoon Coffee/Tea: 2:00- 4:00 PM ; Snacks: 3:00- 4:00 PM</a:t>
            </a:r>
          </a:p>
          <a:p>
            <a:pPr>
              <a:lnSpc>
                <a:spcPct val="90000"/>
              </a:lnSpc>
            </a:pPr>
            <a:r>
              <a:rPr lang="en-US" sz="2000" dirty="0" smtClean="0">
                <a:latin typeface="Arial" charset="0"/>
              </a:rPr>
              <a:t>802.21 WG would break as follows:</a:t>
            </a:r>
          </a:p>
          <a:p>
            <a:pPr lvl="2">
              <a:lnSpc>
                <a:spcPct val="90000"/>
              </a:lnSpc>
            </a:pPr>
            <a:r>
              <a:rPr lang="en-US" sz="1800" dirty="0" smtClean="0">
                <a:latin typeface="Arial" charset="0"/>
              </a:rPr>
              <a:t>AM Coffee break: 10:00-10:30 am; Lunch break: 12:00-1:30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F2F Social Event: Wednesday 6:30-7:30 PM, Centennial Foyer</a:t>
            </a:r>
            <a:endParaRPr lang="en-US" sz="1600" dirty="0" smtClean="0">
              <a:latin typeface="Arial" charset="0"/>
            </a:endParaRPr>
          </a:p>
          <a:p>
            <a:pPr lvl="1">
              <a:lnSpc>
                <a:spcPct val="90000"/>
              </a:lnSpc>
            </a:pPr>
            <a:endParaRPr lang="en-US" sz="16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5334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a:spLocks noGrp="1"/>
          </p:cNvSpPr>
          <p:nvPr>
            <p:ph type="dt" sz="half" idx="4294967295"/>
          </p:nvPr>
        </p:nvSpPr>
        <p:spPr>
          <a:xfrm>
            <a:off x="685800" y="6477000"/>
            <a:ext cx="1219200" cy="212724"/>
          </a:xfrm>
          <a:prstGeom prst="rect">
            <a:avLst/>
          </a:prstGeom>
        </p:spPr>
        <p:txBody>
          <a:bodyPr/>
          <a:lstStyle>
            <a:lvl1pPr>
              <a:defRPr/>
            </a:lvl1pPr>
          </a:lstStyle>
          <a:p>
            <a:pPr>
              <a:defRPr/>
            </a:pPr>
            <a:r>
              <a:rPr lang="en-US" dirty="0" smtClean="0"/>
              <a:t>Jan  2015</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54576</TotalTime>
  <Words>2013</Words>
  <Application>Microsoft Office PowerPoint</Application>
  <PresentationFormat>On-screen Show (4:3)</PresentationFormat>
  <Paragraphs>388</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Helvetica</vt:lpstr>
      <vt:lpstr>Times New Roman</vt:lpstr>
      <vt:lpstr>802.11PowerPointTemplate-Landscape</vt:lpstr>
      <vt:lpstr>IEEE 802.21 Session #66,  Atlanta, Georgia, USA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Active Task Groups </vt:lpstr>
      <vt:lpstr>Work Status </vt:lpstr>
      <vt:lpstr>Objectives for the January Meeting</vt:lpstr>
      <vt:lpstr>Objectives for the January Meeting</vt:lpstr>
      <vt:lpstr>Future Sessions – 2015 </vt:lpstr>
      <vt:lpstr>March, Plenary Meeting Logistics </vt:lpstr>
      <vt:lpstr>Future Sessions – 2016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714</cp:revision>
  <cp:lastPrinted>1998-02-10T13:28:06Z</cp:lastPrinted>
  <dcterms:created xsi:type="dcterms:W3CDTF">2002-07-08T22:03:28Z</dcterms:created>
  <dcterms:modified xsi:type="dcterms:W3CDTF">2015-01-12T15:13:07Z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