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396" r:id="rId2"/>
    <p:sldId id="408" r:id="rId3"/>
    <p:sldId id="389" r:id="rId4"/>
    <p:sldId id="403" r:id="rId5"/>
    <p:sldId id="409" r:id="rId6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C0C0C0"/>
    <a:srgbClr val="00CC99"/>
    <a:srgbClr val="66CCFF"/>
    <a:srgbClr val="66FF66"/>
    <a:srgbClr val="66FF99"/>
    <a:srgbClr val="FFBBBB"/>
    <a:srgbClr val="FF8D8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napVertSplitter="1" vertBarState="minimized" horzBarState="maximized">
    <p:restoredLeft sz="34576" autoAdjust="0"/>
    <p:restoredTop sz="86431" autoAdjust="0"/>
  </p:normalViewPr>
  <p:slideViewPr>
    <p:cSldViewPr>
      <p:cViewPr varScale="1">
        <p:scale>
          <a:sx n="92" d="100"/>
          <a:sy n="92" d="100"/>
        </p:scale>
        <p:origin x="1908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76" y="1836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9" d="100"/>
          <a:sy n="69" d="100"/>
        </p:scale>
        <p:origin x="3246" y="78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dirty="0"/>
              <a:t>doc.: IEEE 802.21-02/xxxr0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4625"/>
            <a:ext cx="143192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Month XX, XXXX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3113" y="8982075"/>
            <a:ext cx="465137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XXXX, His Company</a:t>
            </a:r>
            <a:endParaRPr lang="en-US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5442440B-091D-401F-885A-37C149E1FF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546076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dirty="0"/>
              <a:t>doc.: IEEE 802.21-02/xxxr0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9400" y="8985250"/>
            <a:ext cx="922338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/>
              <a:t>XXXX, His Company</a:t>
            </a:r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2" name="Slide Image Placeholder 11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77862"/>
            <a:ext cx="4641850" cy="34813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0615078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028700" y="601663"/>
            <a:ext cx="4641850" cy="3481387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923925" y="4408488"/>
            <a:ext cx="5086350" cy="4176712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doc.: IEEE 802.21-02/xxxr0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54050" y="95250"/>
            <a:ext cx="1060450" cy="2159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Month 20xx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XXXX, His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22625" y="8985250"/>
            <a:ext cx="512763" cy="18256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E2D12AD0-39D7-481D-A90E-51416BE1228E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45520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027113" y="312738"/>
            <a:ext cx="5149850" cy="3863975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93738" y="4408488"/>
            <a:ext cx="5546725" cy="4176712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doc.: IEEE 802.21-02/xxxr0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54050" y="95250"/>
            <a:ext cx="1060450" cy="2159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Month 20xx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dirty="0" smtClean="0"/>
              <a:t>XXXX, His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22625" y="8985250"/>
            <a:ext cx="512763" cy="18256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Page </a:t>
            </a:r>
            <a:fld id="{E2D12AD0-39D7-481D-A90E-51416BE1228E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06384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6175" y="695325"/>
            <a:ext cx="4641850" cy="3481388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923925" y="4408488"/>
            <a:ext cx="5086350" cy="4176712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802.21-02/xxxr0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54050" y="95250"/>
            <a:ext cx="1060450" cy="2159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Month 20xx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XXXX, His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22625" y="8985250"/>
            <a:ext cx="512763" cy="18256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E2D12AD0-39D7-481D-A90E-51416BE1228E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22693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6175" y="695325"/>
            <a:ext cx="4641850" cy="3481388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923925" y="4408488"/>
            <a:ext cx="5086350" cy="4176712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802.21-02/xxxr0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54050" y="95250"/>
            <a:ext cx="1060450" cy="2159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Month 20xx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XXXX, His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22625" y="8985250"/>
            <a:ext cx="512763" cy="18256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E2D12AD0-39D7-481D-A90E-51416BE1228E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07578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6175" y="695325"/>
            <a:ext cx="4641850" cy="3481388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923925" y="4408488"/>
            <a:ext cx="5086350" cy="4176712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doc.: IEEE 802.21-02/xxxr0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54050" y="95250"/>
            <a:ext cx="1060450" cy="2159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Month 20xx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dirty="0" smtClean="0"/>
              <a:t>XXXX, His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22625" y="8985250"/>
            <a:ext cx="512763" cy="18256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Page </a:t>
            </a:r>
            <a:fld id="{E2D12AD0-39D7-481D-A90E-51416BE1228E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89703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F3D7A4F0-0FCF-4224-B81A-51E9E7009AF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AE6C48-FC0E-4C0A-A7D2-A12BE0BB3F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A1EC890-31EC-487D-AA60-02B691D82D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A519437-B6E0-45D2-ADBE-CED11A2324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F31B28D-59C5-4D92-A491-E66C7A6F60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922C443-5D96-4DE7-99CD-7C5E19B8A4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955A4B1-4EFB-4DEF-816B-559E5062D2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25E2F7-1D07-407B-992F-AC7D281765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74FAE21-1B12-43B9-9130-C41EEF43AB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5E68F9D-EE77-4604-80A2-5FFC8BC132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3D7A4F0-0FCF-4224-B81A-51E9E7009AF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3D7A4F0-0FCF-4224-B81A-51E9E7009AF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3D7A4F0-0FCF-4224-B81A-51E9E7009AF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3D7A4F0-0FCF-4224-B81A-51E9E7009AF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9144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68350" cy="2159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3D7A4F0-0FCF-4224-B81A-51E9E7009AF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3D7A4F0-0FCF-4224-B81A-51E9E7009AF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CBDE478-540A-4533-B630-5289DA16E1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3DACD2F-9786-486C-9E92-757D70B8C5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661150" y="6475413"/>
            <a:ext cx="1949450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5EAE60E-B8AB-4C07-8727-0B4A640A87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2" descr="802logo"/>
          <p:cNvPicPr>
            <a:picLocks noChangeAspect="1" noChangeArrowheads="1"/>
          </p:cNvPicPr>
          <p:nvPr userDrawn="1"/>
        </p:nvPicPr>
        <p:blipFill>
          <a:blip r:embed="rId21" cstate="print"/>
          <a:srcRect/>
          <a:stretch>
            <a:fillRect/>
          </a:stretch>
        </p:blipFill>
        <p:spPr bwMode="auto">
          <a:xfrm>
            <a:off x="8382000" y="60325"/>
            <a:ext cx="754063" cy="7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13" descr="smllieee"/>
          <p:cNvPicPr>
            <a:picLocks noChangeAspect="1" noChangeArrowheads="1"/>
          </p:cNvPicPr>
          <p:nvPr userDrawn="1"/>
        </p:nvPicPr>
        <p:blipFill>
          <a:blip r:embed="rId22" cstate="print"/>
          <a:srcRect/>
          <a:stretch>
            <a:fillRect/>
          </a:stretch>
        </p:blipFill>
        <p:spPr bwMode="auto">
          <a:xfrm>
            <a:off x="76200" y="57150"/>
            <a:ext cx="754063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7620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711950" y="6475413"/>
            <a:ext cx="189865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28637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3D7A4F0-0FCF-4224-B81A-51E9E7009AF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3506704" y="394156"/>
            <a:ext cx="4768934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sz="1400" b="1" dirty="0" smtClean="0"/>
              <a:t>21-15-0007-00-0000-Joint_Plenary_Opening_Report.ppt</a:t>
            </a:r>
            <a:endParaRPr lang="en-US" sz="1400" b="1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endParaRPr lang="en-US"/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3" name="Line 10"/>
          <p:cNvSpPr>
            <a:spLocks noChangeShapeType="1"/>
          </p:cNvSpPr>
          <p:nvPr userDrawn="1"/>
        </p:nvSpPr>
        <p:spPr bwMode="auto">
          <a:xfrm>
            <a:off x="609600" y="6096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9" r:id="rId1"/>
    <p:sldLayoutId id="2147483866" r:id="rId2"/>
    <p:sldLayoutId id="2147483864" r:id="rId3"/>
    <p:sldLayoutId id="2147483865" r:id="rId4"/>
    <p:sldLayoutId id="2147483862" r:id="rId5"/>
    <p:sldLayoutId id="2147483863" r:id="rId6"/>
    <p:sldLayoutId id="2147483837" r:id="rId7"/>
    <p:sldLayoutId id="2147483850" r:id="rId8"/>
    <p:sldLayoutId id="2147483851" r:id="rId9"/>
    <p:sldLayoutId id="2147483852" r:id="rId10"/>
    <p:sldLayoutId id="2147483853" r:id="rId11"/>
    <p:sldLayoutId id="2147483854" r:id="rId12"/>
    <p:sldLayoutId id="2147483855" r:id="rId13"/>
    <p:sldLayoutId id="2147483856" r:id="rId14"/>
    <p:sldLayoutId id="2147483857" r:id="rId15"/>
    <p:sldLayoutId id="2147483858" r:id="rId16"/>
    <p:sldLayoutId id="2147483859" r:id="rId17"/>
    <p:sldLayoutId id="2147483860" r:id="rId18"/>
    <p:sldLayoutId id="2147483861" r:id="rId19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" y="609600"/>
            <a:ext cx="8610600" cy="3429000"/>
          </a:xfrm>
        </p:spPr>
        <p:txBody>
          <a:bodyPr/>
          <a:lstStyle/>
          <a:p>
            <a:pPr eaLnBrk="1" hangingPunct="1"/>
            <a:r>
              <a:rPr lang="en-US" sz="4000" b="1" dirty="0" smtClean="0">
                <a:solidFill>
                  <a:schemeClr val="accent2"/>
                </a:solidFill>
                <a:latin typeface="Arial" charset="0"/>
              </a:rPr>
              <a:t>Joint Opening Plenary</a:t>
            </a:r>
            <a:r>
              <a:rPr lang="en-US" sz="4000" dirty="0" smtClean="0">
                <a:solidFill>
                  <a:schemeClr val="accent2"/>
                </a:solidFill>
                <a:latin typeface="Arial" charset="0"/>
              </a:rPr>
              <a:t/>
            </a:r>
            <a:br>
              <a:rPr lang="en-US" sz="4000" dirty="0" smtClean="0">
                <a:solidFill>
                  <a:schemeClr val="accent2"/>
                </a:solidFill>
                <a:latin typeface="Arial" charset="0"/>
              </a:rPr>
            </a:br>
            <a:r>
              <a:rPr lang="en-US" sz="4000" dirty="0" smtClean="0">
                <a:solidFill>
                  <a:schemeClr val="accent2"/>
                </a:solidFill>
                <a:latin typeface="Arial" charset="0"/>
              </a:rPr>
              <a:t/>
            </a:r>
            <a:br>
              <a:rPr lang="en-US" sz="4000" dirty="0" smtClean="0">
                <a:solidFill>
                  <a:schemeClr val="accent2"/>
                </a:solidFill>
                <a:latin typeface="Arial" charset="0"/>
              </a:rPr>
            </a:br>
            <a:r>
              <a:rPr lang="en-US" sz="3600" b="1" dirty="0" smtClean="0">
                <a:solidFill>
                  <a:schemeClr val="accent2"/>
                </a:solidFill>
                <a:latin typeface="Arial" charset="0"/>
              </a:rPr>
              <a:t>IEEE 802.21 </a:t>
            </a:r>
            <a:br>
              <a:rPr lang="en-US" sz="3600" b="1" dirty="0" smtClean="0">
                <a:solidFill>
                  <a:schemeClr val="accent2"/>
                </a:solidFill>
                <a:latin typeface="Arial" charset="0"/>
              </a:rPr>
            </a:br>
            <a:r>
              <a:rPr lang="en-US" sz="3600" b="1" dirty="0" smtClean="0">
                <a:solidFill>
                  <a:schemeClr val="accent2"/>
                </a:solidFill>
                <a:latin typeface="Arial" charset="0"/>
              </a:rPr>
              <a:t>Media Independent Handover Services</a:t>
            </a:r>
            <a:br>
              <a:rPr lang="en-US" sz="3600" b="1" dirty="0" smtClean="0">
                <a:solidFill>
                  <a:schemeClr val="accent2"/>
                </a:solidFill>
                <a:latin typeface="Arial" charset="0"/>
              </a:rPr>
            </a:br>
            <a:r>
              <a:rPr lang="en-US" sz="3600" b="1" dirty="0" smtClean="0">
                <a:solidFill>
                  <a:schemeClr val="accent2"/>
                </a:solidFill>
                <a:latin typeface="Arial" charset="0"/>
              </a:rPr>
              <a:t>Session #</a:t>
            </a:r>
            <a:r>
              <a:rPr lang="en-US" sz="3600" b="1" dirty="0" smtClean="0">
                <a:solidFill>
                  <a:schemeClr val="accent2"/>
                </a:solidFill>
                <a:latin typeface="Arial" charset="0"/>
              </a:rPr>
              <a:t>66, January  2015</a:t>
            </a:r>
            <a:r>
              <a:rPr lang="en-US" sz="3600" b="1" dirty="0" smtClean="0">
                <a:latin typeface="Arial" charset="0"/>
              </a:rPr>
              <a:t/>
            </a:r>
            <a:br>
              <a:rPr lang="en-US" sz="3600" b="1" dirty="0" smtClean="0">
                <a:latin typeface="Arial" charset="0"/>
              </a:rPr>
            </a:br>
            <a:r>
              <a:rPr lang="en-US" sz="3200" b="1" dirty="0" smtClean="0">
                <a:solidFill>
                  <a:schemeClr val="accent2"/>
                </a:solidFill>
                <a:latin typeface="Arial" charset="0"/>
              </a:rPr>
              <a:t>Atlanta, USA</a:t>
            </a:r>
            <a:endParaRPr lang="en-US" sz="3200" b="1" dirty="0" smtClean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4648200"/>
            <a:ext cx="6858000" cy="1066800"/>
          </a:xfrm>
        </p:spPr>
        <p:txBody>
          <a:bodyPr/>
          <a:lstStyle/>
          <a:p>
            <a:pPr eaLnBrk="1" hangingPunct="1"/>
            <a:r>
              <a:rPr lang="en-US" sz="2800" b="1" dirty="0" smtClean="0">
                <a:solidFill>
                  <a:schemeClr val="accent2"/>
                </a:solidFill>
                <a:latin typeface="Arial" charset="0"/>
              </a:rPr>
              <a:t>Subir Das</a:t>
            </a:r>
          </a:p>
          <a:p>
            <a:pPr eaLnBrk="1" hangingPunct="1"/>
            <a:r>
              <a:rPr lang="en-US" sz="2800" b="1" dirty="0" err="1" smtClean="0">
                <a:solidFill>
                  <a:schemeClr val="accent2"/>
                </a:solidFill>
                <a:latin typeface="Arial" charset="0"/>
              </a:rPr>
              <a:t>sdas</a:t>
            </a:r>
            <a:r>
              <a:rPr lang="en-US" sz="2800" b="1" dirty="0" smtClean="0">
                <a:solidFill>
                  <a:schemeClr val="accent2"/>
                </a:solidFill>
                <a:latin typeface="Arial" charset="0"/>
              </a:rPr>
              <a:t> at  </a:t>
            </a:r>
            <a:r>
              <a:rPr lang="en-US" sz="2800" b="1" dirty="0" err="1" smtClean="0">
                <a:solidFill>
                  <a:schemeClr val="accent2"/>
                </a:solidFill>
                <a:latin typeface="Arial" charset="0"/>
              </a:rPr>
              <a:t>appcomsci</a:t>
            </a:r>
            <a:r>
              <a:rPr lang="en-US" sz="2800" b="1" dirty="0" smtClean="0">
                <a:solidFill>
                  <a:schemeClr val="accent2"/>
                </a:solidFill>
                <a:latin typeface="Arial" charset="0"/>
              </a:rPr>
              <a:t> dot com</a:t>
            </a:r>
          </a:p>
        </p:txBody>
      </p:sp>
      <p:sp>
        <p:nvSpPr>
          <p:cNvPr id="6" name="Footer Placeholder 4"/>
          <p:cNvSpPr txBox="1">
            <a:spLocks/>
          </p:cNvSpPr>
          <p:nvPr/>
        </p:nvSpPr>
        <p:spPr>
          <a:xfrm>
            <a:off x="6324600" y="6475412"/>
            <a:ext cx="2286000" cy="382588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    Subir Das, Chair 802.21 WG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685800"/>
            <a:ext cx="7772400" cy="490538"/>
          </a:xfrm>
        </p:spPr>
        <p:txBody>
          <a:bodyPr/>
          <a:lstStyle/>
          <a:p>
            <a:r>
              <a:rPr lang="en-US" sz="3200" dirty="0" smtClean="0">
                <a:solidFill>
                  <a:schemeClr val="accent2"/>
                </a:solidFill>
                <a:latin typeface="Arial" charset="0"/>
              </a:rPr>
              <a:t>Active Task Groups </a:t>
            </a:r>
          </a:p>
        </p:txBody>
      </p:sp>
      <p:sp>
        <p:nvSpPr>
          <p:cNvPr id="3379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95400"/>
            <a:ext cx="8686800" cy="4800600"/>
          </a:xfrm>
        </p:spPr>
        <p:txBody>
          <a:bodyPr/>
          <a:lstStyle/>
          <a:p>
            <a:pPr>
              <a:lnSpc>
                <a:spcPct val="80000"/>
              </a:lnSpc>
              <a:buNone/>
            </a:pPr>
            <a:endParaRPr lang="en-US" sz="2000" dirty="0" smtClean="0">
              <a:latin typeface="Arial" charset="0"/>
            </a:endParaRPr>
          </a:p>
          <a:p>
            <a:pPr lvl="2">
              <a:lnSpc>
                <a:spcPct val="80000"/>
              </a:lnSpc>
              <a:buNone/>
            </a:pPr>
            <a:endParaRPr lang="en-US" sz="1200" dirty="0" smtClean="0"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en-US" dirty="0" smtClean="0">
                <a:latin typeface="Arial" charset="0"/>
              </a:rPr>
              <a:t>802.21d - Multicast Group Management</a:t>
            </a:r>
          </a:p>
          <a:p>
            <a:pPr>
              <a:lnSpc>
                <a:spcPct val="80000"/>
              </a:lnSpc>
              <a:buNone/>
            </a:pPr>
            <a:r>
              <a:rPr lang="en-US" dirty="0" smtClean="0">
                <a:latin typeface="Arial" charset="0"/>
              </a:rPr>
              <a:t> </a:t>
            </a:r>
          </a:p>
          <a:p>
            <a:pPr>
              <a:lnSpc>
                <a:spcPct val="80000"/>
              </a:lnSpc>
            </a:pPr>
            <a:r>
              <a:rPr lang="en-US" dirty="0" smtClean="0">
                <a:latin typeface="Arial" charset="0"/>
              </a:rPr>
              <a:t>802.21m  - Revision Project </a:t>
            </a:r>
          </a:p>
          <a:p>
            <a:pPr>
              <a:lnSpc>
                <a:spcPct val="80000"/>
              </a:lnSpc>
              <a:buNone/>
            </a:pPr>
            <a:endParaRPr lang="en-US" dirty="0" smtClean="0"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en-US" dirty="0" smtClean="0">
                <a:latin typeface="Arial" charset="0"/>
              </a:rPr>
              <a:t>802.21.1 - Use cases and Services </a:t>
            </a:r>
          </a:p>
          <a:p>
            <a:pPr lvl="2">
              <a:lnSpc>
                <a:spcPct val="80000"/>
              </a:lnSpc>
              <a:buNone/>
            </a:pPr>
            <a:endParaRPr lang="en-US" sz="2000" dirty="0" smtClean="0">
              <a:latin typeface="Arial" charset="0"/>
            </a:endParaRPr>
          </a:p>
          <a:p>
            <a:pPr>
              <a:lnSpc>
                <a:spcPct val="80000"/>
              </a:lnSpc>
              <a:buNone/>
            </a:pPr>
            <a:endParaRPr lang="en-US" dirty="0" smtClean="0">
              <a:latin typeface="Arial" charset="0"/>
            </a:endParaRPr>
          </a:p>
          <a:p>
            <a:pPr lvl="1">
              <a:lnSpc>
                <a:spcPct val="80000"/>
              </a:lnSpc>
              <a:buNone/>
            </a:pPr>
            <a:endParaRPr lang="en-US" sz="1600" dirty="0" smtClean="0">
              <a:latin typeface="Arial" charset="0"/>
            </a:endParaRPr>
          </a:p>
          <a:p>
            <a:pPr lvl="1">
              <a:lnSpc>
                <a:spcPct val="80000"/>
              </a:lnSpc>
              <a:buNone/>
            </a:pPr>
            <a:endParaRPr lang="en-US" sz="1600" dirty="0" smtClean="0">
              <a:latin typeface="Arial" charset="0"/>
            </a:endParaRPr>
          </a:p>
          <a:p>
            <a:pPr lvl="2">
              <a:lnSpc>
                <a:spcPct val="80000"/>
              </a:lnSpc>
              <a:buNone/>
            </a:pPr>
            <a:endParaRPr lang="en-US" sz="1600" dirty="0" smtClean="0">
              <a:latin typeface="Arial" charset="0"/>
              <a:cs typeface="Arial" charset="0"/>
            </a:endParaRPr>
          </a:p>
        </p:txBody>
      </p:sp>
      <p:sp>
        <p:nvSpPr>
          <p:cNvPr id="8" name="Footer Placeholder 4"/>
          <p:cNvSpPr txBox="1">
            <a:spLocks/>
          </p:cNvSpPr>
          <p:nvPr/>
        </p:nvSpPr>
        <p:spPr>
          <a:xfrm>
            <a:off x="6400800" y="6477000"/>
            <a:ext cx="2203450" cy="260350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 Subir Das, Chair 802.21 WG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55EAE60E-B8AB-4C07-8727-0B4A640A876B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6" name="Date Placeholder 3"/>
          <p:cNvSpPr txBox="1">
            <a:spLocks/>
          </p:cNvSpPr>
          <p:nvPr/>
        </p:nvSpPr>
        <p:spPr>
          <a:xfrm>
            <a:off x="685800" y="6477000"/>
            <a:ext cx="1219200" cy="21272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Jan 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2015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1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609600"/>
            <a:ext cx="7772400" cy="914400"/>
          </a:xfrm>
        </p:spPr>
        <p:txBody>
          <a:bodyPr/>
          <a:lstStyle/>
          <a:p>
            <a:r>
              <a:rPr lang="en-US" sz="3600" dirty="0" smtClean="0">
                <a:solidFill>
                  <a:schemeClr val="tx1"/>
                </a:solidFill>
                <a:latin typeface="Arial" charset="0"/>
              </a:rPr>
              <a:t>Session Time and Location  </a:t>
            </a:r>
            <a:br>
              <a:rPr lang="en-US" sz="3600" dirty="0" smtClean="0">
                <a:solidFill>
                  <a:schemeClr val="tx1"/>
                </a:solidFill>
                <a:latin typeface="Arial" charset="0"/>
              </a:rPr>
            </a:br>
            <a:endParaRPr lang="en-US" sz="1400" dirty="0" smtClean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9462" name="Text Box 47"/>
          <p:cNvSpPr txBox="1">
            <a:spLocks noChangeArrowheads="1"/>
          </p:cNvSpPr>
          <p:nvPr/>
        </p:nvSpPr>
        <p:spPr bwMode="auto">
          <a:xfrm>
            <a:off x="914400" y="5562600"/>
            <a:ext cx="67818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/>
            <a:r>
              <a:rPr lang="en-US" sz="1600" b="1" dirty="0" smtClean="0"/>
              <a:t>Default </a:t>
            </a:r>
            <a:r>
              <a:rPr lang="en-US" sz="1600" b="1" dirty="0"/>
              <a:t>Location</a:t>
            </a:r>
            <a:r>
              <a:rPr lang="en-US" sz="1600" dirty="0" smtClean="0"/>
              <a:t>: </a:t>
            </a:r>
            <a:r>
              <a:rPr lang="en-US" sz="1600" dirty="0" smtClean="0"/>
              <a:t>Harris (ATL CC)</a:t>
            </a:r>
            <a:r>
              <a:rPr lang="en-US" sz="1600" dirty="0" smtClean="0"/>
              <a:t> </a:t>
            </a:r>
            <a:endParaRPr lang="en-US" sz="1600" dirty="0"/>
          </a:p>
        </p:txBody>
      </p:sp>
      <p:sp>
        <p:nvSpPr>
          <p:cNvPr id="19463" name="Rectangle 6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>
            <a:spAutoFit/>
          </a:bodyPr>
          <a:lstStyle/>
          <a:p>
            <a:endParaRPr lang="en-US" sz="2400"/>
          </a:p>
        </p:txBody>
      </p:sp>
      <p:sp>
        <p:nvSpPr>
          <p:cNvPr id="19520" name="Rectangle 5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521" name="Rectangle 6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12700" cap="flat" cmpd="sng">
            <a:noFill/>
            <a:prstDash val="solid"/>
            <a:miter lim="800000"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4" name="Footer Placeholder 4"/>
          <p:cNvSpPr txBox="1">
            <a:spLocks/>
          </p:cNvSpPr>
          <p:nvPr/>
        </p:nvSpPr>
        <p:spPr>
          <a:xfrm>
            <a:off x="6400800" y="6477000"/>
            <a:ext cx="2203450" cy="260350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 Subir Das, Chair 802.21 WG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3313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3D7A4F0-0FCF-4224-B81A-51E9E7009AFE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Rectangle 32"/>
          <p:cNvSpPr>
            <a:spLocks noChangeArrowheads="1"/>
          </p:cNvSpPr>
          <p:nvPr/>
        </p:nvSpPr>
        <p:spPr bwMode="auto">
          <a:xfrm>
            <a:off x="609600" y="5943600"/>
            <a:ext cx="7696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1600" dirty="0">
                <a:latin typeface="Arial" charset="0"/>
              </a:rPr>
              <a:t>The WG has </a:t>
            </a:r>
            <a:r>
              <a:rPr lang="en-US" sz="1600" dirty="0" smtClean="0">
                <a:latin typeface="Arial" charset="0"/>
              </a:rPr>
              <a:t>16 </a:t>
            </a:r>
            <a:r>
              <a:rPr lang="en-US" sz="1600" dirty="0">
                <a:latin typeface="Arial" charset="0"/>
              </a:rPr>
              <a:t>voting members </a:t>
            </a:r>
            <a:r>
              <a:rPr lang="en-US" sz="1600" dirty="0" smtClean="0">
                <a:latin typeface="Arial" charset="0"/>
              </a:rPr>
              <a:t> </a:t>
            </a:r>
            <a:r>
              <a:rPr lang="en-US" sz="1600" dirty="0" smtClean="0">
                <a:latin typeface="Arial" charset="0"/>
              </a:rPr>
              <a:t>as </a:t>
            </a:r>
            <a:r>
              <a:rPr lang="en-US" sz="1600" dirty="0">
                <a:latin typeface="Arial" charset="0"/>
              </a:rPr>
              <a:t>of this meeting</a:t>
            </a:r>
          </a:p>
        </p:txBody>
      </p:sp>
      <p:sp>
        <p:nvSpPr>
          <p:cNvPr id="20" name="Date Placeholder 3"/>
          <p:cNvSpPr txBox="1">
            <a:spLocks/>
          </p:cNvSpPr>
          <p:nvPr/>
        </p:nvSpPr>
        <p:spPr>
          <a:xfrm>
            <a:off x="685800" y="6477000"/>
            <a:ext cx="1219200" cy="21272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Jan</a:t>
            </a:r>
            <a:r>
              <a:rPr lang="en-US" noProof="0" dirty="0" smtClean="0"/>
              <a:t> 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2015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6694712"/>
              </p:ext>
            </p:extLst>
          </p:nvPr>
        </p:nvGraphicFramePr>
        <p:xfrm>
          <a:off x="1066800" y="1523998"/>
          <a:ext cx="7238999" cy="396430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79984"/>
                <a:gridCol w="1616726"/>
                <a:gridCol w="1328163"/>
                <a:gridCol w="1520018"/>
                <a:gridCol w="1594108"/>
              </a:tblGrid>
              <a:tr h="76664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Monday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(Jan 12, 2015) 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Tuesday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(Jan 13, 2015) 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Wednesday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(Jan 14, 2015) 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Thursday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(Jan 15, 2015) 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76316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AM-1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8:00-10:00 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IEEE 802  Wireless  Opening Plenary (until 9:00am)  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 802.21m TG 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 802.21d TG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802.21dTG 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76316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AM-2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10:30-12:30 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802.21 WG Opening Plenary (Start at 11:00 AM)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 802.21dTG  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 802.21d TG  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802.21m  TG/ 802.21.1 TG  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51312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PM-1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1:30 – 3:30p 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802.21.1 TG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802.21.1 TG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802.21m TG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802.21 WG Closing Plenary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57910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PM-2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4:00 – 6:00p 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802.24  TAG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802.24 TAG 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  802.24 TAG   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NA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57910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Eve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6:00 – 10:30p 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 NA 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NA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Social (6:30-9:00pm)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NA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1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685800"/>
            <a:ext cx="7772400" cy="533400"/>
          </a:xfrm>
        </p:spPr>
        <p:txBody>
          <a:bodyPr/>
          <a:lstStyle/>
          <a:p>
            <a:r>
              <a:rPr lang="en-US" sz="3200" dirty="0" smtClean="0">
                <a:solidFill>
                  <a:schemeClr val="accent2"/>
                </a:solidFill>
                <a:latin typeface="Arial" charset="0"/>
              </a:rPr>
              <a:t>Objectives for the </a:t>
            </a:r>
            <a:r>
              <a:rPr lang="en-US" sz="3200" dirty="0" smtClean="0">
                <a:solidFill>
                  <a:schemeClr val="accent2"/>
                </a:solidFill>
                <a:latin typeface="Arial" charset="0"/>
              </a:rPr>
              <a:t>January Meeting</a:t>
            </a:r>
            <a:endParaRPr lang="en-US" sz="3200" dirty="0" smtClean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348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524000"/>
            <a:ext cx="8305800" cy="4114800"/>
          </a:xfrm>
        </p:spPr>
        <p:txBody>
          <a:bodyPr/>
          <a:lstStyle/>
          <a:p>
            <a:pPr lvl="2">
              <a:lnSpc>
                <a:spcPct val="90000"/>
              </a:lnSpc>
              <a:buNone/>
            </a:pPr>
            <a:endParaRPr lang="en-US" sz="1800" dirty="0" smtClean="0"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en-US" sz="2600" dirty="0" smtClean="0">
                <a:latin typeface="Arial" charset="0"/>
              </a:rPr>
              <a:t>Task Group Activities  </a:t>
            </a:r>
          </a:p>
          <a:p>
            <a:pPr lvl="1">
              <a:lnSpc>
                <a:spcPct val="90000"/>
              </a:lnSpc>
            </a:pPr>
            <a:r>
              <a:rPr lang="en-US" sz="2200" dirty="0" smtClean="0">
                <a:latin typeface="Arial" charset="0"/>
              </a:rPr>
              <a:t>802.21d : Group Management </a:t>
            </a:r>
            <a:endParaRPr lang="en-US" sz="1800" dirty="0" smtClean="0">
              <a:latin typeface="Arial" charset="0"/>
            </a:endParaRPr>
          </a:p>
          <a:p>
            <a:pPr lvl="2">
              <a:lnSpc>
                <a:spcPct val="80000"/>
              </a:lnSpc>
            </a:pPr>
            <a:r>
              <a:rPr lang="en-US" sz="1800" dirty="0" smtClean="0">
                <a:latin typeface="Arial" charset="0"/>
              </a:rPr>
              <a:t>Completed Sponsor Ballot Recirculation on Dec 27, 2014</a:t>
            </a:r>
          </a:p>
          <a:p>
            <a:pPr lvl="2">
              <a:lnSpc>
                <a:spcPct val="80000"/>
              </a:lnSpc>
            </a:pPr>
            <a:r>
              <a:rPr lang="en-US" sz="1800" dirty="0" smtClean="0">
                <a:latin typeface="Arial" charset="0"/>
              </a:rPr>
              <a:t>56 </a:t>
            </a:r>
            <a:r>
              <a:rPr lang="en-US" sz="1800" dirty="0">
                <a:latin typeface="Arial" charset="0"/>
              </a:rPr>
              <a:t>votes received = 87% returned </a:t>
            </a:r>
            <a:r>
              <a:rPr lang="en-US" sz="1800" dirty="0" smtClean="0">
                <a:latin typeface="Arial" charset="0"/>
              </a:rPr>
              <a:t>, 1</a:t>
            </a:r>
            <a:r>
              <a:rPr lang="en-US" sz="1800" dirty="0">
                <a:latin typeface="Arial" charset="0"/>
              </a:rPr>
              <a:t>% abstention </a:t>
            </a:r>
            <a:endParaRPr lang="en-US" sz="1800" dirty="0" smtClean="0">
              <a:latin typeface="Arial" charset="0"/>
            </a:endParaRPr>
          </a:p>
          <a:p>
            <a:pPr lvl="2">
              <a:lnSpc>
                <a:spcPct val="80000"/>
              </a:lnSpc>
            </a:pPr>
            <a:r>
              <a:rPr lang="en-US" sz="1800" dirty="0" smtClean="0">
                <a:latin typeface="Arial" charset="0"/>
              </a:rPr>
              <a:t>55 </a:t>
            </a:r>
            <a:r>
              <a:rPr lang="en-US" sz="1800" dirty="0">
                <a:latin typeface="Arial" charset="0"/>
              </a:rPr>
              <a:t>votes = 96% affirmative </a:t>
            </a:r>
            <a:endParaRPr lang="en-US" sz="1800" dirty="0" smtClean="0">
              <a:latin typeface="Arial" charset="0"/>
            </a:endParaRPr>
          </a:p>
          <a:p>
            <a:pPr lvl="2">
              <a:lnSpc>
                <a:spcPct val="90000"/>
              </a:lnSpc>
            </a:pPr>
            <a:r>
              <a:rPr lang="en-US" sz="1800" dirty="0" smtClean="0">
                <a:latin typeface="Arial" charset="0"/>
              </a:rPr>
              <a:t>Resolve </a:t>
            </a:r>
            <a:r>
              <a:rPr lang="en-US" sz="1800" dirty="0" smtClean="0">
                <a:latin typeface="Arial" charset="0"/>
              </a:rPr>
              <a:t>SB comments    </a:t>
            </a:r>
          </a:p>
          <a:p>
            <a:pPr lvl="1">
              <a:lnSpc>
                <a:spcPct val="90000"/>
              </a:lnSpc>
            </a:pPr>
            <a:r>
              <a:rPr lang="en-US" sz="2200" dirty="0" smtClean="0">
                <a:latin typeface="Arial" charset="0"/>
              </a:rPr>
              <a:t>802.21m: Revision Project </a:t>
            </a:r>
          </a:p>
          <a:p>
            <a:pPr lvl="2">
              <a:lnSpc>
                <a:spcPct val="90000"/>
              </a:lnSpc>
            </a:pPr>
            <a:r>
              <a:rPr lang="en-US" sz="1800" dirty="0" smtClean="0">
                <a:solidFill>
                  <a:srgbClr val="000000"/>
                </a:solidFill>
                <a:latin typeface="Arial" charset="0"/>
              </a:rPr>
              <a:t>Discuss the document update and changes   </a:t>
            </a:r>
          </a:p>
          <a:p>
            <a:pPr lvl="1">
              <a:lnSpc>
                <a:spcPct val="90000"/>
              </a:lnSpc>
            </a:pPr>
            <a:r>
              <a:rPr lang="en-US" sz="2200" dirty="0" smtClean="0">
                <a:solidFill>
                  <a:srgbClr val="000000"/>
                </a:solidFill>
                <a:latin typeface="Arial" charset="0"/>
              </a:rPr>
              <a:t>802.21.1: Media Independent Services </a:t>
            </a:r>
          </a:p>
          <a:p>
            <a:pPr lvl="2">
              <a:lnSpc>
                <a:spcPct val="90000"/>
              </a:lnSpc>
            </a:pPr>
            <a:r>
              <a:rPr lang="en-US" sz="1800" dirty="0" smtClean="0">
                <a:solidFill>
                  <a:srgbClr val="000000"/>
                </a:solidFill>
                <a:latin typeface="Arial" charset="0"/>
              </a:rPr>
              <a:t>Discuss </a:t>
            </a:r>
            <a:r>
              <a:rPr lang="en-US" sz="1800" dirty="0" smtClean="0">
                <a:solidFill>
                  <a:srgbClr val="000000"/>
                </a:solidFill>
                <a:latin typeface="Arial" charset="0"/>
              </a:rPr>
              <a:t>the draft and update the changes </a:t>
            </a:r>
            <a:endParaRPr lang="en-US" sz="1800" dirty="0" smtClean="0">
              <a:solidFill>
                <a:srgbClr val="000000"/>
              </a:solidFill>
              <a:latin typeface="Arial" charset="0"/>
            </a:endParaRPr>
          </a:p>
          <a:p>
            <a:pPr>
              <a:lnSpc>
                <a:spcPct val="90000"/>
              </a:lnSpc>
              <a:buNone/>
            </a:pPr>
            <a:endParaRPr lang="en-US" sz="2600" dirty="0" smtClean="0">
              <a:latin typeface="Arial" charset="0"/>
              <a:cs typeface="Arial" charset="0"/>
            </a:endParaRPr>
          </a:p>
          <a:p>
            <a:pPr lvl="1">
              <a:lnSpc>
                <a:spcPct val="90000"/>
              </a:lnSpc>
              <a:buNone/>
            </a:pPr>
            <a:endParaRPr lang="en-US" sz="2200" dirty="0" smtClean="0">
              <a:latin typeface="Arial" charset="0"/>
              <a:cs typeface="Arial" charset="0"/>
            </a:endParaRPr>
          </a:p>
          <a:p>
            <a:pPr lvl="2">
              <a:lnSpc>
                <a:spcPct val="90000"/>
              </a:lnSpc>
              <a:buFontTx/>
              <a:buNone/>
            </a:pPr>
            <a:r>
              <a:rPr lang="en-US" sz="1800" dirty="0" smtClean="0">
                <a:latin typeface="Arial" charset="0"/>
              </a:rPr>
              <a:t>	</a:t>
            </a:r>
          </a:p>
          <a:p>
            <a:pPr>
              <a:lnSpc>
                <a:spcPct val="90000"/>
              </a:lnSpc>
              <a:buNone/>
            </a:pPr>
            <a:endParaRPr lang="en-US" sz="1600" dirty="0" smtClean="0">
              <a:latin typeface="Arial" charset="0"/>
            </a:endParaRPr>
          </a:p>
          <a:p>
            <a:pPr lvl="1">
              <a:lnSpc>
                <a:spcPct val="90000"/>
              </a:lnSpc>
              <a:buNone/>
            </a:pPr>
            <a:endParaRPr lang="en-US" sz="2000" dirty="0" smtClean="0">
              <a:latin typeface="Arial" charset="0"/>
            </a:endParaRPr>
          </a:p>
        </p:txBody>
      </p:sp>
      <p:sp>
        <p:nvSpPr>
          <p:cNvPr id="8" name="Footer Placeholder 4"/>
          <p:cNvSpPr txBox="1">
            <a:spLocks/>
          </p:cNvSpPr>
          <p:nvPr/>
        </p:nvSpPr>
        <p:spPr>
          <a:xfrm>
            <a:off x="6400800" y="6477000"/>
            <a:ext cx="2203450" cy="260350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 Subir Das, Chair 802.21 WG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5EAE60E-B8AB-4C07-8727-0B4A640A876B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6" name="Date Placeholder 3"/>
          <p:cNvSpPr txBox="1">
            <a:spLocks/>
          </p:cNvSpPr>
          <p:nvPr/>
        </p:nvSpPr>
        <p:spPr>
          <a:xfrm>
            <a:off x="685800" y="6477000"/>
            <a:ext cx="1219200" cy="21272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Jan</a:t>
            </a:r>
            <a:r>
              <a:rPr lang="en-US" noProof="0" dirty="0" smtClean="0"/>
              <a:t> 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2015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9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685800"/>
            <a:ext cx="8534400" cy="533400"/>
          </a:xfrm>
        </p:spPr>
        <p:txBody>
          <a:bodyPr/>
          <a:lstStyle/>
          <a:p>
            <a:r>
              <a:rPr lang="en-US" sz="3600" dirty="0" smtClean="0">
                <a:solidFill>
                  <a:schemeClr val="accent2"/>
                </a:solidFill>
              </a:rPr>
              <a:t>Future Sessions – 2015</a:t>
            </a:r>
            <a:r>
              <a:rPr lang="en-US" sz="4000" dirty="0" smtClean="0">
                <a:solidFill>
                  <a:schemeClr val="accent2"/>
                </a:solidFill>
              </a:rPr>
              <a:t/>
            </a:r>
            <a:br>
              <a:rPr lang="en-US" sz="4000" dirty="0" smtClean="0">
                <a:solidFill>
                  <a:schemeClr val="accent2"/>
                </a:solidFill>
              </a:rPr>
            </a:br>
            <a:endParaRPr lang="en-US" sz="2000" b="1" dirty="0" smtClean="0">
              <a:solidFill>
                <a:schemeClr val="accent2"/>
              </a:solidFill>
            </a:endParaRPr>
          </a:p>
        </p:txBody>
      </p:sp>
      <p:sp>
        <p:nvSpPr>
          <p:cNvPr id="368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066800"/>
            <a:ext cx="8534400" cy="5486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FF0000"/>
                </a:solidFill>
              </a:rPr>
              <a:t>Plenary</a:t>
            </a:r>
            <a:r>
              <a:rPr lang="en-US" sz="2400" b="1" dirty="0" smtClean="0">
                <a:solidFill>
                  <a:srgbClr val="FF0000"/>
                </a:solidFill>
              </a:rPr>
              <a:t>: 8-13 March, 2015,  </a:t>
            </a:r>
            <a:r>
              <a:rPr lang="en-US" sz="2400" b="1" dirty="0" err="1" smtClean="0">
                <a:solidFill>
                  <a:srgbClr val="FF0000"/>
                </a:solidFill>
              </a:rPr>
              <a:t>Estrel</a:t>
            </a:r>
            <a:r>
              <a:rPr lang="en-US" sz="2400" b="1" dirty="0" smtClean="0">
                <a:solidFill>
                  <a:srgbClr val="FF0000"/>
                </a:solidFill>
              </a:rPr>
              <a:t> Convention Center and Hotel, Berlin,   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rgbClr val="FF0000"/>
                </a:solidFill>
              </a:rPr>
              <a:t>Co-located with all 802 groups</a:t>
            </a:r>
            <a:endParaRPr lang="en-US" sz="2000" b="1" dirty="0" smtClean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0000FF"/>
                </a:solidFill>
              </a:rPr>
              <a:t>Interim:  May 10-15, 2015, Hyatt Regency Vancouver 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rgbClr val="0000FF"/>
                </a:solidFill>
              </a:rPr>
              <a:t>Co-located with all wireless groups </a:t>
            </a:r>
          </a:p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FF0000"/>
                </a:solidFill>
              </a:rPr>
              <a:t>Plenary:  12-17 July 2015, Hilton Waikoloa Village, Hawaii, USA </a:t>
            </a:r>
            <a:endParaRPr lang="en-US" sz="2400" b="1" dirty="0" smtClean="0">
              <a:solidFill>
                <a:schemeClr val="accent2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rgbClr val="FF0000"/>
                </a:solidFill>
              </a:rPr>
              <a:t>Co-located with all 802 groups</a:t>
            </a:r>
          </a:p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0000FF"/>
                </a:solidFill>
              </a:rPr>
              <a:t>Interim: September 13-18, 2015, Asia (</a:t>
            </a:r>
            <a:r>
              <a:rPr lang="en-US" sz="2400" b="1" dirty="0" err="1" smtClean="0">
                <a:solidFill>
                  <a:srgbClr val="0000FF"/>
                </a:solidFill>
              </a:rPr>
              <a:t>Centara</a:t>
            </a:r>
            <a:r>
              <a:rPr lang="en-US" sz="2400" b="1" dirty="0" smtClean="0">
                <a:solidFill>
                  <a:srgbClr val="0000FF"/>
                </a:solidFill>
              </a:rPr>
              <a:t> Bank Central World, Bangkok)</a:t>
            </a:r>
            <a:endParaRPr lang="en-US" sz="2400" b="1" dirty="0" smtClean="0">
              <a:solidFill>
                <a:schemeClr val="accent2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rgbClr val="0000FF"/>
                </a:solidFill>
              </a:rPr>
              <a:t>Co-located with  all 802 wireless groups </a:t>
            </a:r>
            <a:endParaRPr lang="en-US" sz="2000" dirty="0" smtClean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FF0000"/>
                </a:solidFill>
              </a:rPr>
              <a:t>Plenary: 8-13 Nov 2015, </a:t>
            </a:r>
            <a:r>
              <a:rPr lang="it-IT" sz="2400" b="1" dirty="0" smtClean="0">
                <a:solidFill>
                  <a:srgbClr val="FF0000"/>
                </a:solidFill>
              </a:rPr>
              <a:t>Hyatt Regency Dallas, TX, USA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rgbClr val="FF0000"/>
                </a:solidFill>
              </a:rPr>
              <a:t>Co-located with all 802 groups </a:t>
            </a:r>
          </a:p>
        </p:txBody>
      </p:sp>
      <p:sp>
        <p:nvSpPr>
          <p:cNvPr id="10" name="Footer Placeholder 4"/>
          <p:cNvSpPr txBox="1">
            <a:spLocks/>
          </p:cNvSpPr>
          <p:nvPr/>
        </p:nvSpPr>
        <p:spPr>
          <a:xfrm>
            <a:off x="6400800" y="6477000"/>
            <a:ext cx="2203450" cy="260350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 Subir Das, Chair 802.21 WG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54197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.11PowerPointTemplate-Landscape">
  <a:themeElements>
    <a:clrScheme name="802.11PowerPointTemplate-Landscape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802.11PowerPointTemplate-Landscap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.11PowerPointTemplate-Landscap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.11PowerPointTemplate-Landscap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.11PowerPointTemplate-Landscap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.11PowerPointTemplate-Landscap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.11PowerPointTemplate-Landscap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.11PowerPointTemplate-Landscap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.11PowerPointTemplate-Landscap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Settings\PaulLambert.WOODSIDENET\My Documents\references\IEEE\templates\802.11PowerPointTemplate-Landscape.pot</Template>
  <TotalTime>40624</TotalTime>
  <Words>424</Words>
  <Application>Microsoft Office PowerPoint</Application>
  <PresentationFormat>On-screen Show (4:3)</PresentationFormat>
  <Paragraphs>113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Times New Roman</vt:lpstr>
      <vt:lpstr>802.11PowerPointTemplate-Landscape</vt:lpstr>
      <vt:lpstr>Joint Opening Plenary  IEEE 802.21  Media Independent Handover Services Session #66, January  2015 Atlanta, USA</vt:lpstr>
      <vt:lpstr>Active Task Groups </vt:lpstr>
      <vt:lpstr>Session Time and Location   </vt:lpstr>
      <vt:lpstr>Objectives for the January Meeting</vt:lpstr>
      <vt:lpstr>Future Sessions – 2015 </vt:lpstr>
    </vt:vector>
  </TitlesOfParts>
  <Company>Intel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802.21 Opening Joint Plenary Session</dc:title>
  <dc:creator>Subir Das</dc:creator>
  <cp:lastModifiedBy>Das, Subir</cp:lastModifiedBy>
  <cp:revision>500</cp:revision>
  <cp:lastPrinted>1998-02-10T13:28:06Z</cp:lastPrinted>
  <dcterms:created xsi:type="dcterms:W3CDTF">2002-07-08T22:03:28Z</dcterms:created>
  <dcterms:modified xsi:type="dcterms:W3CDTF">2015-01-12T13:09:09Z</dcterms:modified>
</cp:coreProperties>
</file>