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handoutMasterIdLst>
    <p:handoutMasterId r:id="rId10"/>
  </p:handoutMasterIdLst>
  <p:sldIdLst>
    <p:sldId id="333" r:id="rId2"/>
    <p:sldId id="332" r:id="rId3"/>
    <p:sldId id="344" r:id="rId4"/>
    <p:sldId id="346" r:id="rId5"/>
    <p:sldId id="345" r:id="rId6"/>
    <p:sldId id="347" r:id="rId7"/>
    <p:sldId id="348"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70" autoAdjust="0"/>
    <p:restoredTop sz="94660"/>
  </p:normalViewPr>
  <p:slideViewPr>
    <p:cSldViewPr>
      <p:cViewPr varScale="1">
        <p:scale>
          <a:sx n="109" d="100"/>
          <a:sy n="109" d="100"/>
        </p:scale>
        <p:origin x="58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extLst>
      <p:ext uri="{BB962C8B-B14F-4D97-AF65-F5344CB8AC3E}">
        <p14:creationId xmlns:p14="http://schemas.microsoft.com/office/powerpoint/2010/main" val="2332148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extLst>
      <p:ext uri="{BB962C8B-B14F-4D97-AF65-F5344CB8AC3E}">
        <p14:creationId xmlns:p14="http://schemas.microsoft.com/office/powerpoint/2010/main" val="3472667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smtClean="0"/>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smtClean="0">
              <a:cs typeface="Arial" charset="0"/>
            </a:endParaRPr>
          </a:p>
        </p:txBody>
      </p:sp>
    </p:spTree>
    <p:extLst>
      <p:ext uri="{BB962C8B-B14F-4D97-AF65-F5344CB8AC3E}">
        <p14:creationId xmlns:p14="http://schemas.microsoft.com/office/powerpoint/2010/main" val="172381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smtClean="0"/>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smtClean="0">
              <a:cs typeface="Arial" charset="0"/>
            </a:endParaRPr>
          </a:p>
        </p:txBody>
      </p:sp>
    </p:spTree>
    <p:extLst>
      <p:ext uri="{BB962C8B-B14F-4D97-AF65-F5344CB8AC3E}">
        <p14:creationId xmlns:p14="http://schemas.microsoft.com/office/powerpoint/2010/main" val="308006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 </a:t>
            </a:r>
            <a:r>
              <a:rPr lang="en-US" altLang="ja-JP" dirty="0" smtClean="0">
                <a:latin typeface="Times" pitchFamily="18" charset="0"/>
                <a:ea typeface="MS PGothic" pitchFamily="34" charset="-128"/>
                <a:cs typeface="Times New Roman" pitchFamily="18" charset="0"/>
              </a:rPr>
              <a:t>21-15-0005-00</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 </a:t>
            </a:r>
            <a:r>
              <a:rPr lang="en-US" altLang="ja-JP" b="1" dirty="0">
                <a:latin typeface="Times" pitchFamily="18" charset="0"/>
                <a:ea typeface="MS PGothic" pitchFamily="34" charset="-128"/>
                <a:cs typeface="Times New Roman" pitchFamily="18" charset="0"/>
              </a:rPr>
              <a:t> </a:t>
            </a:r>
            <a:r>
              <a:rPr lang="en-US" altLang="ja-JP" b="1" dirty="0" smtClean="0">
                <a:latin typeface="Times" pitchFamily="18" charset="0"/>
                <a:ea typeface="MS PGothic" pitchFamily="34" charset="-128"/>
                <a:cs typeface="Times New Roman" pitchFamily="18" charset="0"/>
              </a:rPr>
              <a:t>Open SLMCP </a:t>
            </a:r>
            <a:r>
              <a:rPr lang="en-US" altLang="ja-JP" b="1" dirty="0">
                <a:latin typeface="Times" pitchFamily="18" charset="0"/>
                <a:ea typeface="MS PGothic" pitchFamily="34" charset="-128"/>
                <a:cs typeface="Times New Roman" pitchFamily="18" charset="0"/>
              </a:rPr>
              <a:t>use </a:t>
            </a:r>
            <a:r>
              <a:rPr lang="en-US" altLang="ja-JP" b="1" dirty="0" smtClean="0">
                <a:latin typeface="Times" pitchFamily="18" charset="0"/>
                <a:ea typeface="MS PGothic" pitchFamily="34" charset="-128"/>
                <a:cs typeface="Times New Roman" pitchFamily="18" charset="0"/>
              </a:rPr>
              <a:t>case</a:t>
            </a:r>
            <a:endParaRPr lang="en-US" altLang="ja-JP"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Date Submitted:  </a:t>
            </a:r>
            <a:r>
              <a:rPr lang="en-US" altLang="ja-JP" dirty="0" smtClean="0">
                <a:latin typeface="Times" pitchFamily="18" charset="0"/>
                <a:ea typeface="MS PGothic" pitchFamily="34" charset="-128"/>
                <a:cs typeface="Times New Roman" pitchFamily="18" charset="0"/>
              </a:rPr>
              <a:t>January 10, 2015</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IEEE 802.21 session #</a:t>
            </a:r>
            <a:r>
              <a:rPr lang="en-US" altLang="ja-JP" dirty="0" smtClean="0">
                <a:latin typeface="Times" pitchFamily="18" charset="0"/>
                <a:ea typeface="MS PGothic" pitchFamily="34" charset="-128"/>
                <a:cs typeface="Times New Roman" pitchFamily="18" charset="0"/>
              </a:rPr>
              <a:t>66 </a:t>
            </a:r>
            <a:r>
              <a:rPr lang="en-US" altLang="ja-JP" dirty="0">
                <a:latin typeface="Times" pitchFamily="18" charset="0"/>
                <a:ea typeface="MS PGothic" pitchFamily="34" charset="-128"/>
                <a:cs typeface="Times New Roman" pitchFamily="18" charset="0"/>
              </a:rPr>
              <a:t>in </a:t>
            </a:r>
            <a:r>
              <a:rPr lang="en-US" altLang="ja-JP" dirty="0" smtClean="0">
                <a:latin typeface="Times" pitchFamily="18" charset="0"/>
                <a:ea typeface="MS PGothic" pitchFamily="34" charset="-128"/>
                <a:cs typeface="Times New Roman" pitchFamily="18" charset="0"/>
              </a:rPr>
              <a:t>Atlanta, USA</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Sangkwon</a:t>
            </a:r>
            <a:r>
              <a:rPr lang="en-US" altLang="ja-JP" sz="2000" b="1" dirty="0" smtClean="0">
                <a:latin typeface="Times" pitchFamily="18" charset="0"/>
                <a:ea typeface="MS PGothic" pitchFamily="34" charset="-128"/>
                <a:cs typeface="Times New Roman" pitchFamily="18" charset="0"/>
              </a:rPr>
              <a:t> </a:t>
            </a:r>
            <a:r>
              <a:rPr lang="en-US" altLang="ja-JP" sz="2000" b="1" dirty="0">
                <a:latin typeface="Times" pitchFamily="18" charset="0"/>
                <a:ea typeface="MS PGothic" pitchFamily="34" charset="-128"/>
                <a:cs typeface="Times New Roman" pitchFamily="18" charset="0"/>
              </a:rPr>
              <a:t>Peter Jeong, Chanyoung </a:t>
            </a:r>
            <a:r>
              <a:rPr lang="en-US" altLang="ja-JP" sz="2000" b="1" dirty="0" smtClean="0">
                <a:latin typeface="Times" pitchFamily="18" charset="0"/>
                <a:ea typeface="MS PGothic" pitchFamily="34" charset="-128"/>
                <a:cs typeface="Times New Roman" pitchFamily="18" charset="0"/>
              </a:rPr>
              <a:t>Kwon, </a:t>
            </a:r>
            <a:r>
              <a:rPr lang="en-US" altLang="ja-JP" sz="2000" b="1" dirty="0" err="1" smtClean="0">
                <a:latin typeface="Times" pitchFamily="18" charset="0"/>
                <a:ea typeface="MS PGothic" pitchFamily="34" charset="-128"/>
                <a:cs typeface="Times New Roman" pitchFamily="18" charset="0"/>
              </a:rPr>
              <a:t>Sunju</a:t>
            </a:r>
            <a:r>
              <a:rPr lang="en-US" altLang="ja-JP" sz="2000" b="1" dirty="0" smtClean="0">
                <a:latin typeface="Times" pitchFamily="18" charset="0"/>
                <a:ea typeface="MS PGothic" pitchFamily="34" charset="-128"/>
                <a:cs typeface="Times New Roman" pitchFamily="18" charset="0"/>
              </a:rPr>
              <a:t> Kwon </a:t>
            </a:r>
            <a:r>
              <a:rPr lang="en-US" altLang="ja-JP" sz="2000" b="1" dirty="0">
                <a:latin typeface="Times" pitchFamily="18" charset="0"/>
                <a:ea typeface="MS PGothic" pitchFamily="34" charset="-128"/>
                <a:cs typeface="Times New Roman" pitchFamily="18" charset="0"/>
              </a:rPr>
              <a:t>(</a:t>
            </a:r>
            <a:r>
              <a:rPr lang="en-US" altLang="ja-JP" sz="2000" b="1" dirty="0" err="1">
                <a:latin typeface="Times" pitchFamily="18" charset="0"/>
                <a:ea typeface="MS PGothic" pitchFamily="34" charset="-128"/>
                <a:cs typeface="Times New Roman" pitchFamily="18" charset="0"/>
              </a:rPr>
              <a:t>BlueCloud</a:t>
            </a:r>
            <a:r>
              <a:rPr lang="en-US" altLang="ja-JP" sz="2000" b="1" dirty="0">
                <a:latin typeface="Times" pitchFamily="18" charset="0"/>
                <a:ea typeface="MS PGothic" pitchFamily="34" charset="-128"/>
                <a:cs typeface="Times New Roman" pitchFamily="18" charset="0"/>
              </a:rPr>
              <a:t> Co., Ltd</a:t>
            </a:r>
            <a:r>
              <a:rPr lang="en-US" altLang="ja-JP" sz="2000" b="1" dirty="0" smtClean="0">
                <a:latin typeface="Times" pitchFamily="18" charset="0"/>
                <a:ea typeface="MS PGothic" pitchFamily="34" charset="-128"/>
                <a:cs typeface="Times New Roman" pitchFamily="18" charset="0"/>
              </a:rPr>
              <a:t>.)</a:t>
            </a:r>
            <a:endParaRPr lang="en-US" altLang="ja-JP" sz="2000"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sz="2000" b="1" dirty="0">
                <a:latin typeface="Times" pitchFamily="18" charset="0"/>
                <a:ea typeface="MS PGothic" pitchFamily="34" charset="-128"/>
                <a:cs typeface="Times New Roman" pitchFamily="18" charset="0"/>
              </a:rPr>
              <a:t> </a:t>
            </a:r>
            <a:r>
              <a:rPr lang="en-US" altLang="ja-JP" sz="2000" b="1" dirty="0" err="1">
                <a:latin typeface="Times" pitchFamily="18" charset="0"/>
                <a:ea typeface="MS PGothic" pitchFamily="34" charset="-128"/>
                <a:cs typeface="Times New Roman" pitchFamily="18" charset="0"/>
              </a:rPr>
              <a:t>Junghee</a:t>
            </a:r>
            <a:r>
              <a:rPr lang="en-US" altLang="ja-JP" sz="2000" b="1" dirty="0">
                <a:latin typeface="Times" pitchFamily="18" charset="0"/>
                <a:ea typeface="MS PGothic" pitchFamily="34" charset="-128"/>
                <a:cs typeface="Times New Roman" pitchFamily="18" charset="0"/>
              </a:rPr>
              <a:t> Lee (NCIA)</a:t>
            </a:r>
          </a:p>
          <a:p>
            <a:pPr marL="280988" indent="-280988" algn="just"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Abstract</a:t>
            </a:r>
            <a:r>
              <a:rPr lang="en-US" altLang="ja-JP" dirty="0">
                <a:latin typeface="Times" pitchFamily="18" charset="0"/>
                <a:ea typeface="MS PGothic" pitchFamily="34" charset="-128"/>
                <a:cs typeface="Times New Roman" pitchFamily="18" charset="0"/>
              </a:rPr>
              <a:t>: </a:t>
            </a:r>
            <a:r>
              <a:rPr lang="en-US" altLang="ja-JP" dirty="0" smtClean="0">
                <a:latin typeface="Times" pitchFamily="18" charset="0"/>
                <a:ea typeface="MS PGothic" pitchFamily="34" charset="-128"/>
                <a:cs typeface="Times New Roman" pitchFamily="18" charset="0"/>
              </a:rPr>
              <a:t>Open Social Learning Mobile Content Platform </a:t>
            </a:r>
            <a:r>
              <a:rPr lang="en-US" altLang="ja-JP" dirty="0">
                <a:latin typeface="Times" pitchFamily="18" charset="0"/>
                <a:ea typeface="MS PGothic" pitchFamily="34" charset="-128"/>
                <a:cs typeface="Times New Roman" pitchFamily="18" charset="0"/>
              </a:rPr>
              <a:t>use </a:t>
            </a:r>
            <a:r>
              <a:rPr lang="en-US" altLang="ja-JP" dirty="0" smtClean="0">
                <a:latin typeface="Times" pitchFamily="18" charset="0"/>
                <a:ea typeface="MS PGothic" pitchFamily="34" charset="-128"/>
                <a:cs typeface="Times New Roman" pitchFamily="18" charset="0"/>
              </a:rPr>
              <a:t>cases for media independent handover</a:t>
            </a:r>
            <a:endParaRPr lang="en-US" altLang="ja-JP" dirty="0">
              <a:latin typeface="Times" pitchFamily="18" charset="0"/>
              <a:ea typeface="MS PGothic" pitchFamily="34" charset="-128"/>
              <a:cs typeface="Times New Roman" pitchFamily="18" charset="0"/>
            </a:endParaRPr>
          </a:p>
        </p:txBody>
      </p:sp>
      <p:sp>
        <p:nvSpPr>
          <p:cNvPr id="16386" name="Slide Number Placeholder 6"/>
          <p:cNvSpPr>
            <a:spLocks noGrp="1"/>
          </p:cNvSpPr>
          <p:nvPr>
            <p:ph type="sldNum" sz="quarter" idx="11"/>
          </p:nvPr>
        </p:nvSpPr>
        <p:spPr>
          <a:noFill/>
        </p:spPr>
        <p:txBody>
          <a:bodyPr/>
          <a:lstStyle/>
          <a:p>
            <a:fld id="{5C21D402-A758-470A-B185-A829533B1D8B}" type="slidenum">
              <a:rPr lang="en-US" altLang="ja-JP" smtClean="0">
                <a:latin typeface="Times" pitchFamily="18" charset="0"/>
                <a:cs typeface="Arial" charset="0"/>
              </a:rPr>
              <a:pPr/>
              <a:t>1</a:t>
            </a:fld>
            <a:endParaRPr lang="en-US" altLang="ja-JP" dirty="0" smtClean="0">
              <a:latin typeface="Times" pitchFamily="18"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5482C90-9E25-4C12-A0FF-E3AC56BC4F14}" type="slidenum">
              <a:rPr lang="en-US" altLang="ja-JP" smtClean="0">
                <a:latin typeface="Times" pitchFamily="18" charset="0"/>
                <a:cs typeface="Arial" charset="0"/>
              </a:rPr>
              <a:pPr/>
              <a:t>2</a:t>
            </a:fld>
            <a:endParaRPr lang="en-US" altLang="ja-JP" smtClean="0">
              <a:latin typeface="Times" pitchFamily="18" charset="0"/>
              <a:cs typeface="Arial" charset="0"/>
            </a:endParaRPr>
          </a:p>
        </p:txBody>
      </p:sp>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lIns="91440" tIns="45720" rIns="91440" bIns="45720"/>
          <a:lstStyle/>
          <a:p>
            <a:pPr eaLnBrk="1" hangingPunct="1"/>
            <a:r>
              <a:rPr lang="de-DE" altLang="ko-KR" dirty="0"/>
              <a:t>Open SLMCP</a:t>
            </a:r>
            <a:endParaRPr lang="en-US" dirty="0" smtClean="0"/>
          </a:p>
        </p:txBody>
      </p:sp>
      <p:sp>
        <p:nvSpPr>
          <p:cNvPr id="24579"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3</a:t>
            </a:fld>
            <a:endParaRPr lang="en-US" sz="1000">
              <a:solidFill>
                <a:srgbClr val="000000"/>
              </a:solidFill>
              <a:latin typeface="Arial" charset="0"/>
            </a:endParaRPr>
          </a:p>
        </p:txBody>
      </p:sp>
      <p:sp>
        <p:nvSpPr>
          <p:cNvPr id="24581" name="Text Box 5"/>
          <p:cNvSpPr txBox="1">
            <a:spLocks noChangeArrowheads="1"/>
          </p:cNvSpPr>
          <p:nvPr/>
        </p:nvSpPr>
        <p:spPr bwMode="auto">
          <a:xfrm>
            <a:off x="685800" y="1124744"/>
            <a:ext cx="7848600" cy="1477328"/>
          </a:xfrm>
          <a:prstGeom prst="rect">
            <a:avLst/>
          </a:prstGeom>
          <a:noFill/>
          <a:ln w="9525">
            <a:noFill/>
            <a:miter lim="800000"/>
            <a:headEnd/>
            <a:tailEnd/>
          </a:ln>
        </p:spPr>
        <p:txBody>
          <a:bodyPr>
            <a:spAutoFit/>
          </a:bodyPr>
          <a:lstStyle>
            <a:defPPr>
              <a:defRPr lang="en-US"/>
            </a:defPPr>
            <a:lvl1pPr marL="266700" indent="-266700" fontAlgn="ctr">
              <a:buFontTx/>
              <a:buChar char="•"/>
              <a:defRPr sz="1800">
                <a:latin typeface="Arial" charset="0"/>
              </a:defRPr>
            </a:lvl1pPr>
          </a:lstStyle>
          <a:p>
            <a:r>
              <a:rPr lang="en-US" altLang="ko-KR" dirty="0"/>
              <a:t>Open SLMCP is the platform which should expand influx of users and maximize the learning motivation of the learner by integration with existing social network services.</a:t>
            </a:r>
          </a:p>
          <a:p>
            <a:r>
              <a:rPr lang="en-US" dirty="0" smtClean="0"/>
              <a:t>Open SLMCP is content platform and application service on mobile network environment.</a:t>
            </a:r>
            <a:endParaRPr lang="en-US" dirty="0"/>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a:latin typeface="Arial" charset="0"/>
              </a:rPr>
              <a:t>2014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pic>
        <p:nvPicPr>
          <p:cNvPr id="2" name="그림 1"/>
          <p:cNvPicPr>
            <a:picLocks noChangeAspect="1"/>
          </p:cNvPicPr>
          <p:nvPr/>
        </p:nvPicPr>
        <p:blipFill>
          <a:blip r:embed="rId2"/>
          <a:stretch>
            <a:fillRect/>
          </a:stretch>
        </p:blipFill>
        <p:spPr>
          <a:xfrm>
            <a:off x="2267744" y="2526772"/>
            <a:ext cx="5524313" cy="402552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lIns="91440" tIns="45720" rIns="91440" bIns="45720"/>
          <a:lstStyle/>
          <a:p>
            <a:pPr eaLnBrk="1" hangingPunct="1"/>
            <a:r>
              <a:rPr lang="en-US" altLang="ko-KR" sz="3200" dirty="0">
                <a:solidFill>
                  <a:srgbClr val="000000"/>
                </a:solidFill>
              </a:rPr>
              <a:t>Social Learning Mobile Content Platform</a:t>
            </a:r>
            <a:endParaRPr lang="en-US" dirty="0" smtClean="0"/>
          </a:p>
        </p:txBody>
      </p:sp>
      <p:sp>
        <p:nvSpPr>
          <p:cNvPr id="2662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D07C40F3-3C83-4A0B-B254-C80700391A57}" type="slidenum">
              <a:rPr lang="en-US" sz="1000">
                <a:solidFill>
                  <a:srgbClr val="000000"/>
                </a:solidFill>
                <a:latin typeface="Arial" charset="0"/>
              </a:rPr>
              <a:pPr algn="r"/>
              <a:t>4</a:t>
            </a:fld>
            <a:endParaRPr lang="en-US" sz="1000">
              <a:solidFill>
                <a:srgbClr val="000000"/>
              </a:solidFill>
              <a:latin typeface="Arial" charset="0"/>
            </a:endParaRPr>
          </a:p>
        </p:txBody>
      </p:sp>
      <p:sp>
        <p:nvSpPr>
          <p:cNvPr id="26629" name="Text Box 6"/>
          <p:cNvSpPr txBox="1">
            <a:spLocks noChangeArrowheads="1"/>
          </p:cNvSpPr>
          <p:nvPr/>
        </p:nvSpPr>
        <p:spPr bwMode="auto">
          <a:xfrm>
            <a:off x="685800" y="1371600"/>
            <a:ext cx="7848600" cy="646331"/>
          </a:xfrm>
          <a:prstGeom prst="rect">
            <a:avLst/>
          </a:prstGeom>
          <a:noFill/>
          <a:ln w="9525">
            <a:noFill/>
            <a:miter lim="800000"/>
            <a:headEnd/>
            <a:tailEnd/>
          </a:ln>
        </p:spPr>
        <p:txBody>
          <a:bodyPr>
            <a:spAutoFit/>
          </a:bodyPr>
          <a:lstStyle>
            <a:defPPr>
              <a:defRPr lang="en-US"/>
            </a:defPPr>
            <a:lvl1pPr marL="266700" indent="-266700" fontAlgn="ctr">
              <a:buFontTx/>
              <a:buChar char="•"/>
              <a:defRPr sz="1800">
                <a:latin typeface="Arial" charset="0"/>
              </a:defRPr>
            </a:lvl1pPr>
          </a:lstStyle>
          <a:p>
            <a:r>
              <a:rPr lang="en-US" dirty="0" smtClean="0"/>
              <a:t>Meaning of the ‘Open’ in the ‘Open </a:t>
            </a:r>
            <a:r>
              <a:rPr lang="en-US" dirty="0"/>
              <a:t>SLMCP’ is </a:t>
            </a:r>
            <a:r>
              <a:rPr lang="en-US" dirty="0" smtClean="0"/>
              <a:t>the </a:t>
            </a:r>
            <a:r>
              <a:rPr lang="en-US" dirty="0"/>
              <a:t>platform that is open to all users, teachers and students to be able to.</a:t>
            </a: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a:latin typeface="Arial" charset="0"/>
              </a:rPr>
              <a:t>2014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pic>
        <p:nvPicPr>
          <p:cNvPr id="2" name="그림 1"/>
          <p:cNvPicPr>
            <a:picLocks noChangeAspect="1"/>
          </p:cNvPicPr>
          <p:nvPr/>
        </p:nvPicPr>
        <p:blipFill>
          <a:blip r:embed="rId2"/>
          <a:stretch>
            <a:fillRect/>
          </a:stretch>
        </p:blipFill>
        <p:spPr>
          <a:xfrm>
            <a:off x="685800" y="2348880"/>
            <a:ext cx="7559695" cy="352379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3200" dirty="0"/>
              <a:t>Social Learning Mobile Content Platform</a:t>
            </a:r>
            <a:endParaRPr lang="en-US" sz="3200" dirty="0"/>
          </a:p>
        </p:txBody>
      </p:sp>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5</a:t>
            </a:fld>
            <a:endParaRPr lang="en-US" sz="1000" dirty="0">
              <a:solidFill>
                <a:srgbClr val="000000"/>
              </a:solidFill>
              <a:latin typeface="Arial" charset="0"/>
            </a:endParaRPr>
          </a:p>
        </p:txBody>
      </p:sp>
      <p:sp>
        <p:nvSpPr>
          <p:cNvPr id="25605" name="Text Box 5"/>
          <p:cNvSpPr txBox="1">
            <a:spLocks noChangeArrowheads="1"/>
          </p:cNvSpPr>
          <p:nvPr/>
        </p:nvSpPr>
        <p:spPr bwMode="auto">
          <a:xfrm>
            <a:off x="685800" y="1124744"/>
            <a:ext cx="7848600" cy="646331"/>
          </a:xfrm>
          <a:prstGeom prst="rect">
            <a:avLst/>
          </a:prstGeom>
          <a:noFill/>
          <a:ln w="9525">
            <a:noFill/>
            <a:miter lim="800000"/>
            <a:headEnd/>
            <a:tailEnd/>
          </a:ln>
        </p:spPr>
        <p:txBody>
          <a:bodyPr>
            <a:spAutoFit/>
          </a:bodyPr>
          <a:lstStyle>
            <a:defPPr>
              <a:defRPr lang="en-US"/>
            </a:defPPr>
            <a:lvl1pPr marL="266700" indent="-266700" fontAlgn="ctr">
              <a:buFontTx/>
              <a:buChar char="•"/>
              <a:defRPr sz="1800">
                <a:latin typeface="Arial" charset="0"/>
              </a:defRPr>
            </a:lvl1pPr>
          </a:lstStyle>
          <a:p>
            <a:r>
              <a:rPr lang="en-US" dirty="0"/>
              <a:t>This platform is configured to share the learning content through the social network service of a various friends of users.</a:t>
            </a: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a:latin typeface="Arial" charset="0"/>
              </a:rPr>
              <a:t>2014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pic>
        <p:nvPicPr>
          <p:cNvPr id="3" name="그림 2"/>
          <p:cNvPicPr>
            <a:picLocks noChangeAspect="1"/>
          </p:cNvPicPr>
          <p:nvPr/>
        </p:nvPicPr>
        <p:blipFill>
          <a:blip r:embed="rId2"/>
          <a:stretch>
            <a:fillRect/>
          </a:stretch>
        </p:blipFill>
        <p:spPr>
          <a:xfrm>
            <a:off x="971600" y="1772816"/>
            <a:ext cx="6963819" cy="469720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solidFill>
                  <a:srgbClr val="000000"/>
                </a:solidFill>
              </a:rPr>
              <a:t>Social Learning Mobile Content Platform</a:t>
            </a:r>
            <a:endParaRPr lang="ko-KR" altLang="en-US"/>
          </a:p>
        </p:txBody>
      </p:sp>
      <p:sp>
        <p:nvSpPr>
          <p:cNvPr id="36" name="TextBox 35"/>
          <p:cNvSpPr txBox="1"/>
          <p:nvPr/>
        </p:nvSpPr>
        <p:spPr>
          <a:xfrm>
            <a:off x="591220" y="3815109"/>
            <a:ext cx="575799"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3GPP</a:t>
            </a:r>
            <a:endParaRPr lang="ko-KR" altLang="en-US" sz="1400">
              <a:solidFill>
                <a:prstClr val="black"/>
              </a:solidFill>
              <a:latin typeface="Calibri" panose="020F0502020204030204"/>
              <a:ea typeface="맑은 고딕" panose="020B0503020000020004" pitchFamily="50" charset="-127"/>
              <a:cs typeface="+mn-cs"/>
            </a:endParaRPr>
          </a:p>
        </p:txBody>
      </p:sp>
      <p:sp>
        <p:nvSpPr>
          <p:cNvPr id="37" name="TextBox 36"/>
          <p:cNvSpPr txBox="1"/>
          <p:nvPr/>
        </p:nvSpPr>
        <p:spPr>
          <a:xfrm>
            <a:off x="2208588" y="4226410"/>
            <a:ext cx="423193"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LTE</a:t>
            </a:r>
            <a:endParaRPr lang="ko-KR" altLang="en-US" sz="1400">
              <a:solidFill>
                <a:prstClr val="black"/>
              </a:solidFill>
              <a:latin typeface="Calibri" panose="020F0502020204030204"/>
              <a:ea typeface="맑은 고딕" panose="020B0503020000020004" pitchFamily="50" charset="-127"/>
              <a:cs typeface="+mn-cs"/>
            </a:endParaRPr>
          </a:p>
        </p:txBody>
      </p:sp>
      <p:sp>
        <p:nvSpPr>
          <p:cNvPr id="38" name="TextBox 37"/>
          <p:cNvSpPr txBox="1"/>
          <p:nvPr/>
        </p:nvSpPr>
        <p:spPr>
          <a:xfrm>
            <a:off x="3678964" y="3815109"/>
            <a:ext cx="564578"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Wi-Fi</a:t>
            </a:r>
            <a:endParaRPr lang="ko-KR" altLang="en-US" sz="1400">
              <a:solidFill>
                <a:prstClr val="black"/>
              </a:solidFill>
              <a:latin typeface="Calibri" panose="020F0502020204030204"/>
              <a:ea typeface="맑은 고딕" panose="020B0503020000020004" pitchFamily="50" charset="-127"/>
              <a:cs typeface="+mn-cs"/>
            </a:endParaRPr>
          </a:p>
        </p:txBody>
      </p:sp>
      <p:sp>
        <p:nvSpPr>
          <p:cNvPr id="39" name="TextBox 38"/>
          <p:cNvSpPr txBox="1"/>
          <p:nvPr/>
        </p:nvSpPr>
        <p:spPr>
          <a:xfrm>
            <a:off x="2172359" y="2598644"/>
            <a:ext cx="495649"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srgbClr val="FF0000"/>
                </a:solidFill>
                <a:latin typeface="Calibri" panose="020F0502020204030204"/>
                <a:ea typeface="맑은 고딕" panose="020B0503020000020004" pitchFamily="50" charset="-127"/>
                <a:cs typeface="+mn-cs"/>
              </a:rPr>
              <a:t>MIH</a:t>
            </a:r>
            <a:endParaRPr lang="ko-KR" altLang="en-US" sz="1400">
              <a:solidFill>
                <a:srgbClr val="FF0000"/>
              </a:solidFill>
              <a:latin typeface="Calibri" panose="020F0502020204030204"/>
              <a:ea typeface="맑은 고딕" panose="020B0503020000020004" pitchFamily="50" charset="-127"/>
              <a:cs typeface="+mn-cs"/>
            </a:endParaRPr>
          </a:p>
        </p:txBody>
      </p:sp>
      <p:cxnSp>
        <p:nvCxnSpPr>
          <p:cNvPr id="40" name="직선 화살표 연결선 39"/>
          <p:cNvCxnSpPr>
            <a:stCxn id="36" idx="0"/>
            <a:endCxn id="39" idx="2"/>
          </p:cNvCxnSpPr>
          <p:nvPr/>
        </p:nvCxnSpPr>
        <p:spPr>
          <a:xfrm flipV="1">
            <a:off x="879120" y="2906421"/>
            <a:ext cx="1541064" cy="908688"/>
          </a:xfrm>
          <a:prstGeom prst="straightConnector1">
            <a:avLst/>
          </a:prstGeom>
          <a:noFill/>
          <a:ln w="6350" cap="flat" cmpd="sng" algn="ctr">
            <a:solidFill>
              <a:srgbClr val="FF0000"/>
            </a:solidFill>
            <a:prstDash val="solid"/>
            <a:miter lim="800000"/>
            <a:tailEnd type="triangle"/>
          </a:ln>
          <a:effectLst/>
        </p:spPr>
      </p:cxnSp>
      <p:cxnSp>
        <p:nvCxnSpPr>
          <p:cNvPr id="41" name="직선 화살표 연결선 40"/>
          <p:cNvCxnSpPr>
            <a:stCxn id="38" idx="0"/>
            <a:endCxn id="39" idx="2"/>
          </p:cNvCxnSpPr>
          <p:nvPr/>
        </p:nvCxnSpPr>
        <p:spPr>
          <a:xfrm flipH="1" flipV="1">
            <a:off x="2420184" y="2906421"/>
            <a:ext cx="1541069" cy="908688"/>
          </a:xfrm>
          <a:prstGeom prst="straightConnector1">
            <a:avLst/>
          </a:prstGeom>
          <a:noFill/>
          <a:ln w="6350" cap="flat" cmpd="sng" algn="ctr">
            <a:solidFill>
              <a:srgbClr val="FF0000"/>
            </a:solidFill>
            <a:prstDash val="solid"/>
            <a:miter lim="800000"/>
            <a:tailEnd type="triangle"/>
          </a:ln>
          <a:effectLst/>
        </p:spPr>
      </p:cxnSp>
      <p:cxnSp>
        <p:nvCxnSpPr>
          <p:cNvPr id="42" name="직선 화살표 연결선 41"/>
          <p:cNvCxnSpPr>
            <a:stCxn id="37" idx="0"/>
            <a:endCxn id="39" idx="2"/>
          </p:cNvCxnSpPr>
          <p:nvPr/>
        </p:nvCxnSpPr>
        <p:spPr>
          <a:xfrm flipH="1" flipV="1">
            <a:off x="2420184" y="2906421"/>
            <a:ext cx="1" cy="1319989"/>
          </a:xfrm>
          <a:prstGeom prst="straightConnector1">
            <a:avLst/>
          </a:prstGeom>
          <a:noFill/>
          <a:ln w="6350" cap="flat" cmpd="sng" algn="ctr">
            <a:solidFill>
              <a:srgbClr val="FF0000"/>
            </a:solidFill>
            <a:prstDash val="solid"/>
            <a:miter lim="800000"/>
            <a:tailEnd type="triangle"/>
          </a:ln>
          <a:effectLst/>
        </p:spPr>
      </p:cxnSp>
      <p:sp>
        <p:nvSpPr>
          <p:cNvPr id="43" name="원통 42"/>
          <p:cNvSpPr/>
          <p:nvPr/>
        </p:nvSpPr>
        <p:spPr>
          <a:xfrm>
            <a:off x="4211960" y="967154"/>
            <a:ext cx="818766" cy="1300898"/>
          </a:xfrm>
          <a:prstGeom prst="can">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white"/>
                </a:solidFill>
                <a:effectLst/>
                <a:uLnTx/>
                <a:uFillTx/>
                <a:latin typeface="Calibri" panose="020F0502020204030204"/>
                <a:ea typeface="맑은 고딕" panose="020B0503020000020004" pitchFamily="50" charset="-127"/>
                <a:cs typeface="+mn-cs"/>
              </a:rPr>
              <a:t>Open SLMCP</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white"/>
                </a:solidFill>
                <a:effectLst/>
                <a:uLnTx/>
                <a:uFillTx/>
                <a:latin typeface="Calibri" panose="020F0502020204030204"/>
                <a:ea typeface="맑은 고딕" panose="020B0503020000020004" pitchFamily="50" charset="-127"/>
                <a:cs typeface="+mn-cs"/>
              </a:rPr>
              <a:t>Server</a:t>
            </a:r>
          </a:p>
        </p:txBody>
      </p:sp>
      <p:cxnSp>
        <p:nvCxnSpPr>
          <p:cNvPr id="44" name="직선 화살표 연결선 43"/>
          <p:cNvCxnSpPr>
            <a:stCxn id="39" idx="0"/>
            <a:endCxn id="43" idx="2"/>
          </p:cNvCxnSpPr>
          <p:nvPr/>
        </p:nvCxnSpPr>
        <p:spPr>
          <a:xfrm flipV="1">
            <a:off x="2420184" y="1617603"/>
            <a:ext cx="1791776" cy="981041"/>
          </a:xfrm>
          <a:prstGeom prst="straightConnector1">
            <a:avLst/>
          </a:prstGeom>
          <a:noFill/>
          <a:ln w="6350" cap="flat" cmpd="sng" algn="ctr">
            <a:solidFill>
              <a:srgbClr val="FF0000"/>
            </a:solidFill>
            <a:prstDash val="solid"/>
            <a:miter lim="800000"/>
            <a:tailEnd type="triangle"/>
          </a:ln>
          <a:effectLst/>
        </p:spPr>
      </p:cxnSp>
      <p:cxnSp>
        <p:nvCxnSpPr>
          <p:cNvPr id="45" name="직선 화살표 연결선 44"/>
          <p:cNvCxnSpPr>
            <a:stCxn id="37" idx="3"/>
            <a:endCxn id="38" idx="1"/>
          </p:cNvCxnSpPr>
          <p:nvPr/>
        </p:nvCxnSpPr>
        <p:spPr>
          <a:xfrm flipV="1">
            <a:off x="2631781" y="3968998"/>
            <a:ext cx="1047183" cy="411301"/>
          </a:xfrm>
          <a:prstGeom prst="straightConnector1">
            <a:avLst/>
          </a:prstGeom>
          <a:noFill/>
          <a:ln w="6350" cap="flat" cmpd="sng" algn="ctr">
            <a:solidFill>
              <a:srgbClr val="FF0000"/>
            </a:solidFill>
            <a:prstDash val="solid"/>
            <a:miter lim="800000"/>
            <a:headEnd type="triangle"/>
            <a:tailEnd type="triangle"/>
          </a:ln>
          <a:effectLst/>
        </p:spPr>
      </p:cxnSp>
      <p:cxnSp>
        <p:nvCxnSpPr>
          <p:cNvPr id="46" name="직선 화살표 연결선 45"/>
          <p:cNvCxnSpPr>
            <a:stCxn id="36" idx="3"/>
            <a:endCxn id="37" idx="1"/>
          </p:cNvCxnSpPr>
          <p:nvPr/>
        </p:nvCxnSpPr>
        <p:spPr>
          <a:xfrm>
            <a:off x="1167019" y="3968998"/>
            <a:ext cx="1041569" cy="411301"/>
          </a:xfrm>
          <a:prstGeom prst="straightConnector1">
            <a:avLst/>
          </a:prstGeom>
          <a:noFill/>
          <a:ln w="6350" cap="flat" cmpd="sng" algn="ctr">
            <a:solidFill>
              <a:srgbClr val="FF0000"/>
            </a:solidFill>
            <a:prstDash val="solid"/>
            <a:miter lim="800000"/>
            <a:headEnd type="triangle"/>
            <a:tailEnd type="triangle"/>
          </a:ln>
          <a:effectLst/>
        </p:spPr>
      </p:cxnSp>
      <p:cxnSp>
        <p:nvCxnSpPr>
          <p:cNvPr id="47" name="구부러진 연결선 46"/>
          <p:cNvCxnSpPr>
            <a:stCxn id="36" idx="2"/>
            <a:endCxn id="38" idx="2"/>
          </p:cNvCxnSpPr>
          <p:nvPr/>
        </p:nvCxnSpPr>
        <p:spPr>
          <a:xfrm rot="16200000" flipH="1">
            <a:off x="2420186" y="2581819"/>
            <a:ext cx="12700" cy="3082133"/>
          </a:xfrm>
          <a:prstGeom prst="curvedConnector3">
            <a:avLst>
              <a:gd name="adj1" fmla="val 5808236"/>
            </a:avLst>
          </a:prstGeom>
          <a:noFill/>
          <a:ln w="6350" cap="flat" cmpd="sng" algn="ctr">
            <a:solidFill>
              <a:srgbClr val="FF0000"/>
            </a:solidFill>
            <a:prstDash val="solid"/>
            <a:miter lim="800000"/>
            <a:headEnd type="triangle"/>
            <a:tailEnd type="triangle"/>
          </a:ln>
          <a:effectLst/>
        </p:spPr>
      </p:cxnSp>
      <p:sp>
        <p:nvSpPr>
          <p:cNvPr id="48" name="직사각형 47"/>
          <p:cNvSpPr/>
          <p:nvPr/>
        </p:nvSpPr>
        <p:spPr>
          <a:xfrm>
            <a:off x="1388020" y="4883223"/>
            <a:ext cx="6547594" cy="414779"/>
          </a:xfrm>
          <a:prstGeom prst="rect">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white"/>
                </a:solidFill>
                <a:effectLst/>
                <a:uLnTx/>
                <a:uFillTx/>
                <a:latin typeface="Calibri" panose="020F0502020204030204"/>
                <a:ea typeface="맑은 고딕" panose="020B0503020000020004" pitchFamily="50" charset="-127"/>
                <a:cs typeface="+mn-cs"/>
              </a:rPr>
              <a:t>Social Learning Mobile Content</a:t>
            </a:r>
            <a:endParaRPr kumimoji="0" lang="ko-KR" altLang="en-US" sz="1400" b="0" i="0" u="none" strike="noStrike" kern="0" cap="none" spc="0" normalizeH="0" baseline="0" noProof="0" smtClean="0">
              <a:ln>
                <a:noFill/>
              </a:ln>
              <a:solidFill>
                <a:prstClr val="white"/>
              </a:solidFill>
              <a:effectLst/>
              <a:uLnTx/>
              <a:uFillTx/>
              <a:latin typeface="Calibri" panose="020F0502020204030204"/>
              <a:ea typeface="맑은 고딕" panose="020B0503020000020004" pitchFamily="50" charset="-127"/>
              <a:cs typeface="+mn-cs"/>
            </a:endParaRPr>
          </a:p>
        </p:txBody>
      </p:sp>
      <p:sp>
        <p:nvSpPr>
          <p:cNvPr id="49" name="TextBox 48"/>
          <p:cNvSpPr txBox="1"/>
          <p:nvPr/>
        </p:nvSpPr>
        <p:spPr>
          <a:xfrm>
            <a:off x="790319" y="6046859"/>
            <a:ext cx="3421641" cy="276999"/>
          </a:xfrm>
          <a:prstGeom prst="rect">
            <a:avLst/>
          </a:prstGeom>
          <a:noFill/>
        </p:spPr>
        <p:txBody>
          <a:bodyPr wrap="none" rtlCol="0">
            <a:spAutoFit/>
          </a:bodyPr>
          <a:lstStyle/>
          <a:p>
            <a:pPr algn="ctr" fontAlgn="auto" latinLnBrk="1">
              <a:spcBef>
                <a:spcPts val="0"/>
              </a:spcBef>
              <a:spcAft>
                <a:spcPts val="0"/>
              </a:spcAft>
            </a:pPr>
            <a:r>
              <a:rPr lang="en-US" altLang="ko-KR" sz="1200" dirty="0" smtClean="0">
                <a:solidFill>
                  <a:prstClr val="black"/>
                </a:solidFill>
                <a:latin typeface="맑은 고딕" panose="020B0503020000020004" pitchFamily="50" charset="-127"/>
                <a:ea typeface="맑은 고딕" panose="020B0503020000020004" pitchFamily="50" charset="-127"/>
                <a:cs typeface="+mn-cs"/>
              </a:rPr>
              <a:t>※ </a:t>
            </a:r>
            <a:r>
              <a:rPr lang="en-US" altLang="ko-KR" sz="1200" dirty="0" smtClean="0">
                <a:solidFill>
                  <a:prstClr val="black"/>
                </a:solidFill>
                <a:latin typeface="Calibri" panose="020F0502020204030204"/>
                <a:ea typeface="맑은 고딕" panose="020B0503020000020004" pitchFamily="50" charset="-127"/>
                <a:cs typeface="+mn-cs"/>
              </a:rPr>
              <a:t>SLMCP : Social Learning Mobile Content Platform</a:t>
            </a:r>
            <a:endParaRPr lang="ko-KR" altLang="en-US" sz="1200">
              <a:solidFill>
                <a:prstClr val="black"/>
              </a:solidFill>
              <a:latin typeface="Calibri" panose="020F0502020204030204"/>
              <a:ea typeface="맑은 고딕" panose="020B0503020000020004" pitchFamily="50" charset="-127"/>
              <a:cs typeface="+mn-cs"/>
            </a:endParaRPr>
          </a:p>
        </p:txBody>
      </p:sp>
      <p:sp>
        <p:nvSpPr>
          <p:cNvPr id="50" name="직사각형 49"/>
          <p:cNvSpPr/>
          <p:nvPr/>
        </p:nvSpPr>
        <p:spPr>
          <a:xfrm>
            <a:off x="1388020" y="5316756"/>
            <a:ext cx="2226237" cy="414779"/>
          </a:xfrm>
          <a:prstGeom prst="rect">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white"/>
                </a:solidFill>
                <a:effectLst/>
                <a:uLnTx/>
                <a:uFillTx/>
                <a:latin typeface="Calibri" panose="020F0502020204030204"/>
                <a:ea typeface="맑은 고딕" panose="020B0503020000020004" pitchFamily="50" charset="-127"/>
                <a:cs typeface="+mn-cs"/>
              </a:rPr>
              <a:t>Open SLMCP Client A</a:t>
            </a:r>
            <a:endParaRPr kumimoji="0" lang="ko-KR" altLang="en-US" sz="1400" b="0" i="0" u="none" strike="noStrike" kern="0" cap="none" spc="0" normalizeH="0" baseline="0" noProof="0" smtClean="0">
              <a:ln>
                <a:noFill/>
              </a:ln>
              <a:solidFill>
                <a:prstClr val="white"/>
              </a:solidFill>
              <a:effectLst/>
              <a:uLnTx/>
              <a:uFillTx/>
              <a:latin typeface="Calibri" panose="020F0502020204030204"/>
              <a:ea typeface="맑은 고딕" panose="020B0503020000020004" pitchFamily="50" charset="-127"/>
              <a:cs typeface="+mn-cs"/>
            </a:endParaRPr>
          </a:p>
        </p:txBody>
      </p:sp>
      <p:cxnSp>
        <p:nvCxnSpPr>
          <p:cNvPr id="51" name="직선 화살표 연결선 50"/>
          <p:cNvCxnSpPr>
            <a:stCxn id="52" idx="1"/>
            <a:endCxn id="39" idx="3"/>
          </p:cNvCxnSpPr>
          <p:nvPr/>
        </p:nvCxnSpPr>
        <p:spPr>
          <a:xfrm flipH="1" flipV="1">
            <a:off x="2668008" y="2752533"/>
            <a:ext cx="576822" cy="68308"/>
          </a:xfrm>
          <a:prstGeom prst="straightConnector1">
            <a:avLst/>
          </a:prstGeom>
          <a:noFill/>
          <a:ln w="6350" cap="flat" cmpd="sng" algn="ctr">
            <a:solidFill>
              <a:srgbClr val="5B9BD5"/>
            </a:solidFill>
            <a:prstDash val="dash"/>
            <a:miter lim="800000"/>
            <a:tailEnd type="triangle"/>
          </a:ln>
          <a:effectLst/>
        </p:spPr>
      </p:cxnSp>
      <p:sp>
        <p:nvSpPr>
          <p:cNvPr id="52" name="TextBox 51"/>
          <p:cNvSpPr txBox="1"/>
          <p:nvPr/>
        </p:nvSpPr>
        <p:spPr>
          <a:xfrm>
            <a:off x="3244830" y="2468212"/>
            <a:ext cx="2753026" cy="705258"/>
          </a:xfrm>
          <a:prstGeom prst="rect">
            <a:avLst/>
          </a:prstGeom>
          <a:noFill/>
        </p:spPr>
        <p:txBody>
          <a:bodyPr wrap="square" rtlCol="0">
            <a:spAutoFit/>
          </a:bodyPr>
          <a:lstStyle/>
          <a:p>
            <a:pPr algn="ctr" fontAlgn="auto" latinLnBrk="1">
              <a:lnSpc>
                <a:spcPct val="150000"/>
              </a:lnSpc>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For stable communication between SLMCP Client and Server</a:t>
            </a:r>
            <a:endParaRPr lang="ko-KR" altLang="en-US" sz="1400">
              <a:solidFill>
                <a:prstClr val="black"/>
              </a:solidFill>
              <a:latin typeface="Calibri" panose="020F0502020204030204"/>
              <a:ea typeface="맑은 고딕" panose="020B0503020000020004" pitchFamily="50" charset="-127"/>
              <a:cs typeface="+mn-cs"/>
            </a:endParaRPr>
          </a:p>
        </p:txBody>
      </p:sp>
      <p:sp>
        <p:nvSpPr>
          <p:cNvPr id="53" name="TextBox 52"/>
          <p:cNvSpPr txBox="1"/>
          <p:nvPr/>
        </p:nvSpPr>
        <p:spPr>
          <a:xfrm>
            <a:off x="4993533" y="3815109"/>
            <a:ext cx="575799"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3GPP</a:t>
            </a:r>
            <a:endParaRPr lang="ko-KR" altLang="en-US" sz="1400">
              <a:solidFill>
                <a:prstClr val="black"/>
              </a:solidFill>
              <a:latin typeface="Calibri" panose="020F0502020204030204"/>
              <a:ea typeface="맑은 고딕" panose="020B0503020000020004" pitchFamily="50" charset="-127"/>
              <a:cs typeface="+mn-cs"/>
            </a:endParaRPr>
          </a:p>
        </p:txBody>
      </p:sp>
      <p:sp>
        <p:nvSpPr>
          <p:cNvPr id="54" name="TextBox 53"/>
          <p:cNvSpPr txBox="1"/>
          <p:nvPr/>
        </p:nvSpPr>
        <p:spPr>
          <a:xfrm>
            <a:off x="6610901" y="4226410"/>
            <a:ext cx="423193"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LTE</a:t>
            </a:r>
            <a:endParaRPr lang="ko-KR" altLang="en-US" sz="1400">
              <a:solidFill>
                <a:prstClr val="black"/>
              </a:solidFill>
              <a:latin typeface="Calibri" panose="020F0502020204030204"/>
              <a:ea typeface="맑은 고딕" panose="020B0503020000020004" pitchFamily="50" charset="-127"/>
              <a:cs typeface="+mn-cs"/>
            </a:endParaRPr>
          </a:p>
        </p:txBody>
      </p:sp>
      <p:sp>
        <p:nvSpPr>
          <p:cNvPr id="55" name="TextBox 54"/>
          <p:cNvSpPr txBox="1"/>
          <p:nvPr/>
        </p:nvSpPr>
        <p:spPr>
          <a:xfrm>
            <a:off x="8081277" y="3815109"/>
            <a:ext cx="564578"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prstClr val="black"/>
                </a:solidFill>
                <a:latin typeface="Calibri" panose="020F0502020204030204"/>
                <a:ea typeface="맑은 고딕" panose="020B0503020000020004" pitchFamily="50" charset="-127"/>
                <a:cs typeface="+mn-cs"/>
              </a:rPr>
              <a:t>Wi-Fi</a:t>
            </a:r>
            <a:endParaRPr lang="ko-KR" altLang="en-US" sz="1400">
              <a:solidFill>
                <a:prstClr val="black"/>
              </a:solidFill>
              <a:latin typeface="Calibri" panose="020F0502020204030204"/>
              <a:ea typeface="맑은 고딕" panose="020B0503020000020004" pitchFamily="50" charset="-127"/>
              <a:cs typeface="+mn-cs"/>
            </a:endParaRPr>
          </a:p>
        </p:txBody>
      </p:sp>
      <p:sp>
        <p:nvSpPr>
          <p:cNvPr id="56" name="TextBox 55"/>
          <p:cNvSpPr txBox="1"/>
          <p:nvPr/>
        </p:nvSpPr>
        <p:spPr>
          <a:xfrm>
            <a:off x="6574672" y="2598644"/>
            <a:ext cx="495649" cy="307777"/>
          </a:xfrm>
          <a:prstGeom prst="rect">
            <a:avLst/>
          </a:prstGeom>
          <a:noFill/>
        </p:spPr>
        <p:txBody>
          <a:bodyPr wrap="none" rtlCol="0">
            <a:spAutoFit/>
          </a:bodyPr>
          <a:lstStyle/>
          <a:p>
            <a:pPr algn="ctr" fontAlgn="auto" latinLnBrk="1">
              <a:spcBef>
                <a:spcPts val="0"/>
              </a:spcBef>
              <a:spcAft>
                <a:spcPts val="0"/>
              </a:spcAft>
            </a:pPr>
            <a:r>
              <a:rPr lang="en-US" altLang="ko-KR" sz="1400" dirty="0" smtClean="0">
                <a:solidFill>
                  <a:srgbClr val="FF0000"/>
                </a:solidFill>
                <a:latin typeface="Calibri" panose="020F0502020204030204"/>
                <a:ea typeface="맑은 고딕" panose="020B0503020000020004" pitchFamily="50" charset="-127"/>
                <a:cs typeface="+mn-cs"/>
              </a:rPr>
              <a:t>MIH</a:t>
            </a:r>
            <a:endParaRPr lang="ko-KR" altLang="en-US" sz="1400">
              <a:solidFill>
                <a:srgbClr val="FF0000"/>
              </a:solidFill>
              <a:latin typeface="Calibri" panose="020F0502020204030204"/>
              <a:ea typeface="맑은 고딕" panose="020B0503020000020004" pitchFamily="50" charset="-127"/>
              <a:cs typeface="+mn-cs"/>
            </a:endParaRPr>
          </a:p>
        </p:txBody>
      </p:sp>
      <p:cxnSp>
        <p:nvCxnSpPr>
          <p:cNvPr id="57" name="직선 화살표 연결선 56"/>
          <p:cNvCxnSpPr>
            <a:stCxn id="53" idx="0"/>
            <a:endCxn id="56" idx="2"/>
          </p:cNvCxnSpPr>
          <p:nvPr/>
        </p:nvCxnSpPr>
        <p:spPr>
          <a:xfrm flipV="1">
            <a:off x="5281433" y="2906421"/>
            <a:ext cx="1541064" cy="908688"/>
          </a:xfrm>
          <a:prstGeom prst="straightConnector1">
            <a:avLst/>
          </a:prstGeom>
          <a:noFill/>
          <a:ln w="6350" cap="flat" cmpd="sng" algn="ctr">
            <a:solidFill>
              <a:srgbClr val="FF0000"/>
            </a:solidFill>
            <a:prstDash val="solid"/>
            <a:miter lim="800000"/>
            <a:tailEnd type="triangle"/>
          </a:ln>
          <a:effectLst/>
        </p:spPr>
      </p:cxnSp>
      <p:cxnSp>
        <p:nvCxnSpPr>
          <p:cNvPr id="58" name="직선 화살표 연결선 57"/>
          <p:cNvCxnSpPr>
            <a:stCxn id="55" idx="0"/>
            <a:endCxn id="56" idx="2"/>
          </p:cNvCxnSpPr>
          <p:nvPr/>
        </p:nvCxnSpPr>
        <p:spPr>
          <a:xfrm flipH="1" flipV="1">
            <a:off x="6822497" y="2906421"/>
            <a:ext cx="1541069" cy="908688"/>
          </a:xfrm>
          <a:prstGeom prst="straightConnector1">
            <a:avLst/>
          </a:prstGeom>
          <a:noFill/>
          <a:ln w="6350" cap="flat" cmpd="sng" algn="ctr">
            <a:solidFill>
              <a:srgbClr val="FF0000"/>
            </a:solidFill>
            <a:prstDash val="solid"/>
            <a:miter lim="800000"/>
            <a:tailEnd type="triangle"/>
          </a:ln>
          <a:effectLst/>
        </p:spPr>
      </p:cxnSp>
      <p:cxnSp>
        <p:nvCxnSpPr>
          <p:cNvPr id="59" name="직선 화살표 연결선 58"/>
          <p:cNvCxnSpPr>
            <a:stCxn id="54" idx="0"/>
            <a:endCxn id="56" idx="2"/>
          </p:cNvCxnSpPr>
          <p:nvPr/>
        </p:nvCxnSpPr>
        <p:spPr>
          <a:xfrm flipH="1" flipV="1">
            <a:off x="6822497" y="2906421"/>
            <a:ext cx="1" cy="1319989"/>
          </a:xfrm>
          <a:prstGeom prst="straightConnector1">
            <a:avLst/>
          </a:prstGeom>
          <a:noFill/>
          <a:ln w="6350" cap="flat" cmpd="sng" algn="ctr">
            <a:solidFill>
              <a:srgbClr val="FF0000"/>
            </a:solidFill>
            <a:prstDash val="solid"/>
            <a:miter lim="800000"/>
            <a:tailEnd type="triangle"/>
          </a:ln>
          <a:effectLst/>
        </p:spPr>
      </p:cxnSp>
      <p:cxnSp>
        <p:nvCxnSpPr>
          <p:cNvPr id="60" name="직선 화살표 연결선 59"/>
          <p:cNvCxnSpPr>
            <a:stCxn id="54" idx="3"/>
            <a:endCxn id="55" idx="1"/>
          </p:cNvCxnSpPr>
          <p:nvPr/>
        </p:nvCxnSpPr>
        <p:spPr>
          <a:xfrm flipV="1">
            <a:off x="7034094" y="3968998"/>
            <a:ext cx="1047183" cy="411301"/>
          </a:xfrm>
          <a:prstGeom prst="straightConnector1">
            <a:avLst/>
          </a:prstGeom>
          <a:noFill/>
          <a:ln w="6350" cap="flat" cmpd="sng" algn="ctr">
            <a:solidFill>
              <a:srgbClr val="FF0000"/>
            </a:solidFill>
            <a:prstDash val="solid"/>
            <a:miter lim="800000"/>
            <a:headEnd type="triangle"/>
            <a:tailEnd type="triangle"/>
          </a:ln>
          <a:effectLst/>
        </p:spPr>
      </p:cxnSp>
      <p:cxnSp>
        <p:nvCxnSpPr>
          <p:cNvPr id="61" name="직선 화살표 연결선 60"/>
          <p:cNvCxnSpPr>
            <a:stCxn id="53" idx="3"/>
            <a:endCxn id="54" idx="1"/>
          </p:cNvCxnSpPr>
          <p:nvPr/>
        </p:nvCxnSpPr>
        <p:spPr>
          <a:xfrm>
            <a:off x="5569332" y="3968998"/>
            <a:ext cx="1041569" cy="411301"/>
          </a:xfrm>
          <a:prstGeom prst="straightConnector1">
            <a:avLst/>
          </a:prstGeom>
          <a:noFill/>
          <a:ln w="6350" cap="flat" cmpd="sng" algn="ctr">
            <a:solidFill>
              <a:srgbClr val="FF0000"/>
            </a:solidFill>
            <a:prstDash val="solid"/>
            <a:miter lim="800000"/>
            <a:headEnd type="triangle"/>
            <a:tailEnd type="triangle"/>
          </a:ln>
          <a:effectLst/>
        </p:spPr>
      </p:cxnSp>
      <p:cxnSp>
        <p:nvCxnSpPr>
          <p:cNvPr id="62" name="구부러진 연결선 61"/>
          <p:cNvCxnSpPr>
            <a:stCxn id="53" idx="2"/>
            <a:endCxn id="55" idx="2"/>
          </p:cNvCxnSpPr>
          <p:nvPr/>
        </p:nvCxnSpPr>
        <p:spPr>
          <a:xfrm rot="16200000" flipH="1">
            <a:off x="6822499" y="2581819"/>
            <a:ext cx="12700" cy="3082133"/>
          </a:xfrm>
          <a:prstGeom prst="curvedConnector3">
            <a:avLst>
              <a:gd name="adj1" fmla="val 5808236"/>
            </a:avLst>
          </a:prstGeom>
          <a:noFill/>
          <a:ln w="6350" cap="flat" cmpd="sng" algn="ctr">
            <a:solidFill>
              <a:srgbClr val="FF0000"/>
            </a:solidFill>
            <a:prstDash val="solid"/>
            <a:miter lim="800000"/>
            <a:headEnd type="triangle"/>
            <a:tailEnd type="triangle"/>
          </a:ln>
          <a:effectLst/>
        </p:spPr>
      </p:cxnSp>
      <p:sp>
        <p:nvSpPr>
          <p:cNvPr id="63" name="직사각형 62"/>
          <p:cNvSpPr/>
          <p:nvPr/>
        </p:nvSpPr>
        <p:spPr>
          <a:xfrm>
            <a:off x="5709377" y="5316755"/>
            <a:ext cx="2226237" cy="414779"/>
          </a:xfrm>
          <a:prstGeom prst="rect">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white"/>
                </a:solidFill>
                <a:effectLst/>
                <a:uLnTx/>
                <a:uFillTx/>
                <a:latin typeface="Calibri" panose="020F0502020204030204"/>
                <a:ea typeface="맑은 고딕" panose="020B0503020000020004" pitchFamily="50" charset="-127"/>
                <a:cs typeface="+mn-cs"/>
              </a:rPr>
              <a:t>Open SLMCP Client B</a:t>
            </a:r>
            <a:endParaRPr kumimoji="0" lang="ko-KR" altLang="en-US" sz="1400" b="0" i="0" u="none" strike="noStrike" kern="0" cap="none" spc="0" normalizeH="0" baseline="0" noProof="0" smtClean="0">
              <a:ln>
                <a:noFill/>
              </a:ln>
              <a:solidFill>
                <a:prstClr val="white"/>
              </a:solidFill>
              <a:effectLst/>
              <a:uLnTx/>
              <a:uFillTx/>
              <a:latin typeface="Calibri" panose="020F0502020204030204"/>
              <a:ea typeface="맑은 고딕" panose="020B0503020000020004" pitchFamily="50" charset="-127"/>
              <a:cs typeface="+mn-cs"/>
            </a:endParaRPr>
          </a:p>
        </p:txBody>
      </p:sp>
      <p:cxnSp>
        <p:nvCxnSpPr>
          <p:cNvPr id="64" name="직선 화살표 연결선 63"/>
          <p:cNvCxnSpPr>
            <a:stCxn id="56" idx="0"/>
            <a:endCxn id="43" idx="4"/>
          </p:cNvCxnSpPr>
          <p:nvPr/>
        </p:nvCxnSpPr>
        <p:spPr>
          <a:xfrm flipH="1" flipV="1">
            <a:off x="5030726" y="1617603"/>
            <a:ext cx="1791771" cy="981041"/>
          </a:xfrm>
          <a:prstGeom prst="straightConnector1">
            <a:avLst/>
          </a:prstGeom>
          <a:noFill/>
          <a:ln w="6350" cap="flat" cmpd="sng" algn="ctr">
            <a:solidFill>
              <a:srgbClr val="FF0000"/>
            </a:solidFill>
            <a:prstDash val="solid"/>
            <a:miter lim="800000"/>
            <a:tailEnd type="triangle"/>
          </a:ln>
          <a:effectLst/>
        </p:spPr>
      </p:cxnSp>
      <p:cxnSp>
        <p:nvCxnSpPr>
          <p:cNvPr id="65" name="직선 화살표 연결선 64"/>
          <p:cNvCxnSpPr>
            <a:stCxn id="52" idx="3"/>
            <a:endCxn id="56" idx="1"/>
          </p:cNvCxnSpPr>
          <p:nvPr/>
        </p:nvCxnSpPr>
        <p:spPr>
          <a:xfrm flipV="1">
            <a:off x="5997856" y="2752533"/>
            <a:ext cx="576816" cy="68308"/>
          </a:xfrm>
          <a:prstGeom prst="straightConnector1">
            <a:avLst/>
          </a:prstGeom>
          <a:noFill/>
          <a:ln w="6350" cap="flat" cmpd="sng" algn="ctr">
            <a:solidFill>
              <a:srgbClr val="5B9BD5"/>
            </a:solidFill>
            <a:prstDash val="dash"/>
            <a:miter lim="800000"/>
            <a:tailEnd type="triangle"/>
          </a:ln>
          <a:effectLst/>
        </p:spPr>
      </p:cxnSp>
      <p:sp>
        <p:nvSpPr>
          <p:cNvPr id="35"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a:latin typeface="Arial" charset="0"/>
              </a:rPr>
              <a:t>2014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Tree>
    <p:extLst>
      <p:ext uri="{BB962C8B-B14F-4D97-AF65-F5344CB8AC3E}">
        <p14:creationId xmlns:p14="http://schemas.microsoft.com/office/powerpoint/2010/main" val="2472106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solidFill>
                  <a:srgbClr val="000000"/>
                </a:solidFill>
              </a:rPr>
              <a:t>Social Learning Mobile Content Platform</a:t>
            </a:r>
            <a:endParaRPr lang="ko-KR" altLang="en-US"/>
          </a:p>
        </p:txBody>
      </p:sp>
      <p:sp>
        <p:nvSpPr>
          <p:cNvPr id="35"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a:latin typeface="Arial" charset="0"/>
              </a:rPr>
              <a:t>2014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
        <p:nvSpPr>
          <p:cNvPr id="3" name="TextBox 2"/>
          <p:cNvSpPr txBox="1"/>
          <p:nvPr/>
        </p:nvSpPr>
        <p:spPr>
          <a:xfrm>
            <a:off x="270322" y="1196752"/>
            <a:ext cx="8873678" cy="2308324"/>
          </a:xfrm>
          <a:prstGeom prst="rect">
            <a:avLst/>
          </a:prstGeom>
          <a:noFill/>
        </p:spPr>
        <p:txBody>
          <a:bodyPr wrap="square" rtlCol="0">
            <a:spAutoFit/>
          </a:bodyPr>
          <a:lstStyle/>
          <a:p>
            <a:pPr>
              <a:lnSpc>
                <a:spcPct val="150000"/>
              </a:lnSpc>
            </a:pPr>
            <a:r>
              <a:rPr lang="en-US" altLang="ko-KR" dirty="0" smtClean="0"/>
              <a:t>Open SLMCP Clients are moving at the using time and they are try to connecting with SLMCP Server at the same time.</a:t>
            </a:r>
          </a:p>
          <a:p>
            <a:pPr>
              <a:lnSpc>
                <a:spcPct val="150000"/>
              </a:lnSpc>
            </a:pPr>
            <a:r>
              <a:rPr lang="en-US" altLang="ko-KR" dirty="0" smtClean="0"/>
              <a:t>At this time, Open SLMCP occurs </a:t>
            </a:r>
            <a:r>
              <a:rPr lang="en-US" altLang="ko-KR" smtClean="0"/>
              <a:t>the problem, </a:t>
            </a:r>
          </a:p>
          <a:p>
            <a:pPr>
              <a:lnSpc>
                <a:spcPct val="150000"/>
              </a:lnSpc>
            </a:pPr>
            <a:r>
              <a:rPr lang="en-US" altLang="ko-KR" dirty="0" smtClean="0"/>
              <a:t>Therefore, Open SLMCP have to </a:t>
            </a:r>
            <a:endParaRPr lang="ko-KR" altLang="en-US"/>
          </a:p>
        </p:txBody>
      </p:sp>
    </p:spTree>
    <p:extLst>
      <p:ext uri="{BB962C8B-B14F-4D97-AF65-F5344CB8AC3E}">
        <p14:creationId xmlns:p14="http://schemas.microsoft.com/office/powerpoint/2010/main" val="1264697021"/>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16841</TotalTime>
  <Words>483</Words>
  <Application>Microsoft Office PowerPoint</Application>
  <PresentationFormat>화면 슬라이드 쇼(4:3)</PresentationFormat>
  <Paragraphs>54</Paragraphs>
  <Slides>7</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7</vt:i4>
      </vt:variant>
    </vt:vector>
  </HeadingPairs>
  <TitlesOfParts>
    <vt:vector size="16" baseType="lpstr">
      <vt:lpstr>ＭＳ Ｐゴシック</vt:lpstr>
      <vt:lpstr>ＭＳ Ｐゴシック</vt:lpstr>
      <vt:lpstr>Rotis Sans Serif for Nokia</vt:lpstr>
      <vt:lpstr>맑은 고딕</vt:lpstr>
      <vt:lpstr>Arial</vt:lpstr>
      <vt:lpstr>Calibri</vt:lpstr>
      <vt:lpstr>Times</vt:lpstr>
      <vt:lpstr>Times New Roman</vt:lpstr>
      <vt:lpstr>blank presentation</vt:lpstr>
      <vt:lpstr>PowerPoint 프레젠테이션</vt:lpstr>
      <vt:lpstr>PowerPoint 프레젠테이션</vt:lpstr>
      <vt:lpstr>Open SLMCP</vt:lpstr>
      <vt:lpstr>Social Learning Mobile Content Platform</vt:lpstr>
      <vt:lpstr>Social Learning Mobile Content Platform</vt:lpstr>
      <vt:lpstr>Social Learning Mobile Content Platform</vt:lpstr>
      <vt:lpstr>Social Learning Mobile Content Platform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정상권</cp:lastModifiedBy>
  <cp:revision>1285</cp:revision>
  <dcterms:created xsi:type="dcterms:W3CDTF">1601-01-01T00:00:00Z</dcterms:created>
  <dcterms:modified xsi:type="dcterms:W3CDTF">2015-01-11T22:03:30Z</dcterms:modified>
</cp:coreProperties>
</file>