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1"/>
  </p:notesMasterIdLst>
  <p:handoutMasterIdLst>
    <p:handoutMasterId r:id="rId22"/>
  </p:handoutMasterIdLst>
  <p:sldIdLst>
    <p:sldId id="413" r:id="rId7"/>
    <p:sldId id="425" r:id="rId8"/>
    <p:sldId id="426" r:id="rId9"/>
    <p:sldId id="428" r:id="rId10"/>
    <p:sldId id="489" r:id="rId11"/>
    <p:sldId id="494" r:id="rId12"/>
    <p:sldId id="495" r:id="rId13"/>
    <p:sldId id="496" r:id="rId14"/>
    <p:sldId id="486" r:id="rId15"/>
    <p:sldId id="429" r:id="rId16"/>
    <p:sldId id="490" r:id="rId17"/>
    <p:sldId id="491" r:id="rId18"/>
    <p:sldId id="492" r:id="rId19"/>
    <p:sldId id="493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21-14-0178-00-0000-Session#65-Closing_Plenary_Notes.ppt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Resweb.do?mode=welcome_ei_new&amp;eventID=1125002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s.ihotelier.com/bookings.jsp?groupID=1223675&amp;hotelID=1741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4/21-14-0176-00-REVP-802-21m-closing-notes.pptx" TargetMode="External"/><Relationship Id="rId2" Type="http://schemas.openxmlformats.org/officeDocument/2006/relationships/hyperlink" Target="https://mentor.ieee.org/802.21/dcn/14/21-14-0175-00-MuGM-tgd-november-closing-note.ppt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entor.ieee.org/802.21/dcn/14/21-14-0177-00-MISU-november-closing-note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65,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San Antonio, </a:t>
            </a:r>
            <a:r>
              <a:rPr lang="en-US" sz="4400" b="1" kern="0" noProof="0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Tx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March, 2015,  </a:t>
            </a:r>
            <a:r>
              <a:rPr lang="en-US" sz="2400" b="1" dirty="0" err="1" smtClean="0">
                <a:solidFill>
                  <a:srgbClr val="FF0000"/>
                </a:solidFill>
              </a:rPr>
              <a:t>Estrel</a:t>
            </a:r>
            <a:r>
              <a:rPr lang="en-US" sz="2400" b="1" dirty="0" smtClean="0">
                <a:solidFill>
                  <a:srgbClr val="FF0000"/>
                </a:solidFill>
              </a:rPr>
              <a:t> Convention Center and Hotel, Berlin,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</a:t>
            </a:r>
            <a:r>
              <a:rPr lang="en-US" sz="2400" b="1" dirty="0" smtClean="0">
                <a:solidFill>
                  <a:srgbClr val="0000FF"/>
                </a:solidFill>
              </a:rPr>
              <a:t>13-18, 2015</a:t>
            </a:r>
            <a:r>
              <a:rPr lang="en-US" sz="2400" b="1" dirty="0" smtClean="0">
                <a:solidFill>
                  <a:srgbClr val="0000FF"/>
                </a:solidFill>
              </a:rPr>
              <a:t>, Asia </a:t>
            </a:r>
            <a:r>
              <a:rPr lang="en-US" sz="2400" b="1" dirty="0" smtClean="0">
                <a:solidFill>
                  <a:srgbClr val="0000FF"/>
                </a:solidFill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 Interim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January </a:t>
            </a:r>
            <a:r>
              <a:rPr lang="en-US" sz="2000" b="1" dirty="0" smtClean="0"/>
              <a:t> </a:t>
            </a:r>
            <a:r>
              <a:rPr lang="en-US" sz="2000" b="1" dirty="0" smtClean="0"/>
              <a:t>11</a:t>
            </a:r>
            <a:r>
              <a:rPr lang="en-US" sz="2000" b="1" dirty="0" smtClean="0"/>
              <a:t>-16 </a:t>
            </a:r>
            <a:r>
              <a:rPr lang="en-US" sz="2000" b="1" dirty="0" smtClean="0"/>
              <a:t>, </a:t>
            </a:r>
            <a:r>
              <a:rPr lang="en-US" sz="2000" b="1" dirty="0" smtClean="0"/>
              <a:t>2015 </a:t>
            </a:r>
            <a:r>
              <a:rPr lang="en-US" sz="2000" b="1" dirty="0" smtClean="0"/>
              <a:t>at the </a:t>
            </a:r>
            <a:r>
              <a:rPr lang="en-US" sz="2000" b="1" dirty="0" smtClean="0"/>
              <a:t> </a:t>
            </a:r>
            <a:r>
              <a:rPr lang="en-US" sz="2000" b="1" dirty="0" smtClean="0"/>
              <a:t>Hyatt </a:t>
            </a:r>
            <a:r>
              <a:rPr lang="en-US" sz="2000" b="1" dirty="0" smtClean="0"/>
              <a:t>Regency Atlanta, GA, </a:t>
            </a:r>
            <a:r>
              <a:rPr lang="en-US" sz="2000" b="1" dirty="0" smtClean="0"/>
              <a:t>USA</a:t>
            </a:r>
          </a:p>
          <a:p>
            <a:r>
              <a:rPr lang="en-US" sz="2000" b="1" dirty="0" smtClean="0"/>
              <a:t>EARLY BIRD RATE (November 21, 2014*):  $US 169/Night (plus applicable taxes)</a:t>
            </a:r>
            <a:endParaRPr lang="en-US" sz="20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Early Bird Rate is subject to availability and will only be available until 50% of the IEEE 802 Group Block has been filled or November 21, 2014 which ever comes first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2000" b="1" dirty="0" smtClean="0"/>
              <a:t>IEEE 802 GROUP RATE:  $US 179/Night (plus applicable taxes)</a:t>
            </a:r>
            <a:endParaRPr lang="en-US" sz="2000" dirty="0" smtClean="0"/>
          </a:p>
          <a:p>
            <a:pPr lvl="1"/>
            <a:r>
              <a:rPr lang="en-US" sz="1600" dirty="0" smtClean="0"/>
              <a:t>Rate applies to Single and Double Occupancy Run of House Rooms, Internet access included. </a:t>
            </a:r>
          </a:p>
          <a:p>
            <a:r>
              <a:rPr lang="en-US" sz="2000" b="1" dirty="0" smtClean="0"/>
              <a:t>IEEE 802 GROUP RATE RESERVATION DEADLINE: Friday December 19, 2014</a:t>
            </a:r>
            <a:endParaRPr lang="en-US" sz="2000" dirty="0" smtClean="0"/>
          </a:p>
          <a:p>
            <a:pPr lvl="1"/>
            <a:r>
              <a:rPr lang="en-US" sz="1600" dirty="0" smtClean="0"/>
              <a:t>The IEEE 802 Group Rate will be available until Friday December 19th or the Group Block has been filled which ever comes first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r>
              <a:rPr lang="en-US" sz="2000" b="1" dirty="0" smtClean="0"/>
              <a:t>Reserve room online at: </a:t>
            </a:r>
            <a:r>
              <a:rPr lang="en-US" sz="2000" b="1" dirty="0" smtClean="0">
                <a:hlinkClick r:id="rId3"/>
              </a:rPr>
              <a:t>https://resweb.passkey.com/Resweb.do?mode=welcome_ei_new&amp;eventID=11250026</a:t>
            </a:r>
            <a:r>
              <a:rPr lang="en-US" sz="2000" b="1" dirty="0" smtClean="0"/>
              <a:t> </a:t>
            </a:r>
            <a:endParaRPr lang="en-US" sz="2000" dirty="0" smtClean="0"/>
          </a:p>
          <a:p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 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March, Plenary Meeting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March </a:t>
            </a:r>
            <a:r>
              <a:rPr lang="en-US" sz="2000" b="1" dirty="0" smtClean="0"/>
              <a:t> 8-14 </a:t>
            </a:r>
            <a:r>
              <a:rPr lang="en-US" sz="2000" b="1" dirty="0" smtClean="0"/>
              <a:t>, </a:t>
            </a:r>
            <a:r>
              <a:rPr lang="en-US" sz="2000" b="1" dirty="0" smtClean="0"/>
              <a:t>2015, </a:t>
            </a:r>
            <a:r>
              <a:rPr lang="en-US" sz="2000" b="1" dirty="0" err="1" smtClean="0"/>
              <a:t>Estrel</a:t>
            </a:r>
            <a:r>
              <a:rPr lang="en-US" sz="2000" b="1" dirty="0" smtClean="0"/>
              <a:t> Convention Center and Hotel, Berlin, Germany</a:t>
            </a:r>
            <a:endParaRPr lang="en-US" sz="2000" b="1" dirty="0" smtClean="0"/>
          </a:p>
          <a:p>
            <a:r>
              <a:rPr lang="en-US" sz="2000" b="1" dirty="0" smtClean="0"/>
              <a:t>IEEE 802 GROUP RATE (SINGLE) </a:t>
            </a:r>
            <a:r>
              <a:rPr lang="en-US" sz="2000" b="1" dirty="0" smtClean="0"/>
              <a:t>- EUR </a:t>
            </a:r>
            <a:r>
              <a:rPr lang="en-US" sz="2000" b="1" dirty="0" smtClean="0"/>
              <a:t>157.00 per Night </a:t>
            </a:r>
            <a:endParaRPr lang="en-US" sz="2000" dirty="0" smtClean="0"/>
          </a:p>
          <a:p>
            <a:r>
              <a:rPr lang="en-US" sz="2000" b="1" dirty="0" smtClean="0"/>
              <a:t>IEEE </a:t>
            </a:r>
            <a:r>
              <a:rPr lang="en-US" sz="2000" b="1" dirty="0" smtClean="0"/>
              <a:t>802 GROUP RATE (DOUBLE)  </a:t>
            </a:r>
            <a:r>
              <a:rPr lang="en-US" sz="2000" dirty="0" smtClean="0"/>
              <a:t>- </a:t>
            </a:r>
            <a:r>
              <a:rPr lang="en-US" sz="2000" b="1" dirty="0" smtClean="0"/>
              <a:t>EUR </a:t>
            </a:r>
            <a:r>
              <a:rPr lang="en-US" sz="2000" b="1" dirty="0" smtClean="0"/>
              <a:t>188.00 per Night </a:t>
            </a:r>
            <a:endParaRPr lang="en-US" sz="2000" dirty="0" smtClean="0"/>
          </a:p>
          <a:p>
            <a:pPr lvl="1"/>
            <a:r>
              <a:rPr lang="en-US" sz="1600" dirty="0" smtClean="0"/>
              <a:t>Includes </a:t>
            </a:r>
            <a:r>
              <a:rPr lang="en-US" sz="1600" dirty="0" smtClean="0"/>
              <a:t>service charges &amp; </a:t>
            </a:r>
            <a:r>
              <a:rPr lang="en-US" sz="1600" dirty="0" smtClean="0"/>
              <a:t>VAT, </a:t>
            </a:r>
            <a:r>
              <a:rPr lang="en-US" sz="2000" dirty="0" smtClean="0"/>
              <a:t>Basic </a:t>
            </a:r>
            <a:r>
              <a:rPr lang="en-US" sz="2000" dirty="0" smtClean="0"/>
              <a:t>Internet Access, Full Buffet </a:t>
            </a:r>
            <a:r>
              <a:rPr lang="en-US" sz="2000" dirty="0" smtClean="0"/>
              <a:t>Breakfast</a:t>
            </a:r>
            <a:endParaRPr lang="en-US" sz="1600" dirty="0" smtClean="0"/>
          </a:p>
          <a:p>
            <a:r>
              <a:rPr lang="en-US" sz="1800" b="1" dirty="0" smtClean="0"/>
              <a:t>IEEE 802 GROUP RATE </a:t>
            </a:r>
            <a:r>
              <a:rPr lang="en-US" sz="1800" b="1" dirty="0" smtClean="0"/>
              <a:t>DEADLINE: </a:t>
            </a:r>
            <a:r>
              <a:rPr lang="en-US" sz="1800" b="1" dirty="0" smtClean="0"/>
              <a:t> MONDAY, JANUARY 12, 2015 (</a:t>
            </a:r>
            <a:r>
              <a:rPr lang="en-US" sz="1800" b="1" dirty="0" smtClean="0"/>
              <a:t>Germany)</a:t>
            </a:r>
            <a:endParaRPr lang="en-US" sz="1800" dirty="0" smtClean="0"/>
          </a:p>
          <a:p>
            <a:pPr lvl="1"/>
            <a:r>
              <a:rPr lang="en-US" sz="1600" dirty="0" smtClean="0"/>
              <a:t>Cut </a:t>
            </a:r>
            <a:r>
              <a:rPr lang="en-US" sz="1600" dirty="0" smtClean="0"/>
              <a:t>Off Date is based on Central European Time Zone (UCT +</a:t>
            </a:r>
            <a:r>
              <a:rPr lang="en-US" sz="1600" dirty="0" smtClean="0"/>
              <a:t>1), </a:t>
            </a:r>
            <a:r>
              <a:rPr lang="en-US" sz="2000" dirty="0" smtClean="0"/>
              <a:t>For </a:t>
            </a:r>
            <a:r>
              <a:rPr lang="en-US" sz="2000" dirty="0" smtClean="0"/>
              <a:t>example: 5 PM CET is 8 AM </a:t>
            </a:r>
            <a:r>
              <a:rPr lang="en-US" sz="2000" dirty="0" smtClean="0"/>
              <a:t>PST</a:t>
            </a:r>
            <a:endParaRPr lang="en-US" sz="2000" u="sng" dirty="0" smtClean="0">
              <a:hlinkClick r:id="rId3"/>
            </a:endParaRPr>
          </a:p>
          <a:p>
            <a:r>
              <a:rPr lang="en-US" sz="1800" b="1" dirty="0" smtClean="0"/>
              <a:t>ROOM RATES SUBJECT TO AVAILABILITY</a:t>
            </a:r>
            <a:endParaRPr lang="en-US" sz="18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Group Rates are subject to the availability of rooms in the IEEE 802 Group Room </a:t>
            </a:r>
            <a:r>
              <a:rPr lang="en-US" sz="1600" dirty="0" smtClean="0"/>
              <a:t>Block. If </a:t>
            </a:r>
            <a:r>
              <a:rPr lang="en-US" sz="1600" dirty="0" smtClean="0"/>
              <a:t>the block is sold out before the deadline date, Monday January 12, 2015 IEEE 802 rates may no longer be </a:t>
            </a:r>
            <a:r>
              <a:rPr lang="en-US" sz="1600" dirty="0" smtClean="0"/>
              <a:t>available</a:t>
            </a:r>
          </a:p>
          <a:p>
            <a:r>
              <a:rPr lang="en-US" sz="1800" b="1" dirty="0" smtClean="0"/>
              <a:t>HOTEL CANCELLATION POLICY</a:t>
            </a:r>
            <a:r>
              <a:rPr lang="en-US" sz="2000" b="1" dirty="0" smtClean="0"/>
              <a:t>	</a:t>
            </a:r>
            <a:endParaRPr lang="en-US" sz="2000" dirty="0" smtClean="0"/>
          </a:p>
          <a:p>
            <a:pPr lvl="1"/>
            <a:r>
              <a:rPr lang="en-US" sz="1600" dirty="0" smtClean="0"/>
              <a:t>Individual guest room reservations can be </a:t>
            </a:r>
            <a:r>
              <a:rPr lang="en-US" sz="1600" b="1" u="sng" dirty="0" smtClean="0"/>
              <a:t>cancelled free of charge until 4 weeks prior to arrival date</a:t>
            </a:r>
            <a:r>
              <a:rPr lang="en-US" sz="1600" dirty="0" smtClean="0"/>
              <a:t>. </a:t>
            </a:r>
            <a:endParaRPr lang="en-US" sz="2000" u="sng" dirty="0" smtClean="0">
              <a:hlinkClick r:id="rId3"/>
            </a:endParaRPr>
          </a:p>
          <a:p>
            <a:r>
              <a:rPr lang="en-US" sz="2000" u="sng" dirty="0" smtClean="0">
                <a:hlinkClick r:id="rId3"/>
              </a:rPr>
              <a:t>https</a:t>
            </a:r>
            <a:r>
              <a:rPr lang="en-US" sz="2000" u="sng" dirty="0" smtClean="0">
                <a:hlinkClick r:id="rId3"/>
              </a:rPr>
              <a:t>://</a:t>
            </a:r>
            <a:r>
              <a:rPr lang="en-US" sz="2000" u="sng" dirty="0" smtClean="0">
                <a:hlinkClick r:id="rId3"/>
              </a:rPr>
              <a:t>bookings.ihotelier.com/bookings.jsp?groupID=1223675&amp;hotelID=17417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 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</a:t>
            </a:r>
            <a:r>
              <a:rPr lang="en-US" sz="3600" dirty="0" smtClean="0">
                <a:solidFill>
                  <a:schemeClr val="accent2"/>
                </a:solidFill>
              </a:rPr>
              <a:t>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</a:t>
            </a:r>
            <a:r>
              <a:rPr lang="en-US" sz="2400" b="1" dirty="0" smtClean="0">
                <a:solidFill>
                  <a:schemeClr val="accent2"/>
                </a:solidFill>
              </a:rPr>
              <a:t>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</a:t>
            </a:r>
            <a:r>
              <a:rPr lang="en-US" sz="1800" dirty="0" smtClean="0">
                <a:solidFill>
                  <a:srgbClr val="FF0000"/>
                </a:solidFill>
              </a:rPr>
              <a:t>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13-18 </a:t>
            </a:r>
            <a:r>
              <a:rPr lang="en-US" sz="2400" b="1" dirty="0" smtClean="0">
                <a:solidFill>
                  <a:srgbClr val="FF0000"/>
                </a:solidFill>
              </a:rPr>
              <a:t>March, </a:t>
            </a:r>
            <a:r>
              <a:rPr lang="en-US" sz="2400" b="1" dirty="0" smtClean="0">
                <a:solidFill>
                  <a:srgbClr val="FF0000"/>
                </a:solidFill>
              </a:rPr>
              <a:t>2016,  Sands Venetian Hotel, Macau, PRC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</a:t>
            </a:r>
            <a:r>
              <a:rPr lang="en-US" sz="2400" b="1" dirty="0" smtClean="0">
                <a:solidFill>
                  <a:srgbClr val="0000FF"/>
                </a:solidFill>
              </a:rPr>
              <a:t>15</a:t>
            </a:r>
            <a:r>
              <a:rPr lang="en-US" sz="2400" b="1" dirty="0" smtClean="0">
                <a:solidFill>
                  <a:srgbClr val="0000FF"/>
                </a:solidFill>
              </a:rPr>
              <a:t>-20</a:t>
            </a:r>
            <a:r>
              <a:rPr lang="en-US" sz="2400" b="1" dirty="0" smtClean="0">
                <a:solidFill>
                  <a:srgbClr val="0000FF"/>
                </a:solidFill>
              </a:rPr>
              <a:t>, 2016, Hilton Waikoloa Village, HI, USA  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 smtClean="0">
                <a:solidFill>
                  <a:srgbClr val="FF0000"/>
                </a:solidFill>
              </a:rPr>
              <a:t>24</a:t>
            </a:r>
            <a:r>
              <a:rPr lang="en-US" sz="2400" b="1" dirty="0" smtClean="0">
                <a:solidFill>
                  <a:srgbClr val="FF0000"/>
                </a:solidFill>
              </a:rPr>
              <a:t>-29 </a:t>
            </a:r>
            <a:r>
              <a:rPr lang="en-US" sz="2400" b="1" dirty="0" smtClean="0">
                <a:solidFill>
                  <a:srgbClr val="FF0000"/>
                </a:solidFill>
              </a:rPr>
              <a:t>July </a:t>
            </a:r>
            <a:r>
              <a:rPr lang="en-US" sz="2400" b="1" dirty="0" smtClean="0">
                <a:solidFill>
                  <a:srgbClr val="FF0000"/>
                </a:solidFill>
              </a:rPr>
              <a:t>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</a:t>
            </a:r>
            <a:r>
              <a:rPr lang="en-US" sz="2400" b="1" dirty="0" smtClean="0">
                <a:solidFill>
                  <a:srgbClr val="0000FF"/>
                </a:solidFill>
              </a:rPr>
              <a:t>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6-11 </a:t>
            </a:r>
            <a:r>
              <a:rPr lang="en-US" sz="2400" b="1" dirty="0" smtClean="0">
                <a:solidFill>
                  <a:srgbClr val="FF0000"/>
                </a:solidFill>
              </a:rPr>
              <a:t>Nov </a:t>
            </a:r>
            <a:r>
              <a:rPr lang="en-US" sz="2400" b="1" dirty="0" smtClean="0">
                <a:solidFill>
                  <a:srgbClr val="FF0000"/>
                </a:solidFill>
              </a:rPr>
              <a:t>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</a:t>
            </a:r>
            <a:r>
              <a:rPr lang="it-IT" sz="2400" b="1" dirty="0" smtClean="0">
                <a:solidFill>
                  <a:srgbClr val="FF0000"/>
                </a:solidFill>
              </a:rPr>
              <a:t>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 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mentor.ieee.org/802.21/dcn/14/21-14-0175-00-MuGM-tgd-november-closing-note.ppt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1600" dirty="0" smtClean="0"/>
          </a:p>
          <a:p>
            <a:r>
              <a:rPr lang="en-US" sz="2200" dirty="0" smtClean="0"/>
              <a:t>802.21m: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mentor.ieee.org/802.21/dcn/14/21-14-0176-00-REVP-802-21m-closing-notes.pptx</a:t>
            </a:r>
            <a:endParaRPr lang="en-US" sz="20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802.21.1: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mentor.ieee.org/802.21/dcn/14/21-14-0177-00-MISU-november-closing-notes.pptx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802.21d Teleconferences:</a:t>
            </a:r>
          </a:p>
          <a:p>
            <a:pPr marL="750888" lvl="1"/>
            <a:r>
              <a:rPr lang="en-US" sz="2000" dirty="0" smtClean="0"/>
              <a:t> </a:t>
            </a:r>
            <a:r>
              <a:rPr lang="en-US" sz="2000" dirty="0" smtClean="0"/>
              <a:t>Dec</a:t>
            </a:r>
            <a:r>
              <a:rPr lang="en-US" sz="2000" dirty="0" smtClean="0"/>
              <a:t> </a:t>
            </a:r>
            <a:r>
              <a:rPr lang="en-US" sz="2000" dirty="0" smtClean="0"/>
              <a:t>5</a:t>
            </a:r>
            <a:r>
              <a:rPr lang="en-US" sz="2000" dirty="0" smtClean="0"/>
              <a:t> </a:t>
            </a:r>
            <a:r>
              <a:rPr lang="en-US" sz="2000" dirty="0" smtClean="0"/>
              <a:t>(Fri), </a:t>
            </a:r>
            <a:r>
              <a:rPr lang="en-US" sz="2000" dirty="0" smtClean="0"/>
              <a:t>2014, 8-10am, </a:t>
            </a:r>
            <a:r>
              <a:rPr lang="en-US" sz="2000" dirty="0" smtClean="0"/>
              <a:t>Eastern Time (Tentative)</a:t>
            </a:r>
          </a:p>
          <a:p>
            <a:pPr marL="750888" lvl="1"/>
            <a:r>
              <a:rPr lang="en-US" sz="2000" dirty="0" smtClean="0"/>
              <a:t>Jan</a:t>
            </a:r>
            <a:r>
              <a:rPr lang="en-US" sz="2000" dirty="0" smtClean="0"/>
              <a:t> </a:t>
            </a:r>
            <a:r>
              <a:rPr lang="en-US" sz="2000" dirty="0" smtClean="0"/>
              <a:t>06</a:t>
            </a:r>
            <a:r>
              <a:rPr lang="en-US" sz="2000" dirty="0" smtClean="0"/>
              <a:t> </a:t>
            </a:r>
            <a:r>
              <a:rPr lang="en-US" sz="2000" dirty="0" smtClean="0"/>
              <a:t>(Tue), </a:t>
            </a:r>
            <a:r>
              <a:rPr lang="en-US" sz="2000" dirty="0" smtClean="0"/>
              <a:t>2015, 8am-10am</a:t>
            </a:r>
            <a:r>
              <a:rPr lang="en-US" sz="2000" dirty="0" smtClean="0"/>
              <a:t>, Eastern Time (Tentative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750888" lvl="1"/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Dec</a:t>
            </a:r>
            <a:r>
              <a:rPr lang="en-US" sz="2000" dirty="0" smtClean="0"/>
              <a:t> </a:t>
            </a:r>
            <a:r>
              <a:rPr lang="en-US" sz="2000" dirty="0" smtClean="0"/>
              <a:t>16 </a:t>
            </a:r>
            <a:r>
              <a:rPr lang="en-US" sz="2000" dirty="0" smtClean="0"/>
              <a:t>(Tues), </a:t>
            </a:r>
            <a:r>
              <a:rPr lang="en-US" sz="2000" dirty="0" smtClean="0"/>
              <a:t>2014 </a:t>
            </a:r>
            <a:r>
              <a:rPr lang="en-US" sz="2000" dirty="0" smtClean="0"/>
              <a:t>9-10am</a:t>
            </a:r>
            <a:r>
              <a:rPr lang="en-US" sz="2000" dirty="0" smtClean="0"/>
              <a:t>, </a:t>
            </a:r>
            <a:r>
              <a:rPr lang="en-US" sz="2000" dirty="0" smtClean="0"/>
              <a:t>EST (Tentative)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802.21.1 </a:t>
            </a:r>
            <a:r>
              <a:rPr lang="en-US" sz="2400" dirty="0" smtClean="0"/>
              <a:t>Teleconference:</a:t>
            </a:r>
          </a:p>
          <a:p>
            <a:pPr lvl="1"/>
            <a:r>
              <a:rPr lang="en-US" sz="2000" dirty="0" smtClean="0"/>
              <a:t>Jan</a:t>
            </a:r>
            <a:r>
              <a:rPr lang="en-US" sz="2000" dirty="0" smtClean="0"/>
              <a:t> 05 (Mon), 2015,  </a:t>
            </a:r>
            <a:r>
              <a:rPr lang="en-US" sz="2000" dirty="0" smtClean="0"/>
              <a:t>8-10</a:t>
            </a:r>
            <a:r>
              <a:rPr lang="en-US" sz="2000" dirty="0" smtClean="0"/>
              <a:t> </a:t>
            </a:r>
            <a:r>
              <a:rPr lang="en-US" sz="2000" dirty="0" smtClean="0"/>
              <a:t>a</a:t>
            </a:r>
            <a:r>
              <a:rPr lang="en-US" sz="2000" dirty="0" smtClean="0"/>
              <a:t>m </a:t>
            </a:r>
            <a:r>
              <a:rPr lang="en-US" sz="2000" dirty="0" smtClean="0"/>
              <a:t>EST </a:t>
            </a:r>
            <a:r>
              <a:rPr lang="en-US" sz="2000" dirty="0" smtClean="0"/>
              <a:t>(Tentative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609600"/>
          </a:xfrm>
        </p:spPr>
        <p:txBody>
          <a:bodyPr/>
          <a:lstStyle/>
          <a:p>
            <a:r>
              <a:rPr kumimoji="1" lang="en-US" altLang="ja-JP" dirty="0" smtClean="0">
                <a:ea typeface="MS PGothic" pitchFamily="34" charset="-128"/>
              </a:rPr>
              <a:t>WG Motion</a:t>
            </a: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51054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sz="2800" dirty="0" smtClean="0">
                <a:ea typeface="PMingLiU" pitchFamily="18" charset="-120"/>
              </a:rPr>
              <a:t>Move to authorize</a:t>
            </a:r>
            <a:r>
              <a:rPr lang="en-US" altLang="ko-KR" sz="2800" dirty="0" smtClean="0">
                <a:ea typeface="굴림" pitchFamily="34" charset="-127"/>
              </a:rPr>
              <a:t> the P802.21d  Editor to accept the resolution described in DCN 21-14-0142-07 and produce P802</a:t>
            </a:r>
            <a:r>
              <a:rPr lang="en-US" altLang="zh-CN" sz="2800" dirty="0" smtClean="0">
                <a:ea typeface="SimSun" pitchFamily="2" charset="-122"/>
              </a:rPr>
              <a:t>.21d/D07</a:t>
            </a:r>
            <a:endParaRPr lang="en-GB" altLang="ja-JP" sz="28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sz="28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Seconded by: </a:t>
            </a:r>
            <a:r>
              <a:rPr kumimoji="1" lang="en-US" altLang="ja-JP" sz="2400" dirty="0" smtClean="0">
                <a:ea typeface="MS PGothic" pitchFamily="34" charset="-128"/>
              </a:rPr>
              <a:t>Lily Chen </a:t>
            </a:r>
          </a:p>
          <a:p>
            <a:pPr>
              <a:buNone/>
              <a:tabLst>
                <a:tab pos="1271588" algn="l"/>
              </a:tabLst>
            </a:pPr>
            <a:endParaRPr kumimoji="1" lang="en-US" altLang="ja-JP" sz="28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Yes: </a:t>
            </a:r>
            <a:r>
              <a:rPr kumimoji="1" lang="en-US" altLang="ja-JP" sz="2400" dirty="0" smtClean="0">
                <a:ea typeface="MS PGothic" pitchFamily="34" charset="-128"/>
              </a:rPr>
              <a:t>05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No: </a:t>
            </a:r>
            <a:r>
              <a:rPr kumimoji="1" lang="en-US" altLang="ja-JP" sz="2400" dirty="0" smtClean="0">
                <a:ea typeface="MS PGothic" pitchFamily="34" charset="-128"/>
              </a:rPr>
              <a:t>00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Abstain</a:t>
            </a:r>
            <a:r>
              <a:rPr kumimoji="1" lang="en-US" altLang="ja-JP" sz="2400" dirty="0" smtClean="0">
                <a:ea typeface="MS PGothic" pitchFamily="34" charset="-128"/>
              </a:rPr>
              <a:t>: 00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Result</a:t>
            </a:r>
            <a:r>
              <a:rPr kumimoji="1" lang="en-US" altLang="ja-JP" sz="2400" dirty="0" smtClean="0">
                <a:ea typeface="MS PGothic" pitchFamily="34" charset="-128"/>
              </a:rPr>
              <a:t>: Motion Passes </a:t>
            </a:r>
            <a:endParaRPr kumimoji="1" lang="ja-JP" altLang="en-US" sz="2800" smtClean="0">
              <a:ea typeface="MS PGothic" pitchFamily="34" charset="-128"/>
            </a:endParaRPr>
          </a:p>
        </p:txBody>
      </p:sp>
      <p:sp>
        <p:nvSpPr>
          <p:cNvPr id="12293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E78BD2-A7C0-40F8-8B94-FC6AB62EF622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066800"/>
          </a:xfrm>
        </p:spPr>
        <p:txBody>
          <a:bodyPr/>
          <a:lstStyle/>
          <a:p>
            <a:r>
              <a:rPr kumimoji="1" lang="en-US" altLang="ja-JP" dirty="0" smtClean="0">
                <a:ea typeface="MS PGothic" pitchFamily="34" charset="-128"/>
              </a:rPr>
              <a:t>WG Motion</a:t>
            </a:r>
            <a:endParaRPr kumimoji="1"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sz="2800" dirty="0" smtClean="0">
                <a:ea typeface="PMingLiU" pitchFamily="18" charset="-120"/>
              </a:rPr>
              <a:t>Move to authorize</a:t>
            </a:r>
            <a:r>
              <a:rPr lang="en-US" altLang="ko-KR" sz="2800" dirty="0" smtClean="0">
                <a:ea typeface="굴림" pitchFamily="34" charset="-127"/>
              </a:rPr>
              <a:t> the P802.21 WG Chair to initiate a Sponsor Ballot re-circulation for </a:t>
            </a:r>
            <a:r>
              <a:rPr lang="en-US" altLang="ko-KR" sz="2800" dirty="0" smtClean="0">
                <a:ea typeface="굴림" pitchFamily="34" charset="-127"/>
              </a:rPr>
              <a:t>P802.21d/D07</a:t>
            </a:r>
            <a:endParaRPr lang="en-GB" altLang="ja-JP" sz="28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en-US" altLang="ja-JP" sz="28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MS PGothic" pitchFamily="34" charset="-128"/>
              </a:rPr>
              <a:t>Moved by: Yoshihiro Ohba</a:t>
            </a:r>
          </a:p>
          <a:p>
            <a:pPr>
              <a:tabLst>
                <a:tab pos="1271588" algn="l"/>
              </a:tabLst>
            </a:pPr>
            <a:r>
              <a:rPr kumimoji="1" lang="en-US" altLang="ja-JP" sz="2800" dirty="0" smtClean="0">
                <a:ea typeface="MS PGothic" pitchFamily="34" charset="-128"/>
              </a:rPr>
              <a:t>Seconded by: </a:t>
            </a:r>
            <a:r>
              <a:rPr kumimoji="1" lang="en-US" altLang="ja-JP" sz="2800" dirty="0" smtClean="0">
                <a:ea typeface="MS PGothic" pitchFamily="34" charset="-128"/>
              </a:rPr>
              <a:t>Lily Chen </a:t>
            </a:r>
            <a:endParaRPr kumimoji="1" lang="en-US" altLang="ja-JP" sz="28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endParaRPr kumimoji="1" lang="en-US" altLang="ja-JP" sz="28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Yes: </a:t>
            </a:r>
            <a:r>
              <a:rPr kumimoji="1" lang="en-US" altLang="ja-JP" sz="2400" dirty="0" smtClean="0">
                <a:ea typeface="MS PGothic" pitchFamily="34" charset="-128"/>
              </a:rPr>
              <a:t>05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No: </a:t>
            </a:r>
            <a:r>
              <a:rPr kumimoji="1" lang="en-US" altLang="ja-JP" sz="2400" dirty="0" smtClean="0">
                <a:ea typeface="MS PGothic" pitchFamily="34" charset="-128"/>
              </a:rPr>
              <a:t>00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Abstain</a:t>
            </a:r>
            <a:r>
              <a:rPr kumimoji="1" lang="en-US" altLang="ja-JP" sz="2400" dirty="0" smtClean="0">
                <a:ea typeface="MS PGothic" pitchFamily="34" charset="-128"/>
              </a:rPr>
              <a:t>: 00</a:t>
            </a:r>
            <a:endParaRPr kumimoji="1" lang="en-US" altLang="ja-JP" sz="2400" dirty="0" smtClean="0">
              <a:ea typeface="MS PGothic" pitchFamily="34" charset="-128"/>
            </a:endParaRPr>
          </a:p>
          <a:p>
            <a:pPr>
              <a:tabLst>
                <a:tab pos="1271588" algn="l"/>
              </a:tabLst>
            </a:pPr>
            <a:r>
              <a:rPr kumimoji="1" lang="en-US" altLang="ja-JP" sz="2400" dirty="0" smtClean="0">
                <a:ea typeface="MS PGothic" pitchFamily="34" charset="-128"/>
              </a:rPr>
              <a:t>Result</a:t>
            </a:r>
            <a:r>
              <a:rPr kumimoji="1" lang="en-US" altLang="ja-JP" sz="2800" dirty="0" smtClean="0">
                <a:ea typeface="MS PGothic" pitchFamily="34" charset="-128"/>
              </a:rPr>
              <a:t>: Motion Passes </a:t>
            </a:r>
            <a:endParaRPr kumimoji="1" lang="ja-JP" altLang="en-US" sz="2800" smtClean="0">
              <a:ea typeface="MS PGothic" pitchFamily="34" charset="-128"/>
            </a:endParaRPr>
          </a:p>
        </p:txBody>
      </p:sp>
      <p:sp>
        <p:nvSpPr>
          <p:cNvPr id="13317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6819A3-005B-41F4-BE54-271F3E85B9A6}" type="slidenum">
              <a:rPr lang="en-US" altLang="ja-JP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>
                <a:ea typeface="MS PGothic" pitchFamily="34" charset="-128"/>
              </a:rPr>
              <a:t>Sponsor Ballot Resolution Committee</a:t>
            </a:r>
            <a:endParaRPr kumimoji="1" lang="ja-JP" altLang="en-US" sz="3600" smtClean="0">
              <a:ea typeface="MS PGothic" pitchFamily="34" charset="-128"/>
            </a:endParaRPr>
          </a:p>
        </p:txBody>
      </p:sp>
      <p:sp>
        <p:nvSpPr>
          <p:cNvPr id="1638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648200"/>
          </a:xfrm>
        </p:spPr>
        <p:txBody>
          <a:bodyPr/>
          <a:lstStyle/>
          <a:p>
            <a:r>
              <a:rPr kumimoji="1" lang="en-US" altLang="ja-JP" sz="2800" dirty="0" smtClean="0">
                <a:ea typeface="MS PGothic" pitchFamily="34" charset="-128"/>
              </a:rPr>
              <a:t>In order to continue to resolve remaining comments over teleconferences, Sponsor Ballot Resolution Committee (BRC) is </a:t>
            </a:r>
            <a:r>
              <a:rPr kumimoji="1" lang="en-US" altLang="ja-JP" sz="2800" dirty="0" smtClean="0">
                <a:ea typeface="MS PGothic" pitchFamily="34" charset="-128"/>
              </a:rPr>
              <a:t>needed</a:t>
            </a:r>
            <a:endParaRPr kumimoji="1" lang="en-US" altLang="ja-JP" sz="2800" dirty="0" smtClean="0">
              <a:ea typeface="MS PGothic" pitchFamily="34" charset="-128"/>
            </a:endParaRPr>
          </a:p>
          <a:p>
            <a:r>
              <a:rPr kumimoji="1" lang="en-US" altLang="ja-JP" sz="2400" dirty="0" smtClean="0">
                <a:ea typeface="MS PGothic" pitchFamily="34" charset="-128"/>
              </a:rPr>
              <a:t>SBRC members: 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Antonio de la Oliva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Toru Kambayashi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Yoshikazu </a:t>
            </a:r>
            <a:r>
              <a:rPr kumimoji="1" lang="en-US" altLang="ja-JP" sz="2000" dirty="0" err="1" smtClean="0">
                <a:ea typeface="MS PGothic" pitchFamily="34" charset="-128"/>
              </a:rPr>
              <a:t>Hanatani</a:t>
            </a:r>
            <a:endParaRPr kumimoji="1" lang="en-US" altLang="ja-JP" sz="2000" dirty="0" smtClean="0">
              <a:ea typeface="MS PGothic" pitchFamily="34" charset="-128"/>
            </a:endParaRP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Lily Chen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Karen Randall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Subir Das</a:t>
            </a:r>
          </a:p>
          <a:p>
            <a:pPr lvl="1"/>
            <a:r>
              <a:rPr kumimoji="1" lang="en-US" altLang="ja-JP" sz="2000" dirty="0" smtClean="0">
                <a:ea typeface="MS PGothic" pitchFamily="34" charset="-128"/>
              </a:rPr>
              <a:t>Yoshihiro </a:t>
            </a:r>
            <a:r>
              <a:rPr kumimoji="1" lang="en-US" altLang="ja-JP" sz="2000" dirty="0" smtClean="0">
                <a:ea typeface="MS PGothic" pitchFamily="34" charset="-128"/>
              </a:rPr>
              <a:t>Ohba</a:t>
            </a:r>
            <a:endParaRPr kumimoji="1" lang="en-US" altLang="ja-JP" sz="2000" dirty="0" smtClean="0">
              <a:ea typeface="MS PGothic" pitchFamily="34" charset="-128"/>
            </a:endParaRPr>
          </a:p>
        </p:txBody>
      </p:sp>
      <p:sp>
        <p:nvSpPr>
          <p:cNvPr id="1638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333A6A-C842-41A6-890E-76BE7B3BA9BB}" type="slidenum">
              <a:rPr lang="en-US" altLang="ja-JP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</a:t>
            </a: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53000"/>
          </a:xfrm>
        </p:spPr>
        <p:txBody>
          <a:bodyPr/>
          <a:lstStyle/>
          <a:p>
            <a:pPr>
              <a:tabLst>
                <a:tab pos="1271588" algn="l"/>
              </a:tabLst>
            </a:pPr>
            <a:r>
              <a:rPr lang="en-GB" altLang="ja-JP" dirty="0" smtClean="0">
                <a:ea typeface="PMingLiU" pitchFamily="18" charset="-120"/>
              </a:rPr>
              <a:t>Move to authorize</a:t>
            </a:r>
            <a:r>
              <a:rPr lang="en-US" altLang="ko-KR" dirty="0" smtClean="0">
                <a:ea typeface="Gulim" pitchFamily="34" charset="-127"/>
              </a:rPr>
              <a:t> the P802.21d Sponsor Ballot Resolution Committee (SBRC) to resolve Sponsor Ballot comments and approve the related contributions via teleconferences </a:t>
            </a:r>
            <a:endParaRPr lang="en-GB" altLang="ja-JP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Moved by:  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 Yoshihiro </a:t>
            </a:r>
            <a:r>
              <a:rPr lang="en-US" altLang="ja-JP" sz="2000" dirty="0" err="1" smtClean="0">
                <a:solidFill>
                  <a:srgbClr val="000000"/>
                </a:solidFill>
                <a:ea typeface="PMingLiU" pitchFamily="18" charset="-120"/>
              </a:rPr>
              <a:t>Ohba</a:t>
            </a:r>
            <a:r>
              <a:rPr lang="en-US" altLang="ja-JP" sz="2000" dirty="0" smtClean="0">
                <a:solidFill>
                  <a:srgbClr val="000000"/>
                </a:solidFill>
                <a:ea typeface="PMingLiU" pitchFamily="18" charset="-120"/>
              </a:rPr>
              <a:t> </a:t>
            </a:r>
            <a:endParaRPr lang="en-US" altLang="ja-JP" sz="1000" dirty="0" smtClean="0">
              <a:ea typeface="ＭＳ Ｐゴシック" pitchFamily="50" charset="-128"/>
            </a:endParaRPr>
          </a:p>
          <a:p>
            <a:pPr>
              <a:tabLst>
                <a:tab pos="1271588" algn="l"/>
              </a:tabLst>
            </a:pPr>
            <a:r>
              <a:rPr lang="en-US" altLang="ja-JP" sz="2000" dirty="0" smtClean="0">
                <a:ea typeface="PMingLiU" pitchFamily="18" charset="-120"/>
              </a:rPr>
              <a:t>Seconded by: </a:t>
            </a:r>
            <a:r>
              <a:rPr lang="en-US" altLang="ja-JP" sz="2000" dirty="0" smtClean="0">
                <a:ea typeface="PMingLiU" pitchFamily="18" charset="-120"/>
              </a:rPr>
              <a:t>Lily Chen  </a:t>
            </a:r>
            <a:endParaRPr lang="en-US" altLang="ja-JP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For:  </a:t>
            </a:r>
            <a:r>
              <a:rPr lang="en-US" altLang="zh-HK" sz="2000" dirty="0" smtClean="0">
                <a:ea typeface="PMingLiU" pitchFamily="18" charset="-120"/>
              </a:rPr>
              <a:t>05 </a:t>
            </a:r>
            <a:endParaRPr lang="en-US" altLang="zh-HK" sz="1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Against: </a:t>
            </a:r>
            <a:r>
              <a:rPr lang="en-US" altLang="zh-HK" sz="2000" dirty="0" smtClean="0">
                <a:ea typeface="PMingLiU" pitchFamily="18" charset="-120"/>
              </a:rPr>
              <a:t>00 </a:t>
            </a: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000" dirty="0" smtClean="0">
                <a:ea typeface="PMingLiU" pitchFamily="18" charset="-120"/>
              </a:rPr>
              <a:t>Abstain: </a:t>
            </a:r>
            <a:r>
              <a:rPr lang="en-US" altLang="zh-HK" sz="2000" dirty="0" smtClean="0">
                <a:ea typeface="PMingLiU" pitchFamily="18" charset="-120"/>
              </a:rPr>
              <a:t> 00</a:t>
            </a:r>
            <a:endParaRPr lang="en-US" altLang="zh-HK" sz="20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r>
              <a:rPr lang="en-US" altLang="zh-HK" sz="2400" dirty="0" smtClean="0">
                <a:ea typeface="PMingLiU" pitchFamily="18" charset="-120"/>
              </a:rPr>
              <a:t>Motion </a:t>
            </a:r>
            <a:r>
              <a:rPr lang="en-US" altLang="zh-HK" sz="2400" dirty="0" smtClean="0">
                <a:ea typeface="PMingLiU" pitchFamily="18" charset="-120"/>
              </a:rPr>
              <a:t>passes</a:t>
            </a:r>
            <a:endParaRPr lang="en-US" altLang="zh-HK" sz="2400" dirty="0" smtClean="0">
              <a:ea typeface="PMingLiU" pitchFamily="18" charset="-120"/>
            </a:endParaRPr>
          </a:p>
          <a:p>
            <a:pPr>
              <a:tabLst>
                <a:tab pos="1271588" algn="l"/>
              </a:tabLst>
            </a:pPr>
            <a:endParaRPr kumimoji="1" lang="ja-JP" altLang="en-US" smtClean="0">
              <a:ea typeface="ＭＳ Ｐゴシック" pitchFamily="50" charset="-128"/>
            </a:endParaRPr>
          </a:p>
        </p:txBody>
      </p:sp>
      <p:sp>
        <p:nvSpPr>
          <p:cNvPr id="13317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56D3A2-3E14-49CD-B1DB-667C431D082C}" type="slidenum">
              <a:rPr lang="en-US" altLang="ja-JP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55649</TotalTime>
  <Words>736</Words>
  <Application>Microsoft Office PowerPoint</Application>
  <PresentationFormat>On-screen Show (4:3)</PresentationFormat>
  <Paragraphs>186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Slide 1</vt:lpstr>
      <vt:lpstr>Meeting Updates</vt:lpstr>
      <vt:lpstr>TG Reports </vt:lpstr>
      <vt:lpstr>Teleconferences </vt:lpstr>
      <vt:lpstr>WG Motion</vt:lpstr>
      <vt:lpstr>WG Motion</vt:lpstr>
      <vt:lpstr>WG Motion</vt:lpstr>
      <vt:lpstr>Sponsor Ballot Resolution Committee</vt:lpstr>
      <vt:lpstr>WG Motion</vt:lpstr>
      <vt:lpstr>Future Sessions</vt:lpstr>
      <vt:lpstr>Future Sessions – 2015 </vt:lpstr>
      <vt:lpstr>January Interim Meeting Logistics </vt:lpstr>
      <vt:lpstr>March, Plenary Meeting Logistics </vt:lpstr>
      <vt:lpstr>Future Sessions – 2016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739</cp:revision>
  <cp:lastPrinted>1998-02-10T13:28:06Z</cp:lastPrinted>
  <dcterms:created xsi:type="dcterms:W3CDTF">2002-07-08T22:03:28Z</dcterms:created>
  <dcterms:modified xsi:type="dcterms:W3CDTF">2014-11-06T21:24:27Z</dcterms:modified>
</cp:coreProperties>
</file>