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Layouts/slideLayout39.xml" ContentType="application/vnd.openxmlformats-officedocument.presentationml.slideLayout+xml"/>
  <Override PartName="/ppt/slideLayouts/slideLayout57.xml" ContentType="application/vnd.openxmlformats-officedocument.presentationml.slideLayout+xml"/>
  <Override PartName="/ppt/theme/theme5.xml" ContentType="application/vnd.openxmlformats-officedocument.them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64.xml" ContentType="application/vnd.openxmlformats-officedocument.presentationml.slideLayout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53.xml" ContentType="application/vnd.openxmlformats-officedocument.presentationml.slideLayout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Masters/slideMaster6.xml" ContentType="application/vnd.openxmlformats-officedocument.presentationml.slideMaster+xml"/>
  <Override PartName="/ppt/theme/theme8.xml" ContentType="application/vnd.openxmlformats-officedocument.theme+xml"/>
  <Override PartName="/ppt/notesSlides/notesSlide7.xml" ContentType="application/vnd.openxmlformats-officedocument.presentationml.notesSlide+xml"/>
  <Override PartName="/ppt/slideMasters/slideMaster4.xml" ContentType="application/vnd.openxmlformats-officedocument.presentationml.slideMaster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Layouts/slideLayout69.xml" ContentType="application/vnd.openxmlformats-officedocument.presentationml.slideLayout+xml"/>
  <Override PartName="/ppt/theme/theme6.xml" ContentType="application/vnd.openxmlformats-officedocument.theme+xml"/>
  <Override PartName="/ppt/notesSlides/notesSlide5.xml" ContentType="application/vnd.openxmlformats-officedocument.presentationml.notesSlide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Layouts/slideLayout29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49.xml" ContentType="application/vnd.openxmlformats-officedocument.presentationml.slideLayout+xml"/>
  <Override PartName="/ppt/theme/theme4.xml" ContentType="application/vnd.openxmlformats-officedocument.theme+xml"/>
  <Override PartName="/ppt/slideLayouts/slideLayout58.xml" ContentType="application/vnd.openxmlformats-officedocument.presentationml.slideLayout+xml"/>
  <Override PartName="/ppt/slideLayouts/slideLayout6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slideLayouts/slideLayout36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72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70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slideMasters/slideMaster5.xml" ContentType="application/vnd.openxmlformats-officedocument.presentationml.slideMaster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slideLayouts/slideLayout59.xml" ContentType="application/vnd.openxmlformats-officedocument.presentationml.slideLayout+xml"/>
  <Override PartName="/ppt/slideLayouts/slideLayout68.xml" ContentType="application/vnd.openxmlformats-officedocument.presentationml.slideLayout+xml"/>
  <Override PartName="/ppt/theme/theme7.xml" ContentType="application/vnd.openxmlformats-officedocument.them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3.xml" ContentType="application/vnd.openxmlformats-officedocument.theme+xml"/>
  <Override PartName="/ppt/slideLayouts/slideLayout55.xml" ContentType="application/vnd.openxmlformats-officedocument.presentationml.slideLayout+xml"/>
  <Override PartName="/ppt/slides/slide2.xml" ContentType="application/vnd.openxmlformats-officedocument.presentationml.slide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73.xml" ContentType="application/vnd.openxmlformats-officedocument.presentationml.slideLayout+xml"/>
  <Default Extension="rels" ContentType="application/vnd.openxmlformats-package.relationships+xml"/>
  <Override PartName="/ppt/slideLayouts/slideLayout2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s/slide12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40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bookmarkIdSeed="3">
  <p:sldMasterIdLst>
    <p:sldMasterId id="2147483648" r:id="rId1"/>
    <p:sldMasterId id="2147483866" r:id="rId2"/>
    <p:sldMasterId id="2147483878" r:id="rId3"/>
    <p:sldMasterId id="2147483890" r:id="rId4"/>
    <p:sldMasterId id="2147483734" r:id="rId5"/>
    <p:sldMasterId id="2147483902" r:id="rId6"/>
  </p:sldMasterIdLst>
  <p:notesMasterIdLst>
    <p:notesMasterId r:id="rId21"/>
  </p:notesMasterIdLst>
  <p:handoutMasterIdLst>
    <p:handoutMasterId r:id="rId22"/>
  </p:handoutMasterIdLst>
  <p:sldIdLst>
    <p:sldId id="413" r:id="rId7"/>
    <p:sldId id="425" r:id="rId8"/>
    <p:sldId id="426" r:id="rId9"/>
    <p:sldId id="428" r:id="rId10"/>
    <p:sldId id="489" r:id="rId11"/>
    <p:sldId id="494" r:id="rId12"/>
    <p:sldId id="495" r:id="rId13"/>
    <p:sldId id="496" r:id="rId14"/>
    <p:sldId id="486" r:id="rId15"/>
    <p:sldId id="429" r:id="rId16"/>
    <p:sldId id="490" r:id="rId17"/>
    <p:sldId id="491" r:id="rId18"/>
    <p:sldId id="492" r:id="rId19"/>
    <p:sldId id="493" r:id="rId20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C0C0C0"/>
    <a:srgbClr val="00CC99"/>
    <a:srgbClr val="66CCFF"/>
    <a:srgbClr val="66FF66"/>
    <a:srgbClr val="66FF99"/>
    <a:srgbClr val="FFBBBB"/>
    <a:srgbClr val="FF8D8D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34577" autoAdjust="0"/>
    <p:restoredTop sz="86522" autoAdjust="0"/>
  </p:normalViewPr>
  <p:slideViewPr>
    <p:cSldViewPr>
      <p:cViewPr varScale="1">
        <p:scale>
          <a:sx n="91" d="100"/>
          <a:sy n="91" d="100"/>
        </p:scale>
        <p:origin x="-2112" y="7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52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8" d="100"/>
          <a:sy n="68" d="100"/>
        </p:scale>
        <p:origin x="-3312" y="-108"/>
      </p:cViewPr>
      <p:guideLst>
        <p:guide orient="horz" pos="2923"/>
        <p:guide pos="2184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5.xml"/><Relationship Id="rId24" Type="http://schemas.openxmlformats.org/officeDocument/2006/relationships/viewProps" Target="viewProp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9.xml"/><Relationship Id="rId23" Type="http://schemas.openxmlformats.org/officeDocument/2006/relationships/presProps" Target="presProps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handoutMaster" Target="handoutMasters/handoutMaster1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dirty="0"/>
              <a:t>doc.: IEEE 802.21-02/xxxr0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4625"/>
            <a:ext cx="1431925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Month XX, XXXX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3113" y="8982075"/>
            <a:ext cx="465137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XXXX, His Company</a:t>
            </a:r>
            <a:endParaRPr lang="en-US" dirty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5442440B-091D-401F-885A-37C149E1FF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dirty="0"/>
              <a:t>doc.: IEEE 802.21-02/xxxr0</a:t>
            </a:r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9400" y="8985250"/>
            <a:ext cx="922338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/>
              <a:t>XXXX, His Company</a:t>
            </a:r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2" name="Slide Image Placeholder 11"/>
          <p:cNvSpPr>
            <a:spLocks noGrp="1" noRot="1" noChangeAspect="1"/>
          </p:cNvSpPr>
          <p:nvPr>
            <p:ph type="sldImg" idx="2"/>
          </p:nvPr>
        </p:nvSpPr>
        <p:spPr>
          <a:xfrm>
            <a:off x="1146175" y="695325"/>
            <a:ext cx="4641850" cy="34813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noFill/>
          <a:ln>
            <a:miter lim="800000"/>
            <a:headEnd/>
            <a:tailEnd/>
          </a:ln>
        </p:spPr>
      </p:sp>
      <p:sp>
        <p:nvSpPr>
          <p:cNvPr id="3891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38916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802.21-02/xxxr0</a:t>
            </a:r>
          </a:p>
        </p:txBody>
      </p:sp>
      <p:sp>
        <p:nvSpPr>
          <p:cNvPr id="38917" name="Date Placeholder 4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  <a:noFill/>
        </p:spPr>
        <p:txBody>
          <a:bodyPr/>
          <a:lstStyle/>
          <a:p>
            <a:r>
              <a:rPr lang="en-US" smtClean="0"/>
              <a:t>Month 20xx</a:t>
            </a:r>
          </a:p>
        </p:txBody>
      </p:sp>
      <p:sp>
        <p:nvSpPr>
          <p:cNvPr id="38918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XXXX, His Company</a:t>
            </a:r>
          </a:p>
        </p:txBody>
      </p:sp>
      <p:sp>
        <p:nvSpPr>
          <p:cNvPr id="38919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  <a:noFill/>
        </p:spPr>
        <p:txBody>
          <a:bodyPr/>
          <a:lstStyle/>
          <a:p>
            <a:r>
              <a:rPr lang="en-US" smtClean="0"/>
              <a:t>Page </a:t>
            </a:r>
            <a:fld id="{9ADD8F5F-B7E5-4B0C-9D30-C37ACEF62728}" type="slidenum">
              <a:rPr lang="en-US" smtClean="0"/>
              <a:pPr/>
              <a:t>1</a:t>
            </a:fld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6175" y="695325"/>
            <a:ext cx="4641850" cy="34813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923925" y="4408488"/>
            <a:ext cx="5086350" cy="4176712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4">
              <a:defRPr/>
            </a:pPr>
            <a:r>
              <a:rPr lang="pt-BR" smtClean="0"/>
              <a:t>Subir Das, Chair, IEEE 2010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Page </a:t>
            </a:r>
            <a:fld id="{E5FD7119-2480-4BDB-AC46-C8803C888925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802.21-02/xxxr0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XXXX, His Company</a:t>
            </a:r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6175" y="695325"/>
            <a:ext cx="4641850" cy="3481388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923925" y="4408488"/>
            <a:ext cx="5086350" cy="4176712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doc.: IEEE 802.21-02/xxxr0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54050" y="95250"/>
            <a:ext cx="1060450" cy="2159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Month 20xx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dirty="0" smtClean="0"/>
              <a:t>XXXX, His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22625" y="8985250"/>
            <a:ext cx="512763" cy="182563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Page </a:t>
            </a:r>
            <a:fld id="{E2D12AD0-39D7-481D-A90E-51416BE1228E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6175" y="695325"/>
            <a:ext cx="4641850" cy="3481388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923925" y="4408488"/>
            <a:ext cx="5086350" cy="4176712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doc.: IEEE 802.21-02/xxxr0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54050" y="95250"/>
            <a:ext cx="1060450" cy="2159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Month 20xx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dirty="0" smtClean="0"/>
              <a:t>XXXX, His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22625" y="8985250"/>
            <a:ext cx="512763" cy="182563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Page </a:t>
            </a:r>
            <a:fld id="{E2D12AD0-39D7-481D-A90E-51416BE1228E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6175" y="695325"/>
            <a:ext cx="4641850" cy="3481388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923925" y="4408488"/>
            <a:ext cx="5086350" cy="4176712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doc.: IEEE 802.21-02/xxxr0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54050" y="95250"/>
            <a:ext cx="1060450" cy="2159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Month 20xx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dirty="0" smtClean="0"/>
              <a:t>XXXX, His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22625" y="8985250"/>
            <a:ext cx="512763" cy="182563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Page </a:t>
            </a:r>
            <a:fld id="{E2D12AD0-39D7-481D-A90E-51416BE1228E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6175" y="695325"/>
            <a:ext cx="4641850" cy="3481388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923925" y="4408488"/>
            <a:ext cx="5086350" cy="4176712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doc.: IEEE 802.21-02/xxxr0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54050" y="95250"/>
            <a:ext cx="1060450" cy="2159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Month 20xx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dirty="0" smtClean="0"/>
              <a:t>XXXX, His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22625" y="8985250"/>
            <a:ext cx="512763" cy="182563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Page </a:t>
            </a:r>
            <a:fld id="{E2D12AD0-39D7-481D-A90E-51416BE1228E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3D7A4F0-0FCF-4224-B81A-51E9E7009AF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A1EC890-31EC-487D-AA60-02B691D82D1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A519437-B6E0-45D2-ADBE-CED11A2324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F31B28D-59C5-4D92-A491-E66C7A6F60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922C443-5D96-4DE7-99CD-7C5E19B8A4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955A4B1-4EFB-4DEF-816B-559E5062D2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25E2F7-1D07-407B-992F-AC7D2817658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74FAE21-1B12-43B9-9130-C41EEF43AB0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5E68F9D-EE77-4604-80A2-5FFC8BC1321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3D7A4F0-0FCF-4224-B81A-51E9E7009AF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46FBD-A606-464B-83CC-887A8D49DE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3D7A4F0-0FCF-4224-B81A-51E9E7009AF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46FBD-A606-464B-83CC-887A8D49DE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46FBD-A606-464B-83CC-887A8D49DE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46FBD-A606-464B-83CC-887A8D49DE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46FBD-A606-464B-83CC-887A8D49DE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46FBD-A606-464B-83CC-887A8D49DE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46FBD-A606-464B-83CC-887A8D49DE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46FBD-A606-464B-83CC-887A8D49DE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46FBD-A606-464B-83CC-887A8D49DE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46FBD-A606-464B-83CC-887A8D49DE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46FBD-A606-464B-83CC-887A8D49DE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3D7A4F0-0FCF-4224-B81A-51E9E7009AF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E8D70-5D40-4BDB-95DE-FF8791A851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E8D70-5D40-4BDB-95DE-FF8791A851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E8D70-5D40-4BDB-95DE-FF8791A851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E8D70-5D40-4BDB-95DE-FF8791A851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E8D70-5D40-4BDB-95DE-FF8791A851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E8D70-5D40-4BDB-95DE-FF8791A851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E8D70-5D40-4BDB-95DE-FF8791A851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E8D70-5D40-4BDB-95DE-FF8791A851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E8D70-5D40-4BDB-95DE-FF8791A851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E8D70-5D40-4BDB-95DE-FF8791A851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9144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68350" cy="2159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3D7A4F0-0FCF-4224-B81A-51E9E7009AF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E8D70-5D40-4BDB-95DE-FF8791A851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917-4E53-499C-90FA-BFF6A41DE9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917-4E53-499C-90FA-BFF6A41DE9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917-4E53-499C-90FA-BFF6A41DE9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917-4E53-499C-90FA-BFF6A41DE9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917-4E53-499C-90FA-BFF6A41DE9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917-4E53-499C-90FA-BFF6A41DE9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917-4E53-499C-90FA-BFF6A41DE9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917-4E53-499C-90FA-BFF6A41DE9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917-4E53-499C-90FA-BFF6A41DE9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68350" cy="2159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3D7A4F0-0FCF-4224-B81A-51E9E7009AF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917-4E53-499C-90FA-BFF6A41DE9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917-4E53-499C-90FA-BFF6A41DE9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6BBCC7-F472-4271-BB1B-1A8EC13723E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690285-F893-4790-A724-96E45CA1549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A87D7D-18D4-4AC8-B10F-B8A600454B7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765D2E-6FA3-4BB9-988F-6FBC2B61DC0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05C69D-B6EE-44D1-87BC-41A7863914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6405D2-4AE7-473C-8F39-C4B4E07016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3E1F64-50B1-418F-962C-B808F147EB5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623493-D78E-476E-ADFE-FC7DA517461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14400" y="377825"/>
            <a:ext cx="768350" cy="2159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CBDE478-540A-4533-B630-5289DA16E1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F10AF9-D278-49BA-91C2-3547396931F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515F29-A17C-4417-B3CB-61508052755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3AC610-B033-4125-93E1-31603498AFD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21-13-0139-01-MuGM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A8D6E22-D652-423A-AF54-7FCC63B88B79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428625" y="6400800"/>
            <a:ext cx="2571750" cy="28575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21-13-0139-01-MuGM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65517F1-EB6E-4F81-AC89-74369054FC55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21-13-0139-01-MuGM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EFBC0B3-241B-4D5F-8F6B-334F1B7A2D50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2275" y="1143000"/>
            <a:ext cx="4073525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43000"/>
            <a:ext cx="4073525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21-13-0139-01-MuGM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384C91E-A10F-41F8-9C46-D7F1DEF15A81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21-13-0139-01-MuGM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2054AAA-100F-4D79-BC9A-76C2FE4879A1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21-13-0139-01-MuGM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2A6D1BD-8B4B-441D-B047-EC4CFFD2BD77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21-13-0139-01-MuGM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AC6255C-89DB-48E4-8183-0CC31013F7D2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68350" cy="215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3DACD2F-9786-486C-9E92-757D70B8C5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21-13-0139-01-MuGM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5959048-C632-45BE-9AF1-FC3AAC76FD4C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21-13-0139-01-MuGM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565FC97-2D4E-400A-9A8D-F56388743B3C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21-13-0139-01-MuGM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FA2ABC5-4BDB-4DB6-9C7D-C1FCE27DD1BE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46863" y="228600"/>
            <a:ext cx="2074862" cy="6096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22275" y="228600"/>
            <a:ext cx="6072188" cy="6096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21-13-0139-01-MuGM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DF76302-3909-43F9-AE0C-0B38374A3256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21-13-0139-01-MuGM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B15869C-EB8F-4957-A1BE-4BEBD24B54D7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661150" y="6475413"/>
            <a:ext cx="1949450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5EAE60E-B8AB-4C07-8727-0B4A640A87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AE6C48-FC0E-4C0A-A7D2-A12BE0BB3F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2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6.xml"/><Relationship Id="rId3" Type="http://schemas.openxmlformats.org/officeDocument/2006/relationships/slideLayout" Target="../slideLayouts/slideLayout21.xml"/><Relationship Id="rId7" Type="http://schemas.openxmlformats.org/officeDocument/2006/relationships/slideLayout" Target="../slideLayouts/slideLayout25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9.xml"/><Relationship Id="rId6" Type="http://schemas.openxmlformats.org/officeDocument/2006/relationships/slideLayout" Target="../slideLayouts/slideLayout24.xml"/><Relationship Id="rId11" Type="http://schemas.openxmlformats.org/officeDocument/2006/relationships/slideLayout" Target="../slideLayouts/slideLayout29.xml"/><Relationship Id="rId5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28.xml"/><Relationship Id="rId4" Type="http://schemas.openxmlformats.org/officeDocument/2006/relationships/slideLayout" Target="../slideLayouts/slideLayout22.xml"/><Relationship Id="rId9" Type="http://schemas.openxmlformats.org/officeDocument/2006/relationships/slideLayout" Target="../slideLayouts/slideLayout27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7.xml"/><Relationship Id="rId3" Type="http://schemas.openxmlformats.org/officeDocument/2006/relationships/slideLayout" Target="../slideLayouts/slideLayout32.xml"/><Relationship Id="rId7" Type="http://schemas.openxmlformats.org/officeDocument/2006/relationships/slideLayout" Target="../slideLayouts/slideLayout36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31.xml"/><Relationship Id="rId1" Type="http://schemas.openxmlformats.org/officeDocument/2006/relationships/slideLayout" Target="../slideLayouts/slideLayout30.xml"/><Relationship Id="rId6" Type="http://schemas.openxmlformats.org/officeDocument/2006/relationships/slideLayout" Target="../slideLayouts/slideLayout35.xml"/><Relationship Id="rId11" Type="http://schemas.openxmlformats.org/officeDocument/2006/relationships/slideLayout" Target="../slideLayouts/slideLayout40.xml"/><Relationship Id="rId5" Type="http://schemas.openxmlformats.org/officeDocument/2006/relationships/slideLayout" Target="../slideLayouts/slideLayout34.xml"/><Relationship Id="rId10" Type="http://schemas.openxmlformats.org/officeDocument/2006/relationships/slideLayout" Target="../slideLayouts/slideLayout39.xml"/><Relationship Id="rId4" Type="http://schemas.openxmlformats.org/officeDocument/2006/relationships/slideLayout" Target="../slideLayouts/slideLayout33.xml"/><Relationship Id="rId9" Type="http://schemas.openxmlformats.org/officeDocument/2006/relationships/slideLayout" Target="../slideLayouts/slideLayout38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8.xml"/><Relationship Id="rId3" Type="http://schemas.openxmlformats.org/officeDocument/2006/relationships/slideLayout" Target="../slideLayouts/slideLayout43.xml"/><Relationship Id="rId7" Type="http://schemas.openxmlformats.org/officeDocument/2006/relationships/slideLayout" Target="../slideLayouts/slideLayout47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42.xml"/><Relationship Id="rId1" Type="http://schemas.openxmlformats.org/officeDocument/2006/relationships/slideLayout" Target="../slideLayouts/slideLayout41.xml"/><Relationship Id="rId6" Type="http://schemas.openxmlformats.org/officeDocument/2006/relationships/slideLayout" Target="../slideLayouts/slideLayout46.xml"/><Relationship Id="rId11" Type="http://schemas.openxmlformats.org/officeDocument/2006/relationships/slideLayout" Target="../slideLayouts/slideLayout51.xml"/><Relationship Id="rId5" Type="http://schemas.openxmlformats.org/officeDocument/2006/relationships/slideLayout" Target="../slideLayouts/slideLayout45.xml"/><Relationship Id="rId10" Type="http://schemas.openxmlformats.org/officeDocument/2006/relationships/slideLayout" Target="../slideLayouts/slideLayout50.xml"/><Relationship Id="rId4" Type="http://schemas.openxmlformats.org/officeDocument/2006/relationships/slideLayout" Target="../slideLayouts/slideLayout44.xml"/><Relationship Id="rId9" Type="http://schemas.openxmlformats.org/officeDocument/2006/relationships/slideLayout" Target="../slideLayouts/slideLayout49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9.xml"/><Relationship Id="rId3" Type="http://schemas.openxmlformats.org/officeDocument/2006/relationships/slideLayout" Target="../slideLayouts/slideLayout54.xml"/><Relationship Id="rId7" Type="http://schemas.openxmlformats.org/officeDocument/2006/relationships/slideLayout" Target="../slideLayouts/slideLayout58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53.xml"/><Relationship Id="rId1" Type="http://schemas.openxmlformats.org/officeDocument/2006/relationships/slideLayout" Target="../slideLayouts/slideLayout52.xml"/><Relationship Id="rId6" Type="http://schemas.openxmlformats.org/officeDocument/2006/relationships/slideLayout" Target="../slideLayouts/slideLayout57.xml"/><Relationship Id="rId11" Type="http://schemas.openxmlformats.org/officeDocument/2006/relationships/slideLayout" Target="../slideLayouts/slideLayout62.xml"/><Relationship Id="rId5" Type="http://schemas.openxmlformats.org/officeDocument/2006/relationships/slideLayout" Target="../slideLayouts/slideLayout56.xml"/><Relationship Id="rId10" Type="http://schemas.openxmlformats.org/officeDocument/2006/relationships/slideLayout" Target="../slideLayouts/slideLayout61.xml"/><Relationship Id="rId4" Type="http://schemas.openxmlformats.org/officeDocument/2006/relationships/slideLayout" Target="../slideLayouts/slideLayout55.xml"/><Relationship Id="rId9" Type="http://schemas.openxmlformats.org/officeDocument/2006/relationships/slideLayout" Target="../slideLayouts/slideLayout60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0.xml"/><Relationship Id="rId13" Type="http://schemas.openxmlformats.org/officeDocument/2006/relationships/theme" Target="../theme/theme6.xml"/><Relationship Id="rId3" Type="http://schemas.openxmlformats.org/officeDocument/2006/relationships/slideLayout" Target="../slideLayouts/slideLayout65.xml"/><Relationship Id="rId7" Type="http://schemas.openxmlformats.org/officeDocument/2006/relationships/slideLayout" Target="../slideLayouts/slideLayout69.xml"/><Relationship Id="rId12" Type="http://schemas.openxmlformats.org/officeDocument/2006/relationships/slideLayout" Target="../slideLayouts/slideLayout74.xml"/><Relationship Id="rId2" Type="http://schemas.openxmlformats.org/officeDocument/2006/relationships/slideLayout" Target="../slideLayouts/slideLayout64.xml"/><Relationship Id="rId1" Type="http://schemas.openxmlformats.org/officeDocument/2006/relationships/slideLayout" Target="../slideLayouts/slideLayout63.xml"/><Relationship Id="rId6" Type="http://schemas.openxmlformats.org/officeDocument/2006/relationships/slideLayout" Target="../slideLayouts/slideLayout68.xml"/><Relationship Id="rId11" Type="http://schemas.openxmlformats.org/officeDocument/2006/relationships/slideLayout" Target="../slideLayouts/slideLayout73.xml"/><Relationship Id="rId5" Type="http://schemas.openxmlformats.org/officeDocument/2006/relationships/slideLayout" Target="../slideLayouts/slideLayout67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72.xml"/><Relationship Id="rId4" Type="http://schemas.openxmlformats.org/officeDocument/2006/relationships/slideLayout" Target="../slideLayouts/slideLayout66.xml"/><Relationship Id="rId9" Type="http://schemas.openxmlformats.org/officeDocument/2006/relationships/slideLayout" Target="../slideLayouts/slideLayout71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2" descr="802logo"/>
          <p:cNvPicPr>
            <a:picLocks noChangeAspect="1" noChangeArrowheads="1"/>
          </p:cNvPicPr>
          <p:nvPr userDrawn="1"/>
        </p:nvPicPr>
        <p:blipFill>
          <a:blip r:embed="rId20" cstate="print"/>
          <a:srcRect/>
          <a:stretch>
            <a:fillRect/>
          </a:stretch>
        </p:blipFill>
        <p:spPr bwMode="auto">
          <a:xfrm>
            <a:off x="8382000" y="60325"/>
            <a:ext cx="754063" cy="77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13" descr="smllieee"/>
          <p:cNvPicPr>
            <a:picLocks noChangeAspect="1" noChangeArrowheads="1"/>
          </p:cNvPicPr>
          <p:nvPr userDrawn="1"/>
        </p:nvPicPr>
        <p:blipFill>
          <a:blip r:embed="rId21" cstate="print"/>
          <a:srcRect/>
          <a:stretch>
            <a:fillRect/>
          </a:stretch>
        </p:blipFill>
        <p:spPr bwMode="auto">
          <a:xfrm>
            <a:off x="76200" y="57150"/>
            <a:ext cx="754063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7620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711950" y="6475413"/>
            <a:ext cx="189865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28637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3D7A4F0-0FCF-4224-B81A-51E9E7009A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3283887" y="394156"/>
            <a:ext cx="4991751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sz="1400" b="1" dirty="0" smtClean="0"/>
              <a:t>21-14-0178-00-0000-Session#65-Closing_Plenary_Notes.ppt</a:t>
            </a:r>
            <a:endParaRPr lang="en-US" sz="1400" b="1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endParaRPr lang="en-US"/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3" name="Line 10"/>
          <p:cNvSpPr>
            <a:spLocks noChangeShapeType="1"/>
          </p:cNvSpPr>
          <p:nvPr userDrawn="1"/>
        </p:nvSpPr>
        <p:spPr bwMode="auto">
          <a:xfrm>
            <a:off x="609600" y="6096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9" r:id="rId1"/>
    <p:sldLayoutId id="2147483864" r:id="rId2"/>
    <p:sldLayoutId id="2147483865" r:id="rId3"/>
    <p:sldLayoutId id="2147483862" r:id="rId4"/>
    <p:sldLayoutId id="2147483863" r:id="rId5"/>
    <p:sldLayoutId id="2147483837" r:id="rId6"/>
    <p:sldLayoutId id="2147483850" r:id="rId7"/>
    <p:sldLayoutId id="2147483851" r:id="rId8"/>
    <p:sldLayoutId id="2147483852" r:id="rId9"/>
    <p:sldLayoutId id="2147483853" r:id="rId10"/>
    <p:sldLayoutId id="2147483854" r:id="rId11"/>
    <p:sldLayoutId id="2147483855" r:id="rId12"/>
    <p:sldLayoutId id="2147483856" r:id="rId13"/>
    <p:sldLayoutId id="2147483857" r:id="rId14"/>
    <p:sldLayoutId id="2147483858" r:id="rId15"/>
    <p:sldLayoutId id="2147483859" r:id="rId16"/>
    <p:sldLayoutId id="2147483860" r:id="rId17"/>
    <p:sldLayoutId id="2147483861" r:id="rId18"/>
  </p:sldLayoutIdLst>
  <p:hf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D46FBD-A606-464B-83CC-887A8D49DE8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7" r:id="rId1"/>
    <p:sldLayoutId id="2147483868" r:id="rId2"/>
    <p:sldLayoutId id="2147483869" r:id="rId3"/>
    <p:sldLayoutId id="2147483870" r:id="rId4"/>
    <p:sldLayoutId id="2147483871" r:id="rId5"/>
    <p:sldLayoutId id="2147483872" r:id="rId6"/>
    <p:sldLayoutId id="2147483873" r:id="rId7"/>
    <p:sldLayoutId id="2147483874" r:id="rId8"/>
    <p:sldLayoutId id="2147483875" r:id="rId9"/>
    <p:sldLayoutId id="2147483876" r:id="rId10"/>
    <p:sldLayoutId id="2147483877" r:id="rId11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FE8D70-5D40-4BDB-95DE-FF8791A8512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9" r:id="rId1"/>
    <p:sldLayoutId id="2147483880" r:id="rId2"/>
    <p:sldLayoutId id="2147483881" r:id="rId3"/>
    <p:sldLayoutId id="2147483882" r:id="rId4"/>
    <p:sldLayoutId id="2147483883" r:id="rId5"/>
    <p:sldLayoutId id="2147483884" r:id="rId6"/>
    <p:sldLayoutId id="2147483885" r:id="rId7"/>
    <p:sldLayoutId id="2147483886" r:id="rId8"/>
    <p:sldLayoutId id="2147483887" r:id="rId9"/>
    <p:sldLayoutId id="2147483888" r:id="rId10"/>
    <p:sldLayoutId id="2147483889" r:id="rId11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84917-4E53-499C-90FA-BFF6A41DE94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91" r:id="rId1"/>
    <p:sldLayoutId id="2147483892" r:id="rId2"/>
    <p:sldLayoutId id="2147483893" r:id="rId3"/>
    <p:sldLayoutId id="2147483894" r:id="rId4"/>
    <p:sldLayoutId id="2147483895" r:id="rId5"/>
    <p:sldLayoutId id="2147483896" r:id="rId6"/>
    <p:sldLayoutId id="2147483897" r:id="rId7"/>
    <p:sldLayoutId id="2147483898" r:id="rId8"/>
    <p:sldLayoutId id="2147483899" r:id="rId9"/>
    <p:sldLayoutId id="2147483900" r:id="rId10"/>
    <p:sldLayoutId id="2147483901" r:id="rId11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B479E6CA-7F7D-4CC3-86DB-B6301A399B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38" r:id="rId1"/>
    <p:sldLayoutId id="2147483839" r:id="rId2"/>
    <p:sldLayoutId id="2147483840" r:id="rId3"/>
    <p:sldLayoutId id="2147483841" r:id="rId4"/>
    <p:sldLayoutId id="2147483842" r:id="rId5"/>
    <p:sldLayoutId id="2147483843" r:id="rId6"/>
    <p:sldLayoutId id="2147483844" r:id="rId7"/>
    <p:sldLayoutId id="2147483845" r:id="rId8"/>
    <p:sldLayoutId id="2147483846" r:id="rId9"/>
    <p:sldLayoutId id="2147483847" r:id="rId10"/>
    <p:sldLayoutId id="2147483848" r:id="rId11"/>
  </p:sldLayoutIdLst>
  <p:hf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22275" y="228600"/>
            <a:ext cx="8270875" cy="685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mtClean="0"/>
              <a:t>Title: 36 pt Rotis Sans Serif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01613" y="1000125"/>
            <a:ext cx="8299450" cy="5181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mtClean="0"/>
              <a:t>IEEE 802.21 Powerpoint Template</a:t>
            </a:r>
            <a:br>
              <a:rPr lang="en-US" altLang="ja-JP" smtClean="0"/>
            </a:br>
            <a:r>
              <a:rPr lang="en-US" altLang="ja-JP" smtClean="0"/>
              <a:t>(Rotis Sans Serif 24 pt)</a:t>
            </a:r>
          </a:p>
          <a:p>
            <a:pPr lvl="0"/>
            <a:r>
              <a:rPr lang="en-US" altLang="ja-JP" smtClean="0"/>
              <a:t>1st Level Bullet</a:t>
            </a:r>
          </a:p>
          <a:p>
            <a:pPr lvl="1"/>
            <a:r>
              <a:rPr lang="en-US" altLang="ja-JP" smtClean="0"/>
              <a:t>2nd Level Bullet</a:t>
            </a:r>
          </a:p>
          <a:p>
            <a:pPr lvl="2"/>
            <a:r>
              <a:rPr lang="en-US" altLang="ja-JP" smtClean="0"/>
              <a:t>3rd Level Bullet</a:t>
            </a:r>
          </a:p>
          <a:p>
            <a:pPr lvl="2"/>
            <a:endParaRPr lang="en-US" altLang="ja-JP" smtClean="0"/>
          </a:p>
          <a:p>
            <a:pPr lvl="1"/>
            <a:endParaRPr lang="en-US" altLang="ja-JP" smtClean="0"/>
          </a:p>
          <a:p>
            <a:pPr lvl="0"/>
            <a:endParaRPr lang="en-US" altLang="ja-JP" smtClean="0"/>
          </a:p>
          <a:p>
            <a:pPr lvl="0"/>
            <a:endParaRPr lang="en-US" altLang="ja-JP" smtClean="0"/>
          </a:p>
          <a:p>
            <a:pPr lvl="0"/>
            <a:r>
              <a:rPr lang="en-US" altLang="ja-JP" smtClean="0"/>
              <a:t/>
            </a:r>
            <a:br>
              <a:rPr lang="en-US" altLang="ja-JP" smtClean="0"/>
            </a:br>
            <a:endParaRPr lang="en-US" altLang="ja-JP" smtClean="0"/>
          </a:p>
        </p:txBody>
      </p:sp>
      <p:sp>
        <p:nvSpPr>
          <p:cNvPr id="160772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81000" y="6400800"/>
            <a:ext cx="2619375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lnSpc>
                <a:spcPct val="90000"/>
              </a:lnSpc>
              <a:defRPr sz="1400" smtClean="0">
                <a:latin typeface="+mn-lt"/>
              </a:defRPr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21-13-0139-01-MuGM</a:t>
            </a:r>
          </a:p>
        </p:txBody>
      </p:sp>
      <p:sp>
        <p:nvSpPr>
          <p:cNvPr id="160773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772400" y="6400800"/>
            <a:ext cx="685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lnSpc>
                <a:spcPct val="90000"/>
              </a:lnSpc>
              <a:defRPr sz="1400">
                <a:latin typeface="Times" charset="0"/>
                <a:ea typeface="ＭＳ Ｐゴシック" pitchFamily="34" charset="-128"/>
              </a:defRPr>
            </a:lvl1pPr>
          </a:lstStyle>
          <a:p>
            <a:fld id="{2899EB77-1999-4334-A7A8-63863A257729}" type="slidenum">
              <a:rPr lang="en-US" altLang="ja-JP" smtClean="0">
                <a:solidFill>
                  <a:srgbClr val="000000"/>
                </a:solidFill>
              </a:rPr>
              <a:pPr/>
              <a:t>‹#›</a:t>
            </a:fld>
            <a:endParaRPr lang="en-US" altLang="ja-JP" smtClean="0">
              <a:solidFill>
                <a:srgbClr val="000000"/>
              </a:solidFill>
            </a:endParaRPr>
          </a:p>
        </p:txBody>
      </p:sp>
      <p:pic>
        <p:nvPicPr>
          <p:cNvPr id="1030" name="Picture 6" descr="smllieee"/>
          <p:cNvPicPr>
            <a:picLocks noChangeAspect="1" noChangeArrowheads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228600" y="57150"/>
            <a:ext cx="754063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1" name="Picture 7" descr="802logo"/>
          <p:cNvPicPr>
            <a:picLocks noChangeAspect="1" noChangeArrowheads="1"/>
          </p:cNvPicPr>
          <p:nvPr userDrawn="1"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8237538" y="76200"/>
            <a:ext cx="754062" cy="77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03" r:id="rId1"/>
    <p:sldLayoutId id="2147483904" r:id="rId2"/>
    <p:sldLayoutId id="2147483905" r:id="rId3"/>
    <p:sldLayoutId id="2147483906" r:id="rId4"/>
    <p:sldLayoutId id="2147483907" r:id="rId5"/>
    <p:sldLayoutId id="2147483908" r:id="rId6"/>
    <p:sldLayoutId id="2147483909" r:id="rId7"/>
    <p:sldLayoutId id="2147483910" r:id="rId8"/>
    <p:sldLayoutId id="2147483911" r:id="rId9"/>
    <p:sldLayoutId id="2147483912" r:id="rId10"/>
    <p:sldLayoutId id="2147483913" r:id="rId11"/>
    <p:sldLayoutId id="2147483914" r:id="rId12"/>
  </p:sldLayoutIdLst>
  <p:hf hdr="0" dt="0"/>
  <p:txStyles>
    <p:titleStyle>
      <a:lvl1pPr algn="ctr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+mj-lt"/>
          <a:ea typeface="+mj-ea"/>
          <a:cs typeface="+mj-cs"/>
        </a:defRPr>
      </a:lvl1pPr>
      <a:lvl2pPr algn="ctr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2pPr>
      <a:lvl3pPr algn="ctr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3pPr>
      <a:lvl4pPr algn="ctr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4pPr>
      <a:lvl5pPr algn="ctr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5pPr>
      <a:lvl6pPr marL="457200" algn="ctr" defTabSz="762000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6pPr>
      <a:lvl7pPr marL="914400" algn="ctr" defTabSz="762000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7pPr>
      <a:lvl8pPr marL="1371600" algn="ctr" defTabSz="762000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8pPr>
      <a:lvl9pPr marL="1828800" algn="ctr" defTabSz="762000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9pPr>
    </p:titleStyle>
    <p:bodyStyle>
      <a:lvl1pPr marL="280988" indent="-280988" algn="l" defTabSz="762000" rtl="0" eaLnBrk="0" fontAlgn="base" hangingPunct="0">
        <a:lnSpc>
          <a:spcPct val="90000"/>
        </a:lnSpc>
        <a:spcBef>
          <a:spcPct val="40000"/>
        </a:spcBef>
        <a:spcAft>
          <a:spcPct val="0"/>
        </a:spcAft>
        <a:buClr>
          <a:schemeClr val="accent1"/>
        </a:buClr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666750" indent="-195263" algn="l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chemeClr val="accent1"/>
        </a:buClr>
        <a:buSzPct val="75000"/>
        <a:buChar char="•"/>
        <a:defRPr sz="2400">
          <a:solidFill>
            <a:schemeClr val="tx1"/>
          </a:solidFill>
          <a:latin typeface="+mn-lt"/>
        </a:defRPr>
      </a:lvl2pPr>
      <a:lvl3pPr marL="1147763" indent="-195263" algn="l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chemeClr val="accent1"/>
        </a:buClr>
        <a:buSzPct val="75000"/>
        <a:buChar char="•"/>
        <a:defRPr sz="2400">
          <a:solidFill>
            <a:schemeClr val="tx1"/>
          </a:solidFill>
          <a:latin typeface="+mn-lt"/>
        </a:defRPr>
      </a:lvl3pPr>
      <a:lvl4pPr marL="1804988" indent="-277813" algn="l" defTabSz="762000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Rotis Sans Serif for Nokia" pitchFamily="34" charset="0"/>
        </a:defRPr>
      </a:lvl4pPr>
      <a:lvl5pPr marL="2286000" indent="-280988" algn="l" defTabSz="76200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Rotis Sans Serif for Nokia" pitchFamily="34" charset="0"/>
        </a:defRPr>
      </a:lvl5pPr>
      <a:lvl6pPr marL="2743200" indent="-280988" algn="l" defTabSz="762000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Rotis Sans Serif for Nokia" pitchFamily="34" charset="0"/>
        </a:defRPr>
      </a:lvl6pPr>
      <a:lvl7pPr marL="3200400" indent="-280988" algn="l" defTabSz="762000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Rotis Sans Serif for Nokia" pitchFamily="34" charset="0"/>
        </a:defRPr>
      </a:lvl7pPr>
      <a:lvl8pPr marL="3657600" indent="-280988" algn="l" defTabSz="762000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Rotis Sans Serif for Nokia" pitchFamily="34" charset="0"/>
        </a:defRPr>
      </a:lvl8pPr>
      <a:lvl9pPr marL="4114800" indent="-280988" algn="l" defTabSz="762000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Rotis Sans Serif for Nokia" pitchFamily="34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resweb.passkey.com/Resweb.do?mode=welcome_ei_new&amp;eventID=11250026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bookings.ihotelier.com/bookings.jsp?groupID=1223675&amp;hotelID=17417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21/dcn/14/21-14-0176-00-REVP-802-21m-closing-notes.pptx" TargetMode="External"/><Relationship Id="rId2" Type="http://schemas.openxmlformats.org/officeDocument/2006/relationships/hyperlink" Target="https://mentor.ieee.org/802.21/dcn/14/21-14-0175-00-MuGM-tgd-november-closing-note.ppt" TargetMode="External"/><Relationship Id="rId1" Type="http://schemas.openxmlformats.org/officeDocument/2006/relationships/slideLayout" Target="../slideLayouts/slideLayout8.xml"/><Relationship Id="rId4" Type="http://schemas.openxmlformats.org/officeDocument/2006/relationships/hyperlink" Target="https://mentor.ieee.org/802.21/dcn/14/21-14-0177-00-MISU-november-closing-notes.pptx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oter Placeholder 4"/>
          <p:cNvSpPr txBox="1">
            <a:spLocks/>
          </p:cNvSpPr>
          <p:nvPr/>
        </p:nvSpPr>
        <p:spPr>
          <a:xfrm>
            <a:off x="6324600" y="6475412"/>
            <a:ext cx="2286000" cy="382588"/>
          </a:xfrm>
          <a:prstGeom prst="rect">
            <a:avLst/>
          </a:prstGeom>
          <a:noFill/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    Subir Das, Chair 802.21 WG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6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648200"/>
            <a:ext cx="6858000" cy="1066800"/>
          </a:xfrm>
        </p:spPr>
        <p:txBody>
          <a:bodyPr/>
          <a:lstStyle/>
          <a:p>
            <a:pPr eaLnBrk="1" hangingPunct="1"/>
            <a:r>
              <a:rPr lang="en-US" sz="2800" b="1" dirty="0" smtClean="0">
                <a:latin typeface="Arial" charset="0"/>
              </a:rPr>
              <a:t>Subir Das</a:t>
            </a:r>
          </a:p>
          <a:p>
            <a:pPr eaLnBrk="1" hangingPunct="1"/>
            <a:r>
              <a:rPr lang="en-US" sz="2800" b="1" dirty="0" err="1" smtClean="0">
                <a:latin typeface="Arial" charset="0"/>
              </a:rPr>
              <a:t>sdas</a:t>
            </a:r>
            <a:r>
              <a:rPr lang="en-US" sz="2800" b="1" dirty="0" smtClean="0">
                <a:latin typeface="Arial" charset="0"/>
              </a:rPr>
              <a:t> at </a:t>
            </a:r>
            <a:r>
              <a:rPr lang="en-US" sz="2800" b="1" dirty="0" err="1" smtClean="0">
                <a:latin typeface="Arial" charset="0"/>
              </a:rPr>
              <a:t>appcomsci</a:t>
            </a:r>
            <a:r>
              <a:rPr lang="en-US" sz="2800" b="1" dirty="0" smtClean="0">
                <a:latin typeface="Arial" charset="0"/>
              </a:rPr>
              <a:t> dot com</a:t>
            </a: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609600" y="1066800"/>
            <a:ext cx="7848600" cy="350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charset="0"/>
                <a:ea typeface="+mj-ea"/>
                <a:cs typeface="+mj-cs"/>
              </a:rPr>
              <a:t>IEEE 802.21</a:t>
            </a:r>
            <a:br>
              <a:rPr kumimoji="0" lang="en-US" sz="5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charset="0"/>
                <a:ea typeface="+mj-ea"/>
                <a:cs typeface="+mj-cs"/>
              </a:rPr>
            </a:br>
            <a:r>
              <a:rPr kumimoji="0" lang="en-US" sz="4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charset="0"/>
                <a:ea typeface="+mj-ea"/>
                <a:cs typeface="+mj-cs"/>
              </a:rPr>
              <a:t>Session #</a:t>
            </a:r>
            <a:r>
              <a:rPr kumimoji="0" lang="en-US" sz="4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charset="0"/>
                <a:ea typeface="+mj-ea"/>
                <a:cs typeface="+mj-cs"/>
              </a:rPr>
              <a:t>65, </a:t>
            </a:r>
            <a:r>
              <a:rPr kumimoji="0" lang="en-US" sz="4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charset="0"/>
                <a:ea typeface="+mj-ea"/>
                <a:cs typeface="+mj-cs"/>
              </a:rPr>
              <a:t/>
            </a:r>
            <a:br>
              <a:rPr kumimoji="0" lang="en-US" sz="4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charset="0"/>
                <a:ea typeface="+mj-ea"/>
                <a:cs typeface="+mj-cs"/>
              </a:rPr>
            </a:br>
            <a:r>
              <a:rPr lang="en-US" sz="4400" b="1" kern="0" noProof="0" dirty="0" smtClean="0">
                <a:solidFill>
                  <a:schemeClr val="tx2"/>
                </a:solidFill>
                <a:latin typeface="Arial" charset="0"/>
                <a:ea typeface="+mj-ea"/>
                <a:cs typeface="+mj-cs"/>
              </a:rPr>
              <a:t>San Antonio, </a:t>
            </a:r>
            <a:r>
              <a:rPr lang="en-US" sz="4400" b="1" kern="0" noProof="0" dirty="0" err="1" smtClean="0">
                <a:solidFill>
                  <a:schemeClr val="tx2"/>
                </a:solidFill>
                <a:latin typeface="Arial" charset="0"/>
                <a:ea typeface="+mj-ea"/>
                <a:cs typeface="+mj-cs"/>
              </a:rPr>
              <a:t>Tx</a:t>
            </a:r>
            <a:r>
              <a:rPr lang="en-US" sz="4400" b="1" kern="0" noProof="0" dirty="0" smtClean="0">
                <a:solidFill>
                  <a:schemeClr val="tx2"/>
                </a:solidFill>
                <a:latin typeface="Arial" charset="0"/>
                <a:ea typeface="+mj-ea"/>
                <a:cs typeface="+mj-cs"/>
              </a:rPr>
              <a:t>, USA</a:t>
            </a:r>
            <a:r>
              <a:rPr kumimoji="0" lang="en-US" sz="4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charset="0"/>
                <a:ea typeface="+mj-ea"/>
                <a:cs typeface="+mj-cs"/>
              </a:rPr>
              <a:t> </a:t>
            </a:r>
            <a:r>
              <a:rPr kumimoji="0" lang="en-US" sz="4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charset="0"/>
                <a:ea typeface="+mj-ea"/>
                <a:cs typeface="+mj-cs"/>
              </a:rPr>
              <a:t/>
            </a:r>
            <a:br>
              <a:rPr kumimoji="0" lang="en-US" sz="4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charset="0"/>
                <a:ea typeface="+mj-ea"/>
                <a:cs typeface="+mj-cs"/>
              </a:rPr>
            </a:br>
            <a:r>
              <a:rPr kumimoji="0" lang="en-US" sz="4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charset="0"/>
                <a:ea typeface="+mj-ea"/>
                <a:cs typeface="+mj-cs"/>
              </a:rPr>
              <a:t>WG Closing</a:t>
            </a:r>
            <a:r>
              <a:rPr kumimoji="0" lang="en-US" sz="4400" b="1" i="0" u="none" strike="noStrike" kern="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charset="0"/>
                <a:ea typeface="+mj-ea"/>
                <a:cs typeface="+mj-cs"/>
              </a:rPr>
              <a:t> </a:t>
            </a:r>
            <a:r>
              <a:rPr kumimoji="0" lang="en-US" sz="4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charset="0"/>
                <a:ea typeface="+mj-ea"/>
                <a:cs typeface="+mj-cs"/>
              </a:rPr>
              <a:t>Plenary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2514600"/>
            <a:ext cx="8270875" cy="685800"/>
          </a:xfrm>
        </p:spPr>
        <p:txBody>
          <a:bodyPr/>
          <a:lstStyle/>
          <a:p>
            <a:r>
              <a:rPr lang="en-US" altLang="zh-CN" b="1" dirty="0" smtClean="0">
                <a:ea typeface="SimSun" pitchFamily="2" charset="-122"/>
              </a:rPr>
              <a:t>Future Sessions</a:t>
            </a:r>
            <a:endParaRPr lang="zh-CN" altLang="en-US" b="1" dirty="0" smtClean="0">
              <a:ea typeface="SimSun" pitchFamily="2" charset="-122"/>
            </a:endParaRPr>
          </a:p>
        </p:txBody>
      </p:sp>
      <p:sp>
        <p:nvSpPr>
          <p:cNvPr id="8" name="Footer Placeholder 5"/>
          <p:cNvSpPr txBox="1">
            <a:spLocks/>
          </p:cNvSpPr>
          <p:nvPr/>
        </p:nvSpPr>
        <p:spPr>
          <a:xfrm>
            <a:off x="6400800" y="6477000"/>
            <a:ext cx="2133600" cy="228601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Subir Das, Chair, IEEE 802.21</a:t>
            </a: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5EAE60E-B8AB-4C07-8727-0B4A640A876B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9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685800"/>
            <a:ext cx="8534400" cy="533400"/>
          </a:xfrm>
        </p:spPr>
        <p:txBody>
          <a:bodyPr/>
          <a:lstStyle/>
          <a:p>
            <a:r>
              <a:rPr lang="en-US" sz="3600" dirty="0" smtClean="0">
                <a:solidFill>
                  <a:schemeClr val="accent2"/>
                </a:solidFill>
              </a:rPr>
              <a:t>Future Sessions – 2015</a:t>
            </a:r>
            <a:r>
              <a:rPr lang="en-US" sz="4000" dirty="0" smtClean="0">
                <a:solidFill>
                  <a:schemeClr val="accent2"/>
                </a:solidFill>
              </a:rPr>
              <a:t/>
            </a:r>
            <a:br>
              <a:rPr lang="en-US" sz="4000" dirty="0" smtClean="0">
                <a:solidFill>
                  <a:schemeClr val="accent2"/>
                </a:solidFill>
              </a:rPr>
            </a:br>
            <a:endParaRPr lang="en-US" sz="2000" b="1" dirty="0" smtClean="0">
              <a:solidFill>
                <a:schemeClr val="accent2"/>
              </a:solidFill>
            </a:endParaRPr>
          </a:p>
        </p:txBody>
      </p:sp>
      <p:sp>
        <p:nvSpPr>
          <p:cNvPr id="3687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066800"/>
            <a:ext cx="8534400" cy="5486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chemeClr val="accent2"/>
                </a:solidFill>
              </a:rPr>
              <a:t>Interim: 11-16 January, 2015, </a:t>
            </a:r>
            <a:r>
              <a:rPr lang="es-ES" sz="2400" b="1" dirty="0" smtClean="0">
                <a:solidFill>
                  <a:schemeClr val="accent2"/>
                </a:solidFill>
              </a:rPr>
              <a:t>Hyatt Regency, Atlanta, GA, USA</a:t>
            </a:r>
          </a:p>
          <a:p>
            <a:pPr lvl="1">
              <a:lnSpc>
                <a:spcPct val="90000"/>
              </a:lnSpc>
            </a:pPr>
            <a:r>
              <a:rPr lang="en-US" sz="1800" dirty="0" smtClean="0">
                <a:solidFill>
                  <a:srgbClr val="FF0000"/>
                </a:solidFill>
              </a:rPr>
              <a:t>Co-located with all 802 groups</a:t>
            </a:r>
            <a:r>
              <a:rPr lang="en-US" sz="1800" b="1" dirty="0" smtClean="0">
                <a:solidFill>
                  <a:srgbClr val="FF0000"/>
                </a:solidFill>
              </a:rPr>
              <a:t> </a:t>
            </a:r>
          </a:p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FF0000"/>
                </a:solidFill>
              </a:rPr>
              <a:t>Plenary: 8-13 March, 2015,  </a:t>
            </a:r>
            <a:r>
              <a:rPr lang="en-US" sz="2400" b="1" dirty="0" err="1" smtClean="0">
                <a:solidFill>
                  <a:srgbClr val="FF0000"/>
                </a:solidFill>
              </a:rPr>
              <a:t>Estrel</a:t>
            </a:r>
            <a:r>
              <a:rPr lang="en-US" sz="2400" b="1" dirty="0" smtClean="0">
                <a:solidFill>
                  <a:srgbClr val="FF0000"/>
                </a:solidFill>
              </a:rPr>
              <a:t> Convention Center and Hotel, Berlin,   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>
                <a:solidFill>
                  <a:srgbClr val="FF0000"/>
                </a:solidFill>
              </a:rPr>
              <a:t>Co-located with all 802 groups</a:t>
            </a:r>
            <a:endParaRPr lang="en-US" sz="2000" b="1" dirty="0" smtClean="0">
              <a:solidFill>
                <a:srgbClr val="FF0000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0000FF"/>
                </a:solidFill>
              </a:rPr>
              <a:t>Interim:  May 10-15, 2015, Hyatt Regency Vancouver 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>
                <a:solidFill>
                  <a:srgbClr val="0000FF"/>
                </a:solidFill>
              </a:rPr>
              <a:t>Co-located with all wireless groups </a:t>
            </a:r>
          </a:p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FF0000"/>
                </a:solidFill>
              </a:rPr>
              <a:t>Plenary:  12-17 July 2015, Hilton Waikoloa Village, Hawaii, USA </a:t>
            </a:r>
            <a:endParaRPr lang="en-US" sz="2400" b="1" dirty="0" smtClean="0">
              <a:solidFill>
                <a:schemeClr val="accent2"/>
              </a:solidFill>
            </a:endParaRPr>
          </a:p>
          <a:p>
            <a:pPr lvl="1">
              <a:lnSpc>
                <a:spcPct val="90000"/>
              </a:lnSpc>
            </a:pPr>
            <a:r>
              <a:rPr lang="en-US" sz="2000" dirty="0" smtClean="0">
                <a:solidFill>
                  <a:srgbClr val="FF0000"/>
                </a:solidFill>
              </a:rPr>
              <a:t>Co-located with all 802 groups</a:t>
            </a:r>
          </a:p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0000FF"/>
                </a:solidFill>
              </a:rPr>
              <a:t>Interim: September </a:t>
            </a:r>
            <a:r>
              <a:rPr lang="en-US" sz="2400" b="1" dirty="0" smtClean="0">
                <a:solidFill>
                  <a:srgbClr val="0000FF"/>
                </a:solidFill>
              </a:rPr>
              <a:t>13-18, 2015</a:t>
            </a:r>
            <a:r>
              <a:rPr lang="en-US" sz="2400" b="1" dirty="0" smtClean="0">
                <a:solidFill>
                  <a:srgbClr val="0000FF"/>
                </a:solidFill>
              </a:rPr>
              <a:t>, Asia </a:t>
            </a:r>
            <a:r>
              <a:rPr lang="en-US" sz="2400" b="1" dirty="0" smtClean="0">
                <a:solidFill>
                  <a:srgbClr val="0000FF"/>
                </a:solidFill>
              </a:rPr>
              <a:t>(</a:t>
            </a:r>
            <a:r>
              <a:rPr lang="en-US" sz="2400" b="1" dirty="0" err="1" smtClean="0">
                <a:solidFill>
                  <a:srgbClr val="0000FF"/>
                </a:solidFill>
              </a:rPr>
              <a:t>Centara</a:t>
            </a:r>
            <a:r>
              <a:rPr lang="en-US" sz="2400" b="1" dirty="0" smtClean="0">
                <a:solidFill>
                  <a:srgbClr val="0000FF"/>
                </a:solidFill>
              </a:rPr>
              <a:t> Bank Central World, Bangkok)</a:t>
            </a:r>
            <a:endParaRPr lang="en-US" sz="2400" b="1" dirty="0" smtClean="0">
              <a:solidFill>
                <a:schemeClr val="accent2"/>
              </a:solidFill>
            </a:endParaRPr>
          </a:p>
          <a:p>
            <a:pPr lvl="1">
              <a:lnSpc>
                <a:spcPct val="90000"/>
              </a:lnSpc>
            </a:pPr>
            <a:r>
              <a:rPr lang="en-US" sz="2000" dirty="0" smtClean="0">
                <a:solidFill>
                  <a:srgbClr val="0000FF"/>
                </a:solidFill>
              </a:rPr>
              <a:t>Co-located with  all 802 wireless groups </a:t>
            </a:r>
            <a:endParaRPr lang="en-US" sz="2000" dirty="0" smtClean="0">
              <a:solidFill>
                <a:srgbClr val="FF0000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FF0000"/>
                </a:solidFill>
              </a:rPr>
              <a:t>Plenary: 8-13 Nov 2015, </a:t>
            </a:r>
            <a:r>
              <a:rPr lang="it-IT" sz="2400" b="1" dirty="0" smtClean="0">
                <a:solidFill>
                  <a:srgbClr val="FF0000"/>
                </a:solidFill>
              </a:rPr>
              <a:t>Hyatt Regency Dallas, TX, USA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>
                <a:solidFill>
                  <a:srgbClr val="FF0000"/>
                </a:solidFill>
              </a:rPr>
              <a:t>Co-located with all 802 groups </a:t>
            </a:r>
          </a:p>
        </p:txBody>
      </p:sp>
      <p:sp>
        <p:nvSpPr>
          <p:cNvPr id="10" name="Footer Placeholder 4"/>
          <p:cNvSpPr txBox="1">
            <a:spLocks/>
          </p:cNvSpPr>
          <p:nvPr/>
        </p:nvSpPr>
        <p:spPr>
          <a:xfrm>
            <a:off x="6400800" y="6477000"/>
            <a:ext cx="2203450" cy="260350"/>
          </a:xfrm>
          <a:prstGeom prst="rect">
            <a:avLst/>
          </a:prstGeom>
          <a:noFill/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 Subir Das, Chair 802.21 WG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21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685800"/>
            <a:ext cx="7772400" cy="533400"/>
          </a:xfrm>
        </p:spPr>
        <p:txBody>
          <a:bodyPr/>
          <a:lstStyle/>
          <a:p>
            <a:r>
              <a:rPr lang="en-US" sz="3200" dirty="0" smtClean="0">
                <a:solidFill>
                  <a:schemeClr val="accent2"/>
                </a:solidFill>
                <a:latin typeface="Arial" charset="0"/>
              </a:rPr>
              <a:t>January Interim </a:t>
            </a:r>
            <a:r>
              <a:rPr lang="en-US" sz="3200" dirty="0" smtClean="0">
                <a:solidFill>
                  <a:schemeClr val="accent2"/>
                </a:solidFill>
                <a:latin typeface="Arial" charset="0"/>
              </a:rPr>
              <a:t>Meeting </a:t>
            </a:r>
            <a:r>
              <a:rPr lang="en-US" sz="3200" dirty="0" smtClean="0">
                <a:solidFill>
                  <a:schemeClr val="accent2"/>
                </a:solidFill>
                <a:latin typeface="Arial" charset="0"/>
              </a:rPr>
              <a:t>Logistics </a:t>
            </a:r>
          </a:p>
        </p:txBody>
      </p:sp>
      <p:sp>
        <p:nvSpPr>
          <p:cNvPr id="3482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295400"/>
            <a:ext cx="8610600" cy="4876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000" b="1" dirty="0" smtClean="0"/>
              <a:t>January </a:t>
            </a:r>
            <a:r>
              <a:rPr lang="en-US" sz="2000" b="1" dirty="0" smtClean="0"/>
              <a:t> </a:t>
            </a:r>
            <a:r>
              <a:rPr lang="en-US" sz="2000" b="1" dirty="0" smtClean="0"/>
              <a:t>11</a:t>
            </a:r>
            <a:r>
              <a:rPr lang="en-US" sz="2000" b="1" dirty="0" smtClean="0"/>
              <a:t>-16 </a:t>
            </a:r>
            <a:r>
              <a:rPr lang="en-US" sz="2000" b="1" dirty="0" smtClean="0"/>
              <a:t>, </a:t>
            </a:r>
            <a:r>
              <a:rPr lang="en-US" sz="2000" b="1" dirty="0" smtClean="0"/>
              <a:t>2015 </a:t>
            </a:r>
            <a:r>
              <a:rPr lang="en-US" sz="2000" b="1" dirty="0" smtClean="0"/>
              <a:t>at the </a:t>
            </a:r>
            <a:r>
              <a:rPr lang="en-US" sz="2000" b="1" dirty="0" smtClean="0"/>
              <a:t> </a:t>
            </a:r>
            <a:r>
              <a:rPr lang="en-US" sz="2000" b="1" dirty="0" smtClean="0"/>
              <a:t>Hyatt </a:t>
            </a:r>
            <a:r>
              <a:rPr lang="en-US" sz="2000" b="1" dirty="0" smtClean="0"/>
              <a:t>Regency Atlanta, GA, </a:t>
            </a:r>
            <a:r>
              <a:rPr lang="en-US" sz="2000" b="1" dirty="0" smtClean="0"/>
              <a:t>USA</a:t>
            </a:r>
          </a:p>
          <a:p>
            <a:r>
              <a:rPr lang="en-US" sz="2000" b="1" dirty="0" smtClean="0"/>
              <a:t>EARLY BIRD RATE (November 21, 2014*):  $US 169/Night (plus applicable taxes)</a:t>
            </a:r>
            <a:endParaRPr lang="en-US" sz="2000" dirty="0" smtClean="0"/>
          </a:p>
          <a:p>
            <a:pPr lvl="1"/>
            <a:r>
              <a:rPr lang="en-US" sz="1600" dirty="0" smtClean="0"/>
              <a:t>The </a:t>
            </a:r>
            <a:r>
              <a:rPr lang="en-US" sz="1600" dirty="0" smtClean="0"/>
              <a:t>Early Bird Rate is subject to availability and will only be available until 50% of the IEEE 802 Group Block has been filled or November 21, 2014 which ever comes first</a:t>
            </a:r>
            <a:r>
              <a:rPr lang="en-US" sz="1600" dirty="0" smtClean="0"/>
              <a:t>.</a:t>
            </a:r>
            <a:endParaRPr lang="en-US" sz="1600" dirty="0" smtClean="0"/>
          </a:p>
          <a:p>
            <a:r>
              <a:rPr lang="en-US" sz="2000" b="1" dirty="0" smtClean="0"/>
              <a:t>IEEE 802 GROUP RATE:  $US 179/Night (plus applicable taxes)</a:t>
            </a:r>
            <a:endParaRPr lang="en-US" sz="2000" dirty="0" smtClean="0"/>
          </a:p>
          <a:p>
            <a:pPr lvl="1"/>
            <a:r>
              <a:rPr lang="en-US" sz="1600" dirty="0" smtClean="0"/>
              <a:t>Rate applies to Single and Double Occupancy Run of House Rooms, Internet access included. </a:t>
            </a:r>
          </a:p>
          <a:p>
            <a:r>
              <a:rPr lang="en-US" sz="2000" b="1" dirty="0" smtClean="0"/>
              <a:t>IEEE 802 GROUP RATE RESERVATION DEADLINE: Friday December 19, 2014</a:t>
            </a:r>
            <a:endParaRPr lang="en-US" sz="2000" dirty="0" smtClean="0"/>
          </a:p>
          <a:p>
            <a:pPr lvl="1"/>
            <a:r>
              <a:rPr lang="en-US" sz="1600" dirty="0" smtClean="0"/>
              <a:t>The IEEE 802 Group Rate will be available until Friday December 19th or the Group Block has been filled which ever comes first</a:t>
            </a:r>
            <a:r>
              <a:rPr lang="en-US" sz="1600" dirty="0" smtClean="0"/>
              <a:t>.</a:t>
            </a:r>
            <a:endParaRPr lang="en-US" sz="1600" dirty="0" smtClean="0"/>
          </a:p>
          <a:p>
            <a:r>
              <a:rPr lang="en-US" sz="2000" b="1" dirty="0" smtClean="0"/>
              <a:t>Reserve room online at: </a:t>
            </a:r>
            <a:r>
              <a:rPr lang="en-US" sz="2000" b="1" dirty="0" smtClean="0">
                <a:hlinkClick r:id="rId3"/>
              </a:rPr>
              <a:t>https://resweb.passkey.com/Resweb.do?mode=welcome_ei_new&amp;eventID=11250026</a:t>
            </a:r>
            <a:r>
              <a:rPr lang="en-US" sz="2000" b="1" dirty="0" smtClean="0"/>
              <a:t> </a:t>
            </a:r>
            <a:endParaRPr lang="en-US" sz="2000" dirty="0" smtClean="0"/>
          </a:p>
          <a:p>
            <a:endParaRPr lang="en-US" sz="2000" dirty="0" smtClean="0"/>
          </a:p>
          <a:p>
            <a:pPr>
              <a:lnSpc>
                <a:spcPct val="90000"/>
              </a:lnSpc>
            </a:pPr>
            <a:endParaRPr lang="en-US" sz="2000" b="1" dirty="0" smtClean="0"/>
          </a:p>
          <a:p>
            <a:pPr>
              <a:lnSpc>
                <a:spcPct val="90000"/>
              </a:lnSpc>
            </a:pPr>
            <a:endParaRPr lang="en-US" sz="2600" dirty="0" smtClean="0">
              <a:latin typeface="Arial" charset="0"/>
              <a:cs typeface="Arial" charset="0"/>
            </a:endParaRPr>
          </a:p>
          <a:p>
            <a:pPr>
              <a:lnSpc>
                <a:spcPct val="90000"/>
              </a:lnSpc>
              <a:buNone/>
            </a:pPr>
            <a:endParaRPr lang="en-US" sz="2600" dirty="0" smtClean="0">
              <a:latin typeface="Arial" charset="0"/>
              <a:cs typeface="Arial" charset="0"/>
            </a:endParaRPr>
          </a:p>
          <a:p>
            <a:pPr lvl="1">
              <a:lnSpc>
                <a:spcPct val="90000"/>
              </a:lnSpc>
              <a:buNone/>
            </a:pPr>
            <a:endParaRPr lang="en-US" sz="2200" dirty="0" smtClean="0">
              <a:latin typeface="Arial" charset="0"/>
              <a:cs typeface="Arial" charset="0"/>
            </a:endParaRPr>
          </a:p>
          <a:p>
            <a:pPr lvl="2">
              <a:lnSpc>
                <a:spcPct val="90000"/>
              </a:lnSpc>
              <a:buFontTx/>
              <a:buNone/>
            </a:pPr>
            <a:r>
              <a:rPr lang="en-US" sz="1800" dirty="0" smtClean="0">
                <a:latin typeface="Arial" charset="0"/>
              </a:rPr>
              <a:t>	</a:t>
            </a:r>
          </a:p>
          <a:p>
            <a:pPr>
              <a:lnSpc>
                <a:spcPct val="90000"/>
              </a:lnSpc>
              <a:buNone/>
            </a:pPr>
            <a:endParaRPr lang="en-US" sz="1600" dirty="0" smtClean="0">
              <a:latin typeface="Arial" charset="0"/>
            </a:endParaRPr>
          </a:p>
          <a:p>
            <a:pPr lvl="1">
              <a:lnSpc>
                <a:spcPct val="90000"/>
              </a:lnSpc>
              <a:buNone/>
            </a:pPr>
            <a:endParaRPr lang="en-US" sz="2000" dirty="0" smtClean="0">
              <a:latin typeface="Arial" charset="0"/>
            </a:endParaRPr>
          </a:p>
        </p:txBody>
      </p:sp>
      <p:sp>
        <p:nvSpPr>
          <p:cNvPr id="8" name="Footer Placeholder 4"/>
          <p:cNvSpPr txBox="1">
            <a:spLocks/>
          </p:cNvSpPr>
          <p:nvPr/>
        </p:nvSpPr>
        <p:spPr>
          <a:xfrm>
            <a:off x="6400800" y="6477000"/>
            <a:ext cx="2203450" cy="260350"/>
          </a:xfrm>
          <a:prstGeom prst="rect">
            <a:avLst/>
          </a:prstGeom>
          <a:noFill/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 Subir Das, Chair 802.21 WG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4294967295"/>
          </p:nvPr>
        </p:nvSpPr>
        <p:spPr>
          <a:xfrm>
            <a:off x="685800" y="6477000"/>
            <a:ext cx="1219200" cy="21272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Nov </a:t>
            </a:r>
            <a:r>
              <a:rPr lang="en-US" dirty="0" smtClean="0"/>
              <a:t>  </a:t>
            </a:r>
            <a:r>
              <a:rPr lang="en-US" dirty="0" smtClean="0"/>
              <a:t>2014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21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685800"/>
            <a:ext cx="7772400" cy="533400"/>
          </a:xfrm>
        </p:spPr>
        <p:txBody>
          <a:bodyPr/>
          <a:lstStyle/>
          <a:p>
            <a:r>
              <a:rPr lang="en-US" sz="3200" dirty="0" smtClean="0">
                <a:solidFill>
                  <a:schemeClr val="accent2"/>
                </a:solidFill>
                <a:latin typeface="Arial" charset="0"/>
              </a:rPr>
              <a:t>March, Plenary Meeting </a:t>
            </a:r>
            <a:r>
              <a:rPr lang="en-US" sz="3200" dirty="0" smtClean="0">
                <a:solidFill>
                  <a:schemeClr val="accent2"/>
                </a:solidFill>
                <a:latin typeface="Arial" charset="0"/>
              </a:rPr>
              <a:t>Logistics </a:t>
            </a:r>
          </a:p>
        </p:txBody>
      </p:sp>
      <p:sp>
        <p:nvSpPr>
          <p:cNvPr id="3482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219200"/>
            <a:ext cx="8610600" cy="5334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000" b="1" dirty="0" smtClean="0"/>
              <a:t>March </a:t>
            </a:r>
            <a:r>
              <a:rPr lang="en-US" sz="2000" b="1" dirty="0" smtClean="0"/>
              <a:t> 8-14 </a:t>
            </a:r>
            <a:r>
              <a:rPr lang="en-US" sz="2000" b="1" dirty="0" smtClean="0"/>
              <a:t>, </a:t>
            </a:r>
            <a:r>
              <a:rPr lang="en-US" sz="2000" b="1" dirty="0" smtClean="0"/>
              <a:t>2015, </a:t>
            </a:r>
            <a:r>
              <a:rPr lang="en-US" sz="2000" b="1" dirty="0" err="1" smtClean="0"/>
              <a:t>Estrel</a:t>
            </a:r>
            <a:r>
              <a:rPr lang="en-US" sz="2000" b="1" dirty="0" smtClean="0"/>
              <a:t> Convention Center and Hotel, Berlin, Germany</a:t>
            </a:r>
            <a:endParaRPr lang="en-US" sz="2000" b="1" dirty="0" smtClean="0"/>
          </a:p>
          <a:p>
            <a:r>
              <a:rPr lang="en-US" sz="2000" b="1" dirty="0" smtClean="0"/>
              <a:t>IEEE 802 GROUP RATE (SINGLE) </a:t>
            </a:r>
            <a:r>
              <a:rPr lang="en-US" sz="2000" b="1" dirty="0" smtClean="0"/>
              <a:t>- EUR </a:t>
            </a:r>
            <a:r>
              <a:rPr lang="en-US" sz="2000" b="1" dirty="0" smtClean="0"/>
              <a:t>157.00 per Night </a:t>
            </a:r>
            <a:endParaRPr lang="en-US" sz="2000" dirty="0" smtClean="0"/>
          </a:p>
          <a:p>
            <a:r>
              <a:rPr lang="en-US" sz="2000" b="1" dirty="0" smtClean="0"/>
              <a:t>IEEE </a:t>
            </a:r>
            <a:r>
              <a:rPr lang="en-US" sz="2000" b="1" dirty="0" smtClean="0"/>
              <a:t>802 GROUP RATE (DOUBLE)  </a:t>
            </a:r>
            <a:r>
              <a:rPr lang="en-US" sz="2000" dirty="0" smtClean="0"/>
              <a:t>- </a:t>
            </a:r>
            <a:r>
              <a:rPr lang="en-US" sz="2000" b="1" dirty="0" smtClean="0"/>
              <a:t>EUR </a:t>
            </a:r>
            <a:r>
              <a:rPr lang="en-US" sz="2000" b="1" dirty="0" smtClean="0"/>
              <a:t>188.00 per Night </a:t>
            </a:r>
            <a:endParaRPr lang="en-US" sz="2000" dirty="0" smtClean="0"/>
          </a:p>
          <a:p>
            <a:pPr lvl="1"/>
            <a:r>
              <a:rPr lang="en-US" sz="1600" dirty="0" smtClean="0"/>
              <a:t>Includes </a:t>
            </a:r>
            <a:r>
              <a:rPr lang="en-US" sz="1600" dirty="0" smtClean="0"/>
              <a:t>service charges &amp; </a:t>
            </a:r>
            <a:r>
              <a:rPr lang="en-US" sz="1600" dirty="0" smtClean="0"/>
              <a:t>VAT, </a:t>
            </a:r>
            <a:r>
              <a:rPr lang="en-US" sz="2000" dirty="0" smtClean="0"/>
              <a:t>Basic </a:t>
            </a:r>
            <a:r>
              <a:rPr lang="en-US" sz="2000" dirty="0" smtClean="0"/>
              <a:t>Internet Access, Full Buffet </a:t>
            </a:r>
            <a:r>
              <a:rPr lang="en-US" sz="2000" dirty="0" smtClean="0"/>
              <a:t>Breakfast</a:t>
            </a:r>
            <a:endParaRPr lang="en-US" sz="1600" dirty="0" smtClean="0"/>
          </a:p>
          <a:p>
            <a:r>
              <a:rPr lang="en-US" sz="1800" b="1" dirty="0" smtClean="0"/>
              <a:t>IEEE 802 GROUP RATE </a:t>
            </a:r>
            <a:r>
              <a:rPr lang="en-US" sz="1800" b="1" dirty="0" smtClean="0"/>
              <a:t>DEADLINE: </a:t>
            </a:r>
            <a:r>
              <a:rPr lang="en-US" sz="1800" b="1" dirty="0" smtClean="0"/>
              <a:t> MONDAY, JANUARY 12, 2015 (</a:t>
            </a:r>
            <a:r>
              <a:rPr lang="en-US" sz="1800" b="1" dirty="0" smtClean="0"/>
              <a:t>Germany)</a:t>
            </a:r>
            <a:endParaRPr lang="en-US" sz="1800" dirty="0" smtClean="0"/>
          </a:p>
          <a:p>
            <a:pPr lvl="1"/>
            <a:r>
              <a:rPr lang="en-US" sz="1600" dirty="0" smtClean="0"/>
              <a:t>Cut </a:t>
            </a:r>
            <a:r>
              <a:rPr lang="en-US" sz="1600" dirty="0" smtClean="0"/>
              <a:t>Off Date is based on Central European Time Zone (UCT +</a:t>
            </a:r>
            <a:r>
              <a:rPr lang="en-US" sz="1600" dirty="0" smtClean="0"/>
              <a:t>1), </a:t>
            </a:r>
            <a:r>
              <a:rPr lang="en-US" sz="2000" dirty="0" smtClean="0"/>
              <a:t>For </a:t>
            </a:r>
            <a:r>
              <a:rPr lang="en-US" sz="2000" dirty="0" smtClean="0"/>
              <a:t>example: 5 PM CET is 8 AM </a:t>
            </a:r>
            <a:r>
              <a:rPr lang="en-US" sz="2000" dirty="0" smtClean="0"/>
              <a:t>PST</a:t>
            </a:r>
            <a:endParaRPr lang="en-US" sz="2000" u="sng" dirty="0" smtClean="0">
              <a:hlinkClick r:id="rId3"/>
            </a:endParaRPr>
          </a:p>
          <a:p>
            <a:r>
              <a:rPr lang="en-US" sz="1800" b="1" dirty="0" smtClean="0"/>
              <a:t>ROOM RATES SUBJECT TO AVAILABILITY</a:t>
            </a:r>
            <a:endParaRPr lang="en-US" sz="1800" dirty="0" smtClean="0"/>
          </a:p>
          <a:p>
            <a:pPr lvl="1"/>
            <a:r>
              <a:rPr lang="en-US" sz="1600" dirty="0" smtClean="0"/>
              <a:t>The </a:t>
            </a:r>
            <a:r>
              <a:rPr lang="en-US" sz="1600" dirty="0" smtClean="0"/>
              <a:t>Group Rates are subject to the availability of rooms in the IEEE 802 Group Room </a:t>
            </a:r>
            <a:r>
              <a:rPr lang="en-US" sz="1600" dirty="0" smtClean="0"/>
              <a:t>Block. If </a:t>
            </a:r>
            <a:r>
              <a:rPr lang="en-US" sz="1600" dirty="0" smtClean="0"/>
              <a:t>the block is sold out before the deadline date, Monday January 12, 2015 IEEE 802 rates may no longer be </a:t>
            </a:r>
            <a:r>
              <a:rPr lang="en-US" sz="1600" dirty="0" smtClean="0"/>
              <a:t>available</a:t>
            </a:r>
          </a:p>
          <a:p>
            <a:r>
              <a:rPr lang="en-US" sz="1800" b="1" dirty="0" smtClean="0"/>
              <a:t>HOTEL CANCELLATION POLICY</a:t>
            </a:r>
            <a:r>
              <a:rPr lang="en-US" sz="2000" b="1" dirty="0" smtClean="0"/>
              <a:t>	</a:t>
            </a:r>
            <a:endParaRPr lang="en-US" sz="2000" dirty="0" smtClean="0"/>
          </a:p>
          <a:p>
            <a:pPr lvl="1"/>
            <a:r>
              <a:rPr lang="en-US" sz="1600" dirty="0" smtClean="0"/>
              <a:t>Individual guest room reservations can be </a:t>
            </a:r>
            <a:r>
              <a:rPr lang="en-US" sz="1600" b="1" u="sng" dirty="0" smtClean="0"/>
              <a:t>cancelled free of charge until 4 weeks prior to arrival date</a:t>
            </a:r>
            <a:r>
              <a:rPr lang="en-US" sz="1600" dirty="0" smtClean="0"/>
              <a:t>. </a:t>
            </a:r>
            <a:endParaRPr lang="en-US" sz="2000" u="sng" dirty="0" smtClean="0">
              <a:hlinkClick r:id="rId3"/>
            </a:endParaRPr>
          </a:p>
          <a:p>
            <a:r>
              <a:rPr lang="en-US" sz="2000" u="sng" dirty="0" smtClean="0">
                <a:hlinkClick r:id="rId3"/>
              </a:rPr>
              <a:t>https</a:t>
            </a:r>
            <a:r>
              <a:rPr lang="en-US" sz="2000" u="sng" dirty="0" smtClean="0">
                <a:hlinkClick r:id="rId3"/>
              </a:rPr>
              <a:t>://</a:t>
            </a:r>
            <a:r>
              <a:rPr lang="en-US" sz="2000" u="sng" dirty="0" smtClean="0">
                <a:hlinkClick r:id="rId3"/>
              </a:rPr>
              <a:t>bookings.ihotelier.com/bookings.jsp?groupID=1223675&amp;hotelID=17417</a:t>
            </a:r>
            <a:r>
              <a:rPr lang="en-US" sz="2000" dirty="0" smtClean="0"/>
              <a:t/>
            </a:r>
            <a:br>
              <a:rPr lang="en-US" sz="2000" dirty="0" smtClean="0"/>
            </a:br>
            <a:endParaRPr lang="en-US" sz="2000" dirty="0" smtClean="0"/>
          </a:p>
          <a:p>
            <a:endParaRPr lang="en-US" sz="2000" dirty="0" smtClean="0"/>
          </a:p>
          <a:p>
            <a:pPr>
              <a:lnSpc>
                <a:spcPct val="90000"/>
              </a:lnSpc>
            </a:pPr>
            <a:endParaRPr lang="en-US" sz="2000" b="1" dirty="0" smtClean="0"/>
          </a:p>
          <a:p>
            <a:pPr>
              <a:lnSpc>
                <a:spcPct val="90000"/>
              </a:lnSpc>
            </a:pPr>
            <a:endParaRPr lang="en-US" sz="2600" dirty="0" smtClean="0">
              <a:latin typeface="Arial" charset="0"/>
              <a:cs typeface="Arial" charset="0"/>
            </a:endParaRPr>
          </a:p>
          <a:p>
            <a:pPr>
              <a:lnSpc>
                <a:spcPct val="90000"/>
              </a:lnSpc>
              <a:buNone/>
            </a:pPr>
            <a:endParaRPr lang="en-US" sz="2600" dirty="0" smtClean="0">
              <a:latin typeface="Arial" charset="0"/>
              <a:cs typeface="Arial" charset="0"/>
            </a:endParaRPr>
          </a:p>
          <a:p>
            <a:pPr lvl="1">
              <a:lnSpc>
                <a:spcPct val="90000"/>
              </a:lnSpc>
              <a:buNone/>
            </a:pPr>
            <a:endParaRPr lang="en-US" sz="2200" dirty="0" smtClean="0">
              <a:latin typeface="Arial" charset="0"/>
              <a:cs typeface="Arial" charset="0"/>
            </a:endParaRPr>
          </a:p>
          <a:p>
            <a:pPr lvl="2">
              <a:lnSpc>
                <a:spcPct val="90000"/>
              </a:lnSpc>
              <a:buFontTx/>
              <a:buNone/>
            </a:pPr>
            <a:r>
              <a:rPr lang="en-US" sz="1800" dirty="0" smtClean="0">
                <a:latin typeface="Arial" charset="0"/>
              </a:rPr>
              <a:t>	</a:t>
            </a:r>
          </a:p>
          <a:p>
            <a:pPr>
              <a:lnSpc>
                <a:spcPct val="90000"/>
              </a:lnSpc>
              <a:buNone/>
            </a:pPr>
            <a:endParaRPr lang="en-US" sz="1600" dirty="0" smtClean="0">
              <a:latin typeface="Arial" charset="0"/>
            </a:endParaRPr>
          </a:p>
          <a:p>
            <a:pPr lvl="1">
              <a:lnSpc>
                <a:spcPct val="90000"/>
              </a:lnSpc>
              <a:buNone/>
            </a:pPr>
            <a:endParaRPr lang="en-US" sz="2000" dirty="0" smtClean="0">
              <a:latin typeface="Arial" charset="0"/>
            </a:endParaRPr>
          </a:p>
        </p:txBody>
      </p:sp>
      <p:sp>
        <p:nvSpPr>
          <p:cNvPr id="8" name="Footer Placeholder 4"/>
          <p:cNvSpPr txBox="1">
            <a:spLocks/>
          </p:cNvSpPr>
          <p:nvPr/>
        </p:nvSpPr>
        <p:spPr>
          <a:xfrm>
            <a:off x="6400800" y="6477000"/>
            <a:ext cx="2203450" cy="260350"/>
          </a:xfrm>
          <a:prstGeom prst="rect">
            <a:avLst/>
          </a:prstGeom>
          <a:noFill/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 Subir Das, Chair 802.21 WG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4294967295"/>
          </p:nvPr>
        </p:nvSpPr>
        <p:spPr>
          <a:xfrm>
            <a:off x="685800" y="6477000"/>
            <a:ext cx="1219200" cy="21272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Nov </a:t>
            </a:r>
            <a:r>
              <a:rPr lang="en-US" dirty="0" smtClean="0"/>
              <a:t>  </a:t>
            </a:r>
            <a:r>
              <a:rPr lang="en-US" dirty="0" smtClean="0"/>
              <a:t>2014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9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685800"/>
            <a:ext cx="8534400" cy="533400"/>
          </a:xfrm>
        </p:spPr>
        <p:txBody>
          <a:bodyPr/>
          <a:lstStyle/>
          <a:p>
            <a:r>
              <a:rPr lang="en-US" sz="3600" dirty="0" smtClean="0">
                <a:solidFill>
                  <a:schemeClr val="accent2"/>
                </a:solidFill>
              </a:rPr>
              <a:t>Future Sessions – </a:t>
            </a:r>
            <a:r>
              <a:rPr lang="en-US" sz="3600" dirty="0" smtClean="0">
                <a:solidFill>
                  <a:schemeClr val="accent2"/>
                </a:solidFill>
              </a:rPr>
              <a:t>2016</a:t>
            </a:r>
            <a:r>
              <a:rPr lang="en-US" sz="4000" dirty="0" smtClean="0">
                <a:solidFill>
                  <a:schemeClr val="accent2"/>
                </a:solidFill>
              </a:rPr>
              <a:t/>
            </a:r>
            <a:br>
              <a:rPr lang="en-US" sz="4000" dirty="0" smtClean="0">
                <a:solidFill>
                  <a:schemeClr val="accent2"/>
                </a:solidFill>
              </a:rPr>
            </a:br>
            <a:endParaRPr lang="en-US" sz="2000" b="1" dirty="0" smtClean="0">
              <a:solidFill>
                <a:schemeClr val="accent2"/>
              </a:solidFill>
            </a:endParaRPr>
          </a:p>
        </p:txBody>
      </p:sp>
      <p:sp>
        <p:nvSpPr>
          <p:cNvPr id="3687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066800"/>
            <a:ext cx="8534400" cy="5486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chemeClr val="accent2"/>
                </a:solidFill>
              </a:rPr>
              <a:t>Interim: 11-16 January, </a:t>
            </a:r>
            <a:r>
              <a:rPr lang="en-US" sz="2400" b="1" dirty="0" smtClean="0">
                <a:solidFill>
                  <a:schemeClr val="accent2"/>
                </a:solidFill>
              </a:rPr>
              <a:t>2016, </a:t>
            </a:r>
            <a:r>
              <a:rPr lang="es-ES" sz="2400" b="1" dirty="0" smtClean="0">
                <a:solidFill>
                  <a:schemeClr val="accent2"/>
                </a:solidFill>
              </a:rPr>
              <a:t>Hyatt Regency, Atlanta, GA, USA</a:t>
            </a:r>
          </a:p>
          <a:p>
            <a:pPr lvl="1">
              <a:lnSpc>
                <a:spcPct val="90000"/>
              </a:lnSpc>
            </a:pPr>
            <a:r>
              <a:rPr lang="en-US" sz="1800" dirty="0" smtClean="0">
                <a:solidFill>
                  <a:srgbClr val="FF0000"/>
                </a:solidFill>
              </a:rPr>
              <a:t>Co-located with </a:t>
            </a:r>
            <a:r>
              <a:rPr lang="en-US" sz="1800" dirty="0" smtClean="0">
                <a:solidFill>
                  <a:srgbClr val="FF0000"/>
                </a:solidFill>
              </a:rPr>
              <a:t>Wireless groups</a:t>
            </a:r>
            <a:r>
              <a:rPr lang="en-US" sz="1800" b="1" dirty="0" smtClean="0">
                <a:solidFill>
                  <a:srgbClr val="FF0000"/>
                </a:solidFill>
              </a:rPr>
              <a:t> </a:t>
            </a:r>
            <a:endParaRPr lang="en-US" sz="1800" b="1" dirty="0" smtClean="0">
              <a:solidFill>
                <a:srgbClr val="FF0000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FF0000"/>
                </a:solidFill>
              </a:rPr>
              <a:t>Plenary: </a:t>
            </a:r>
            <a:r>
              <a:rPr lang="en-US" sz="2400" b="1" dirty="0" smtClean="0">
                <a:solidFill>
                  <a:srgbClr val="FF0000"/>
                </a:solidFill>
              </a:rPr>
              <a:t>13-18 </a:t>
            </a:r>
            <a:r>
              <a:rPr lang="en-US" sz="2400" b="1" dirty="0" smtClean="0">
                <a:solidFill>
                  <a:srgbClr val="FF0000"/>
                </a:solidFill>
              </a:rPr>
              <a:t>March, </a:t>
            </a:r>
            <a:r>
              <a:rPr lang="en-US" sz="2400" b="1" dirty="0" smtClean="0">
                <a:solidFill>
                  <a:srgbClr val="FF0000"/>
                </a:solidFill>
              </a:rPr>
              <a:t>2016,  Sands Venetian Hotel, Macau, PRC </a:t>
            </a:r>
            <a:endParaRPr lang="en-US" sz="2400" b="1" dirty="0" smtClean="0">
              <a:solidFill>
                <a:srgbClr val="FF0000"/>
              </a:solidFill>
            </a:endParaRPr>
          </a:p>
          <a:p>
            <a:pPr lvl="1">
              <a:lnSpc>
                <a:spcPct val="90000"/>
              </a:lnSpc>
            </a:pPr>
            <a:r>
              <a:rPr lang="en-US" sz="2000" dirty="0" smtClean="0">
                <a:solidFill>
                  <a:srgbClr val="FF0000"/>
                </a:solidFill>
              </a:rPr>
              <a:t>Co-located with all 802 groups</a:t>
            </a:r>
            <a:endParaRPr lang="en-US" sz="2000" b="1" dirty="0" smtClean="0">
              <a:solidFill>
                <a:srgbClr val="FF0000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0000FF"/>
                </a:solidFill>
              </a:rPr>
              <a:t>Interim:  May </a:t>
            </a:r>
            <a:r>
              <a:rPr lang="en-US" sz="2400" b="1" dirty="0" smtClean="0">
                <a:solidFill>
                  <a:srgbClr val="0000FF"/>
                </a:solidFill>
              </a:rPr>
              <a:t>15</a:t>
            </a:r>
            <a:r>
              <a:rPr lang="en-US" sz="2400" b="1" dirty="0" smtClean="0">
                <a:solidFill>
                  <a:srgbClr val="0000FF"/>
                </a:solidFill>
              </a:rPr>
              <a:t>-20</a:t>
            </a:r>
            <a:r>
              <a:rPr lang="en-US" sz="2400" b="1" dirty="0" smtClean="0">
                <a:solidFill>
                  <a:srgbClr val="0000FF"/>
                </a:solidFill>
              </a:rPr>
              <a:t>, 2016, Hilton Waikoloa Village, HI, USA  </a:t>
            </a:r>
            <a:endParaRPr lang="en-US" sz="2400" b="1" dirty="0" smtClean="0">
              <a:solidFill>
                <a:srgbClr val="0000FF"/>
              </a:solidFill>
            </a:endParaRPr>
          </a:p>
          <a:p>
            <a:pPr lvl="1">
              <a:lnSpc>
                <a:spcPct val="90000"/>
              </a:lnSpc>
            </a:pPr>
            <a:r>
              <a:rPr lang="en-US" sz="2000" dirty="0" smtClean="0">
                <a:solidFill>
                  <a:srgbClr val="0000FF"/>
                </a:solidFill>
              </a:rPr>
              <a:t>Co-located with all wireless groups </a:t>
            </a:r>
          </a:p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FF0000"/>
                </a:solidFill>
              </a:rPr>
              <a:t>Plenary:  </a:t>
            </a:r>
            <a:r>
              <a:rPr lang="en-US" sz="2400" b="1" dirty="0" smtClean="0">
                <a:solidFill>
                  <a:srgbClr val="FF0000"/>
                </a:solidFill>
              </a:rPr>
              <a:t>24</a:t>
            </a:r>
            <a:r>
              <a:rPr lang="en-US" sz="2400" b="1" dirty="0" smtClean="0">
                <a:solidFill>
                  <a:srgbClr val="FF0000"/>
                </a:solidFill>
              </a:rPr>
              <a:t>-29 </a:t>
            </a:r>
            <a:r>
              <a:rPr lang="en-US" sz="2400" b="1" dirty="0" smtClean="0">
                <a:solidFill>
                  <a:srgbClr val="FF0000"/>
                </a:solidFill>
              </a:rPr>
              <a:t>July </a:t>
            </a:r>
            <a:r>
              <a:rPr lang="en-US" sz="2400" b="1" dirty="0" smtClean="0">
                <a:solidFill>
                  <a:srgbClr val="FF0000"/>
                </a:solidFill>
              </a:rPr>
              <a:t>2016, Grand Hyatt, San Diego, USA </a:t>
            </a:r>
            <a:endParaRPr lang="en-US" sz="2400" b="1" dirty="0" smtClean="0">
              <a:solidFill>
                <a:schemeClr val="accent2"/>
              </a:solidFill>
            </a:endParaRPr>
          </a:p>
          <a:p>
            <a:pPr lvl="1">
              <a:lnSpc>
                <a:spcPct val="90000"/>
              </a:lnSpc>
            </a:pPr>
            <a:r>
              <a:rPr lang="en-US" sz="2000" dirty="0" smtClean="0">
                <a:solidFill>
                  <a:srgbClr val="FF0000"/>
                </a:solidFill>
              </a:rPr>
              <a:t>Co-located with all 802 groups</a:t>
            </a:r>
          </a:p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0000FF"/>
                </a:solidFill>
              </a:rPr>
              <a:t>Interim: September </a:t>
            </a:r>
            <a:r>
              <a:rPr lang="en-US" sz="2400" b="1" dirty="0" smtClean="0">
                <a:solidFill>
                  <a:srgbClr val="0000FF"/>
                </a:solidFill>
              </a:rPr>
              <a:t>2016 , Europe (TBD)</a:t>
            </a:r>
            <a:endParaRPr lang="en-US" sz="2400" b="1" dirty="0" smtClean="0">
              <a:solidFill>
                <a:schemeClr val="accent2"/>
              </a:solidFill>
            </a:endParaRPr>
          </a:p>
          <a:p>
            <a:pPr lvl="1">
              <a:lnSpc>
                <a:spcPct val="90000"/>
              </a:lnSpc>
            </a:pPr>
            <a:r>
              <a:rPr lang="en-US" sz="2000" dirty="0" smtClean="0">
                <a:solidFill>
                  <a:srgbClr val="0000FF"/>
                </a:solidFill>
              </a:rPr>
              <a:t>Co-located with  all 802 wireless groups </a:t>
            </a:r>
            <a:endParaRPr lang="en-US" sz="2000" dirty="0" smtClean="0">
              <a:solidFill>
                <a:srgbClr val="FF0000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FF0000"/>
                </a:solidFill>
              </a:rPr>
              <a:t>Plenary: </a:t>
            </a:r>
            <a:r>
              <a:rPr lang="en-US" sz="2400" b="1" dirty="0" smtClean="0">
                <a:solidFill>
                  <a:srgbClr val="FF0000"/>
                </a:solidFill>
              </a:rPr>
              <a:t>6-11 </a:t>
            </a:r>
            <a:r>
              <a:rPr lang="en-US" sz="2400" b="1" dirty="0" smtClean="0">
                <a:solidFill>
                  <a:srgbClr val="FF0000"/>
                </a:solidFill>
              </a:rPr>
              <a:t>Nov </a:t>
            </a:r>
            <a:r>
              <a:rPr lang="en-US" sz="2400" b="1" dirty="0" smtClean="0">
                <a:solidFill>
                  <a:srgbClr val="FF0000"/>
                </a:solidFill>
              </a:rPr>
              <a:t>2016, Grand </a:t>
            </a:r>
            <a:r>
              <a:rPr lang="it-IT" sz="2400" b="1" dirty="0" smtClean="0">
                <a:solidFill>
                  <a:srgbClr val="FF0000"/>
                </a:solidFill>
              </a:rPr>
              <a:t>Hyatt, San Antonio, </a:t>
            </a:r>
            <a:r>
              <a:rPr lang="it-IT" sz="2400" b="1" dirty="0" smtClean="0">
                <a:solidFill>
                  <a:srgbClr val="FF0000"/>
                </a:solidFill>
              </a:rPr>
              <a:t>TX, USA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>
                <a:solidFill>
                  <a:srgbClr val="FF0000"/>
                </a:solidFill>
              </a:rPr>
              <a:t>Co-located with all 802 groups </a:t>
            </a:r>
          </a:p>
        </p:txBody>
      </p:sp>
      <p:sp>
        <p:nvSpPr>
          <p:cNvPr id="10" name="Footer Placeholder 4"/>
          <p:cNvSpPr txBox="1">
            <a:spLocks/>
          </p:cNvSpPr>
          <p:nvPr/>
        </p:nvSpPr>
        <p:spPr>
          <a:xfrm>
            <a:off x="6400800" y="6477000"/>
            <a:ext cx="2203450" cy="260350"/>
          </a:xfrm>
          <a:prstGeom prst="rect">
            <a:avLst/>
          </a:prstGeom>
          <a:noFill/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 Subir Das, Chair 802.21 WG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4294967295"/>
          </p:nvPr>
        </p:nvSpPr>
        <p:spPr>
          <a:xfrm>
            <a:off x="685800" y="6477000"/>
            <a:ext cx="1219200" cy="21272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Nov</a:t>
            </a:r>
            <a:r>
              <a:rPr lang="en-US" dirty="0" smtClean="0"/>
              <a:t> </a:t>
            </a:r>
            <a:r>
              <a:rPr lang="en-US" dirty="0" smtClean="0"/>
              <a:t>2014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609600"/>
            <a:ext cx="7772400" cy="914400"/>
          </a:xfrm>
        </p:spPr>
        <p:txBody>
          <a:bodyPr/>
          <a:lstStyle/>
          <a:p>
            <a:r>
              <a:rPr lang="en-US" altLang="zh-CN" sz="3200" b="1" dirty="0" smtClean="0">
                <a:ea typeface="SimSun" pitchFamily="2" charset="-122"/>
              </a:rPr>
              <a:t>Meeting Updates</a:t>
            </a:r>
            <a:endParaRPr lang="zh-CN" altLang="en-US" sz="3200" b="1" dirty="0" smtClean="0">
              <a:ea typeface="SimSun" pitchFamily="2" charset="-122"/>
            </a:endParaRPr>
          </a:p>
        </p:txBody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524000"/>
            <a:ext cx="8470900" cy="4191000"/>
          </a:xfrm>
        </p:spPr>
        <p:txBody>
          <a:bodyPr/>
          <a:lstStyle/>
          <a:p>
            <a:r>
              <a:rPr lang="en-US" sz="2800" dirty="0" smtClean="0">
                <a:latin typeface="Arial" charset="0"/>
              </a:rPr>
              <a:t>Task Groups Update</a:t>
            </a:r>
          </a:p>
          <a:p>
            <a:r>
              <a:rPr lang="en-US" sz="2800" dirty="0" smtClean="0">
                <a:latin typeface="Arial" charset="0"/>
              </a:rPr>
              <a:t>Teleconferences </a:t>
            </a:r>
            <a:endParaRPr lang="en-US" sz="2800" dirty="0" smtClean="0">
              <a:latin typeface="Arial" charset="0"/>
            </a:endParaRPr>
          </a:p>
          <a:p>
            <a:r>
              <a:rPr lang="en-US" sz="2800" dirty="0" smtClean="0">
                <a:latin typeface="Arial" charset="0"/>
              </a:rPr>
              <a:t>Future Locations</a:t>
            </a:r>
          </a:p>
        </p:txBody>
      </p:sp>
      <p:sp>
        <p:nvSpPr>
          <p:cNvPr id="10" name="Footer Placeholder 6"/>
          <p:cNvSpPr txBox="1">
            <a:spLocks/>
          </p:cNvSpPr>
          <p:nvPr/>
        </p:nvSpPr>
        <p:spPr>
          <a:xfrm>
            <a:off x="6400800" y="6477000"/>
            <a:ext cx="2133600" cy="228601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Subir Das, Chair, IEEE 802.21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>
          <a:xfrm>
            <a:off x="4191000" y="6477000"/>
            <a:ext cx="577850" cy="18415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D048621D-5B88-454B-8BF8-1A14712DC776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09600"/>
            <a:ext cx="8270875" cy="901700"/>
          </a:xfrm>
        </p:spPr>
        <p:txBody>
          <a:bodyPr/>
          <a:lstStyle/>
          <a:p>
            <a:r>
              <a:rPr lang="en-US" sz="3600" dirty="0" smtClean="0"/>
              <a:t>TG Reports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sz="1800" dirty="0" smtClean="0"/>
          </a:p>
        </p:txBody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371600"/>
            <a:ext cx="8569325" cy="4572000"/>
          </a:xfrm>
        </p:spPr>
        <p:txBody>
          <a:bodyPr/>
          <a:lstStyle/>
          <a:p>
            <a:r>
              <a:rPr lang="en-US" sz="2400" dirty="0" smtClean="0"/>
              <a:t>802.21d  Multicast Management Task </a:t>
            </a:r>
            <a:r>
              <a:rPr lang="en-US" sz="2400" dirty="0" smtClean="0"/>
              <a:t>Group</a:t>
            </a:r>
          </a:p>
          <a:p>
            <a:pPr lvl="1"/>
            <a:r>
              <a:rPr lang="en-US" sz="2000" dirty="0" smtClean="0">
                <a:hlinkClick r:id="rId2"/>
              </a:rPr>
              <a:t>https://</a:t>
            </a:r>
            <a:r>
              <a:rPr lang="en-US" sz="2000" dirty="0" smtClean="0">
                <a:hlinkClick r:id="rId2"/>
              </a:rPr>
              <a:t>mentor.ieee.org/802.21/dcn/14/21-14-0175-00-MuGM-tgd-november-closing-note.ppt</a:t>
            </a:r>
            <a:endParaRPr lang="en-US" sz="2000" dirty="0" smtClean="0"/>
          </a:p>
          <a:p>
            <a:pPr lvl="1">
              <a:buNone/>
            </a:pPr>
            <a:endParaRPr lang="en-US" sz="2000" dirty="0" smtClean="0"/>
          </a:p>
          <a:p>
            <a:pPr lvl="1"/>
            <a:endParaRPr lang="en-US" sz="1600" dirty="0" smtClean="0"/>
          </a:p>
          <a:p>
            <a:r>
              <a:rPr lang="en-US" sz="2200" dirty="0" smtClean="0"/>
              <a:t>802.21m: Revision  Task </a:t>
            </a:r>
            <a:r>
              <a:rPr lang="en-US" sz="2200" dirty="0" smtClean="0"/>
              <a:t>Group</a:t>
            </a:r>
          </a:p>
          <a:p>
            <a:pPr lvl="1"/>
            <a:r>
              <a:rPr lang="en-US" sz="2000" dirty="0" smtClean="0">
                <a:hlinkClick r:id="rId3"/>
              </a:rPr>
              <a:t>https://</a:t>
            </a:r>
            <a:r>
              <a:rPr lang="en-US" sz="2000" dirty="0" smtClean="0">
                <a:hlinkClick r:id="rId3"/>
              </a:rPr>
              <a:t>mentor.ieee.org/802.21/dcn/14/21-14-0176-00-REVP-802-21m-closing-notes.pptx</a:t>
            </a:r>
            <a:endParaRPr lang="en-US" sz="2000" dirty="0" smtClean="0"/>
          </a:p>
          <a:p>
            <a:pPr lvl="1"/>
            <a:endParaRPr lang="en-US" sz="1400" dirty="0" smtClean="0"/>
          </a:p>
          <a:p>
            <a:pPr lvl="1">
              <a:buNone/>
            </a:pPr>
            <a:endParaRPr lang="en-US" sz="1800" dirty="0" smtClean="0"/>
          </a:p>
          <a:p>
            <a:r>
              <a:rPr lang="en-US" sz="2200" dirty="0" smtClean="0"/>
              <a:t>802.21.1: Media Independent Services and use cases Task </a:t>
            </a:r>
            <a:r>
              <a:rPr lang="en-US" sz="2200" dirty="0" smtClean="0"/>
              <a:t>Group</a:t>
            </a:r>
          </a:p>
          <a:p>
            <a:pPr lvl="1"/>
            <a:r>
              <a:rPr lang="en-US" sz="1800" dirty="0" smtClean="0">
                <a:hlinkClick r:id="rId4"/>
              </a:rPr>
              <a:t>https://</a:t>
            </a:r>
            <a:r>
              <a:rPr lang="en-US" sz="1800" dirty="0" smtClean="0">
                <a:hlinkClick r:id="rId4"/>
              </a:rPr>
              <a:t>mentor.ieee.org/802.21/dcn/14/21-14-0177-00-MISU-november-closing-notes.pptx</a:t>
            </a:r>
            <a:endParaRPr lang="en-US" sz="1800" dirty="0" smtClean="0"/>
          </a:p>
          <a:p>
            <a:pPr lvl="1"/>
            <a:endParaRPr lang="en-US" sz="1800" dirty="0" smtClean="0"/>
          </a:p>
          <a:p>
            <a:pPr lvl="1">
              <a:buNone/>
            </a:pPr>
            <a:endParaRPr lang="en-US" sz="1800" dirty="0" smtClean="0"/>
          </a:p>
          <a:p>
            <a:pPr lvl="1"/>
            <a:endParaRPr lang="en-US" sz="1800" dirty="0" smtClean="0"/>
          </a:p>
          <a:p>
            <a:pPr lvl="1">
              <a:buNone/>
            </a:pPr>
            <a:endParaRPr lang="en-US" sz="1800" dirty="0" smtClean="0"/>
          </a:p>
          <a:p>
            <a:pPr lvl="1"/>
            <a:endParaRPr lang="en-US" sz="1800" dirty="0" smtClean="0"/>
          </a:p>
          <a:p>
            <a:pPr lvl="1">
              <a:buNone/>
            </a:pPr>
            <a:endParaRPr lang="en-US" sz="1800" dirty="0" smtClean="0"/>
          </a:p>
          <a:p>
            <a:pPr lvl="1"/>
            <a:endParaRPr lang="en-US" sz="1800" dirty="0" smtClean="0"/>
          </a:p>
          <a:p>
            <a:pPr>
              <a:buNone/>
            </a:pPr>
            <a:r>
              <a:rPr lang="en-US" sz="2200" dirty="0" smtClean="0"/>
              <a:t>	</a:t>
            </a:r>
          </a:p>
          <a:p>
            <a:pPr lvl="1">
              <a:buNone/>
            </a:pPr>
            <a:endParaRPr lang="en-US" sz="1800" dirty="0" smtClean="0"/>
          </a:p>
        </p:txBody>
      </p:sp>
      <p:sp>
        <p:nvSpPr>
          <p:cNvPr id="10" name="Footer Placeholder 6"/>
          <p:cNvSpPr txBox="1">
            <a:spLocks/>
          </p:cNvSpPr>
          <p:nvPr/>
        </p:nvSpPr>
        <p:spPr>
          <a:xfrm>
            <a:off x="6400800" y="6477000"/>
            <a:ext cx="2133600" cy="228601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Subir Das, Chair, IEEE 802.21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>
          <a:xfrm>
            <a:off x="4114800" y="6477000"/>
            <a:ext cx="577850" cy="18415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D048621D-5B88-454B-8BF8-1A14712DC776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09600"/>
            <a:ext cx="8270875" cy="576262"/>
          </a:xfrm>
        </p:spPr>
        <p:txBody>
          <a:bodyPr/>
          <a:lstStyle/>
          <a:p>
            <a:r>
              <a:rPr lang="en-US" sz="3200" b="1" dirty="0" smtClean="0"/>
              <a:t>Teleconferences</a:t>
            </a:r>
            <a:r>
              <a:rPr lang="en-US" sz="3200" dirty="0" smtClean="0"/>
              <a:t>	</a:t>
            </a:r>
            <a:endParaRPr lang="en-US" sz="1600" dirty="0" smtClean="0"/>
          </a:p>
        </p:txBody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299450" cy="4800600"/>
          </a:xfrm>
        </p:spPr>
        <p:txBody>
          <a:bodyPr/>
          <a:lstStyle/>
          <a:p>
            <a:pPr>
              <a:buNone/>
            </a:pPr>
            <a:endParaRPr lang="en-US" sz="2000" dirty="0" smtClean="0"/>
          </a:p>
          <a:p>
            <a:r>
              <a:rPr lang="en-US" sz="2400" dirty="0" smtClean="0"/>
              <a:t>802.21d Teleconferences:</a:t>
            </a:r>
          </a:p>
          <a:p>
            <a:pPr marL="750888" lvl="1"/>
            <a:r>
              <a:rPr lang="en-US" sz="2000" dirty="0" smtClean="0"/>
              <a:t> </a:t>
            </a:r>
            <a:r>
              <a:rPr lang="en-US" sz="2000" dirty="0" smtClean="0"/>
              <a:t>Dec</a:t>
            </a:r>
            <a:r>
              <a:rPr lang="en-US" sz="2000" dirty="0" smtClean="0"/>
              <a:t> </a:t>
            </a:r>
            <a:r>
              <a:rPr lang="en-US" sz="2000" dirty="0" smtClean="0"/>
              <a:t>5</a:t>
            </a:r>
            <a:r>
              <a:rPr lang="en-US" sz="2000" dirty="0" smtClean="0"/>
              <a:t> </a:t>
            </a:r>
            <a:r>
              <a:rPr lang="en-US" sz="2000" dirty="0" smtClean="0"/>
              <a:t>(Fri), </a:t>
            </a:r>
            <a:r>
              <a:rPr lang="en-US" sz="2000" dirty="0" smtClean="0"/>
              <a:t>2014, 8-10am, </a:t>
            </a:r>
            <a:r>
              <a:rPr lang="en-US" sz="2000" dirty="0" smtClean="0"/>
              <a:t>Eastern Time (Tentative)</a:t>
            </a:r>
          </a:p>
          <a:p>
            <a:pPr marL="750888" lvl="1"/>
            <a:r>
              <a:rPr lang="en-US" sz="2000" dirty="0" smtClean="0"/>
              <a:t>Jan</a:t>
            </a:r>
            <a:r>
              <a:rPr lang="en-US" sz="2000" dirty="0" smtClean="0"/>
              <a:t> </a:t>
            </a:r>
            <a:r>
              <a:rPr lang="en-US" sz="2000" dirty="0" smtClean="0"/>
              <a:t>06</a:t>
            </a:r>
            <a:r>
              <a:rPr lang="en-US" sz="2000" dirty="0" smtClean="0"/>
              <a:t> </a:t>
            </a:r>
            <a:r>
              <a:rPr lang="en-US" sz="2000" dirty="0" smtClean="0"/>
              <a:t>(Tue), </a:t>
            </a:r>
            <a:r>
              <a:rPr lang="en-US" sz="2000" dirty="0" smtClean="0"/>
              <a:t>2015, 8am-10am</a:t>
            </a:r>
            <a:r>
              <a:rPr lang="en-US" sz="2000" dirty="0" smtClean="0"/>
              <a:t>, Eastern Time (Tentative</a:t>
            </a:r>
            <a:r>
              <a:rPr lang="en-US" sz="2000" dirty="0" smtClean="0"/>
              <a:t>)</a:t>
            </a:r>
            <a:endParaRPr lang="en-US" sz="2000" dirty="0" smtClean="0"/>
          </a:p>
          <a:p>
            <a:pPr marL="750888" lvl="1"/>
            <a:endParaRPr lang="en-US" sz="2000" dirty="0" smtClean="0"/>
          </a:p>
          <a:p>
            <a:r>
              <a:rPr lang="en-US" sz="2400" dirty="0" smtClean="0"/>
              <a:t>802.21m Teleconference:</a:t>
            </a:r>
          </a:p>
          <a:p>
            <a:pPr lvl="1"/>
            <a:r>
              <a:rPr lang="en-US" sz="2000" dirty="0" smtClean="0"/>
              <a:t> </a:t>
            </a:r>
            <a:r>
              <a:rPr lang="en-US" sz="2000" dirty="0" smtClean="0"/>
              <a:t>Dec</a:t>
            </a:r>
            <a:r>
              <a:rPr lang="en-US" sz="2000" dirty="0" smtClean="0"/>
              <a:t> </a:t>
            </a:r>
            <a:r>
              <a:rPr lang="en-US" sz="2000" dirty="0" smtClean="0"/>
              <a:t>16 </a:t>
            </a:r>
            <a:r>
              <a:rPr lang="en-US" sz="2000" dirty="0" smtClean="0"/>
              <a:t>(Tues), </a:t>
            </a:r>
            <a:r>
              <a:rPr lang="en-US" sz="2000" dirty="0" smtClean="0"/>
              <a:t>2014 </a:t>
            </a:r>
            <a:r>
              <a:rPr lang="en-US" sz="2000" dirty="0" smtClean="0"/>
              <a:t>9-10am</a:t>
            </a:r>
            <a:r>
              <a:rPr lang="en-US" sz="2000" dirty="0" smtClean="0"/>
              <a:t>, </a:t>
            </a:r>
            <a:r>
              <a:rPr lang="en-US" sz="2000" dirty="0" smtClean="0"/>
              <a:t>EST (Tentative)</a:t>
            </a:r>
          </a:p>
          <a:p>
            <a:pPr>
              <a:buNone/>
            </a:pPr>
            <a:endParaRPr lang="en-US" sz="2400" dirty="0" smtClean="0"/>
          </a:p>
          <a:p>
            <a:r>
              <a:rPr lang="en-US" sz="2400" dirty="0" smtClean="0"/>
              <a:t>802.21.1 </a:t>
            </a:r>
            <a:r>
              <a:rPr lang="en-US" sz="2400" dirty="0" smtClean="0"/>
              <a:t>Teleconference:</a:t>
            </a:r>
          </a:p>
          <a:p>
            <a:pPr lvl="1"/>
            <a:r>
              <a:rPr lang="en-US" sz="2000" dirty="0" smtClean="0"/>
              <a:t>Jan</a:t>
            </a:r>
            <a:r>
              <a:rPr lang="en-US" sz="2000" dirty="0" smtClean="0"/>
              <a:t> 05 (Mon), 2015,  </a:t>
            </a:r>
            <a:r>
              <a:rPr lang="en-US" sz="2000" dirty="0" smtClean="0"/>
              <a:t>8-10</a:t>
            </a:r>
            <a:r>
              <a:rPr lang="en-US" sz="2000" dirty="0" smtClean="0"/>
              <a:t> </a:t>
            </a:r>
            <a:r>
              <a:rPr lang="en-US" sz="2000" dirty="0" smtClean="0"/>
              <a:t>a</a:t>
            </a:r>
            <a:r>
              <a:rPr lang="en-US" sz="2000" dirty="0" smtClean="0"/>
              <a:t>m </a:t>
            </a:r>
            <a:r>
              <a:rPr lang="en-US" sz="2000" dirty="0" smtClean="0"/>
              <a:t>EST </a:t>
            </a:r>
            <a:r>
              <a:rPr lang="en-US" sz="2000" dirty="0" smtClean="0"/>
              <a:t>(Tentative</a:t>
            </a:r>
            <a:r>
              <a:rPr lang="en-US" sz="2000" dirty="0" smtClean="0"/>
              <a:t>)</a:t>
            </a:r>
          </a:p>
          <a:p>
            <a:pPr lvl="1">
              <a:buNone/>
            </a:pPr>
            <a:endParaRPr lang="en-US" sz="2000" dirty="0" smtClean="0"/>
          </a:p>
          <a:p>
            <a:pPr lvl="1">
              <a:buNone/>
            </a:pPr>
            <a:endParaRPr lang="en-US" sz="2000" dirty="0" smtClean="0"/>
          </a:p>
          <a:p>
            <a:pPr lvl="1">
              <a:buNone/>
            </a:pPr>
            <a:endParaRPr lang="en-US" sz="2000" dirty="0" smtClean="0"/>
          </a:p>
          <a:p>
            <a:pPr lvl="1"/>
            <a:endParaRPr lang="en-US" sz="2000" dirty="0" smtClean="0"/>
          </a:p>
          <a:p>
            <a:pPr lvl="1"/>
            <a:endParaRPr lang="en-US" sz="2000" dirty="0" smtClean="0">
              <a:solidFill>
                <a:srgbClr val="990099"/>
              </a:solidFill>
            </a:endParaRPr>
          </a:p>
        </p:txBody>
      </p:sp>
      <p:sp>
        <p:nvSpPr>
          <p:cNvPr id="10" name="Footer Placeholder 6"/>
          <p:cNvSpPr txBox="1">
            <a:spLocks/>
          </p:cNvSpPr>
          <p:nvPr/>
        </p:nvSpPr>
        <p:spPr>
          <a:xfrm>
            <a:off x="6477000" y="6477000"/>
            <a:ext cx="2133600" cy="228601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Subir Das, Chair, IEEE 802.21</a:t>
            </a: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55EAE60E-B8AB-4C07-8727-0B4A640A876B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タイトル 1"/>
          <p:cNvSpPr>
            <a:spLocks noGrp="1"/>
          </p:cNvSpPr>
          <p:nvPr>
            <p:ph type="title"/>
          </p:nvPr>
        </p:nvSpPr>
        <p:spPr>
          <a:xfrm>
            <a:off x="422275" y="2959100"/>
            <a:ext cx="8270875" cy="685800"/>
          </a:xfrm>
        </p:spPr>
        <p:txBody>
          <a:bodyPr/>
          <a:lstStyle/>
          <a:p>
            <a:r>
              <a:rPr kumimoji="1" lang="en-US" altLang="ja-JP" smtClean="0">
                <a:ea typeface="ＭＳ Ｐゴシック" pitchFamily="50" charset="-128"/>
              </a:rPr>
              <a:t>WG Motion</a:t>
            </a:r>
            <a:endParaRPr kumimoji="1" lang="ja-JP" altLang="en-US" smtClean="0">
              <a:ea typeface="ＭＳ Ｐゴシック" pitchFamily="50" charset="-128"/>
            </a:endParaRPr>
          </a:p>
        </p:txBody>
      </p:sp>
      <p:sp>
        <p:nvSpPr>
          <p:cNvPr id="12292" name="スライド番号プレースホルダー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323B1504-506B-44AB-8932-30F38D54C876}" type="slidenum">
              <a:rPr lang="en-US" altLang="ja-JP"/>
              <a:pPr/>
              <a:t>5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タイトル 1"/>
          <p:cNvSpPr>
            <a:spLocks noGrp="1"/>
          </p:cNvSpPr>
          <p:nvPr>
            <p:ph type="title"/>
          </p:nvPr>
        </p:nvSpPr>
        <p:spPr>
          <a:xfrm>
            <a:off x="609600" y="762000"/>
            <a:ext cx="7772400" cy="609600"/>
          </a:xfrm>
        </p:spPr>
        <p:txBody>
          <a:bodyPr/>
          <a:lstStyle/>
          <a:p>
            <a:r>
              <a:rPr kumimoji="1" lang="en-US" altLang="ja-JP" dirty="0" smtClean="0">
                <a:ea typeface="MS PGothic" pitchFamily="34" charset="-128"/>
              </a:rPr>
              <a:t>WG Motion</a:t>
            </a:r>
            <a:endParaRPr kumimoji="1" lang="ja-JP" altLang="en-US" smtClean="0">
              <a:ea typeface="MS PGothic" pitchFamily="34" charset="-128"/>
            </a:endParaRPr>
          </a:p>
        </p:txBody>
      </p:sp>
      <p:sp>
        <p:nvSpPr>
          <p:cNvPr id="12291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33400" y="1524000"/>
            <a:ext cx="8382000" cy="5105400"/>
          </a:xfrm>
        </p:spPr>
        <p:txBody>
          <a:bodyPr/>
          <a:lstStyle/>
          <a:p>
            <a:pPr>
              <a:tabLst>
                <a:tab pos="1271588" algn="l"/>
              </a:tabLst>
            </a:pPr>
            <a:r>
              <a:rPr lang="en-GB" altLang="ja-JP" sz="2800" dirty="0" smtClean="0">
                <a:ea typeface="PMingLiU" pitchFamily="18" charset="-120"/>
              </a:rPr>
              <a:t>Move to authorize</a:t>
            </a:r>
            <a:r>
              <a:rPr lang="en-US" altLang="ko-KR" sz="2800" dirty="0" smtClean="0">
                <a:ea typeface="굴림" pitchFamily="34" charset="-127"/>
              </a:rPr>
              <a:t> the P802.21d  Editor to accept the resolution described in DCN 21-14-0142-07 and produce P802</a:t>
            </a:r>
            <a:r>
              <a:rPr lang="en-US" altLang="zh-CN" sz="2800" dirty="0" smtClean="0">
                <a:ea typeface="SimSun" pitchFamily="2" charset="-122"/>
              </a:rPr>
              <a:t>.21d/D07</a:t>
            </a:r>
            <a:endParaRPr lang="en-GB" altLang="ja-JP" sz="2800" dirty="0" smtClean="0">
              <a:ea typeface="PMingLiU" pitchFamily="18" charset="-120"/>
            </a:endParaRPr>
          </a:p>
          <a:p>
            <a:pPr>
              <a:tabLst>
                <a:tab pos="1271588" algn="l"/>
              </a:tabLst>
            </a:pPr>
            <a:endParaRPr kumimoji="1" lang="en-US" altLang="ja-JP" sz="2800" dirty="0" smtClean="0">
              <a:ea typeface="MS PGothic" pitchFamily="34" charset="-128"/>
            </a:endParaRPr>
          </a:p>
          <a:p>
            <a:pPr>
              <a:tabLst>
                <a:tab pos="1271588" algn="l"/>
              </a:tabLst>
            </a:pPr>
            <a:r>
              <a:rPr kumimoji="1" lang="en-US" altLang="ja-JP" sz="2400" dirty="0" smtClean="0">
                <a:ea typeface="MS PGothic" pitchFamily="34" charset="-128"/>
              </a:rPr>
              <a:t>Moved by: Yoshihiro Ohba</a:t>
            </a:r>
          </a:p>
          <a:p>
            <a:pPr>
              <a:tabLst>
                <a:tab pos="1271588" algn="l"/>
              </a:tabLst>
            </a:pPr>
            <a:r>
              <a:rPr kumimoji="1" lang="en-US" altLang="ja-JP" sz="2400" dirty="0" smtClean="0">
                <a:ea typeface="MS PGothic" pitchFamily="34" charset="-128"/>
              </a:rPr>
              <a:t>Seconded by: </a:t>
            </a:r>
            <a:r>
              <a:rPr kumimoji="1" lang="en-US" altLang="ja-JP" sz="2400" dirty="0" smtClean="0">
                <a:ea typeface="MS PGothic" pitchFamily="34" charset="-128"/>
              </a:rPr>
              <a:t>Lily Chen </a:t>
            </a:r>
          </a:p>
          <a:p>
            <a:pPr>
              <a:buNone/>
              <a:tabLst>
                <a:tab pos="1271588" algn="l"/>
              </a:tabLst>
            </a:pPr>
            <a:endParaRPr kumimoji="1" lang="en-US" altLang="ja-JP" sz="2800" dirty="0" smtClean="0">
              <a:ea typeface="MS PGothic" pitchFamily="34" charset="-128"/>
            </a:endParaRPr>
          </a:p>
          <a:p>
            <a:pPr>
              <a:tabLst>
                <a:tab pos="1271588" algn="l"/>
              </a:tabLst>
            </a:pPr>
            <a:r>
              <a:rPr kumimoji="1" lang="en-US" altLang="ja-JP" sz="2400" dirty="0" smtClean="0">
                <a:ea typeface="MS PGothic" pitchFamily="34" charset="-128"/>
              </a:rPr>
              <a:t>Yes: </a:t>
            </a:r>
            <a:r>
              <a:rPr kumimoji="1" lang="en-US" altLang="ja-JP" sz="2400" dirty="0" smtClean="0">
                <a:ea typeface="MS PGothic" pitchFamily="34" charset="-128"/>
              </a:rPr>
              <a:t>05</a:t>
            </a:r>
            <a:endParaRPr kumimoji="1" lang="en-US" altLang="ja-JP" sz="2400" dirty="0" smtClean="0">
              <a:ea typeface="MS PGothic" pitchFamily="34" charset="-128"/>
            </a:endParaRPr>
          </a:p>
          <a:p>
            <a:pPr>
              <a:tabLst>
                <a:tab pos="1271588" algn="l"/>
              </a:tabLst>
            </a:pPr>
            <a:r>
              <a:rPr kumimoji="1" lang="en-US" altLang="ja-JP" sz="2400" dirty="0" smtClean="0">
                <a:ea typeface="MS PGothic" pitchFamily="34" charset="-128"/>
              </a:rPr>
              <a:t>No: </a:t>
            </a:r>
            <a:r>
              <a:rPr kumimoji="1" lang="en-US" altLang="ja-JP" sz="2400" dirty="0" smtClean="0">
                <a:ea typeface="MS PGothic" pitchFamily="34" charset="-128"/>
              </a:rPr>
              <a:t>00</a:t>
            </a:r>
            <a:endParaRPr kumimoji="1" lang="en-US" altLang="ja-JP" sz="2400" dirty="0" smtClean="0">
              <a:ea typeface="MS PGothic" pitchFamily="34" charset="-128"/>
            </a:endParaRPr>
          </a:p>
          <a:p>
            <a:pPr>
              <a:tabLst>
                <a:tab pos="1271588" algn="l"/>
              </a:tabLst>
            </a:pPr>
            <a:r>
              <a:rPr kumimoji="1" lang="en-US" altLang="ja-JP" sz="2400" dirty="0" smtClean="0">
                <a:ea typeface="MS PGothic" pitchFamily="34" charset="-128"/>
              </a:rPr>
              <a:t>Abstain</a:t>
            </a:r>
            <a:r>
              <a:rPr kumimoji="1" lang="en-US" altLang="ja-JP" sz="2400" dirty="0" smtClean="0">
                <a:ea typeface="MS PGothic" pitchFamily="34" charset="-128"/>
              </a:rPr>
              <a:t>: 00</a:t>
            </a:r>
            <a:endParaRPr kumimoji="1" lang="en-US" altLang="ja-JP" sz="2400" dirty="0" smtClean="0">
              <a:ea typeface="MS PGothic" pitchFamily="34" charset="-128"/>
            </a:endParaRPr>
          </a:p>
          <a:p>
            <a:pPr>
              <a:tabLst>
                <a:tab pos="1271588" algn="l"/>
              </a:tabLst>
            </a:pPr>
            <a:r>
              <a:rPr kumimoji="1" lang="en-US" altLang="ja-JP" sz="2400" dirty="0" smtClean="0">
                <a:ea typeface="MS PGothic" pitchFamily="34" charset="-128"/>
              </a:rPr>
              <a:t>Result</a:t>
            </a:r>
            <a:r>
              <a:rPr kumimoji="1" lang="en-US" altLang="ja-JP" sz="2400" dirty="0" smtClean="0">
                <a:ea typeface="MS PGothic" pitchFamily="34" charset="-128"/>
              </a:rPr>
              <a:t>: Motion Passes </a:t>
            </a:r>
            <a:endParaRPr kumimoji="1" lang="ja-JP" altLang="en-US" sz="2800" smtClean="0">
              <a:ea typeface="MS PGothic" pitchFamily="34" charset="-128"/>
            </a:endParaRPr>
          </a:p>
        </p:txBody>
      </p:sp>
      <p:sp>
        <p:nvSpPr>
          <p:cNvPr id="12293" name="スライド番号プレースホルダー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3FE78BD2-A7C0-40F8-8B94-FC6AB62EF622}" type="slidenum">
              <a:rPr lang="en-US" altLang="ja-JP"/>
              <a:pPr/>
              <a:t>6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タイトル 1"/>
          <p:cNvSpPr>
            <a:spLocks noGrp="1"/>
          </p:cNvSpPr>
          <p:nvPr>
            <p:ph type="title"/>
          </p:nvPr>
        </p:nvSpPr>
        <p:spPr>
          <a:xfrm>
            <a:off x="533400" y="609600"/>
            <a:ext cx="7772400" cy="1066800"/>
          </a:xfrm>
        </p:spPr>
        <p:txBody>
          <a:bodyPr/>
          <a:lstStyle/>
          <a:p>
            <a:r>
              <a:rPr kumimoji="1" lang="en-US" altLang="ja-JP" dirty="0" smtClean="0">
                <a:ea typeface="MS PGothic" pitchFamily="34" charset="-128"/>
              </a:rPr>
              <a:t>WG Motion</a:t>
            </a:r>
            <a:endParaRPr kumimoji="1" lang="ja-JP" altLang="en-US" smtClean="0">
              <a:ea typeface="MS PGothic" pitchFamily="34" charset="-128"/>
            </a:endParaRPr>
          </a:p>
        </p:txBody>
      </p:sp>
      <p:sp>
        <p:nvSpPr>
          <p:cNvPr id="13315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09600" y="1447800"/>
            <a:ext cx="8153400" cy="4876800"/>
          </a:xfrm>
        </p:spPr>
        <p:txBody>
          <a:bodyPr/>
          <a:lstStyle/>
          <a:p>
            <a:pPr>
              <a:tabLst>
                <a:tab pos="1271588" algn="l"/>
              </a:tabLst>
            </a:pPr>
            <a:r>
              <a:rPr lang="en-GB" altLang="ja-JP" sz="2800" dirty="0" smtClean="0">
                <a:ea typeface="PMingLiU" pitchFamily="18" charset="-120"/>
              </a:rPr>
              <a:t>Move to authorize</a:t>
            </a:r>
            <a:r>
              <a:rPr lang="en-US" altLang="ko-KR" sz="2800" dirty="0" smtClean="0">
                <a:ea typeface="굴림" pitchFamily="34" charset="-127"/>
              </a:rPr>
              <a:t> the P802.21 WG Chair to initiate a Sponsor Ballot re-circulation for </a:t>
            </a:r>
            <a:r>
              <a:rPr lang="en-US" altLang="ko-KR" sz="2800" dirty="0" smtClean="0">
                <a:ea typeface="굴림" pitchFamily="34" charset="-127"/>
              </a:rPr>
              <a:t>P802.21d/D07</a:t>
            </a:r>
            <a:endParaRPr lang="en-GB" altLang="ja-JP" sz="2800" dirty="0" smtClean="0">
              <a:ea typeface="PMingLiU" pitchFamily="18" charset="-120"/>
            </a:endParaRPr>
          </a:p>
          <a:p>
            <a:pPr>
              <a:tabLst>
                <a:tab pos="1271588" algn="l"/>
              </a:tabLst>
            </a:pPr>
            <a:endParaRPr kumimoji="1" lang="en-US" altLang="ja-JP" sz="2800" dirty="0" smtClean="0">
              <a:ea typeface="MS PGothic" pitchFamily="34" charset="-128"/>
            </a:endParaRPr>
          </a:p>
          <a:p>
            <a:pPr>
              <a:tabLst>
                <a:tab pos="1271588" algn="l"/>
              </a:tabLst>
            </a:pPr>
            <a:r>
              <a:rPr kumimoji="1" lang="en-US" altLang="ja-JP" sz="2800" dirty="0" smtClean="0">
                <a:ea typeface="MS PGothic" pitchFamily="34" charset="-128"/>
              </a:rPr>
              <a:t>Moved by: Yoshihiro Ohba</a:t>
            </a:r>
          </a:p>
          <a:p>
            <a:pPr>
              <a:tabLst>
                <a:tab pos="1271588" algn="l"/>
              </a:tabLst>
            </a:pPr>
            <a:r>
              <a:rPr kumimoji="1" lang="en-US" altLang="ja-JP" sz="2800" dirty="0" smtClean="0">
                <a:ea typeface="MS PGothic" pitchFamily="34" charset="-128"/>
              </a:rPr>
              <a:t>Seconded by: </a:t>
            </a:r>
            <a:r>
              <a:rPr kumimoji="1" lang="en-US" altLang="ja-JP" sz="2800" dirty="0" smtClean="0">
                <a:ea typeface="MS PGothic" pitchFamily="34" charset="-128"/>
              </a:rPr>
              <a:t>Lily Chen </a:t>
            </a:r>
            <a:endParaRPr kumimoji="1" lang="en-US" altLang="ja-JP" sz="2800" dirty="0" smtClean="0">
              <a:ea typeface="MS PGothic" pitchFamily="34" charset="-128"/>
            </a:endParaRPr>
          </a:p>
          <a:p>
            <a:pPr>
              <a:tabLst>
                <a:tab pos="1271588" algn="l"/>
              </a:tabLst>
            </a:pPr>
            <a:endParaRPr kumimoji="1" lang="en-US" altLang="ja-JP" sz="2800" dirty="0" smtClean="0">
              <a:ea typeface="MS PGothic" pitchFamily="34" charset="-128"/>
            </a:endParaRPr>
          </a:p>
          <a:p>
            <a:pPr>
              <a:tabLst>
                <a:tab pos="1271588" algn="l"/>
              </a:tabLst>
            </a:pPr>
            <a:r>
              <a:rPr kumimoji="1" lang="en-US" altLang="ja-JP" sz="2400" dirty="0" smtClean="0">
                <a:ea typeface="MS PGothic" pitchFamily="34" charset="-128"/>
              </a:rPr>
              <a:t>Yes: </a:t>
            </a:r>
            <a:r>
              <a:rPr kumimoji="1" lang="en-US" altLang="ja-JP" sz="2400" dirty="0" smtClean="0">
                <a:ea typeface="MS PGothic" pitchFamily="34" charset="-128"/>
              </a:rPr>
              <a:t>05</a:t>
            </a:r>
            <a:endParaRPr kumimoji="1" lang="en-US" altLang="ja-JP" sz="2400" dirty="0" smtClean="0">
              <a:ea typeface="MS PGothic" pitchFamily="34" charset="-128"/>
            </a:endParaRPr>
          </a:p>
          <a:p>
            <a:pPr>
              <a:tabLst>
                <a:tab pos="1271588" algn="l"/>
              </a:tabLst>
            </a:pPr>
            <a:r>
              <a:rPr kumimoji="1" lang="en-US" altLang="ja-JP" sz="2400" dirty="0" smtClean="0">
                <a:ea typeface="MS PGothic" pitchFamily="34" charset="-128"/>
              </a:rPr>
              <a:t>No: </a:t>
            </a:r>
            <a:r>
              <a:rPr kumimoji="1" lang="en-US" altLang="ja-JP" sz="2400" dirty="0" smtClean="0">
                <a:ea typeface="MS PGothic" pitchFamily="34" charset="-128"/>
              </a:rPr>
              <a:t>00</a:t>
            </a:r>
            <a:endParaRPr kumimoji="1" lang="en-US" altLang="ja-JP" sz="2400" dirty="0" smtClean="0">
              <a:ea typeface="MS PGothic" pitchFamily="34" charset="-128"/>
            </a:endParaRPr>
          </a:p>
          <a:p>
            <a:pPr>
              <a:tabLst>
                <a:tab pos="1271588" algn="l"/>
              </a:tabLst>
            </a:pPr>
            <a:r>
              <a:rPr kumimoji="1" lang="en-US" altLang="ja-JP" sz="2400" dirty="0" smtClean="0">
                <a:ea typeface="MS PGothic" pitchFamily="34" charset="-128"/>
              </a:rPr>
              <a:t>Abstain</a:t>
            </a:r>
            <a:r>
              <a:rPr kumimoji="1" lang="en-US" altLang="ja-JP" sz="2400" dirty="0" smtClean="0">
                <a:ea typeface="MS PGothic" pitchFamily="34" charset="-128"/>
              </a:rPr>
              <a:t>: 00</a:t>
            </a:r>
            <a:endParaRPr kumimoji="1" lang="en-US" altLang="ja-JP" sz="2400" dirty="0" smtClean="0">
              <a:ea typeface="MS PGothic" pitchFamily="34" charset="-128"/>
            </a:endParaRPr>
          </a:p>
          <a:p>
            <a:pPr>
              <a:tabLst>
                <a:tab pos="1271588" algn="l"/>
              </a:tabLst>
            </a:pPr>
            <a:r>
              <a:rPr kumimoji="1" lang="en-US" altLang="ja-JP" sz="2400" dirty="0" smtClean="0">
                <a:ea typeface="MS PGothic" pitchFamily="34" charset="-128"/>
              </a:rPr>
              <a:t>Result</a:t>
            </a:r>
            <a:r>
              <a:rPr kumimoji="1" lang="en-US" altLang="ja-JP" sz="2800" dirty="0" smtClean="0">
                <a:ea typeface="MS PGothic" pitchFamily="34" charset="-128"/>
              </a:rPr>
              <a:t>: Motion Passes </a:t>
            </a:r>
            <a:endParaRPr kumimoji="1" lang="ja-JP" altLang="en-US" sz="2800" smtClean="0">
              <a:ea typeface="MS PGothic" pitchFamily="34" charset="-128"/>
            </a:endParaRPr>
          </a:p>
        </p:txBody>
      </p:sp>
      <p:sp>
        <p:nvSpPr>
          <p:cNvPr id="13317" name="スライド番号プレースホルダー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F16819A3-005B-41F4-BE54-271F3E85B9A6}" type="slidenum">
              <a:rPr lang="en-US" altLang="ja-JP"/>
              <a:pPr/>
              <a:t>7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sz="3600" dirty="0" smtClean="0">
                <a:ea typeface="MS PGothic" pitchFamily="34" charset="-128"/>
              </a:rPr>
              <a:t>Sponsor Ballot Resolution Committee</a:t>
            </a:r>
            <a:endParaRPr kumimoji="1" lang="ja-JP" altLang="en-US" sz="3600" smtClean="0">
              <a:ea typeface="MS PGothic" pitchFamily="34" charset="-128"/>
            </a:endParaRPr>
          </a:p>
        </p:txBody>
      </p:sp>
      <p:sp>
        <p:nvSpPr>
          <p:cNvPr id="16387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04800" y="1752600"/>
            <a:ext cx="8458200" cy="4648200"/>
          </a:xfrm>
        </p:spPr>
        <p:txBody>
          <a:bodyPr/>
          <a:lstStyle/>
          <a:p>
            <a:r>
              <a:rPr kumimoji="1" lang="en-US" altLang="ja-JP" sz="2800" dirty="0" smtClean="0">
                <a:ea typeface="MS PGothic" pitchFamily="34" charset="-128"/>
              </a:rPr>
              <a:t>In order to continue to resolve remaining comments over teleconferences, Sponsor Ballot Resolution Committee (BRC) is </a:t>
            </a:r>
            <a:r>
              <a:rPr kumimoji="1" lang="en-US" altLang="ja-JP" sz="2800" dirty="0" smtClean="0">
                <a:ea typeface="MS PGothic" pitchFamily="34" charset="-128"/>
              </a:rPr>
              <a:t>needed</a:t>
            </a:r>
            <a:endParaRPr kumimoji="1" lang="en-US" altLang="ja-JP" sz="2800" dirty="0" smtClean="0">
              <a:ea typeface="MS PGothic" pitchFamily="34" charset="-128"/>
            </a:endParaRPr>
          </a:p>
          <a:p>
            <a:r>
              <a:rPr kumimoji="1" lang="en-US" altLang="ja-JP" sz="2400" dirty="0" smtClean="0">
                <a:ea typeface="MS PGothic" pitchFamily="34" charset="-128"/>
              </a:rPr>
              <a:t>SBRC members: </a:t>
            </a:r>
          </a:p>
          <a:p>
            <a:pPr lvl="1"/>
            <a:r>
              <a:rPr kumimoji="1" lang="en-US" altLang="ja-JP" sz="2000" dirty="0" smtClean="0">
                <a:ea typeface="MS PGothic" pitchFamily="34" charset="-128"/>
              </a:rPr>
              <a:t>Antonio de la Oliva</a:t>
            </a:r>
          </a:p>
          <a:p>
            <a:pPr lvl="1"/>
            <a:r>
              <a:rPr kumimoji="1" lang="en-US" altLang="ja-JP" sz="2000" dirty="0" smtClean="0">
                <a:ea typeface="MS PGothic" pitchFamily="34" charset="-128"/>
              </a:rPr>
              <a:t>Toru Kambayashi</a:t>
            </a:r>
          </a:p>
          <a:p>
            <a:pPr lvl="1"/>
            <a:r>
              <a:rPr kumimoji="1" lang="en-US" altLang="ja-JP" sz="2000" dirty="0" smtClean="0">
                <a:ea typeface="MS PGothic" pitchFamily="34" charset="-128"/>
              </a:rPr>
              <a:t>Yoshikazu </a:t>
            </a:r>
            <a:r>
              <a:rPr kumimoji="1" lang="en-US" altLang="ja-JP" sz="2000" dirty="0" err="1" smtClean="0">
                <a:ea typeface="MS PGothic" pitchFamily="34" charset="-128"/>
              </a:rPr>
              <a:t>Hanatani</a:t>
            </a:r>
            <a:endParaRPr kumimoji="1" lang="en-US" altLang="ja-JP" sz="2000" dirty="0" smtClean="0">
              <a:ea typeface="MS PGothic" pitchFamily="34" charset="-128"/>
            </a:endParaRPr>
          </a:p>
          <a:p>
            <a:pPr lvl="1"/>
            <a:r>
              <a:rPr kumimoji="1" lang="en-US" altLang="ja-JP" sz="2000" dirty="0" smtClean="0">
                <a:ea typeface="MS PGothic" pitchFamily="34" charset="-128"/>
              </a:rPr>
              <a:t>Lily Chen</a:t>
            </a:r>
          </a:p>
          <a:p>
            <a:pPr lvl="1"/>
            <a:r>
              <a:rPr kumimoji="1" lang="en-US" altLang="ja-JP" sz="2000" dirty="0" smtClean="0">
                <a:ea typeface="MS PGothic" pitchFamily="34" charset="-128"/>
              </a:rPr>
              <a:t>Karen Randall</a:t>
            </a:r>
          </a:p>
          <a:p>
            <a:pPr lvl="1"/>
            <a:r>
              <a:rPr kumimoji="1" lang="en-US" altLang="ja-JP" sz="2000" dirty="0" smtClean="0">
                <a:ea typeface="MS PGothic" pitchFamily="34" charset="-128"/>
              </a:rPr>
              <a:t>Subir Das</a:t>
            </a:r>
          </a:p>
          <a:p>
            <a:pPr lvl="1"/>
            <a:r>
              <a:rPr kumimoji="1" lang="en-US" altLang="ja-JP" sz="2000" dirty="0" smtClean="0">
                <a:ea typeface="MS PGothic" pitchFamily="34" charset="-128"/>
              </a:rPr>
              <a:t>Yoshihiro </a:t>
            </a:r>
            <a:r>
              <a:rPr kumimoji="1" lang="en-US" altLang="ja-JP" sz="2000" dirty="0" smtClean="0">
                <a:ea typeface="MS PGothic" pitchFamily="34" charset="-128"/>
              </a:rPr>
              <a:t>Ohba</a:t>
            </a:r>
            <a:endParaRPr kumimoji="1" lang="en-US" altLang="ja-JP" sz="2000" dirty="0" smtClean="0">
              <a:ea typeface="MS PGothic" pitchFamily="34" charset="-128"/>
            </a:endParaRPr>
          </a:p>
        </p:txBody>
      </p:sp>
      <p:sp>
        <p:nvSpPr>
          <p:cNvPr id="16389" name="スライド番号プレースホルダー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C6333A6A-C842-41A6-890E-76BE7B3BA9BB}" type="slidenum">
              <a:rPr lang="en-US" altLang="ja-JP"/>
              <a:pPr/>
              <a:t>8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タイトル 1"/>
          <p:cNvSpPr>
            <a:spLocks noGrp="1"/>
          </p:cNvSpPr>
          <p:nvPr>
            <p:ph type="title"/>
          </p:nvPr>
        </p:nvSpPr>
        <p:spPr>
          <a:xfrm>
            <a:off x="609600" y="685800"/>
            <a:ext cx="7772400" cy="762000"/>
          </a:xfrm>
        </p:spPr>
        <p:txBody>
          <a:bodyPr/>
          <a:lstStyle/>
          <a:p>
            <a:r>
              <a:rPr kumimoji="1" lang="en-US" altLang="ja-JP" dirty="0" smtClean="0">
                <a:ea typeface="ＭＳ Ｐゴシック" pitchFamily="50" charset="-128"/>
              </a:rPr>
              <a:t>WG Motion</a:t>
            </a:r>
            <a:endParaRPr kumimoji="1" lang="ja-JP" altLang="en-US" smtClean="0">
              <a:ea typeface="ＭＳ Ｐゴシック" pitchFamily="50" charset="-128"/>
            </a:endParaRPr>
          </a:p>
        </p:txBody>
      </p:sp>
      <p:sp>
        <p:nvSpPr>
          <p:cNvPr id="13315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1447800"/>
            <a:ext cx="8458200" cy="4953000"/>
          </a:xfrm>
        </p:spPr>
        <p:txBody>
          <a:bodyPr/>
          <a:lstStyle/>
          <a:p>
            <a:pPr>
              <a:tabLst>
                <a:tab pos="1271588" algn="l"/>
              </a:tabLst>
            </a:pPr>
            <a:r>
              <a:rPr lang="en-GB" altLang="ja-JP" dirty="0" smtClean="0">
                <a:ea typeface="PMingLiU" pitchFamily="18" charset="-120"/>
              </a:rPr>
              <a:t>Move to authorize</a:t>
            </a:r>
            <a:r>
              <a:rPr lang="en-US" altLang="ko-KR" dirty="0" smtClean="0">
                <a:ea typeface="Gulim" pitchFamily="34" charset="-127"/>
              </a:rPr>
              <a:t> the P802.21d Sponsor Ballot Resolution Committee (SBRC) to resolve Sponsor Ballot comments and approve the related contributions via teleconferences </a:t>
            </a:r>
            <a:endParaRPr lang="en-GB" altLang="ja-JP" dirty="0" smtClean="0">
              <a:ea typeface="PMingLiU" pitchFamily="18" charset="-120"/>
            </a:endParaRPr>
          </a:p>
          <a:p>
            <a:pPr>
              <a:tabLst>
                <a:tab pos="1271588" algn="l"/>
              </a:tabLst>
            </a:pPr>
            <a:endParaRPr lang="en-US" altLang="ja-JP" sz="2000" dirty="0" smtClean="0">
              <a:ea typeface="PMingLiU" pitchFamily="18" charset="-120"/>
            </a:endParaRPr>
          </a:p>
          <a:p>
            <a:pPr>
              <a:tabLst>
                <a:tab pos="1271588" algn="l"/>
              </a:tabLst>
            </a:pPr>
            <a:r>
              <a:rPr lang="en-US" altLang="ja-JP" sz="2000" dirty="0" smtClean="0">
                <a:ea typeface="PMingLiU" pitchFamily="18" charset="-120"/>
              </a:rPr>
              <a:t>Moved by:  </a:t>
            </a:r>
            <a:r>
              <a:rPr lang="en-US" altLang="ja-JP" sz="2000" dirty="0" smtClean="0">
                <a:solidFill>
                  <a:srgbClr val="000000"/>
                </a:solidFill>
                <a:ea typeface="PMingLiU" pitchFamily="18" charset="-120"/>
              </a:rPr>
              <a:t>  Yoshihiro </a:t>
            </a:r>
            <a:r>
              <a:rPr lang="en-US" altLang="ja-JP" sz="2000" dirty="0" err="1" smtClean="0">
                <a:solidFill>
                  <a:srgbClr val="000000"/>
                </a:solidFill>
                <a:ea typeface="PMingLiU" pitchFamily="18" charset="-120"/>
              </a:rPr>
              <a:t>Ohba</a:t>
            </a:r>
            <a:r>
              <a:rPr lang="en-US" altLang="ja-JP" sz="2000" dirty="0" smtClean="0">
                <a:solidFill>
                  <a:srgbClr val="000000"/>
                </a:solidFill>
                <a:ea typeface="PMingLiU" pitchFamily="18" charset="-120"/>
              </a:rPr>
              <a:t> </a:t>
            </a:r>
            <a:endParaRPr lang="en-US" altLang="ja-JP" sz="1000" dirty="0" smtClean="0">
              <a:ea typeface="ＭＳ Ｐゴシック" pitchFamily="50" charset="-128"/>
            </a:endParaRPr>
          </a:p>
          <a:p>
            <a:pPr>
              <a:tabLst>
                <a:tab pos="1271588" algn="l"/>
              </a:tabLst>
            </a:pPr>
            <a:r>
              <a:rPr lang="en-US" altLang="ja-JP" sz="2000" dirty="0" smtClean="0">
                <a:ea typeface="PMingLiU" pitchFamily="18" charset="-120"/>
              </a:rPr>
              <a:t>Seconded by: </a:t>
            </a:r>
            <a:r>
              <a:rPr lang="en-US" altLang="ja-JP" sz="2000" dirty="0" smtClean="0">
                <a:ea typeface="PMingLiU" pitchFamily="18" charset="-120"/>
              </a:rPr>
              <a:t>Lily Chen  </a:t>
            </a:r>
            <a:endParaRPr lang="en-US" altLang="ja-JP" sz="2000" dirty="0" smtClean="0">
              <a:ea typeface="PMingLiU" pitchFamily="18" charset="-120"/>
            </a:endParaRPr>
          </a:p>
          <a:p>
            <a:pPr>
              <a:tabLst>
                <a:tab pos="1271588" algn="l"/>
              </a:tabLst>
            </a:pPr>
            <a:endParaRPr lang="en-US" altLang="zh-HK" sz="2000" dirty="0" smtClean="0">
              <a:ea typeface="PMingLiU" pitchFamily="18" charset="-120"/>
            </a:endParaRPr>
          </a:p>
          <a:p>
            <a:pPr>
              <a:tabLst>
                <a:tab pos="1271588" algn="l"/>
              </a:tabLst>
            </a:pPr>
            <a:r>
              <a:rPr lang="en-US" altLang="zh-HK" sz="2000" dirty="0" smtClean="0">
                <a:ea typeface="PMingLiU" pitchFamily="18" charset="-120"/>
              </a:rPr>
              <a:t>For:  </a:t>
            </a:r>
            <a:r>
              <a:rPr lang="en-US" altLang="zh-HK" sz="2000" dirty="0" smtClean="0">
                <a:ea typeface="PMingLiU" pitchFamily="18" charset="-120"/>
              </a:rPr>
              <a:t>05 </a:t>
            </a:r>
            <a:endParaRPr lang="en-US" altLang="zh-HK" sz="1000" dirty="0" smtClean="0">
              <a:ea typeface="PMingLiU" pitchFamily="18" charset="-120"/>
            </a:endParaRPr>
          </a:p>
          <a:p>
            <a:pPr>
              <a:tabLst>
                <a:tab pos="1271588" algn="l"/>
              </a:tabLst>
            </a:pPr>
            <a:r>
              <a:rPr lang="en-US" altLang="zh-HK" sz="2000" dirty="0" smtClean="0">
                <a:ea typeface="PMingLiU" pitchFamily="18" charset="-120"/>
              </a:rPr>
              <a:t>Against: </a:t>
            </a:r>
            <a:r>
              <a:rPr lang="en-US" altLang="zh-HK" sz="2000" dirty="0" smtClean="0">
                <a:ea typeface="PMingLiU" pitchFamily="18" charset="-120"/>
              </a:rPr>
              <a:t>00 </a:t>
            </a:r>
            <a:endParaRPr lang="en-US" altLang="zh-HK" sz="2000" dirty="0" smtClean="0">
              <a:ea typeface="PMingLiU" pitchFamily="18" charset="-120"/>
            </a:endParaRPr>
          </a:p>
          <a:p>
            <a:pPr>
              <a:tabLst>
                <a:tab pos="1271588" algn="l"/>
              </a:tabLst>
            </a:pPr>
            <a:r>
              <a:rPr lang="en-US" altLang="zh-HK" sz="2000" dirty="0" smtClean="0">
                <a:ea typeface="PMingLiU" pitchFamily="18" charset="-120"/>
              </a:rPr>
              <a:t>Abstain: </a:t>
            </a:r>
            <a:r>
              <a:rPr lang="en-US" altLang="zh-HK" sz="2000" dirty="0" smtClean="0">
                <a:ea typeface="PMingLiU" pitchFamily="18" charset="-120"/>
              </a:rPr>
              <a:t> 00</a:t>
            </a:r>
            <a:endParaRPr lang="en-US" altLang="zh-HK" sz="2000" dirty="0" smtClean="0">
              <a:ea typeface="PMingLiU" pitchFamily="18" charset="-120"/>
            </a:endParaRPr>
          </a:p>
          <a:p>
            <a:pPr>
              <a:tabLst>
                <a:tab pos="1271588" algn="l"/>
              </a:tabLst>
            </a:pPr>
            <a:r>
              <a:rPr lang="en-US" altLang="zh-HK" sz="2400" dirty="0" smtClean="0">
                <a:ea typeface="PMingLiU" pitchFamily="18" charset="-120"/>
              </a:rPr>
              <a:t>Motion </a:t>
            </a:r>
            <a:r>
              <a:rPr lang="en-US" altLang="zh-HK" sz="2400" dirty="0" smtClean="0">
                <a:ea typeface="PMingLiU" pitchFamily="18" charset="-120"/>
              </a:rPr>
              <a:t>passes</a:t>
            </a:r>
            <a:endParaRPr lang="en-US" altLang="zh-HK" sz="2400" dirty="0" smtClean="0">
              <a:ea typeface="PMingLiU" pitchFamily="18" charset="-120"/>
            </a:endParaRPr>
          </a:p>
          <a:p>
            <a:pPr>
              <a:tabLst>
                <a:tab pos="1271588" algn="l"/>
              </a:tabLst>
            </a:pPr>
            <a:endParaRPr kumimoji="1" lang="ja-JP" altLang="en-US" smtClean="0">
              <a:ea typeface="ＭＳ Ｐゴシック" pitchFamily="50" charset="-128"/>
            </a:endParaRPr>
          </a:p>
        </p:txBody>
      </p:sp>
      <p:sp>
        <p:nvSpPr>
          <p:cNvPr id="13317" name="スライド番号プレースホルダー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F556D3A2-3E14-49CD-B1DB-667C431D082C}" type="slidenum">
              <a:rPr lang="en-US" altLang="ja-JP"/>
              <a:pPr/>
              <a:t>9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.11PowerPointTemplate-Landscape">
  <a:themeElements>
    <a:clrScheme name="802.11PowerPointTemplate-Landscape 1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802.11PowerPointTemplate-Landscap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.11PowerPointTemplate-Landscap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.11PowerPointTemplate-Landscap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.11PowerPointTemplate-Landscap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.11PowerPointTemplate-Landscap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.11PowerPointTemplate-Landscap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.11PowerPointTemplate-Landscap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.11PowerPointTemplate-Landscap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3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blank presentat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Settings\PaulLambert.WOODSIDENET\My Documents\references\IEEE\templates\802.11PowerPointTemplate-Landscape.pot</Template>
  <TotalTime>55649</TotalTime>
  <Words>736</Words>
  <Application>Microsoft Office PowerPoint</Application>
  <PresentationFormat>On-screen Show (4:3)</PresentationFormat>
  <Paragraphs>186</Paragraphs>
  <Slides>14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6</vt:i4>
      </vt:variant>
      <vt:variant>
        <vt:lpstr>Slide Titles</vt:lpstr>
      </vt:variant>
      <vt:variant>
        <vt:i4>14</vt:i4>
      </vt:variant>
    </vt:vector>
  </HeadingPairs>
  <TitlesOfParts>
    <vt:vector size="20" baseType="lpstr">
      <vt:lpstr>802.11PowerPointTemplate-Landscape</vt:lpstr>
      <vt:lpstr>1_Custom Design</vt:lpstr>
      <vt:lpstr>2_Custom Design</vt:lpstr>
      <vt:lpstr>3_Custom Design</vt:lpstr>
      <vt:lpstr>Custom Design</vt:lpstr>
      <vt:lpstr>blank presentation</vt:lpstr>
      <vt:lpstr>Slide 1</vt:lpstr>
      <vt:lpstr>Meeting Updates</vt:lpstr>
      <vt:lpstr>TG Reports </vt:lpstr>
      <vt:lpstr>Teleconferences </vt:lpstr>
      <vt:lpstr>WG Motion</vt:lpstr>
      <vt:lpstr>WG Motion</vt:lpstr>
      <vt:lpstr>WG Motion</vt:lpstr>
      <vt:lpstr>Sponsor Ballot Resolution Committee</vt:lpstr>
      <vt:lpstr>WG Motion</vt:lpstr>
      <vt:lpstr>Future Sessions</vt:lpstr>
      <vt:lpstr>Future Sessions – 2015 </vt:lpstr>
      <vt:lpstr>January Interim Meeting Logistics </vt:lpstr>
      <vt:lpstr>March, Plenary Meeting Logistics </vt:lpstr>
      <vt:lpstr>Future Sessions – 2016 </vt:lpstr>
    </vt:vector>
  </TitlesOfParts>
  <Company>Intel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802.21 Opening Session</dc:title>
  <dc:creator>Subir Das</dc:creator>
  <cp:lastModifiedBy>subir Das</cp:lastModifiedBy>
  <cp:revision>739</cp:revision>
  <cp:lastPrinted>1998-02-10T13:28:06Z</cp:lastPrinted>
  <dcterms:created xsi:type="dcterms:W3CDTF">2002-07-08T22:03:28Z</dcterms:created>
  <dcterms:modified xsi:type="dcterms:W3CDTF">2014-11-06T21:24:27Z</dcterms:modified>
</cp:coreProperties>
</file>