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4"/>
  </p:notesMasterIdLst>
  <p:handoutMasterIdLst>
    <p:handoutMasterId r:id="rId25"/>
  </p:handoutMasterIdLst>
  <p:sldIdLst>
    <p:sldId id="413" r:id="rId2"/>
    <p:sldId id="452" r:id="rId3"/>
    <p:sldId id="432" r:id="rId4"/>
    <p:sldId id="400" r:id="rId5"/>
    <p:sldId id="401" r:id="rId6"/>
    <p:sldId id="402" r:id="rId7"/>
    <p:sldId id="403" r:id="rId8"/>
    <p:sldId id="404" r:id="rId9"/>
    <p:sldId id="405" r:id="rId10"/>
    <p:sldId id="406" r:id="rId11"/>
    <p:sldId id="407" r:id="rId12"/>
    <p:sldId id="408" r:id="rId13"/>
    <p:sldId id="409" r:id="rId14"/>
    <p:sldId id="410" r:id="rId15"/>
    <p:sldId id="411" r:id="rId16"/>
    <p:sldId id="447" r:id="rId17"/>
    <p:sldId id="453" r:id="rId18"/>
    <p:sldId id="454" r:id="rId19"/>
    <p:sldId id="450" r:id="rId20"/>
    <p:sldId id="443" r:id="rId21"/>
    <p:sldId id="456" r:id="rId22"/>
    <p:sldId id="455"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895" autoAdjust="0"/>
    <p:restoredTop sz="99556" autoAdjust="0"/>
  </p:normalViewPr>
  <p:slideViewPr>
    <p:cSldViewPr>
      <p:cViewPr varScale="1">
        <p:scale>
          <a:sx n="91" d="100"/>
          <a:sy n="91" d="100"/>
        </p:scale>
        <p:origin x="-2112" y="-114"/>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13</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15</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July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33598" y="394156"/>
            <a:ext cx="4642040"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21-14-0165-00-Session#65-Opening_Plenary_Notes.ppt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resweb.passkey.com/Resweb.do?mode=welcome_ei_new&amp;eventID=11250026"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bookings.ihotelier.com/bookings.jsp?groupID=1223675&amp;hotelID=17417"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65, </a:t>
            </a:r>
            <a:r>
              <a:rPr lang="en-US" b="1" dirty="0" smtClean="0">
                <a:latin typeface="Arial" charset="0"/>
              </a:rPr>
              <a:t/>
            </a:r>
            <a:br>
              <a:rPr lang="en-US" b="1" dirty="0" smtClean="0">
                <a:latin typeface="Arial" charset="0"/>
              </a:rPr>
            </a:br>
            <a:r>
              <a:rPr lang="en-US" b="1" dirty="0" smtClean="0">
                <a:latin typeface="Arial" charset="0"/>
              </a:rPr>
              <a:t>San Antonio</a:t>
            </a:r>
            <a:r>
              <a:rPr lang="en-US" b="1" dirty="0" smtClean="0">
                <a:latin typeface="Arial" charset="0"/>
              </a:rPr>
              <a:t>, Texas, USA</a:t>
            </a:r>
            <a:r>
              <a:rPr lang="en-US" b="1" dirty="0" smtClean="0">
                <a:latin typeface="Arial" charset="0"/>
              </a:rPr>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http://standards.ieee.org/guides/bylaws/sect6-7.html#6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http://standards.ieee.org/guides/opman/sect6.html#6.3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#2</a:t>
            </a:r>
            <a:endParaRPr lang="en-US" sz="2400" dirty="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Active Task Groups </a:t>
            </a:r>
          </a:p>
        </p:txBody>
      </p:sp>
      <p:sp>
        <p:nvSpPr>
          <p:cNvPr id="33797" name="Rectangle 3"/>
          <p:cNvSpPr>
            <a:spLocks noGrp="1" noChangeArrowheads="1"/>
          </p:cNvSpPr>
          <p:nvPr>
            <p:ph type="body" idx="1"/>
          </p:nvPr>
        </p:nvSpPr>
        <p:spPr>
          <a:xfrm>
            <a:off x="304800" y="1295400"/>
            <a:ext cx="8686800" cy="4800600"/>
          </a:xfrm>
        </p:spPr>
        <p:txBody>
          <a:bodyPr/>
          <a:lstStyle/>
          <a:p>
            <a:pPr>
              <a:lnSpc>
                <a:spcPct val="80000"/>
              </a:lnSpc>
              <a:buNone/>
            </a:pPr>
            <a:endParaRPr lang="en-US" sz="2000" dirty="0" smtClean="0">
              <a:latin typeface="Arial" charset="0"/>
            </a:endParaRPr>
          </a:p>
          <a:p>
            <a:pPr lvl="2">
              <a:lnSpc>
                <a:spcPct val="80000"/>
              </a:lnSpc>
              <a:buNone/>
            </a:pPr>
            <a:endParaRPr lang="en-US" sz="1200" dirty="0" smtClean="0">
              <a:latin typeface="Arial" charset="0"/>
            </a:endParaRPr>
          </a:p>
          <a:p>
            <a:pPr>
              <a:lnSpc>
                <a:spcPct val="80000"/>
              </a:lnSpc>
            </a:pPr>
            <a:r>
              <a:rPr lang="en-US" dirty="0" smtClean="0">
                <a:latin typeface="Arial" charset="0"/>
              </a:rPr>
              <a:t>802.21d - Multicast Group Management</a:t>
            </a:r>
          </a:p>
          <a:p>
            <a:pPr>
              <a:lnSpc>
                <a:spcPct val="80000"/>
              </a:lnSpc>
              <a:buNone/>
            </a:pPr>
            <a:r>
              <a:rPr lang="en-US" dirty="0" smtClean="0">
                <a:latin typeface="Arial" charset="0"/>
              </a:rPr>
              <a:t> </a:t>
            </a:r>
          </a:p>
          <a:p>
            <a:pPr>
              <a:lnSpc>
                <a:spcPct val="80000"/>
              </a:lnSpc>
            </a:pPr>
            <a:r>
              <a:rPr lang="en-US" dirty="0" smtClean="0">
                <a:latin typeface="Arial" charset="0"/>
              </a:rPr>
              <a:t>802.21m  - Revision Project </a:t>
            </a:r>
          </a:p>
          <a:p>
            <a:pPr>
              <a:lnSpc>
                <a:spcPct val="80000"/>
              </a:lnSpc>
              <a:buNone/>
            </a:pPr>
            <a:endParaRPr lang="en-US" dirty="0" smtClean="0">
              <a:latin typeface="Arial" charset="0"/>
            </a:endParaRPr>
          </a:p>
          <a:p>
            <a:pPr>
              <a:lnSpc>
                <a:spcPct val="80000"/>
              </a:lnSpc>
            </a:pPr>
            <a:r>
              <a:rPr lang="en-US" dirty="0" smtClean="0">
                <a:latin typeface="Arial" charset="0"/>
              </a:rPr>
              <a:t>802.21.1 - Use cases and Services </a:t>
            </a: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Nov</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2014</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95400"/>
            <a:ext cx="8686800" cy="48006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Completed first Sponsor Ballot </a:t>
            </a:r>
          </a:p>
          <a:p>
            <a:pPr lvl="1">
              <a:lnSpc>
                <a:spcPct val="80000"/>
              </a:lnSpc>
            </a:pPr>
            <a:r>
              <a:rPr lang="en-US" sz="2800" dirty="0" smtClean="0">
                <a:latin typeface="Arial" charset="0"/>
              </a:rPr>
              <a:t>802.21m  Revision Project </a:t>
            </a:r>
          </a:p>
          <a:p>
            <a:pPr lvl="2">
              <a:lnSpc>
                <a:spcPct val="80000"/>
              </a:lnSpc>
            </a:pPr>
            <a:r>
              <a:rPr lang="en-US" sz="2000" dirty="0" smtClean="0">
                <a:latin typeface="Arial" charset="0"/>
              </a:rPr>
              <a:t>Working on the revised document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Working on the draft document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November  Meeting</a:t>
            </a:r>
          </a:p>
        </p:txBody>
      </p:sp>
      <p:sp>
        <p:nvSpPr>
          <p:cNvPr id="34822" name="Rectangle 3"/>
          <p:cNvSpPr>
            <a:spLocks noGrp="1" noChangeArrowheads="1"/>
          </p:cNvSpPr>
          <p:nvPr>
            <p:ph type="body" idx="1"/>
          </p:nvPr>
        </p:nvSpPr>
        <p:spPr>
          <a:xfrm>
            <a:off x="381000" y="15240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802.21d  Multicast Group Management </a:t>
            </a:r>
          </a:p>
          <a:p>
            <a:pPr lvl="2">
              <a:lnSpc>
                <a:spcPct val="90000"/>
              </a:lnSpc>
            </a:pPr>
            <a:r>
              <a:rPr lang="en-US" sz="1800" dirty="0" smtClean="0">
                <a:latin typeface="Arial" charset="0"/>
              </a:rPr>
              <a:t> Resolve Sponsor Ballot comments</a:t>
            </a:r>
          </a:p>
          <a:p>
            <a:pPr lvl="1">
              <a:lnSpc>
                <a:spcPct val="80000"/>
              </a:lnSpc>
            </a:pPr>
            <a:r>
              <a:rPr lang="en-US" sz="2000" dirty="0" smtClean="0">
                <a:latin typeface="Arial" charset="0"/>
              </a:rPr>
              <a:t>802.21m  Revision Project </a:t>
            </a:r>
          </a:p>
          <a:p>
            <a:pPr lvl="2">
              <a:lnSpc>
                <a:spcPct val="80000"/>
              </a:lnSpc>
            </a:pPr>
            <a:r>
              <a:rPr lang="en-US" sz="1800" dirty="0" smtClean="0">
                <a:latin typeface="Arial" charset="0"/>
              </a:rPr>
              <a:t>Work on the revised draft</a:t>
            </a:r>
          </a:p>
          <a:p>
            <a:pPr lvl="1">
              <a:lnSpc>
                <a:spcPct val="80000"/>
              </a:lnSpc>
            </a:pPr>
            <a:r>
              <a:rPr lang="en-US" sz="2000" dirty="0" smtClean="0">
                <a:latin typeface="Arial" charset="0"/>
              </a:rPr>
              <a:t>802.21.1 Use cases and Services </a:t>
            </a:r>
          </a:p>
          <a:p>
            <a:pPr lvl="2">
              <a:lnSpc>
                <a:spcPct val="80000"/>
              </a:lnSpc>
            </a:pPr>
            <a:r>
              <a:rPr lang="en-US" sz="1800" dirty="0" smtClean="0">
                <a:latin typeface="Arial" charset="0"/>
              </a:rPr>
              <a:t>Work on draft specification  </a:t>
            </a:r>
          </a:p>
          <a:p>
            <a:pPr lvl="1">
              <a:lnSpc>
                <a:spcPct val="90000"/>
              </a:lnSpc>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2015,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8-13 March, 2015,  </a:t>
            </a:r>
            <a:r>
              <a:rPr lang="en-US" sz="2400" b="1" dirty="0" err="1" smtClean="0">
                <a:solidFill>
                  <a:srgbClr val="FF0000"/>
                </a:solidFill>
              </a:rPr>
              <a:t>Estrel</a:t>
            </a:r>
            <a:r>
              <a:rPr lang="en-US" sz="2400" b="1" dirty="0" smtClean="0">
                <a:solidFill>
                  <a:srgbClr val="FF0000"/>
                </a:solidFill>
              </a:rPr>
              <a:t> Convention Center and Hotel, Berlin,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10-15, 2015, Hyatt Regency Vancouver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a:t>
            </a:r>
            <a:r>
              <a:rPr lang="en-US" sz="2400" b="1" dirty="0" smtClean="0">
                <a:solidFill>
                  <a:srgbClr val="0000FF"/>
                </a:solidFill>
              </a:rPr>
              <a:t>13-18, 2015</a:t>
            </a:r>
            <a:r>
              <a:rPr lang="en-US" sz="2400" b="1" dirty="0" smtClean="0">
                <a:solidFill>
                  <a:srgbClr val="0000FF"/>
                </a:solidFill>
              </a:rPr>
              <a:t>, Asia </a:t>
            </a:r>
            <a:r>
              <a:rPr lang="en-US" sz="2400" b="1" dirty="0" smtClean="0">
                <a:solidFill>
                  <a:srgbClr val="0000FF"/>
                </a:solidFill>
              </a:rPr>
              <a:t>(</a:t>
            </a:r>
            <a:r>
              <a:rPr lang="en-US" sz="2400" b="1" dirty="0" err="1" smtClean="0">
                <a:solidFill>
                  <a:srgbClr val="0000FF"/>
                </a:solidFill>
              </a:rPr>
              <a:t>Centara</a:t>
            </a:r>
            <a:r>
              <a:rPr lang="en-US" sz="2400" b="1" dirty="0" smtClean="0">
                <a:solidFill>
                  <a:srgbClr val="0000FF"/>
                </a:solidFill>
              </a:rPr>
              <a:t> Bank, Bangkok)</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5105400"/>
            <a:ext cx="7696200" cy="523220"/>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Presidio A ;  802.24 TAG: Travis B (M&amp;T); Lone Star F (W); 802.15 TG9: Bowie A; Tutorial #1 &amp; #2:   Texas AB</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32"/>
          <p:cNvSpPr>
            <a:spLocks noChangeArrowheads="1"/>
          </p:cNvSpPr>
          <p:nvPr/>
        </p:nvSpPr>
        <p:spPr bwMode="auto">
          <a:xfrm>
            <a:off x="762000" y="5638800"/>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20 </a:t>
            </a:r>
            <a:r>
              <a:rPr lang="en-US" sz="1600" dirty="0">
                <a:latin typeface="Arial" charset="0"/>
              </a:rPr>
              <a:t>voting members as of this meeting</a:t>
            </a:r>
          </a:p>
        </p:txBody>
      </p:sp>
      <p:graphicFrame>
        <p:nvGraphicFramePr>
          <p:cNvPr id="19" name="Table 18"/>
          <p:cNvGraphicFramePr>
            <a:graphicFrameLocks noGrp="1"/>
          </p:cNvGraphicFramePr>
          <p:nvPr/>
        </p:nvGraphicFramePr>
        <p:xfrm>
          <a:off x="1143000" y="1600199"/>
          <a:ext cx="6857999" cy="3278506"/>
        </p:xfrm>
        <a:graphic>
          <a:graphicData uri="http://schemas.openxmlformats.org/drawingml/2006/table">
            <a:tbl>
              <a:tblPr/>
              <a:tblGrid>
                <a:gridCol w="1122312"/>
                <a:gridCol w="1537545"/>
                <a:gridCol w="1263432"/>
                <a:gridCol w="1444451"/>
                <a:gridCol w="1490259"/>
              </a:tblGrid>
              <a:tr h="634017">
                <a:tc>
                  <a:txBody>
                    <a:bodyPr/>
                    <a:lstStyle/>
                    <a:p>
                      <a:pPr marL="0" marR="0">
                        <a:spcBef>
                          <a:spcPts val="0"/>
                        </a:spcBef>
                        <a:spcAft>
                          <a:spcPts val="0"/>
                        </a:spcAft>
                      </a:pP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rPr>
                        <a:t>Monday</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(Nov 3, 2014)</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rPr>
                        <a:t>Tuesday</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(Nov 4, 2014)</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rPr>
                        <a:t>Wednesday</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(Nov 5, 2014)</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rPr>
                        <a:t>Thursday</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(Nov 6, 2014)</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145">
                <a:tc>
                  <a:txBody>
                    <a:bodyPr/>
                    <a:lstStyle/>
                    <a:p>
                      <a:pPr marL="0" marR="0">
                        <a:spcBef>
                          <a:spcPts val="0"/>
                        </a:spcBef>
                        <a:spcAft>
                          <a:spcPts val="0"/>
                        </a:spcAft>
                      </a:pPr>
                      <a:r>
                        <a:rPr lang="en-US" sz="1200" b="1">
                          <a:latin typeface="Times New Roman"/>
                          <a:ea typeface="Times New Roman"/>
                        </a:rPr>
                        <a:t>AM-1</a:t>
                      </a:r>
                      <a:r>
                        <a:rPr lang="en-US" sz="1200">
                          <a:latin typeface="Times New Roman"/>
                          <a:ea typeface="Times New Roman"/>
                        </a:rPr>
                        <a:t> </a:t>
                      </a:r>
                    </a:p>
                    <a:p>
                      <a:pPr marL="0" marR="0">
                        <a:spcBef>
                          <a:spcPts val="0"/>
                        </a:spcBef>
                        <a:spcAft>
                          <a:spcPts val="0"/>
                        </a:spcAft>
                      </a:pPr>
                      <a:r>
                        <a:rPr lang="en-US" sz="1200" b="1">
                          <a:latin typeface="Times New Roman"/>
                          <a:ea typeface="Times New Roman"/>
                        </a:rPr>
                        <a:t>8:00-10:00a</a:t>
                      </a:r>
                      <a:r>
                        <a:rPr lang="en-US" sz="12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p>
                      <a:pPr marL="0" marR="0">
                        <a:spcBef>
                          <a:spcPts val="0"/>
                        </a:spcBef>
                        <a:spcAft>
                          <a:spcPts val="0"/>
                        </a:spcAft>
                      </a:pPr>
                      <a:r>
                        <a:rPr lang="en-US" sz="1200">
                          <a:latin typeface="Times New Roman"/>
                          <a:ea typeface="Times New Roman"/>
                        </a:rPr>
                        <a:t> IEEE 802  EC Opening Plenary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802.21dTG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802.21dTG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145">
                <a:tc>
                  <a:txBody>
                    <a:bodyPr/>
                    <a:lstStyle/>
                    <a:p>
                      <a:pPr marL="0" marR="0">
                        <a:spcBef>
                          <a:spcPts val="0"/>
                        </a:spcBef>
                        <a:spcAft>
                          <a:spcPts val="0"/>
                        </a:spcAft>
                      </a:pPr>
                      <a:r>
                        <a:rPr lang="en-US" sz="1200" b="1">
                          <a:latin typeface="Times New Roman"/>
                          <a:ea typeface="Times New Roman"/>
                        </a:rPr>
                        <a:t>AM-2</a:t>
                      </a:r>
                      <a:r>
                        <a:rPr lang="en-US" sz="1200">
                          <a:latin typeface="Times New Roman"/>
                          <a:ea typeface="Times New Roman"/>
                        </a:rPr>
                        <a:t> </a:t>
                      </a:r>
                    </a:p>
                    <a:p>
                      <a:pPr marL="0" marR="0">
                        <a:spcBef>
                          <a:spcPts val="0"/>
                        </a:spcBef>
                        <a:spcAft>
                          <a:spcPts val="0"/>
                        </a:spcAft>
                      </a:pPr>
                      <a:r>
                        <a:rPr lang="en-US" sz="1200" b="1">
                          <a:latin typeface="Times New Roman"/>
                          <a:ea typeface="Times New Roman"/>
                        </a:rPr>
                        <a:t>10:30-12:30</a:t>
                      </a:r>
                      <a:r>
                        <a:rPr lang="en-US" sz="12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 (Start at 11:00 AM)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353">
                <a:tc>
                  <a:txBody>
                    <a:bodyPr/>
                    <a:lstStyle/>
                    <a:p>
                      <a:pPr marL="0" marR="0">
                        <a:spcBef>
                          <a:spcPts val="0"/>
                        </a:spcBef>
                        <a:spcAft>
                          <a:spcPts val="0"/>
                        </a:spcAft>
                      </a:pPr>
                      <a:r>
                        <a:rPr lang="en-US" sz="1200" b="1">
                          <a:latin typeface="Times New Roman"/>
                          <a:ea typeface="Times New Roman"/>
                        </a:rPr>
                        <a:t>PM-1</a:t>
                      </a:r>
                      <a:r>
                        <a:rPr lang="en-US" sz="1200">
                          <a:latin typeface="Times New Roman"/>
                          <a:ea typeface="Times New Roman"/>
                        </a:rPr>
                        <a:t> </a:t>
                      </a:r>
                    </a:p>
                    <a:p>
                      <a:pPr marL="0" marR="0">
                        <a:spcBef>
                          <a:spcPts val="0"/>
                        </a:spcBef>
                        <a:spcAft>
                          <a:spcPts val="0"/>
                        </a:spcAft>
                      </a:pPr>
                      <a:r>
                        <a:rPr lang="en-US" sz="1200" b="1">
                          <a:latin typeface="Times New Roman"/>
                          <a:ea typeface="Times New Roman"/>
                        </a:rPr>
                        <a:t>1:30 – 3:30p</a:t>
                      </a:r>
                      <a:r>
                        <a:rPr lang="en-US" sz="12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802.21.1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802.15 TG9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923">
                <a:tc>
                  <a:txBody>
                    <a:bodyPr/>
                    <a:lstStyle/>
                    <a:p>
                      <a:pPr marL="0" marR="0">
                        <a:spcBef>
                          <a:spcPts val="0"/>
                        </a:spcBef>
                        <a:spcAft>
                          <a:spcPts val="0"/>
                        </a:spcAft>
                      </a:pPr>
                      <a:r>
                        <a:rPr lang="en-US" sz="1200" b="1">
                          <a:latin typeface="Times New Roman"/>
                          <a:ea typeface="Times New Roman"/>
                        </a:rPr>
                        <a:t>PM-2</a:t>
                      </a:r>
                      <a:r>
                        <a:rPr lang="en-US" sz="1200">
                          <a:latin typeface="Times New Roman"/>
                          <a:ea typeface="Times New Roman"/>
                        </a:rPr>
                        <a:t> </a:t>
                      </a:r>
                    </a:p>
                    <a:p>
                      <a:pPr marL="0" marR="0">
                        <a:spcBef>
                          <a:spcPts val="0"/>
                        </a:spcBef>
                        <a:spcAft>
                          <a:spcPts val="0"/>
                        </a:spcAft>
                      </a:pPr>
                      <a:r>
                        <a:rPr lang="en-US" sz="1200" b="1">
                          <a:latin typeface="Times New Roman"/>
                          <a:ea typeface="Times New Roman"/>
                        </a:rPr>
                        <a:t>4:00 – 6:00p</a:t>
                      </a:r>
                      <a:r>
                        <a:rPr lang="en-US" sz="12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802.24  TAG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802.24 TAG /802.15 TG9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802.24 TAG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000">
                        <a:latin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923">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6:00 – 10:30p</a:t>
                      </a:r>
                      <a:r>
                        <a:rPr lang="en-US" sz="12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smtClean="0">
                          <a:latin typeface="Times New Roman"/>
                          <a:ea typeface="Times New Roman"/>
                        </a:rPr>
                        <a:t>Tutorial</a:t>
                      </a:r>
                      <a:r>
                        <a:rPr lang="en-US" sz="1200" baseline="0" dirty="0" smtClean="0">
                          <a:latin typeface="Times New Roman"/>
                          <a:ea typeface="Times New Roman"/>
                        </a:rPr>
                        <a:t> 9</a:t>
                      </a:r>
                      <a:endParaRPr lang="en-US" sz="12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(6:30-9:00pm)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January Interim </a:t>
            </a:r>
            <a:r>
              <a:rPr lang="en-US" sz="3200" dirty="0" smtClean="0">
                <a:solidFill>
                  <a:schemeClr val="accent2"/>
                </a:solidFill>
                <a:latin typeface="Arial" charset="0"/>
              </a:rPr>
              <a:t>Meeting </a:t>
            </a:r>
            <a:r>
              <a:rPr lang="en-US" sz="3200" dirty="0" smtClean="0">
                <a:solidFill>
                  <a:schemeClr val="accent2"/>
                </a:solidFill>
                <a:latin typeface="Arial" charset="0"/>
              </a:rPr>
              <a:t>Logistics </a:t>
            </a:r>
          </a:p>
        </p:txBody>
      </p:sp>
      <p:sp>
        <p:nvSpPr>
          <p:cNvPr id="34822" name="Rectangle 3"/>
          <p:cNvSpPr>
            <a:spLocks noGrp="1" noChangeArrowheads="1"/>
          </p:cNvSpPr>
          <p:nvPr>
            <p:ph type="body" idx="1"/>
          </p:nvPr>
        </p:nvSpPr>
        <p:spPr>
          <a:xfrm>
            <a:off x="304800" y="1295400"/>
            <a:ext cx="8610600" cy="4876800"/>
          </a:xfrm>
        </p:spPr>
        <p:txBody>
          <a:bodyPr/>
          <a:lstStyle/>
          <a:p>
            <a:pPr>
              <a:lnSpc>
                <a:spcPct val="90000"/>
              </a:lnSpc>
            </a:pPr>
            <a:r>
              <a:rPr lang="en-US" sz="2000" b="1" dirty="0" smtClean="0"/>
              <a:t>January </a:t>
            </a:r>
            <a:r>
              <a:rPr lang="en-US" sz="2000" b="1" dirty="0" smtClean="0"/>
              <a:t> </a:t>
            </a:r>
            <a:r>
              <a:rPr lang="en-US" sz="2000" b="1" dirty="0" smtClean="0"/>
              <a:t>11</a:t>
            </a:r>
            <a:r>
              <a:rPr lang="en-US" sz="2000" b="1" dirty="0" smtClean="0"/>
              <a:t>-16 </a:t>
            </a:r>
            <a:r>
              <a:rPr lang="en-US" sz="2000" b="1" dirty="0" smtClean="0"/>
              <a:t>, </a:t>
            </a:r>
            <a:r>
              <a:rPr lang="en-US" sz="2000" b="1" dirty="0" smtClean="0"/>
              <a:t>2015 </a:t>
            </a:r>
            <a:r>
              <a:rPr lang="en-US" sz="2000" b="1" dirty="0" smtClean="0"/>
              <a:t>at the </a:t>
            </a:r>
            <a:r>
              <a:rPr lang="en-US" sz="2000" b="1" dirty="0" smtClean="0"/>
              <a:t> </a:t>
            </a:r>
            <a:r>
              <a:rPr lang="en-US" sz="2000" b="1" dirty="0" smtClean="0"/>
              <a:t>Hyatt </a:t>
            </a:r>
            <a:r>
              <a:rPr lang="en-US" sz="2000" b="1" dirty="0" smtClean="0"/>
              <a:t>Regency Atlanta, GA, </a:t>
            </a:r>
            <a:r>
              <a:rPr lang="en-US" sz="2000" b="1" dirty="0" smtClean="0"/>
              <a:t>USA</a:t>
            </a:r>
          </a:p>
          <a:p>
            <a:r>
              <a:rPr lang="en-US" sz="2000" b="1" dirty="0" smtClean="0"/>
              <a:t>EARLY BIRD RATE (November 21, 2014*):  $US 169/Night (plus applicable taxes)</a:t>
            </a:r>
            <a:endParaRPr lang="en-US" sz="2000" dirty="0" smtClean="0"/>
          </a:p>
          <a:p>
            <a:pPr lvl="1"/>
            <a:r>
              <a:rPr lang="en-US" sz="1600" dirty="0" smtClean="0"/>
              <a:t>The </a:t>
            </a:r>
            <a:r>
              <a:rPr lang="en-US" sz="1600" dirty="0" smtClean="0"/>
              <a:t>Early Bird Rate is subject to availability and will only be available until 50% of the IEEE 802 Group Block has been filled or November 21, 2014 which ever comes first</a:t>
            </a:r>
            <a:r>
              <a:rPr lang="en-US" sz="1600" dirty="0" smtClean="0"/>
              <a:t>.</a:t>
            </a:r>
            <a:endParaRPr lang="en-US" sz="1600" dirty="0" smtClean="0"/>
          </a:p>
          <a:p>
            <a:r>
              <a:rPr lang="en-US" sz="2000" b="1" dirty="0" smtClean="0"/>
              <a:t>IEEE 802 GROUP RATE:  $US 179/Night (plus applicable taxes)</a:t>
            </a:r>
            <a:endParaRPr lang="en-US" sz="2000" dirty="0" smtClean="0"/>
          </a:p>
          <a:p>
            <a:pPr lvl="1"/>
            <a:r>
              <a:rPr lang="en-US" sz="1600" dirty="0" smtClean="0"/>
              <a:t>Rate applies to Single and Double Occupancy Run of House Rooms, Internet access included. </a:t>
            </a:r>
          </a:p>
          <a:p>
            <a:r>
              <a:rPr lang="en-US" sz="2000" b="1" dirty="0" smtClean="0"/>
              <a:t>IEEE 802 GROUP RATE RESERVATION DEADLINE: Friday December 19, 2014</a:t>
            </a:r>
            <a:endParaRPr lang="en-US" sz="2000" dirty="0" smtClean="0"/>
          </a:p>
          <a:p>
            <a:pPr lvl="1"/>
            <a:r>
              <a:rPr lang="en-US" sz="1600" dirty="0" smtClean="0"/>
              <a:t>The IEEE 802 Group Rate will be available until Friday December 19th or the Group Block has been filled which ever comes first</a:t>
            </a:r>
            <a:r>
              <a:rPr lang="en-US" sz="1600" dirty="0" smtClean="0"/>
              <a:t>.</a:t>
            </a:r>
            <a:endParaRPr lang="en-US" sz="1600" dirty="0" smtClean="0"/>
          </a:p>
          <a:p>
            <a:r>
              <a:rPr lang="en-US" sz="2000" b="1" dirty="0" smtClean="0"/>
              <a:t>Reserve room online at: </a:t>
            </a:r>
            <a:r>
              <a:rPr lang="en-US" sz="2000" b="1" dirty="0" smtClean="0">
                <a:hlinkClick r:id="rId3"/>
              </a:rPr>
              <a:t>https://resweb.passkey.com/Resweb.do?mode=welcome_ei_new&amp;eventID=11250026</a:t>
            </a:r>
            <a:r>
              <a:rPr lang="en-US" sz="2000" b="1" dirty="0" smtClean="0"/>
              <a:t> </a:t>
            </a:r>
            <a:endParaRPr lang="en-US" sz="2000" dirty="0" smtClean="0"/>
          </a:p>
          <a:p>
            <a:endParaRPr lang="en-US" sz="2000" dirty="0" smtClean="0"/>
          </a:p>
          <a:p>
            <a:pPr>
              <a:lnSpc>
                <a:spcPct val="90000"/>
              </a:lnSpc>
            </a:pPr>
            <a:endParaRPr lang="en-US" sz="2000" b="1" dirty="0" smtClean="0"/>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 </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March, Plenary Meeting </a:t>
            </a:r>
            <a:r>
              <a:rPr lang="en-US" sz="3200" dirty="0" smtClean="0">
                <a:solidFill>
                  <a:schemeClr val="accent2"/>
                </a:solidFill>
                <a:latin typeface="Arial" charset="0"/>
              </a:rPr>
              <a:t>Logistics </a:t>
            </a:r>
          </a:p>
        </p:txBody>
      </p:sp>
      <p:sp>
        <p:nvSpPr>
          <p:cNvPr id="34822" name="Rectangle 3"/>
          <p:cNvSpPr>
            <a:spLocks noGrp="1" noChangeArrowheads="1"/>
          </p:cNvSpPr>
          <p:nvPr>
            <p:ph type="body" idx="1"/>
          </p:nvPr>
        </p:nvSpPr>
        <p:spPr>
          <a:xfrm>
            <a:off x="304800" y="1219200"/>
            <a:ext cx="8610600" cy="5334000"/>
          </a:xfrm>
        </p:spPr>
        <p:txBody>
          <a:bodyPr/>
          <a:lstStyle/>
          <a:p>
            <a:pPr>
              <a:lnSpc>
                <a:spcPct val="90000"/>
              </a:lnSpc>
            </a:pPr>
            <a:r>
              <a:rPr lang="en-US" sz="2000" b="1" dirty="0" smtClean="0"/>
              <a:t>March </a:t>
            </a:r>
            <a:r>
              <a:rPr lang="en-US" sz="2000" b="1" dirty="0" smtClean="0"/>
              <a:t> 8-14 </a:t>
            </a:r>
            <a:r>
              <a:rPr lang="en-US" sz="2000" b="1" dirty="0" smtClean="0"/>
              <a:t>, </a:t>
            </a:r>
            <a:r>
              <a:rPr lang="en-US" sz="2000" b="1" dirty="0" smtClean="0"/>
              <a:t>2015, </a:t>
            </a:r>
            <a:r>
              <a:rPr lang="en-US" sz="2000" b="1" dirty="0" err="1" smtClean="0"/>
              <a:t>Estrel</a:t>
            </a:r>
            <a:r>
              <a:rPr lang="en-US" sz="2000" b="1" dirty="0" smtClean="0"/>
              <a:t> Convention Center and Hotel, Berlin, Germany</a:t>
            </a:r>
            <a:endParaRPr lang="en-US" sz="2000" b="1" dirty="0" smtClean="0"/>
          </a:p>
          <a:p>
            <a:r>
              <a:rPr lang="en-US" sz="2000" b="1" dirty="0" smtClean="0"/>
              <a:t>IEEE 802 GROUP RATE (SINGLE) </a:t>
            </a:r>
            <a:r>
              <a:rPr lang="en-US" sz="2000" b="1" dirty="0" smtClean="0"/>
              <a:t>- EUR </a:t>
            </a:r>
            <a:r>
              <a:rPr lang="en-US" sz="2000" b="1" dirty="0" smtClean="0"/>
              <a:t>157.00 per Night </a:t>
            </a:r>
            <a:endParaRPr lang="en-US" sz="2000" dirty="0" smtClean="0"/>
          </a:p>
          <a:p>
            <a:r>
              <a:rPr lang="en-US" sz="2000" b="1" dirty="0" smtClean="0"/>
              <a:t>IEEE </a:t>
            </a:r>
            <a:r>
              <a:rPr lang="en-US" sz="2000" b="1" dirty="0" smtClean="0"/>
              <a:t>802 GROUP RATE (DOUBLE)  </a:t>
            </a:r>
            <a:r>
              <a:rPr lang="en-US" sz="2000" dirty="0" smtClean="0"/>
              <a:t>- </a:t>
            </a:r>
            <a:r>
              <a:rPr lang="en-US" sz="2000" b="1" dirty="0" smtClean="0"/>
              <a:t>EUR </a:t>
            </a:r>
            <a:r>
              <a:rPr lang="en-US" sz="2000" b="1" dirty="0" smtClean="0"/>
              <a:t>188.00 per Night </a:t>
            </a:r>
            <a:endParaRPr lang="en-US" sz="2000" dirty="0" smtClean="0"/>
          </a:p>
          <a:p>
            <a:pPr lvl="1"/>
            <a:r>
              <a:rPr lang="en-US" sz="1600" dirty="0" smtClean="0"/>
              <a:t>Includes </a:t>
            </a:r>
            <a:r>
              <a:rPr lang="en-US" sz="1600" dirty="0" smtClean="0"/>
              <a:t>service charges &amp; </a:t>
            </a:r>
            <a:r>
              <a:rPr lang="en-US" sz="1600" dirty="0" smtClean="0"/>
              <a:t>VAT, </a:t>
            </a:r>
            <a:r>
              <a:rPr lang="en-US" sz="2000" dirty="0" smtClean="0"/>
              <a:t>Basic </a:t>
            </a:r>
            <a:r>
              <a:rPr lang="en-US" sz="2000" dirty="0" smtClean="0"/>
              <a:t>Internet Access, Full Buffet </a:t>
            </a:r>
            <a:r>
              <a:rPr lang="en-US" sz="2000" dirty="0" smtClean="0"/>
              <a:t>Breakfast</a:t>
            </a:r>
            <a:endParaRPr lang="en-US" sz="1600" dirty="0" smtClean="0"/>
          </a:p>
          <a:p>
            <a:r>
              <a:rPr lang="en-US" sz="1800" b="1" dirty="0" smtClean="0"/>
              <a:t>IEEE 802 GROUP RATE </a:t>
            </a:r>
            <a:r>
              <a:rPr lang="en-US" sz="1800" b="1" dirty="0" smtClean="0"/>
              <a:t>DEADLINE: </a:t>
            </a:r>
            <a:r>
              <a:rPr lang="en-US" sz="1800" b="1" dirty="0" smtClean="0"/>
              <a:t> MONDAY, JANUARY 12, 2015 (</a:t>
            </a:r>
            <a:r>
              <a:rPr lang="en-US" sz="1800" b="1" dirty="0" smtClean="0"/>
              <a:t>Germany)</a:t>
            </a:r>
            <a:endParaRPr lang="en-US" sz="1800" dirty="0" smtClean="0"/>
          </a:p>
          <a:p>
            <a:pPr lvl="1"/>
            <a:r>
              <a:rPr lang="en-US" sz="1600" dirty="0" smtClean="0"/>
              <a:t>Cut </a:t>
            </a:r>
            <a:r>
              <a:rPr lang="en-US" sz="1600" dirty="0" smtClean="0"/>
              <a:t>Off Date is based on Central European Time Zone (UCT +</a:t>
            </a:r>
            <a:r>
              <a:rPr lang="en-US" sz="1600" dirty="0" smtClean="0"/>
              <a:t>1), </a:t>
            </a:r>
            <a:r>
              <a:rPr lang="en-US" sz="2000" dirty="0" smtClean="0"/>
              <a:t>For </a:t>
            </a:r>
            <a:r>
              <a:rPr lang="en-US" sz="2000" dirty="0" smtClean="0"/>
              <a:t>example: 5 PM CET is 8 AM </a:t>
            </a:r>
            <a:r>
              <a:rPr lang="en-US" sz="2000" dirty="0" smtClean="0"/>
              <a:t>PST</a:t>
            </a:r>
            <a:endParaRPr lang="en-US" sz="2000" u="sng" dirty="0" smtClean="0">
              <a:hlinkClick r:id="rId3"/>
            </a:endParaRPr>
          </a:p>
          <a:p>
            <a:r>
              <a:rPr lang="en-US" sz="1800" b="1" dirty="0" smtClean="0"/>
              <a:t>ROOM RATES SUBJECT TO AVAILABILITY</a:t>
            </a:r>
            <a:endParaRPr lang="en-US" sz="1800" dirty="0" smtClean="0"/>
          </a:p>
          <a:p>
            <a:pPr lvl="1"/>
            <a:r>
              <a:rPr lang="en-US" sz="1600" dirty="0" smtClean="0"/>
              <a:t>The </a:t>
            </a:r>
            <a:r>
              <a:rPr lang="en-US" sz="1600" dirty="0" smtClean="0"/>
              <a:t>Group Rates are subject to the availability of rooms in the IEEE 802 Group Room </a:t>
            </a:r>
            <a:r>
              <a:rPr lang="en-US" sz="1600" dirty="0" smtClean="0"/>
              <a:t>Block. If </a:t>
            </a:r>
            <a:r>
              <a:rPr lang="en-US" sz="1600" dirty="0" smtClean="0"/>
              <a:t>the block is sold out before the deadline date, Monday January 12, 2015 IEEE 802 rates may no longer be </a:t>
            </a:r>
            <a:r>
              <a:rPr lang="en-US" sz="1600" dirty="0" smtClean="0"/>
              <a:t>available</a:t>
            </a:r>
          </a:p>
          <a:p>
            <a:r>
              <a:rPr lang="en-US" sz="1800" b="1" dirty="0" smtClean="0"/>
              <a:t>HOTEL CANCELLATION POLICY</a:t>
            </a:r>
            <a:r>
              <a:rPr lang="en-US" sz="2000" b="1" dirty="0" smtClean="0"/>
              <a:t>	</a:t>
            </a:r>
            <a:endParaRPr lang="en-US" sz="2000" dirty="0" smtClean="0"/>
          </a:p>
          <a:p>
            <a:pPr lvl="1"/>
            <a:r>
              <a:rPr lang="en-US" sz="1600" dirty="0" smtClean="0"/>
              <a:t>Individual guest room reservations can be </a:t>
            </a:r>
            <a:r>
              <a:rPr lang="en-US" sz="1600" b="1" u="sng" dirty="0" smtClean="0"/>
              <a:t>cancelled free of charge until 4 weeks prior to arrival date</a:t>
            </a:r>
            <a:r>
              <a:rPr lang="en-US" sz="1600" dirty="0" smtClean="0"/>
              <a:t>. </a:t>
            </a:r>
            <a:endParaRPr lang="en-US" sz="2000" u="sng" dirty="0" smtClean="0">
              <a:hlinkClick r:id="rId3"/>
            </a:endParaRPr>
          </a:p>
          <a:p>
            <a:r>
              <a:rPr lang="en-US" sz="2000" u="sng" dirty="0" smtClean="0">
                <a:hlinkClick r:id="rId3"/>
              </a:rPr>
              <a:t>https</a:t>
            </a:r>
            <a:r>
              <a:rPr lang="en-US" sz="2000" u="sng" dirty="0" smtClean="0">
                <a:hlinkClick r:id="rId3"/>
              </a:rPr>
              <a:t>://</a:t>
            </a:r>
            <a:r>
              <a:rPr lang="en-US" sz="2000" u="sng" dirty="0" smtClean="0">
                <a:hlinkClick r:id="rId3"/>
              </a:rPr>
              <a:t>bookings.ihotelier.com/bookings.jsp?groupID=1223675&amp;hotelID=17417</a:t>
            </a:r>
            <a:r>
              <a:rPr lang="en-US" sz="2000" dirty="0" smtClean="0"/>
              <a:t/>
            </a:r>
            <a:br>
              <a:rPr lang="en-US" sz="2000" dirty="0" smtClean="0"/>
            </a:br>
            <a:endParaRPr lang="en-US" sz="2000" dirty="0" smtClean="0"/>
          </a:p>
          <a:p>
            <a:endParaRPr lang="en-US" sz="2000" dirty="0" smtClean="0"/>
          </a:p>
          <a:p>
            <a:pPr>
              <a:lnSpc>
                <a:spcPct val="90000"/>
              </a:lnSpc>
            </a:pPr>
            <a:endParaRPr lang="en-US" sz="2000" b="1" dirty="0" smtClean="0"/>
          </a:p>
          <a:p>
            <a:pPr>
              <a:lnSpc>
                <a:spcPct val="90000"/>
              </a:lnSpc>
            </a:pPr>
            <a:endParaRPr lang="en-US" sz="2600" dirty="0" smtClean="0">
              <a:latin typeface="Arial" charset="0"/>
              <a:cs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 </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a:t>
            </a:r>
            <a:r>
              <a:rPr lang="en-US" sz="3600" dirty="0" smtClean="0">
                <a:solidFill>
                  <a:schemeClr val="accent2"/>
                </a:solidFill>
              </a:rPr>
              <a:t>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a:t>
            </a:r>
            <a:r>
              <a:rPr lang="en-US" sz="2400" b="1" dirty="0" smtClean="0">
                <a:solidFill>
                  <a:schemeClr val="accent2"/>
                </a:solidFill>
              </a:rPr>
              <a:t>2016,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a:t>
            </a:r>
            <a:r>
              <a:rPr lang="en-US" sz="1800" dirty="0" smtClean="0">
                <a:solidFill>
                  <a:srgbClr val="FF0000"/>
                </a:solidFill>
              </a:rPr>
              <a:t>Wireless groups</a:t>
            </a:r>
            <a:r>
              <a:rPr lang="en-US" sz="1800" b="1" dirty="0" smtClean="0">
                <a:solidFill>
                  <a:srgbClr val="FF0000"/>
                </a:solidFill>
              </a:rPr>
              <a:t> </a:t>
            </a:r>
            <a:endParaRPr lang="en-US" sz="1800" b="1" dirty="0" smtClean="0">
              <a:solidFill>
                <a:srgbClr val="FF0000"/>
              </a:solidFill>
            </a:endParaRPr>
          </a:p>
          <a:p>
            <a:pPr>
              <a:lnSpc>
                <a:spcPct val="90000"/>
              </a:lnSpc>
            </a:pPr>
            <a:r>
              <a:rPr lang="en-US" sz="2400" b="1" dirty="0" smtClean="0">
                <a:solidFill>
                  <a:srgbClr val="FF0000"/>
                </a:solidFill>
              </a:rPr>
              <a:t>Plenary: </a:t>
            </a:r>
            <a:r>
              <a:rPr lang="en-US" sz="2400" b="1" dirty="0" smtClean="0">
                <a:solidFill>
                  <a:srgbClr val="FF0000"/>
                </a:solidFill>
              </a:rPr>
              <a:t>13-18 </a:t>
            </a:r>
            <a:r>
              <a:rPr lang="en-US" sz="2400" b="1" dirty="0" smtClean="0">
                <a:solidFill>
                  <a:srgbClr val="FF0000"/>
                </a:solidFill>
              </a:rPr>
              <a:t>March, </a:t>
            </a:r>
            <a:r>
              <a:rPr lang="en-US" sz="2400" b="1" dirty="0" smtClean="0">
                <a:solidFill>
                  <a:srgbClr val="FF0000"/>
                </a:solidFill>
              </a:rPr>
              <a:t>2016,  Sands Venetian Hotel, Macau, PRC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a:t>
            </a:r>
            <a:r>
              <a:rPr lang="en-US" sz="2400" b="1" dirty="0" smtClean="0">
                <a:solidFill>
                  <a:srgbClr val="0000FF"/>
                </a:solidFill>
              </a:rPr>
              <a:t>15</a:t>
            </a:r>
            <a:r>
              <a:rPr lang="en-US" sz="2400" b="1" dirty="0" smtClean="0">
                <a:solidFill>
                  <a:srgbClr val="0000FF"/>
                </a:solidFill>
              </a:rPr>
              <a:t>-20</a:t>
            </a:r>
            <a:r>
              <a:rPr lang="en-US" sz="2400" b="1" dirty="0" smtClean="0">
                <a:solidFill>
                  <a:srgbClr val="0000FF"/>
                </a:solidFill>
              </a:rPr>
              <a:t>, 2016, Hilton Waikoloa Village, HI, USA  </a:t>
            </a:r>
            <a:endParaRPr lang="en-US" sz="2400" b="1" dirty="0" smtClean="0">
              <a:solidFill>
                <a:srgbClr val="0000FF"/>
              </a:solidFill>
            </a:endParaRP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smtClean="0">
                <a:solidFill>
                  <a:srgbClr val="FF0000"/>
                </a:solidFill>
              </a:rPr>
              <a:t>24</a:t>
            </a:r>
            <a:r>
              <a:rPr lang="en-US" sz="2400" b="1" dirty="0" smtClean="0">
                <a:solidFill>
                  <a:srgbClr val="FF0000"/>
                </a:solidFill>
              </a:rPr>
              <a:t>-29 </a:t>
            </a:r>
            <a:r>
              <a:rPr lang="en-US" sz="2400" b="1" dirty="0" smtClean="0">
                <a:solidFill>
                  <a:srgbClr val="FF0000"/>
                </a:solidFill>
              </a:rPr>
              <a:t>July </a:t>
            </a:r>
            <a:r>
              <a:rPr lang="en-US" sz="2400" b="1" dirty="0" smtClean="0">
                <a:solidFill>
                  <a:srgbClr val="FF0000"/>
                </a:solidFill>
              </a:rPr>
              <a:t>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a:t>
            </a:r>
            <a:r>
              <a:rPr lang="en-US" sz="2400" b="1" dirty="0" smtClean="0">
                <a:solidFill>
                  <a:srgbClr val="0000FF"/>
                </a:solidFill>
              </a:rPr>
              <a:t>2016 , Europe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a:t>
            </a:r>
            <a:r>
              <a:rPr lang="en-US" sz="2400" b="1" dirty="0" smtClean="0">
                <a:solidFill>
                  <a:srgbClr val="FF0000"/>
                </a:solidFill>
              </a:rPr>
              <a:t>6-11 </a:t>
            </a:r>
            <a:r>
              <a:rPr lang="en-US" sz="2400" b="1" dirty="0" smtClean="0">
                <a:solidFill>
                  <a:srgbClr val="FF0000"/>
                </a:solidFill>
              </a:rPr>
              <a:t>Nov </a:t>
            </a:r>
            <a:r>
              <a:rPr lang="en-US" sz="2400" b="1" dirty="0" smtClean="0">
                <a:solidFill>
                  <a:srgbClr val="FF0000"/>
                </a:solidFill>
              </a:rPr>
              <a:t>2016, Grand </a:t>
            </a:r>
            <a:r>
              <a:rPr lang="it-IT" sz="2400" b="1" dirty="0" smtClean="0">
                <a:solidFill>
                  <a:srgbClr val="FF0000"/>
                </a:solidFill>
              </a:rPr>
              <a:t>Hyatt, San Antonio, </a:t>
            </a:r>
            <a:r>
              <a:rPr lang="it-IT" sz="2400" b="1" dirty="0" smtClean="0">
                <a:solidFill>
                  <a:srgbClr val="FF0000"/>
                </a:solidFill>
              </a:rPr>
              <a:t>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970793" y="6477000"/>
            <a:ext cx="649217" cy="184666"/>
          </a:xfrm>
          <a:prstGeom prst="rect">
            <a:avLst/>
          </a:prstGeom>
        </p:spPr>
        <p:txBody>
          <a:bodyPr/>
          <a:lstStyle>
            <a:lvl1pPr>
              <a:defRPr/>
            </a:lvl1pPr>
          </a:lstStyle>
          <a:p>
            <a:pPr>
              <a:defRPr/>
            </a:pPr>
            <a:r>
              <a:rPr lang="en-US" dirty="0" smtClean="0"/>
              <a:t>Nov </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 or</a:t>
            </a:r>
          </a:p>
          <a:p>
            <a:pPr lvl="2">
              <a:lnSpc>
                <a:spcPct val="80000"/>
              </a:lnSpc>
              <a:defRPr/>
            </a:pPr>
            <a:r>
              <a:rPr lang="en-US" altLang="ja-JP" sz="1600" dirty="0" smtClean="0">
                <a:ea typeface="ＭＳ Ｐゴシック" charset="-128"/>
              </a:rPr>
              <a:t>http://griffin.meeting.verilan.com</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15</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3810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400" dirty="0" smtClean="0">
                <a:latin typeface="Arial" charset="0"/>
              </a:rPr>
              <a:t>http://802world.org/plenary</a:t>
            </a:r>
          </a:p>
          <a:p>
            <a:pPr>
              <a:lnSpc>
                <a:spcPct val="90000"/>
              </a:lnSpc>
            </a:pPr>
            <a:r>
              <a:rPr lang="en-US" sz="2000" dirty="0" smtClean="0">
                <a:latin typeface="Arial" charset="0"/>
              </a:rPr>
              <a:t>Mobile Device website: </a:t>
            </a:r>
            <a:r>
              <a:rPr lang="en-US" sz="2400" dirty="0" smtClean="0">
                <a:hlinkClick r:id="rId3"/>
              </a:rPr>
              <a:t>http://802world.org/attendee</a:t>
            </a:r>
            <a:endParaRPr lang="en-US" sz="2400" dirty="0" smtClean="0"/>
          </a:p>
          <a:p>
            <a:pPr>
              <a:lnSpc>
                <a:spcPct val="90000"/>
              </a:lnSpc>
            </a:pPr>
            <a:r>
              <a:rPr lang="en-US" sz="2000" dirty="0" smtClean="0">
                <a:latin typeface="Arial" pitchFamily="34" charset="0"/>
                <a:cs typeface="Arial" pitchFamily="34" charset="0"/>
              </a:rPr>
              <a:t>Guest Room  </a:t>
            </a:r>
            <a:r>
              <a:rPr lang="en-US" sz="2000" dirty="0" smtClean="0">
                <a:latin typeface="Arial" pitchFamily="34" charset="0"/>
                <a:cs typeface="Arial" pitchFamily="34" charset="0"/>
              </a:rPr>
              <a:t>Internet </a:t>
            </a:r>
            <a:r>
              <a:rPr lang="en-US" sz="2000" dirty="0" smtClean="0">
                <a:latin typeface="Arial" pitchFamily="34" charset="0"/>
                <a:cs typeface="Arial" pitchFamily="34" charset="0"/>
              </a:rPr>
              <a:t>is complimentary</a:t>
            </a:r>
            <a:r>
              <a:rPr lang="en-US" sz="2400" dirty="0" smtClean="0">
                <a:latin typeface="Arial" pitchFamily="34" charset="0"/>
                <a:cs typeface="Arial" pitchFamily="34" charset="0"/>
              </a:rPr>
              <a:t>: </a:t>
            </a:r>
            <a:r>
              <a:rPr lang="en-US" sz="2000" dirty="0" smtClean="0">
                <a:latin typeface="Arial" pitchFamily="34" charset="0"/>
                <a:cs typeface="Arial" pitchFamily="34" charset="0"/>
              </a:rPr>
              <a:t>SSID: Hyatt Guest: </a:t>
            </a:r>
            <a:r>
              <a:rPr lang="en-US" sz="2000" dirty="0" err="1" smtClean="0">
                <a:latin typeface="Arial" pitchFamily="34" charset="0"/>
                <a:cs typeface="Arial" pitchFamily="34" charset="0"/>
              </a:rPr>
              <a:t>Passwd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hyatthotels</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Meeting Place Network: Verilan-secure;  Access code: </a:t>
            </a:r>
            <a:r>
              <a:rPr lang="en-US" sz="2000" dirty="0" err="1" smtClean="0">
                <a:latin typeface="Arial" pitchFamily="34" charset="0"/>
                <a:cs typeface="Arial" pitchFamily="34" charset="0"/>
              </a:rPr>
              <a:t>ieeeieee</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Network help </a:t>
            </a:r>
            <a:r>
              <a:rPr lang="en-US" sz="2000" dirty="0" smtClean="0">
                <a:latin typeface="Arial" pitchFamily="34" charset="0"/>
                <a:cs typeface="Arial" pitchFamily="34" charset="0"/>
              </a:rPr>
              <a:t>desk &amp; </a:t>
            </a:r>
            <a:r>
              <a:rPr lang="en-US" sz="2000" dirty="0" smtClean="0">
                <a:latin typeface="Arial" pitchFamily="34" charset="0"/>
                <a:cs typeface="Arial" pitchFamily="34" charset="0"/>
              </a:rPr>
              <a:t>Wires Café: Texas Foyer </a:t>
            </a:r>
            <a:endParaRPr lang="en-US" sz="2000" dirty="0" smtClean="0">
              <a:latin typeface="Arial" pitchFamily="34" charset="0"/>
              <a:cs typeface="Arial" pitchFamily="34" charset="0"/>
            </a:endParaRPr>
          </a:p>
          <a:p>
            <a:r>
              <a:rPr lang="en-US" sz="2000" dirty="0" smtClean="0">
                <a:latin typeface="Arial" charset="0"/>
              </a:rPr>
              <a:t>Food and Beverages Service: Texas and </a:t>
            </a:r>
            <a:r>
              <a:rPr lang="en-US" sz="2000" dirty="0" err="1" smtClean="0">
                <a:latin typeface="Arial" charset="0"/>
              </a:rPr>
              <a:t>Lonestar</a:t>
            </a:r>
            <a:r>
              <a:rPr lang="en-US" sz="2000" dirty="0" smtClean="0">
                <a:latin typeface="Arial" charset="0"/>
              </a:rPr>
              <a:t> Foyers </a:t>
            </a:r>
          </a:p>
          <a:p>
            <a:pPr lvl="1"/>
            <a:r>
              <a:rPr lang="en-US" sz="1800" dirty="0" smtClean="0">
                <a:latin typeface="Arial" charset="0"/>
              </a:rPr>
              <a:t>Breakfast : 7:30- 9:00 AM </a:t>
            </a:r>
            <a:endParaRPr lang="en-US" sz="1800" dirty="0" smtClean="0">
              <a:latin typeface="Arial" charset="0"/>
            </a:endParaRPr>
          </a:p>
          <a:p>
            <a:pPr lvl="1"/>
            <a:r>
              <a:rPr lang="en-US" sz="1800" dirty="0" smtClean="0">
                <a:latin typeface="Arial" charset="0"/>
              </a:rPr>
              <a:t>Morning Coffee/Tea </a:t>
            </a:r>
            <a:r>
              <a:rPr lang="en-US" sz="1800" dirty="0" smtClean="0">
                <a:latin typeface="Arial" charset="0"/>
              </a:rPr>
              <a:t>: 9:00 AM – 11:00 AM</a:t>
            </a:r>
          </a:p>
          <a:p>
            <a:pPr lvl="1"/>
            <a:r>
              <a:rPr lang="en-US" sz="1800" dirty="0" smtClean="0">
                <a:latin typeface="Arial" charset="0"/>
              </a:rPr>
              <a:t>Afternoon Coffee/Tea: </a:t>
            </a:r>
            <a:r>
              <a:rPr lang="en-US" sz="1800" dirty="0" smtClean="0">
                <a:latin typeface="Arial" charset="0"/>
              </a:rPr>
              <a:t>2:00- 4:00 PM ; Snacks: 3:00- 4:00 PM</a:t>
            </a:r>
            <a:endParaRPr lang="en-US" sz="1800" dirty="0" smtClean="0">
              <a:latin typeface="Arial" charset="0"/>
            </a:endParaRPr>
          </a:p>
          <a:p>
            <a:pPr>
              <a:lnSpc>
                <a:spcPct val="90000"/>
              </a:lnSpc>
            </a:pPr>
            <a:r>
              <a:rPr lang="en-US" sz="2000" dirty="0" smtClean="0">
                <a:latin typeface="Arial" charset="0"/>
              </a:rPr>
              <a:t>802.21 </a:t>
            </a:r>
            <a:r>
              <a:rPr lang="en-US" sz="2000" dirty="0" smtClean="0">
                <a:latin typeface="Arial" charset="0"/>
              </a:rPr>
              <a:t>WG would break as follows:</a:t>
            </a:r>
          </a:p>
          <a:p>
            <a:pPr lvl="2">
              <a:lnSpc>
                <a:spcPct val="90000"/>
              </a:lnSpc>
            </a:pPr>
            <a:r>
              <a:rPr lang="en-US" sz="1800" dirty="0" smtClean="0">
                <a:latin typeface="Arial" charset="0"/>
              </a:rPr>
              <a:t>AM Coffee break: 10:00-10:30 </a:t>
            </a:r>
            <a:r>
              <a:rPr lang="en-US" sz="1800" dirty="0" smtClean="0">
                <a:latin typeface="Arial" charset="0"/>
              </a:rPr>
              <a:t>am; Lunch </a:t>
            </a:r>
            <a:r>
              <a:rPr lang="en-US" sz="1800" dirty="0" smtClean="0">
                <a:latin typeface="Arial" charset="0"/>
              </a:rPr>
              <a:t>break: 12:00-1:30 pm </a:t>
            </a:r>
          </a:p>
          <a:p>
            <a:pPr lvl="2">
              <a:lnSpc>
                <a:spcPct val="90000"/>
              </a:lnSpc>
            </a:pPr>
            <a:r>
              <a:rPr lang="en-US" sz="1800" dirty="0" smtClean="0">
                <a:latin typeface="Arial" charset="0"/>
              </a:rPr>
              <a:t>PM </a:t>
            </a:r>
            <a:r>
              <a:rPr lang="en-US" sz="1800" dirty="0" smtClean="0">
                <a:latin typeface="Arial" charset="0"/>
              </a:rPr>
              <a:t>Coffee/Snacks </a:t>
            </a:r>
            <a:r>
              <a:rPr lang="en-US" sz="1800" dirty="0" smtClean="0">
                <a:latin typeface="Arial" charset="0"/>
              </a:rPr>
              <a:t>break: 3:30 - 4:00 pm</a:t>
            </a:r>
          </a:p>
          <a:p>
            <a:pPr>
              <a:lnSpc>
                <a:spcPct val="90000"/>
              </a:lnSpc>
            </a:pPr>
            <a:r>
              <a:rPr lang="en-US" sz="2000" dirty="0" smtClean="0">
                <a:latin typeface="Arial" charset="0"/>
              </a:rPr>
              <a:t>Social Event: </a:t>
            </a:r>
            <a:r>
              <a:rPr lang="en-US" sz="2000" smtClean="0">
                <a:latin typeface="Arial" charset="0"/>
              </a:rPr>
              <a:t>Wednesday 6:30-10:00 </a:t>
            </a:r>
            <a:r>
              <a:rPr lang="en-US" sz="2000" dirty="0" smtClean="0">
                <a:latin typeface="Arial" charset="0"/>
              </a:rPr>
              <a:t>PM; Theatre Plaza (if no rain)</a:t>
            </a:r>
          </a:p>
          <a:p>
            <a:pPr>
              <a:lnSpc>
                <a:spcPct val="90000"/>
              </a:lnSpc>
            </a:pPr>
            <a:r>
              <a:rPr lang="en-US" sz="2000" dirty="0" smtClean="0">
                <a:latin typeface="Arial" charset="0"/>
              </a:rPr>
              <a:t>Dining Discount</a:t>
            </a:r>
          </a:p>
          <a:p>
            <a:pPr lvl="1">
              <a:lnSpc>
                <a:spcPct val="90000"/>
              </a:lnSpc>
            </a:pPr>
            <a:r>
              <a:rPr lang="en-US" sz="1600" dirty="0" smtClean="0">
                <a:latin typeface="Arial" charset="0"/>
              </a:rPr>
              <a:t>URL:http</a:t>
            </a:r>
            <a:r>
              <a:rPr lang="en-US" sz="1600" dirty="0" smtClean="0">
                <a:latin typeface="Arial" charset="0"/>
              </a:rPr>
              <a:t>://802world.org/plenary/files/2014/04/SUYB_Y9-14.pdf</a:t>
            </a:r>
            <a:endParaRPr lang="en-US" sz="1200" dirty="0" smtClean="0">
              <a:latin typeface="Arial" charset="0"/>
            </a:endParaRPr>
          </a:p>
          <a:p>
            <a:pPr lvl="1">
              <a:lnSpc>
                <a:spcPct val="90000"/>
              </a:lnSpc>
            </a:pPr>
            <a:endParaRPr lang="en-US" sz="1600" dirty="0" smtClean="0">
              <a:latin typeface="Arial" charset="0"/>
            </a:endParaRPr>
          </a:p>
          <a:p>
            <a:pPr lvl="1">
              <a:lnSpc>
                <a:spcPct val="90000"/>
              </a:lnSpc>
            </a:pPr>
            <a:endParaRPr lang="en-US" sz="1600" dirty="0" smtClean="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5334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Nov</a:t>
            </a:r>
            <a:r>
              <a:rPr lang="en-US" dirty="0" smtClean="0"/>
              <a:t>  </a:t>
            </a:r>
            <a:r>
              <a:rPr lang="en-US" dirty="0" smtClean="0"/>
              <a:t>2014</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47997</TotalTime>
  <Words>2054</Words>
  <Application>Microsoft Office PowerPoint</Application>
  <PresentationFormat>On-screen Show (4:3)</PresentationFormat>
  <Paragraphs>409</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802.11PowerPointTemplate-Landscape</vt:lpstr>
      <vt:lpstr>IEEE 802.21 Session #65,  San Antonio, Texas, USA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Slide 9</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Active Task Groups </vt:lpstr>
      <vt:lpstr>Work Status </vt:lpstr>
      <vt:lpstr>Objectives for the November  Meeting</vt:lpstr>
      <vt:lpstr>Future Sessions – 2015 </vt:lpstr>
      <vt:lpstr>January Interim Meeting Logistics </vt:lpstr>
      <vt:lpstr>March, Plenary Meeting Logistics </vt:lpstr>
      <vt:lpstr>Future Sessions – 2016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708</cp:revision>
  <cp:lastPrinted>1998-02-10T13:28:06Z</cp:lastPrinted>
  <dcterms:created xsi:type="dcterms:W3CDTF">2002-07-08T22:03:28Z</dcterms:created>
  <dcterms:modified xsi:type="dcterms:W3CDTF">2014-11-03T15:26:19Z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