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64" r:id="rId2"/>
    <p:sldId id="265" r:id="rId3"/>
    <p:sldId id="360" r:id="rId4"/>
    <p:sldId id="361" r:id="rId5"/>
    <p:sldId id="359" r:id="rId6"/>
    <p:sldId id="362" r:id="rId7"/>
  </p:sldIdLst>
  <p:sldSz cx="9144000" cy="6858000" type="screen4x3"/>
  <p:notesSz cx="6797675" cy="9928225"/>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65" autoAdjust="0"/>
    <p:restoredTop sz="86538" autoAdjust="0"/>
  </p:normalViewPr>
  <p:slideViewPr>
    <p:cSldViewPr>
      <p:cViewPr varScale="1">
        <p:scale>
          <a:sx n="95" d="100"/>
          <a:sy n="95" d="100"/>
        </p:scale>
        <p:origin x="906" y="84"/>
      </p:cViewPr>
      <p:guideLst>
        <p:guide orient="horz" pos="2160"/>
        <p:guide pos="2880"/>
      </p:guideLst>
    </p:cSldViewPr>
  </p:slideViewPr>
  <p:outlineViewPr>
    <p:cViewPr>
      <p:scale>
        <a:sx n="25" d="100"/>
        <a:sy n="25" d="100"/>
      </p:scale>
      <p:origin x="0" y="0"/>
    </p:cViewPr>
  </p:outlineViewPr>
  <p:notesTextViewPr>
    <p:cViewPr>
      <p:scale>
        <a:sx n="1" d="1"/>
        <a:sy n="1" d="1"/>
      </p:scale>
      <p:origin x="0" y="0"/>
    </p:cViewPr>
  </p:notesTextViewPr>
  <p:notesViewPr>
    <p:cSldViewPr showGuides="1">
      <p:cViewPr varScale="1">
        <p:scale>
          <a:sx n="90" d="100"/>
          <a:sy n="90" d="100"/>
        </p:scale>
        <p:origin x="-1962"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9A7F7A0F-702B-490E-B9C9-62C5F11111AE}" type="datetimeFigureOut">
              <a:rPr lang="ko-KR" altLang="en-US" smtClean="0"/>
              <a:t>2014-11-05</a:t>
            </a:fld>
            <a:endParaRPr lang="ko-KR" altLang="en-US"/>
          </a:p>
        </p:txBody>
      </p:sp>
      <p:sp>
        <p:nvSpPr>
          <p:cNvPr id="4" name="슬라이드 이미지 개체 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97E41447-859A-43C2-B183-F6107187C33D}" type="slidenum">
              <a:rPr lang="ko-KR" altLang="en-US" smtClean="0"/>
              <a:t>‹#›</a:t>
            </a:fld>
            <a:endParaRPr lang="ko-KR" altLang="en-US"/>
          </a:p>
        </p:txBody>
      </p:sp>
    </p:spTree>
    <p:extLst>
      <p:ext uri="{BB962C8B-B14F-4D97-AF65-F5344CB8AC3E}">
        <p14:creationId xmlns:p14="http://schemas.microsoft.com/office/powerpoint/2010/main" val="3023599161"/>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11E8280E-13DB-47AC-ACA0-97BEA1EDA3F5}" type="slidenum">
              <a:rPr lang="ja-JP" altLang="en-US">
                <a:solidFill>
                  <a:prstClr val="black"/>
                </a:solidFill>
              </a:rPr>
              <a:pPr/>
              <a:t>1</a:t>
            </a:fld>
            <a:endParaRPr lang="en-US" altLang="ja-JP">
              <a:solidFill>
                <a:prstClr val="black"/>
              </a:solidFill>
            </a:endParaRPr>
          </a:p>
        </p:txBody>
      </p:sp>
      <p:sp>
        <p:nvSpPr>
          <p:cNvPr id="38915" name="Rectangle 2"/>
          <p:cNvSpPr>
            <a:spLocks noGrp="1" noRot="1" noChangeAspect="1" noChangeArrowheads="1" noTextEdit="1"/>
          </p:cNvSpPr>
          <p:nvPr>
            <p:ph type="sldImg"/>
          </p:nvPr>
        </p:nvSpPr>
        <p:spPr>
          <a:xfrm>
            <a:off x="1081088" y="863600"/>
            <a:ext cx="4637087" cy="3478213"/>
          </a:xfrm>
          <a:ln/>
        </p:spPr>
      </p:sp>
      <p:sp>
        <p:nvSpPr>
          <p:cNvPr id="38916" name="Rectangle 3"/>
          <p:cNvSpPr>
            <a:spLocks noGrp="1" noChangeArrowheads="1"/>
          </p:cNvSpPr>
          <p:nvPr>
            <p:ph type="body" idx="1"/>
          </p:nvPr>
        </p:nvSpPr>
        <p:spPr>
          <a:xfrm>
            <a:off x="906357" y="4731421"/>
            <a:ext cx="4984962" cy="4490108"/>
          </a:xfrm>
          <a:noFill/>
          <a:ln/>
        </p:spPr>
        <p:txBody>
          <a:bodyPr/>
          <a:lstStyle/>
          <a:p>
            <a:pPr defTabSz="762000"/>
            <a:endParaRPr lang="ja-JP" altLang="ja-JP" dirty="0" smtClean="0">
              <a:ea typeface="ＭＳ Ｐゴシック" pitchFamily="50" charset="-128"/>
            </a:endParaRPr>
          </a:p>
        </p:txBody>
      </p:sp>
    </p:spTree>
    <p:extLst>
      <p:ext uri="{BB962C8B-B14F-4D97-AF65-F5344CB8AC3E}">
        <p14:creationId xmlns:p14="http://schemas.microsoft.com/office/powerpoint/2010/main" val="32377838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79E8E7D1-769B-41CC-83C0-8A9319E2EA00}" type="slidenum">
              <a:rPr lang="ja-JP" altLang="en-US">
                <a:solidFill>
                  <a:prstClr val="black"/>
                </a:solidFill>
              </a:rPr>
              <a:pPr/>
              <a:t>2</a:t>
            </a:fld>
            <a:endParaRPr lang="en-US" altLang="ja-JP">
              <a:solidFill>
                <a:prstClr val="black"/>
              </a:solidFill>
            </a:endParaRPr>
          </a:p>
        </p:txBody>
      </p:sp>
      <p:sp>
        <p:nvSpPr>
          <p:cNvPr id="39939" name="Rectangle 2"/>
          <p:cNvSpPr>
            <a:spLocks noGrp="1" noRot="1" noChangeAspect="1" noChangeArrowheads="1" noTextEdit="1"/>
          </p:cNvSpPr>
          <p:nvPr>
            <p:ph type="sldImg"/>
          </p:nvPr>
        </p:nvSpPr>
        <p:spPr>
          <a:xfrm>
            <a:off x="1081088" y="863600"/>
            <a:ext cx="4637087" cy="3478213"/>
          </a:xfrm>
          <a:ln/>
        </p:spPr>
      </p:sp>
      <p:sp>
        <p:nvSpPr>
          <p:cNvPr id="39940" name="Rectangle 3"/>
          <p:cNvSpPr>
            <a:spLocks noGrp="1" noChangeArrowheads="1"/>
          </p:cNvSpPr>
          <p:nvPr>
            <p:ph type="body" idx="1"/>
          </p:nvPr>
        </p:nvSpPr>
        <p:spPr>
          <a:xfrm>
            <a:off x="906357" y="4731421"/>
            <a:ext cx="4984962" cy="4490108"/>
          </a:xfrm>
          <a:noFill/>
          <a:ln/>
        </p:spPr>
        <p:txBody>
          <a:bodyPr/>
          <a:lstStyle/>
          <a:p>
            <a:pPr defTabSz="762000"/>
            <a:endParaRPr lang="ja-JP" altLang="ja-JP" smtClean="0">
              <a:ea typeface="ＭＳ Ｐゴシック" pitchFamily="50" charset="-128"/>
            </a:endParaRPr>
          </a:p>
        </p:txBody>
      </p:sp>
    </p:spTree>
    <p:extLst>
      <p:ext uri="{BB962C8B-B14F-4D97-AF65-F5344CB8AC3E}">
        <p14:creationId xmlns:p14="http://schemas.microsoft.com/office/powerpoint/2010/main" val="6395300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97E41447-859A-43C2-B183-F6107187C33D}" type="slidenum">
              <a:rPr lang="ko-KR" altLang="en-US" smtClean="0"/>
              <a:t>4</a:t>
            </a:fld>
            <a:endParaRPr lang="ko-KR" altLang="en-US"/>
          </a:p>
        </p:txBody>
      </p:sp>
    </p:spTree>
    <p:extLst>
      <p:ext uri="{BB962C8B-B14F-4D97-AF65-F5344CB8AC3E}">
        <p14:creationId xmlns:p14="http://schemas.microsoft.com/office/powerpoint/2010/main" val="20601500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sldNum" sz="quarter" idx="11"/>
          </p:nvPr>
        </p:nvSpPr>
        <p:spPr>
          <a:ln/>
        </p:spPr>
        <p:txBody>
          <a:bodyPr/>
          <a:lstStyle>
            <a:lvl1pPr>
              <a:defRPr/>
            </a:lvl1pPr>
          </a:lstStyle>
          <a:p>
            <a:fld id="{8A00C4BF-FC3E-40D1-91D4-0ECC3DF801CA}"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05049468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1"/>
          </p:nvPr>
        </p:nvSpPr>
        <p:spPr>
          <a:ln/>
        </p:spPr>
        <p:txBody>
          <a:bodyPr/>
          <a:lstStyle>
            <a:lvl1pPr>
              <a:defRPr/>
            </a:lvl1pPr>
          </a:lstStyle>
          <a:p>
            <a:fld id="{8147484F-7108-4A72-A2BF-3966083B3617}"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08135762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1"/>
          </p:nvPr>
        </p:nvSpPr>
        <p:spPr>
          <a:ln/>
        </p:spPr>
        <p:txBody>
          <a:bodyPr/>
          <a:lstStyle>
            <a:lvl1pPr>
              <a:defRPr/>
            </a:lvl1pPr>
          </a:lstStyle>
          <a:p>
            <a:fld id="{1D2E07CC-D015-473C-A8DD-E67B39DF31E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27106413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5"/>
          <p:cNvSpPr>
            <a:spLocks noGrp="1" noChangeArrowheads="1"/>
          </p:cNvSpPr>
          <p:nvPr>
            <p:ph type="sldNum" sz="quarter" idx="11"/>
          </p:nvPr>
        </p:nvSpPr>
        <p:spPr>
          <a:ln/>
        </p:spPr>
        <p:txBody>
          <a:bodyPr/>
          <a:lstStyle>
            <a:lvl1pPr>
              <a:defRPr/>
            </a:lvl1pPr>
          </a:lstStyle>
          <a:p>
            <a:fld id="{F29C0F80-CD8F-472D-AFB6-6F74E86F726D}" type="slidenum">
              <a:rPr lang="en-US" altLang="ja-JP">
                <a:solidFill>
                  <a:srgbClr val="000000"/>
                </a:solidFill>
              </a:rPr>
              <a:pPr/>
              <a:t>‹#›</a:t>
            </a:fld>
            <a:endParaRPr lang="en-US" altLang="ja-JP">
              <a:solidFill>
                <a:srgbClr val="000000"/>
              </a:solidFill>
            </a:endParaRPr>
          </a:p>
        </p:txBody>
      </p:sp>
      <p:sp>
        <p:nvSpPr>
          <p:cNvPr id="6" name="Rectangle 4"/>
          <p:cNvSpPr>
            <a:spLocks noGrp="1" noChangeArrowheads="1"/>
          </p:cNvSpPr>
          <p:nvPr>
            <p:ph type="ftr" sz="quarter" idx="3"/>
          </p:nvPr>
        </p:nvSpPr>
        <p:spPr bwMode="auto">
          <a:xfrm>
            <a:off x="381000" y="6400800"/>
            <a:ext cx="1981200" cy="2862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solidFill>
                  <a:schemeClr val="tx1"/>
                </a:solidFill>
                <a:latin typeface="+mn-lt"/>
                <a:ea typeface="+mn-ea"/>
                <a:cs typeface="+mn-cs"/>
              </a:defRPr>
            </a:lvl1pPr>
          </a:lstStyle>
          <a:p>
            <a:pPr>
              <a:defRPr/>
            </a:pPr>
            <a:r>
              <a:rPr lang="en-US" altLang="ko-KR" dirty="0" smtClean="0"/>
              <a:t>21-13-0163-00-SAUC</a:t>
            </a:r>
          </a:p>
        </p:txBody>
      </p:sp>
      <p:sp>
        <p:nvSpPr>
          <p:cNvPr id="3" name="Content Placeholder 2"/>
          <p:cNvSpPr>
            <a:spLocks noGrp="1"/>
          </p:cNvSpPr>
          <p:nvPr>
            <p:ph idx="1"/>
          </p:nvPr>
        </p:nvSpPr>
        <p:spPr/>
        <p:txBody>
          <a:bodyPr/>
          <a:lstStyle>
            <a:lvl1pPr>
              <a:buClr>
                <a:schemeClr val="tx1"/>
              </a:buClr>
              <a:defRPr/>
            </a:lvl1pPr>
            <a:lvl2pPr marL="449263" indent="-184150">
              <a:buClr>
                <a:schemeClr val="tx1"/>
              </a:buClr>
              <a:buFont typeface="Times" panose="02020603050405020304" pitchFamily="18" charset="0"/>
              <a:buChar char="–"/>
              <a:defRPr/>
            </a:lvl2pPr>
            <a:lvl3pPr marL="627063" indent="-177800">
              <a:buClr>
                <a:schemeClr val="tx1"/>
              </a:buClr>
              <a:buFont typeface="Wingdings" panose="05000000000000000000" pitchFamily="2" charset="2"/>
              <a:buChar char="§"/>
              <a:defRPr/>
            </a:lvl3pPr>
            <a:lvl4pPr marL="900113" indent="-273050">
              <a:buFont typeface="Wingdings" panose="05000000000000000000" pitchFamily="2" charset="2"/>
              <a:buChar char="Ø"/>
              <a:defRPr/>
            </a:lvl4pPr>
            <a:lvl5pPr marL="1165225" indent="-265113">
              <a:buFont typeface="Wingdings" panose="05000000000000000000" pitchFamily="2" charset="2"/>
              <a:buChar char="v"/>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제목 6"/>
          <p:cNvSpPr>
            <a:spLocks noGrp="1"/>
          </p:cNvSpPr>
          <p:nvPr>
            <p:ph type="title"/>
          </p:nvPr>
        </p:nvSpPr>
        <p:spPr/>
        <p:txBody>
          <a:bodyPr/>
          <a:lstStyle/>
          <a:p>
            <a:r>
              <a:rPr lang="ko-KR" altLang="en-US" smtClean="0"/>
              <a:t>마스터 제목 스타일 편집</a:t>
            </a:r>
            <a:endParaRPr lang="ko-KR" altLang="en-US"/>
          </a:p>
        </p:txBody>
      </p:sp>
    </p:spTree>
    <p:extLst>
      <p:ext uri="{BB962C8B-B14F-4D97-AF65-F5344CB8AC3E}">
        <p14:creationId xmlns:p14="http://schemas.microsoft.com/office/powerpoint/2010/main" val="42818598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5"/>
          <p:cNvSpPr>
            <a:spLocks noGrp="1" noChangeArrowheads="1"/>
          </p:cNvSpPr>
          <p:nvPr>
            <p:ph type="sldNum" sz="quarter" idx="11"/>
          </p:nvPr>
        </p:nvSpPr>
        <p:spPr>
          <a:ln/>
        </p:spPr>
        <p:txBody>
          <a:bodyPr/>
          <a:lstStyle>
            <a:lvl1pPr>
              <a:defRPr/>
            </a:lvl1pPr>
          </a:lstStyle>
          <a:p>
            <a:fld id="{22037F31-09F0-43BE-8802-5AF5B4DDEBA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30837118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sldNum" sz="quarter" idx="11"/>
          </p:nvPr>
        </p:nvSpPr>
        <p:spPr>
          <a:ln/>
        </p:spPr>
        <p:txBody>
          <a:bodyPr/>
          <a:lstStyle>
            <a:lvl1pPr>
              <a:defRPr/>
            </a:lvl1pPr>
          </a:lstStyle>
          <a:p>
            <a:fld id="{FD4994BD-3176-4AE5-A63E-0CB3557495A2}"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4352594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
          <p:cNvSpPr>
            <a:spLocks noGrp="1" noChangeArrowheads="1"/>
          </p:cNvSpPr>
          <p:nvPr>
            <p:ph type="sldNum" sz="quarter" idx="11"/>
          </p:nvPr>
        </p:nvSpPr>
        <p:spPr>
          <a:ln/>
        </p:spPr>
        <p:txBody>
          <a:bodyPr/>
          <a:lstStyle>
            <a:lvl1pPr>
              <a:defRPr/>
            </a:lvl1pPr>
          </a:lstStyle>
          <a:p>
            <a:fld id="{45D18C5B-48DC-47A0-8F9F-C90C03B50E3A}"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24072202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sldNum" sz="quarter" idx="11"/>
          </p:nvPr>
        </p:nvSpPr>
        <p:spPr>
          <a:ln/>
        </p:spPr>
        <p:txBody>
          <a:bodyPr/>
          <a:lstStyle>
            <a:lvl1pPr>
              <a:defRPr/>
            </a:lvl1pPr>
          </a:lstStyle>
          <a:p>
            <a:fld id="{2BF204C4-CC5D-4CE6-AB69-C30A8BFFB1B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47493605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sldNum" sz="quarter" idx="11"/>
          </p:nvPr>
        </p:nvSpPr>
        <p:spPr>
          <a:ln/>
        </p:spPr>
        <p:txBody>
          <a:bodyPr/>
          <a:lstStyle>
            <a:lvl1pPr>
              <a:defRPr/>
            </a:lvl1pPr>
          </a:lstStyle>
          <a:p>
            <a:fld id="{6C37F377-C339-45A2-907E-7727F1FF55A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5518203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sldNum" sz="quarter" idx="11"/>
          </p:nvPr>
        </p:nvSpPr>
        <p:spPr>
          <a:ln/>
        </p:spPr>
        <p:txBody>
          <a:bodyPr/>
          <a:lstStyle>
            <a:lvl1pPr>
              <a:defRPr/>
            </a:lvl1pPr>
          </a:lstStyle>
          <a:p>
            <a:fld id="{6889E96C-6FA6-47AF-BC02-BB535EC0301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032466868"/>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sldNum" sz="quarter" idx="11"/>
          </p:nvPr>
        </p:nvSpPr>
        <p:spPr>
          <a:ln/>
        </p:spPr>
        <p:txBody>
          <a:bodyPr/>
          <a:lstStyle>
            <a:lvl1pPr>
              <a:defRPr/>
            </a:lvl1pPr>
          </a:lstStyle>
          <a:p>
            <a:fld id="{1DD52603-5B5F-4E5B-A090-B7D871DCCC4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71617613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defRPr>
            </a:lvl1pPr>
          </a:lstStyle>
          <a:p>
            <a:pPr fontAlgn="base" latinLnBrk="0">
              <a:spcBef>
                <a:spcPct val="0"/>
              </a:spcBef>
              <a:spcAft>
                <a:spcPct val="0"/>
              </a:spcAft>
            </a:pPr>
            <a:fld id="{E86D6567-1EED-4E69-8D93-DC2CF7D992C4}" type="slidenum">
              <a:rPr lang="en-US" altLang="ja-JP">
                <a:solidFill>
                  <a:srgbClr val="000000"/>
                </a:solidFill>
                <a:ea typeface="ＭＳ Ｐゴシック" pitchFamily="50" charset="-128"/>
              </a:rPr>
              <a:pPr fontAlgn="base" latinLnBrk="0">
                <a:spcBef>
                  <a:spcPct val="0"/>
                </a:spcBef>
                <a:spcAft>
                  <a:spcPct val="0"/>
                </a:spcAft>
              </a:pPr>
              <a:t>‹#›</a:t>
            </a:fld>
            <a:endParaRPr lang="en-US" altLang="ja-JP">
              <a:solidFill>
                <a:srgbClr val="000000"/>
              </a:solidFill>
              <a:ea typeface="ＭＳ Ｐゴシック" pitchFamily="50" charset="-128"/>
            </a:endParaRPr>
          </a:p>
        </p:txBody>
      </p:sp>
      <p:pic>
        <p:nvPicPr>
          <p:cNvPr id="1030"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
        <p:nvSpPr>
          <p:cNvPr id="11" name="Rectangle 4"/>
          <p:cNvSpPr>
            <a:spLocks noGrp="1" noChangeArrowheads="1"/>
          </p:cNvSpPr>
          <p:nvPr>
            <p:ph type="ftr" sz="quarter" idx="3"/>
          </p:nvPr>
        </p:nvSpPr>
        <p:spPr bwMode="auto">
          <a:xfrm>
            <a:off x="381000" y="6400800"/>
            <a:ext cx="1981200" cy="2862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solidFill>
                  <a:schemeClr val="tx1"/>
                </a:solidFill>
                <a:latin typeface="+mn-lt"/>
                <a:ea typeface="+mn-ea"/>
                <a:cs typeface="+mn-cs"/>
              </a:defRPr>
            </a:lvl1pPr>
          </a:lstStyle>
          <a:p>
            <a:pPr>
              <a:defRPr/>
            </a:pPr>
            <a:r>
              <a:rPr lang="en-US" altLang="ko-KR" dirty="0" smtClean="0"/>
              <a:t>21-13-0163-00-SAUC</a:t>
            </a:r>
          </a:p>
        </p:txBody>
      </p:sp>
    </p:spTree>
    <p:extLst>
      <p:ext uri="{BB962C8B-B14F-4D97-AF65-F5344CB8AC3E}">
        <p14:creationId xmlns:p14="http://schemas.microsoft.com/office/powerpoint/2010/main" val="27607587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charset="0"/>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charset="0"/>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0.PNG"/><Relationship Id="rId5" Type="http://schemas.openxmlformats.org/officeDocument/2006/relationships/image" Target="../media/image5.png"/><Relationship Id="rId10" Type="http://schemas.openxmlformats.org/officeDocument/2006/relationships/image" Target="../media/image9.WMF"/><Relationship Id="rId4" Type="http://schemas.openxmlformats.org/officeDocument/2006/relationships/image" Target="../media/image4.png"/><Relationship Id="rId9" Type="http://schemas.openxmlformats.org/officeDocument/2006/relationships/image" Target="../media/image8.WMF"/></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WMF"/><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WMF"/><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idx="1"/>
          </p:nvPr>
        </p:nvSpPr>
        <p:spPr>
          <a:xfrm>
            <a:off x="395536" y="908720"/>
            <a:ext cx="8299450" cy="5397648"/>
          </a:xfrm>
          <a:solidFill>
            <a:srgbClr val="66CCFF"/>
          </a:solidFill>
        </p:spPr>
        <p:txBody>
          <a:bodyPr/>
          <a:lstStyle/>
          <a:p>
            <a:pPr algn="just" eaLnBrk="1" hangingPunct="1">
              <a:buClr>
                <a:srgbClr val="FAFD00"/>
              </a:buClr>
              <a:buFontTx/>
              <a:buNone/>
            </a:pPr>
            <a:r>
              <a:rPr lang="en-US" altLang="ja-JP" sz="2000" b="1" dirty="0" smtClean="0">
                <a:latin typeface="Times New Roman" pitchFamily="18" charset="0"/>
                <a:ea typeface="ＭＳ Ｐゴシック" pitchFamily="50" charset="-128"/>
                <a:cs typeface="Times New Roman" pitchFamily="18" charset="0"/>
              </a:rPr>
              <a:t>IEEE 802.21 MEDIA INDEPENDENT HANDOVER </a:t>
            </a:r>
          </a:p>
          <a:p>
            <a:pPr algn="just" eaLnBrk="1" hangingPunct="1">
              <a:buClr>
                <a:srgbClr val="FAFD00"/>
              </a:buClr>
              <a:buFontTx/>
              <a:buNone/>
            </a:pPr>
            <a:r>
              <a:rPr lang="en-US" altLang="ja-JP" sz="2000" dirty="0" smtClean="0">
                <a:solidFill>
                  <a:schemeClr val="tx2"/>
                </a:solidFill>
                <a:latin typeface="Times New Roman" pitchFamily="18" charset="0"/>
                <a:ea typeface="ＭＳ Ｐゴシック" pitchFamily="50" charset="-128"/>
                <a:cs typeface="Times New Roman" pitchFamily="18" charset="0"/>
              </a:rPr>
              <a:t>DCN: </a:t>
            </a:r>
            <a:r>
              <a:rPr lang="en-US" altLang="ja-JP" sz="2000" dirty="0" smtClean="0">
                <a:solidFill>
                  <a:schemeClr val="tx2"/>
                </a:solidFill>
                <a:latin typeface="Times New Roman" pitchFamily="18" charset="0"/>
                <a:ea typeface="ＭＳ Ｐゴシック" pitchFamily="50" charset="-128"/>
                <a:cs typeface="Times New Roman" pitchFamily="18" charset="0"/>
              </a:rPr>
              <a:t>21-14-0163-01-SAUC</a:t>
            </a:r>
            <a:endParaRPr lang="en-US" altLang="ja-JP" sz="2000" dirty="0" smtClean="0">
              <a:solidFill>
                <a:schemeClr val="tx2"/>
              </a:solidFill>
              <a:latin typeface="Times New Roman" pitchFamily="18" charset="0"/>
              <a:ea typeface="ＭＳ Ｐゴシック" pitchFamily="50" charset="-128"/>
              <a:cs typeface="Times New Roman" pitchFamily="18" charset="0"/>
            </a:endParaRPr>
          </a:p>
          <a:p>
            <a:pPr algn="just" eaLnBrk="1" hangingPunct="1">
              <a:buClr>
                <a:srgbClr val="FAFD00"/>
              </a:buClr>
              <a:buFontTx/>
              <a:buNone/>
            </a:pPr>
            <a:r>
              <a:rPr lang="en-US" altLang="ja-JP" sz="2000" dirty="0" smtClean="0">
                <a:latin typeface="Times New Roman" pitchFamily="18" charset="0"/>
                <a:ea typeface="ＭＳ Ｐゴシック" pitchFamily="50" charset="-128"/>
                <a:cs typeface="Times New Roman" pitchFamily="18" charset="0"/>
              </a:rPr>
              <a:t>Title:</a:t>
            </a:r>
            <a:r>
              <a:rPr lang="en-US" altLang="ja-JP" sz="2000" b="1" dirty="0" smtClean="0">
                <a:latin typeface="Times New Roman" pitchFamily="18" charset="0"/>
                <a:ea typeface="ＭＳ Ｐゴシック" pitchFamily="50" charset="-128"/>
                <a:cs typeface="Times New Roman" pitchFamily="18" charset="0"/>
              </a:rPr>
              <a:t> Media Independent Service Use Case for Open Screen Service Platform</a:t>
            </a:r>
          </a:p>
          <a:p>
            <a:pPr algn="just" eaLnBrk="1" hangingPunct="1">
              <a:buClr>
                <a:srgbClr val="FAFD00"/>
              </a:buClr>
              <a:buFontTx/>
              <a:buNone/>
            </a:pPr>
            <a:r>
              <a:rPr lang="en-US" altLang="ja-JP" sz="2000" dirty="0" smtClean="0">
                <a:latin typeface="Times New Roman" pitchFamily="18" charset="0"/>
                <a:ea typeface="ＭＳ Ｐゴシック" pitchFamily="50" charset="-128"/>
                <a:cs typeface="Times New Roman" pitchFamily="18" charset="0"/>
              </a:rPr>
              <a:t>Date Submitted:</a:t>
            </a:r>
            <a:r>
              <a:rPr lang="ja-JP" altLang="en-US" sz="2000" dirty="0" smtClean="0">
                <a:latin typeface="Times New Roman" pitchFamily="18" charset="0"/>
                <a:ea typeface="ＭＳ Ｐゴシック" pitchFamily="50" charset="-128"/>
                <a:cs typeface="Times New Roman" pitchFamily="18" charset="0"/>
              </a:rPr>
              <a:t> </a:t>
            </a:r>
            <a:r>
              <a:rPr lang="en-US" altLang="ja-JP" sz="2000" smtClean="0">
                <a:latin typeface="Times New Roman" pitchFamily="18" charset="0"/>
                <a:ea typeface="ＭＳ Ｐゴシック" pitchFamily="50" charset="-128"/>
                <a:cs typeface="Times New Roman" pitchFamily="18" charset="0"/>
              </a:rPr>
              <a:t>November </a:t>
            </a:r>
            <a:r>
              <a:rPr lang="en-US" altLang="ja-JP" sz="2000">
                <a:latin typeface="Times New Roman" pitchFamily="18" charset="0"/>
                <a:ea typeface="ＭＳ Ｐゴシック" pitchFamily="50" charset="-128"/>
                <a:cs typeface="Times New Roman" pitchFamily="18" charset="0"/>
              </a:rPr>
              <a:t>5</a:t>
            </a:r>
            <a:r>
              <a:rPr lang="en-US" altLang="ja-JP" sz="2000" smtClean="0">
                <a:latin typeface="Times New Roman" pitchFamily="18" charset="0"/>
                <a:ea typeface="ＭＳ Ｐゴシック" pitchFamily="50" charset="-128"/>
                <a:cs typeface="Times New Roman" pitchFamily="18" charset="0"/>
              </a:rPr>
              <a:t>, </a:t>
            </a:r>
            <a:r>
              <a:rPr lang="en-US" altLang="ja-JP" sz="2000" dirty="0" smtClean="0">
                <a:latin typeface="Times New Roman" pitchFamily="18" charset="0"/>
                <a:ea typeface="ＭＳ Ｐゴシック" pitchFamily="50" charset="-128"/>
                <a:cs typeface="Times New Roman" pitchFamily="18" charset="0"/>
              </a:rPr>
              <a:t>2014 </a:t>
            </a:r>
          </a:p>
          <a:p>
            <a:pPr algn="just" eaLnBrk="1" hangingPunct="1">
              <a:buClr>
                <a:srgbClr val="FAFD00"/>
              </a:buClr>
              <a:buFontTx/>
              <a:buNone/>
            </a:pPr>
            <a:r>
              <a:rPr lang="en-US" altLang="ja-JP" sz="2000" dirty="0" smtClean="0">
                <a:latin typeface="Times New Roman" pitchFamily="18" charset="0"/>
                <a:ea typeface="ＭＳ Ｐゴシック" pitchFamily="50" charset="-128"/>
                <a:cs typeface="Times New Roman" pitchFamily="18" charset="0"/>
              </a:rPr>
              <a:t>Presented at </a:t>
            </a:r>
            <a:r>
              <a:rPr lang="it-IT" altLang="ja-JP" sz="2000" dirty="0">
                <a:latin typeface="Times New Roman" pitchFamily="18" charset="0"/>
                <a:ea typeface="ＭＳ Ｐゴシック" pitchFamily="50" charset="-128"/>
                <a:cs typeface="Times New Roman" pitchFamily="18" charset="0"/>
              </a:rPr>
              <a:t>IEEE 802.21 Session </a:t>
            </a:r>
            <a:r>
              <a:rPr lang="it-IT" altLang="ja-JP" sz="2000" dirty="0" smtClean="0">
                <a:latin typeface="Times New Roman" pitchFamily="18" charset="0"/>
                <a:ea typeface="ＭＳ Ｐゴシック" pitchFamily="50" charset="-128"/>
                <a:cs typeface="Times New Roman" pitchFamily="18" charset="0"/>
              </a:rPr>
              <a:t>#65 –San Antonio, USA</a:t>
            </a:r>
            <a:endParaRPr lang="en-US" altLang="ko-KR" sz="2000" dirty="0" smtClean="0">
              <a:latin typeface="Times New Roman" pitchFamily="18" charset="0"/>
              <a:ea typeface="ＭＳ Ｐゴシック" pitchFamily="50" charset="-128"/>
              <a:cs typeface="Times New Roman" pitchFamily="18" charset="0"/>
            </a:endParaRPr>
          </a:p>
          <a:p>
            <a:pPr algn="just" eaLnBrk="1" hangingPunct="1">
              <a:buClr>
                <a:srgbClr val="FAFD00"/>
              </a:buClr>
              <a:buFontTx/>
              <a:buNone/>
            </a:pPr>
            <a:r>
              <a:rPr lang="en-US" altLang="ja-JP" sz="2000" dirty="0" smtClean="0">
                <a:latin typeface="Times New Roman" pitchFamily="18" charset="0"/>
                <a:ea typeface="ＭＳ Ｐゴシック" pitchFamily="50" charset="-128"/>
                <a:cs typeface="Times New Roman" pitchFamily="18" charset="0"/>
              </a:rPr>
              <a:t>Authors or Source(s):</a:t>
            </a:r>
          </a:p>
          <a:p>
            <a:pPr algn="just" eaLnBrk="1" hangingPunct="1">
              <a:buClr>
                <a:srgbClr val="FAFD00"/>
              </a:buClr>
              <a:buNone/>
            </a:pPr>
            <a:r>
              <a:rPr lang="en-US" altLang="ja-JP" sz="2000" b="1" dirty="0" smtClean="0">
                <a:ea typeface="ＭＳ Ｐゴシック" pitchFamily="50" charset="-128"/>
                <a:cs typeface="Times New Roman" pitchFamily="18" charset="0"/>
              </a:rPr>
              <a:t>Hyunho Park, Yong-Tae Lee, Won </a:t>
            </a:r>
            <a:r>
              <a:rPr lang="en-US" altLang="ja-JP" sz="2000" b="1" dirty="0" err="1" smtClean="0">
                <a:ea typeface="ＭＳ Ｐゴシック" pitchFamily="50" charset="-128"/>
                <a:cs typeface="Times New Roman" pitchFamily="18" charset="0"/>
              </a:rPr>
              <a:t>Ryu</a:t>
            </a:r>
            <a:r>
              <a:rPr lang="en-US" altLang="ja-JP" sz="2000" b="1" dirty="0" smtClean="0">
                <a:ea typeface="ＭＳ Ｐゴシック" pitchFamily="50" charset="-128"/>
                <a:cs typeface="Times New Roman" pitchFamily="18" charset="0"/>
              </a:rPr>
              <a:t>, and </a:t>
            </a:r>
            <a:r>
              <a:rPr lang="en-US" altLang="ja-JP" sz="2000" b="1" dirty="0" err="1">
                <a:ea typeface="ＭＳ Ｐゴシック" pitchFamily="50" charset="-128"/>
                <a:cs typeface="Times New Roman" pitchFamily="18" charset="0"/>
              </a:rPr>
              <a:t>Hyeong</a:t>
            </a:r>
            <a:r>
              <a:rPr lang="en-US" altLang="ja-JP" sz="2000" b="1" dirty="0">
                <a:ea typeface="ＭＳ Ｐゴシック" pitchFamily="50" charset="-128"/>
                <a:cs typeface="Times New Roman" pitchFamily="18" charset="0"/>
              </a:rPr>
              <a:t>-Ho Lee </a:t>
            </a:r>
            <a:r>
              <a:rPr lang="en-US" altLang="ja-JP" sz="2000" b="1" dirty="0" smtClean="0">
                <a:ea typeface="ＭＳ Ｐゴシック" pitchFamily="50" charset="-128"/>
                <a:cs typeface="Times New Roman" pitchFamily="18" charset="0"/>
              </a:rPr>
              <a:t>(ETRI)</a:t>
            </a:r>
          </a:p>
          <a:p>
            <a:pPr eaLnBrk="1" hangingPunct="1">
              <a:buClr>
                <a:srgbClr val="FAFD00"/>
              </a:buClr>
              <a:buFontTx/>
              <a:buNone/>
            </a:pPr>
            <a:r>
              <a:rPr lang="en-US" altLang="ja-JP" sz="2000" dirty="0" smtClean="0">
                <a:latin typeface="Times New Roman" pitchFamily="18" charset="0"/>
                <a:ea typeface="ＭＳ Ｐゴシック" pitchFamily="50" charset="-128"/>
                <a:cs typeface="Times New Roman" pitchFamily="18" charset="0"/>
              </a:rPr>
              <a:t>Abstract: This document </a:t>
            </a:r>
            <a:r>
              <a:rPr lang="en-US" altLang="ja-JP" sz="2000" dirty="0" smtClean="0">
                <a:latin typeface="Times New Roman" pitchFamily="18" charset="0"/>
                <a:ea typeface="ＭＳ Ｐゴシック" pitchFamily="50" charset="-128"/>
                <a:cs typeface="Times New Roman" pitchFamily="18" charset="0"/>
              </a:rPr>
              <a:t>introduces media independent </a:t>
            </a:r>
            <a:r>
              <a:rPr lang="en-US" altLang="ja-JP" sz="2000" dirty="0" smtClean="0">
                <a:latin typeface="Times New Roman" pitchFamily="18" charset="0"/>
                <a:ea typeface="ＭＳ Ｐゴシック" pitchFamily="50" charset="-128"/>
                <a:cs typeface="Times New Roman" pitchFamily="18" charset="0"/>
              </a:rPr>
              <a:t>service use </a:t>
            </a:r>
            <a:r>
              <a:rPr lang="en-US" altLang="ja-JP" sz="2000" dirty="0" smtClean="0">
                <a:latin typeface="Times New Roman" pitchFamily="18" charset="0"/>
                <a:ea typeface="ＭＳ Ｐゴシック" pitchFamily="50" charset="-128"/>
                <a:cs typeface="Times New Roman" pitchFamily="18" charset="0"/>
              </a:rPr>
              <a:t>case </a:t>
            </a:r>
            <a:r>
              <a:rPr lang="en-US" altLang="ja-JP" sz="2000" dirty="0" smtClean="0">
                <a:latin typeface="Times New Roman" pitchFamily="18" charset="0"/>
                <a:ea typeface="ＭＳ Ｐゴシック" pitchFamily="50" charset="-128"/>
                <a:cs typeface="Times New Roman" pitchFamily="18" charset="0"/>
              </a:rPr>
              <a:t>for platform of Open Screen Service that is a screen service</a:t>
            </a:r>
            <a:r>
              <a:rPr lang="en-GB" altLang="ko-KR" sz="2000" dirty="0" smtClean="0"/>
              <a:t> based </a:t>
            </a:r>
            <a:r>
              <a:rPr lang="en-GB" altLang="ko-KR" sz="2000" dirty="0"/>
              <a:t>on </a:t>
            </a:r>
            <a:r>
              <a:rPr lang="en-GB" altLang="ko-KR" sz="2000" dirty="0" smtClean="0"/>
              <a:t>context aware system. System of </a:t>
            </a:r>
            <a:r>
              <a:rPr lang="en-US" altLang="ja-JP" sz="2000" dirty="0" smtClean="0">
                <a:latin typeface="Times New Roman" pitchFamily="18" charset="0"/>
                <a:ea typeface="ＭＳ Ｐゴシック" pitchFamily="50" charset="-128"/>
                <a:cs typeface="Times New Roman" pitchFamily="18" charset="0"/>
              </a:rPr>
              <a:t>Open </a:t>
            </a:r>
            <a:r>
              <a:rPr lang="en-US" altLang="ja-JP" sz="2000" dirty="0">
                <a:latin typeface="Times New Roman" pitchFamily="18" charset="0"/>
                <a:ea typeface="ＭＳ Ｐゴシック" pitchFamily="50" charset="-128"/>
                <a:cs typeface="Times New Roman" pitchFamily="18" charset="0"/>
              </a:rPr>
              <a:t>Screen </a:t>
            </a:r>
            <a:r>
              <a:rPr lang="en-US" altLang="ja-JP" sz="2000" dirty="0" smtClean="0">
                <a:latin typeface="Times New Roman" pitchFamily="18" charset="0"/>
                <a:ea typeface="ＭＳ Ｐゴシック" pitchFamily="50" charset="-128"/>
                <a:cs typeface="Times New Roman" pitchFamily="18" charset="0"/>
              </a:rPr>
              <a:t>Service </a:t>
            </a:r>
            <a:r>
              <a:rPr lang="en-GB" altLang="ko-KR" sz="2000" dirty="0" smtClean="0"/>
              <a:t>shows </a:t>
            </a:r>
            <a:r>
              <a:rPr lang="en-GB" altLang="ko-KR" sz="2000" dirty="0"/>
              <a:t>contents by sensing </a:t>
            </a:r>
            <a:r>
              <a:rPr lang="en-GB" altLang="ko-KR" sz="2000" dirty="0" smtClean="0"/>
              <a:t>context </a:t>
            </a:r>
            <a:r>
              <a:rPr lang="en-GB" altLang="ko-KR" sz="2000" dirty="0"/>
              <a:t>(e.g., </a:t>
            </a:r>
            <a:r>
              <a:rPr lang="en-GB" altLang="ko-KR" sz="2000" dirty="0" smtClean="0"/>
              <a:t>temperature</a:t>
            </a:r>
            <a:r>
              <a:rPr lang="en-GB" altLang="ko-KR" sz="2000" dirty="0"/>
              <a:t> </a:t>
            </a:r>
            <a:r>
              <a:rPr lang="en-GB" altLang="ko-KR" sz="2000" dirty="0" smtClean="0"/>
              <a:t>and humidity) </a:t>
            </a:r>
            <a:r>
              <a:rPr lang="en-GB" altLang="ko-KR" sz="2000" dirty="0"/>
              <a:t>and movement of human </a:t>
            </a:r>
            <a:r>
              <a:rPr lang="en-GB" altLang="ko-KR" sz="2000" dirty="0" smtClean="0"/>
              <a:t>being.</a:t>
            </a:r>
            <a:endParaRPr lang="en-US" altLang="ja-JP" sz="2000" dirty="0" smtClean="0">
              <a:latin typeface="Times New Roman" pitchFamily="18" charset="0"/>
              <a:ea typeface="ＭＳ Ｐゴシック" pitchFamily="50" charset="-128"/>
              <a:cs typeface="Times New Roman" pitchFamily="18" charset="0"/>
            </a:endParaRPr>
          </a:p>
        </p:txBody>
      </p:sp>
      <p:sp>
        <p:nvSpPr>
          <p:cNvPr id="2052" name="Slide Number Placeholder 4"/>
          <p:cNvSpPr>
            <a:spLocks noGrp="1"/>
          </p:cNvSpPr>
          <p:nvPr>
            <p:ph type="sldNum" sz="quarter" idx="11"/>
          </p:nvPr>
        </p:nvSpPr>
        <p:spPr>
          <a:noFill/>
        </p:spPr>
        <p:txBody>
          <a:bodyPr/>
          <a:lstStyle/>
          <a:p>
            <a:fld id="{04543137-1024-4E05-8420-1A5C4993A36B}" type="slidenum">
              <a:rPr lang="en-US" altLang="ja-JP">
                <a:solidFill>
                  <a:srgbClr val="000000"/>
                </a:solidFill>
              </a:rPr>
              <a:pPr/>
              <a:t>1</a:t>
            </a:fld>
            <a:endParaRPr lang="en-US" altLang="ja-JP">
              <a:solidFill>
                <a:srgbClr val="000000"/>
              </a:solidFill>
            </a:endParaRPr>
          </a:p>
        </p:txBody>
      </p:sp>
      <p:sp>
        <p:nvSpPr>
          <p:cNvPr id="2" name="바닥글 개체 틀 1"/>
          <p:cNvSpPr>
            <a:spLocks noGrp="1"/>
          </p:cNvSpPr>
          <p:nvPr>
            <p:ph type="ftr" sz="quarter" idx="3"/>
          </p:nvPr>
        </p:nvSpPr>
        <p:spPr/>
        <p:txBody>
          <a:bodyPr/>
          <a:lstStyle/>
          <a:p>
            <a:pPr>
              <a:defRPr/>
            </a:pPr>
            <a:r>
              <a:rPr lang="en-US" altLang="ko-KR" dirty="0" smtClean="0"/>
              <a:t>21-14-0163-00-SAUC</a:t>
            </a:r>
          </a:p>
        </p:txBody>
      </p:sp>
    </p:spTree>
    <p:extLst>
      <p:ext uri="{BB962C8B-B14F-4D97-AF65-F5344CB8AC3E}">
        <p14:creationId xmlns:p14="http://schemas.microsoft.com/office/powerpoint/2010/main" val="13948706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4"/>
          <p:cNvSpPr>
            <a:spLocks noGrp="1"/>
          </p:cNvSpPr>
          <p:nvPr>
            <p:ph type="sldNum" sz="quarter" idx="11"/>
          </p:nvPr>
        </p:nvSpPr>
        <p:spPr>
          <a:noFill/>
        </p:spPr>
        <p:txBody>
          <a:bodyPr/>
          <a:lstStyle/>
          <a:p>
            <a:fld id="{BE78C5E8-8C35-4A85-BF87-71E4D39BF386}" type="slidenum">
              <a:rPr lang="en-US" altLang="ja-JP">
                <a:solidFill>
                  <a:srgbClr val="000000"/>
                </a:solidFill>
              </a:rPr>
              <a:pPr/>
              <a:t>2</a:t>
            </a:fld>
            <a:endParaRPr lang="en-US" altLang="ja-JP">
              <a:solidFill>
                <a:srgbClr val="000000"/>
              </a:solidFill>
            </a:endParaRPr>
          </a:p>
        </p:txBody>
      </p:sp>
      <p:sp>
        <p:nvSpPr>
          <p:cNvPr id="307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fontAlgn="base" latinLnBrk="0">
              <a:lnSpc>
                <a:spcPct val="80000"/>
              </a:lnSpc>
              <a:spcBef>
                <a:spcPct val="0"/>
              </a:spcBef>
              <a:spcAft>
                <a:spcPct val="0"/>
              </a:spcAft>
              <a:buClr>
                <a:srgbClr val="618FFD"/>
              </a:buClr>
              <a:buSzPct val="75000"/>
            </a:pPr>
            <a:r>
              <a:rPr lang="en-US" altLang="ja-JP" sz="2400" b="1" dirty="0">
                <a:solidFill>
                  <a:srgbClr val="000000"/>
                </a:solidFill>
                <a:latin typeface="Times New Roman" pitchFamily="18" charset="0"/>
                <a:ea typeface="ＭＳ Ｐゴシック" pitchFamily="50" charset="-128"/>
                <a:cs typeface="Times New Roman" pitchFamily="18" charset="0"/>
              </a:rPr>
              <a:t>IEEE 802.21 presentation release statements</a:t>
            </a:r>
            <a:endParaRPr lang="en-US" altLang="ja-JP" sz="2400" dirty="0">
              <a:solidFill>
                <a:srgbClr val="000000"/>
              </a:solidFill>
              <a:latin typeface="Times New Roman" pitchFamily="18" charset="0"/>
              <a:ea typeface="ＭＳ Ｐゴシック" pitchFamily="50" charset="-128"/>
              <a:cs typeface="Times New Roman" pitchFamily="18" charset="0"/>
            </a:endParaRPr>
          </a:p>
          <a:p>
            <a:pPr marL="280988" indent="-280988" algn="just"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The contributor is familiar with IEEE patent policy, as stated in </a:t>
            </a:r>
            <a:r>
              <a:rPr lang="en-US" altLang="ja-JP" sz="1600" dirty="0">
                <a:solidFill>
                  <a:srgbClr val="000000"/>
                </a:solidFill>
                <a:latin typeface="Times New Roman" pitchFamily="18" charset="0"/>
                <a:ea typeface="ＭＳ Ｐゴシック" pitchFamily="50" charset="-128"/>
                <a:cs typeface="Times New Roman" pitchFamily="18" charset="0"/>
                <a:hlinkClick r:id="rId3"/>
              </a:rPr>
              <a:t>Section 6 of the IEEE-SA Standards Board bylaws</a:t>
            </a:r>
            <a:r>
              <a:rPr lang="en-US" altLang="ja-JP" sz="1600" dirty="0">
                <a:solidFill>
                  <a:srgbClr val="000099"/>
                </a:solidFill>
                <a:latin typeface="Times New Roman" pitchFamily="18" charset="0"/>
                <a:ea typeface="ＭＳ Ｐゴシック" pitchFamily="50" charset="-128"/>
                <a:cs typeface="Times New Roman" pitchFamily="18" charset="0"/>
              </a:rPr>
              <a:t> </a:t>
            </a:r>
            <a:r>
              <a:rPr lang="en-US" altLang="ja-JP" sz="1600" dirty="0">
                <a:solidFill>
                  <a:srgbClr val="000000"/>
                </a:solidFill>
                <a:latin typeface="Times New Roman" pitchFamily="18" charset="0"/>
                <a:ea typeface="ＭＳ Ｐゴシック" pitchFamily="50" charset="-128"/>
                <a:cs typeface="Times New Roman" pitchFamily="18" charset="0"/>
              </a:rPr>
              <a:t>&lt;</a:t>
            </a:r>
            <a:r>
              <a:rPr lang="en-US" altLang="ja-JP" sz="1600" dirty="0">
                <a:solidFill>
                  <a:srgbClr val="000000"/>
                </a:solidFill>
                <a:latin typeface="Times New Roman" pitchFamily="18" charset="0"/>
                <a:ea typeface="ＭＳ Ｐゴシック" pitchFamily="50" charset="-128"/>
                <a:cs typeface="Times New Roman" pitchFamily="18" charset="0"/>
                <a:hlinkClick r:id="rId4"/>
              </a:rPr>
              <a:t>http://standards.ieee.org/guides/bylaws/sect6-7.html#6</a:t>
            </a:r>
            <a:r>
              <a:rPr lang="en-US" altLang="ja-JP" sz="1600" dirty="0">
                <a:solidFill>
                  <a:srgbClr val="000000"/>
                </a:solidFill>
                <a:latin typeface="Times New Roman" pitchFamily="18" charset="0"/>
                <a:ea typeface="ＭＳ Ｐゴシック" pitchFamily="50" charset="-128"/>
                <a:cs typeface="Times New Roman" pitchFamily="18" charset="0"/>
              </a:rPr>
              <a:t>&gt; and in </a:t>
            </a:r>
            <a:r>
              <a:rPr lang="en-US" altLang="ja-JP" sz="1600" i="1" dirty="0">
                <a:solidFill>
                  <a:srgbClr val="000000"/>
                </a:solidFill>
                <a:latin typeface="Times New Roman" pitchFamily="18" charset="0"/>
                <a:ea typeface="ＭＳ Ｐゴシック" pitchFamily="50" charset="-128"/>
                <a:cs typeface="Times New Roman" pitchFamily="18" charset="0"/>
              </a:rPr>
              <a:t>Understanding Patent Issues During IEEE Standards Development</a:t>
            </a:r>
            <a:r>
              <a:rPr lang="en-US" altLang="ja-JP" sz="1600" dirty="0">
                <a:solidFill>
                  <a:srgbClr val="000000"/>
                </a:solidFill>
                <a:latin typeface="Times New Roman" pitchFamily="18" charset="0"/>
                <a:ea typeface="ＭＳ Ｐゴシック" pitchFamily="50" charset="-128"/>
                <a:cs typeface="Times New Roman" pitchFamily="18" charset="0"/>
              </a:rPr>
              <a:t> </a:t>
            </a:r>
            <a:r>
              <a:rPr lang="en-US" altLang="ja-JP" sz="1600" dirty="0">
                <a:solidFill>
                  <a:srgbClr val="000000"/>
                </a:solidFill>
                <a:latin typeface="Times New Roman" pitchFamily="18" charset="0"/>
                <a:ea typeface="ＭＳ Ｐゴシック" pitchFamily="50" charset="-128"/>
                <a:cs typeface="Times New Roman" pitchFamily="18" charset="0"/>
                <a:hlinkClick r:id="rId5"/>
              </a:rPr>
              <a:t>http://standards.ieee.org/board/pat/faq.pdf</a:t>
            </a:r>
            <a:r>
              <a:rPr lang="en-US" altLang="ja-JP" sz="1600" dirty="0">
                <a:solidFill>
                  <a:srgbClr val="000000"/>
                </a:solidFill>
                <a:latin typeface="Times New Roman" pitchFamily="18" charset="0"/>
                <a:ea typeface="ＭＳ Ｐゴシック" pitchFamily="50" charset="-128"/>
                <a:cs typeface="Times New Roman" pitchFamily="18" charset="0"/>
              </a:rPr>
              <a:t>&gt; </a:t>
            </a:r>
          </a:p>
        </p:txBody>
      </p:sp>
      <p:sp>
        <p:nvSpPr>
          <p:cNvPr id="2" name="바닥글 개체 틀 1"/>
          <p:cNvSpPr>
            <a:spLocks noGrp="1"/>
          </p:cNvSpPr>
          <p:nvPr>
            <p:ph type="ftr" sz="quarter" idx="3"/>
          </p:nvPr>
        </p:nvSpPr>
        <p:spPr/>
        <p:txBody>
          <a:bodyPr/>
          <a:lstStyle/>
          <a:p>
            <a:pPr>
              <a:defRPr/>
            </a:pPr>
            <a:r>
              <a:rPr lang="en-US" altLang="ko-KR" dirty="0" smtClean="0"/>
              <a:t>21-14-0163-00-SAUC</a:t>
            </a:r>
          </a:p>
        </p:txBody>
      </p:sp>
    </p:spTree>
    <p:extLst>
      <p:ext uri="{BB962C8B-B14F-4D97-AF65-F5344CB8AC3E}">
        <p14:creationId xmlns:p14="http://schemas.microsoft.com/office/powerpoint/2010/main" val="296752577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22275" y="228600"/>
            <a:ext cx="8270875" cy="685800"/>
          </a:xfrm>
        </p:spPr>
        <p:txBody>
          <a:bodyPr/>
          <a:lstStyle/>
          <a:p>
            <a:r>
              <a:rPr lang="en-US" altLang="ko-KR" dirty="0"/>
              <a:t>Open Screen Service (</a:t>
            </a:r>
            <a:r>
              <a:rPr lang="en-US" altLang="ko-KR" dirty="0" smtClean="0"/>
              <a:t>1/2)</a:t>
            </a:r>
            <a:endParaRPr lang="ko-KR" altLang="en-US" dirty="0"/>
          </a:p>
        </p:txBody>
      </p:sp>
      <p:sp>
        <p:nvSpPr>
          <p:cNvPr id="3" name="내용 개체 틀 2"/>
          <p:cNvSpPr>
            <a:spLocks noGrp="1"/>
          </p:cNvSpPr>
          <p:nvPr>
            <p:ph idx="1"/>
          </p:nvPr>
        </p:nvSpPr>
        <p:spPr>
          <a:xfrm>
            <a:off x="422275" y="1143000"/>
            <a:ext cx="8299450" cy="5166320"/>
          </a:xfrm>
        </p:spPr>
        <p:txBody>
          <a:bodyPr/>
          <a:lstStyle/>
          <a:p>
            <a:r>
              <a:rPr lang="en-US" altLang="ja-JP" dirty="0" smtClean="0">
                <a:latin typeface="Times New Roman" pitchFamily="18" charset="0"/>
                <a:ea typeface="ＭＳ Ｐゴシック" pitchFamily="50" charset="-128"/>
                <a:cs typeface="Times New Roman" pitchFamily="18" charset="0"/>
              </a:rPr>
              <a:t>Open </a:t>
            </a:r>
            <a:r>
              <a:rPr lang="en-US" altLang="ja-JP" dirty="0">
                <a:latin typeface="Times New Roman" pitchFamily="18" charset="0"/>
                <a:ea typeface="ＭＳ Ｐゴシック" pitchFamily="50" charset="-128"/>
                <a:cs typeface="Times New Roman" pitchFamily="18" charset="0"/>
              </a:rPr>
              <a:t>Screen Service </a:t>
            </a:r>
          </a:p>
          <a:p>
            <a:pPr lvl="1"/>
            <a:r>
              <a:rPr lang="en-US" altLang="ja-JP" dirty="0" smtClean="0">
                <a:latin typeface="Times New Roman" pitchFamily="18" charset="0"/>
                <a:ea typeface="ＭＳ Ｐゴシック" pitchFamily="50" charset="-128"/>
                <a:cs typeface="Times New Roman" pitchFamily="18" charset="0"/>
              </a:rPr>
              <a:t>Screen </a:t>
            </a:r>
            <a:r>
              <a:rPr lang="en-US" altLang="ja-JP" dirty="0">
                <a:latin typeface="Times New Roman" pitchFamily="18" charset="0"/>
                <a:ea typeface="ＭＳ Ｐゴシック" pitchFamily="50" charset="-128"/>
                <a:cs typeface="Times New Roman" pitchFamily="18" charset="0"/>
              </a:rPr>
              <a:t>service</a:t>
            </a:r>
            <a:r>
              <a:rPr lang="en-GB" altLang="ko-KR" dirty="0"/>
              <a:t> based on </a:t>
            </a:r>
            <a:r>
              <a:rPr lang="en-US" altLang="ko-KR" dirty="0" smtClean="0"/>
              <a:t>context-aware system</a:t>
            </a:r>
            <a:endParaRPr lang="en-GB" altLang="ko-KR" dirty="0" smtClean="0"/>
          </a:p>
          <a:p>
            <a:pPr lvl="1"/>
            <a:r>
              <a:rPr lang="en-GB" altLang="ko-KR" dirty="0" smtClean="0"/>
              <a:t>Open Screen Service shows </a:t>
            </a:r>
            <a:r>
              <a:rPr lang="en-GB" altLang="ko-KR" dirty="0"/>
              <a:t>contents by sensing context (e.g., temperature and humidity) and movement of human </a:t>
            </a:r>
            <a:r>
              <a:rPr lang="en-GB" altLang="ko-KR" dirty="0" smtClean="0"/>
              <a:t>being by using multiple cameras and sensors.</a:t>
            </a:r>
          </a:p>
          <a:p>
            <a:pPr lvl="2"/>
            <a:r>
              <a:rPr lang="en-US" altLang="ja-JP" dirty="0" smtClean="0">
                <a:latin typeface="Times New Roman" pitchFamily="18" charset="0"/>
                <a:ea typeface="ＭＳ Ｐゴシック" pitchFamily="50" charset="-128"/>
                <a:cs typeface="Times New Roman" pitchFamily="18" charset="0"/>
              </a:rPr>
              <a:t>Context: Any </a:t>
            </a:r>
            <a:r>
              <a:rPr lang="en-US" altLang="ja-JP" dirty="0">
                <a:latin typeface="Times New Roman" pitchFamily="18" charset="0"/>
                <a:ea typeface="ＭＳ Ｐゴシック" pitchFamily="50" charset="-128"/>
                <a:cs typeface="Times New Roman" pitchFamily="18" charset="0"/>
              </a:rPr>
              <a:t>information that can be used to characterize the situation of an </a:t>
            </a:r>
            <a:r>
              <a:rPr lang="en-US" altLang="ja-JP" dirty="0" smtClean="0">
                <a:latin typeface="Times New Roman" pitchFamily="18" charset="0"/>
                <a:ea typeface="ＭＳ Ｐゴシック" pitchFamily="50" charset="-128"/>
                <a:cs typeface="Times New Roman" pitchFamily="18" charset="0"/>
              </a:rPr>
              <a:t>entity (e.g., person, place, or object) </a:t>
            </a:r>
          </a:p>
          <a:p>
            <a:pPr lvl="4"/>
            <a:r>
              <a:rPr lang="en-US" altLang="ja-JP" sz="1400" dirty="0" smtClean="0">
                <a:latin typeface="Times New Roman" pitchFamily="18" charset="0"/>
                <a:ea typeface="ＭＳ Ｐゴシック" pitchFamily="50" charset="-128"/>
                <a:cs typeface="Times New Roman" pitchFamily="18" charset="0"/>
              </a:rPr>
              <a:t>Reference: </a:t>
            </a:r>
            <a:r>
              <a:rPr lang="en-US" altLang="ko-KR" sz="1400" dirty="0"/>
              <a:t>G. D. </a:t>
            </a:r>
            <a:r>
              <a:rPr lang="en-US" altLang="ko-KR" sz="1400" dirty="0" err="1"/>
              <a:t>Abowd</a:t>
            </a:r>
            <a:r>
              <a:rPr lang="en-US" altLang="ko-KR" sz="1400" dirty="0"/>
              <a:t> and A. K. </a:t>
            </a:r>
            <a:r>
              <a:rPr lang="en-US" altLang="ko-KR" sz="1400" dirty="0" err="1"/>
              <a:t>Dey</a:t>
            </a:r>
            <a:r>
              <a:rPr lang="en-US" altLang="ko-KR" sz="1400" dirty="0"/>
              <a:t>, “Towards a Better Understanding of Context and Context-Awareness,” Handheld and Ubiquitous Computing </a:t>
            </a:r>
            <a:r>
              <a:rPr lang="en-US" altLang="ko-KR" sz="1400" dirty="0" smtClean="0"/>
              <a:t>Lecture </a:t>
            </a:r>
            <a:r>
              <a:rPr lang="en-US" altLang="ko-KR" sz="1400" dirty="0"/>
              <a:t>Notes in Computer Science Volume </a:t>
            </a:r>
            <a:r>
              <a:rPr lang="en-US" altLang="ko-KR" sz="1400" dirty="0" smtClean="0"/>
              <a:t>1707, 1999, </a:t>
            </a:r>
            <a:r>
              <a:rPr lang="en-US" altLang="ko-KR" sz="1400" dirty="0" err="1" smtClean="0"/>
              <a:t>pp</a:t>
            </a:r>
            <a:r>
              <a:rPr lang="en-US" altLang="ko-KR" sz="1400" dirty="0" smtClean="0"/>
              <a:t> 304-307.</a:t>
            </a:r>
          </a:p>
          <a:p>
            <a:pPr lvl="3"/>
            <a:r>
              <a:rPr lang="en-US" altLang="ja-JP" dirty="0" smtClean="0">
                <a:latin typeface="Times New Roman" pitchFamily="18" charset="0"/>
                <a:ea typeface="ＭＳ Ｐゴシック" pitchFamily="50" charset="-128"/>
                <a:cs typeface="Times New Roman" pitchFamily="18" charset="0"/>
              </a:rPr>
              <a:t>Examples of physical context: humidity and temperature</a:t>
            </a:r>
          </a:p>
          <a:p>
            <a:pPr lvl="3"/>
            <a:r>
              <a:rPr lang="en-US" altLang="ja-JP" dirty="0" smtClean="0">
                <a:latin typeface="Times New Roman" pitchFamily="18" charset="0"/>
                <a:ea typeface="ＭＳ Ｐゴシック" pitchFamily="50" charset="-128"/>
                <a:cs typeface="Times New Roman" pitchFamily="18" charset="0"/>
              </a:rPr>
              <a:t>Examples of personal context: gender and age</a:t>
            </a:r>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3</a:t>
            </a:fld>
            <a:endParaRPr lang="en-US" altLang="ja-JP" dirty="0">
              <a:solidFill>
                <a:srgbClr val="000000"/>
              </a:solidFill>
            </a:endParaRPr>
          </a:p>
        </p:txBody>
      </p:sp>
      <p:sp>
        <p:nvSpPr>
          <p:cNvPr id="12" name="바닥글 개체 틀 1"/>
          <p:cNvSpPr>
            <a:spLocks noGrp="1"/>
          </p:cNvSpPr>
          <p:nvPr>
            <p:ph type="ftr" sz="quarter" idx="3"/>
          </p:nvPr>
        </p:nvSpPr>
        <p:spPr>
          <a:xfrm>
            <a:off x="381000" y="6400800"/>
            <a:ext cx="1981200" cy="286232"/>
          </a:xfrm>
        </p:spPr>
        <p:txBody>
          <a:bodyPr/>
          <a:lstStyle/>
          <a:p>
            <a:pPr>
              <a:defRPr/>
            </a:pPr>
            <a:r>
              <a:rPr lang="en-US" altLang="ko-KR" dirty="0" smtClean="0"/>
              <a:t>21-14-0163-00-SAUC</a:t>
            </a:r>
          </a:p>
        </p:txBody>
      </p:sp>
    </p:spTree>
    <p:extLst>
      <p:ext uri="{BB962C8B-B14F-4D97-AF65-F5344CB8AC3E}">
        <p14:creationId xmlns:p14="http://schemas.microsoft.com/office/powerpoint/2010/main" val="2922112992"/>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22275" y="228600"/>
            <a:ext cx="8270875" cy="685800"/>
          </a:xfrm>
        </p:spPr>
        <p:txBody>
          <a:bodyPr/>
          <a:lstStyle/>
          <a:p>
            <a:r>
              <a:rPr lang="en-US" altLang="ko-KR" dirty="0"/>
              <a:t>Open Screen Service </a:t>
            </a:r>
            <a:r>
              <a:rPr lang="en-US" altLang="ko-KR" dirty="0" smtClean="0"/>
              <a:t>(2/2)</a:t>
            </a:r>
            <a:endParaRPr lang="ko-KR" altLang="en-US" dirty="0"/>
          </a:p>
        </p:txBody>
      </p:sp>
      <p:sp>
        <p:nvSpPr>
          <p:cNvPr id="3" name="내용 개체 틀 2"/>
          <p:cNvSpPr>
            <a:spLocks noGrp="1"/>
          </p:cNvSpPr>
          <p:nvPr>
            <p:ph idx="1"/>
          </p:nvPr>
        </p:nvSpPr>
        <p:spPr>
          <a:xfrm>
            <a:off x="422275" y="1143000"/>
            <a:ext cx="8299450" cy="1925960"/>
          </a:xfrm>
        </p:spPr>
        <p:txBody>
          <a:bodyPr/>
          <a:lstStyle/>
          <a:p>
            <a:r>
              <a:rPr lang="en-US" altLang="ja-JP" dirty="0" smtClean="0">
                <a:latin typeface="Times New Roman" pitchFamily="18" charset="0"/>
                <a:ea typeface="ＭＳ Ｐゴシック" pitchFamily="50" charset="-128"/>
                <a:cs typeface="Times New Roman" pitchFamily="18" charset="0"/>
              </a:rPr>
              <a:t>Scenario </a:t>
            </a:r>
            <a:r>
              <a:rPr lang="en-US" altLang="ja-JP" dirty="0" smtClean="0">
                <a:latin typeface="Times New Roman" pitchFamily="18" charset="0"/>
                <a:ea typeface="ＭＳ Ｐゴシック" pitchFamily="50" charset="-128"/>
                <a:cs typeface="Times New Roman" pitchFamily="18" charset="0"/>
              </a:rPr>
              <a:t>example </a:t>
            </a:r>
            <a:r>
              <a:rPr lang="en-US" altLang="ja-JP" dirty="0" smtClean="0">
                <a:latin typeface="Times New Roman" pitchFamily="18" charset="0"/>
                <a:ea typeface="ＭＳ Ｐゴシック" pitchFamily="50" charset="-128"/>
                <a:cs typeface="Times New Roman" pitchFamily="18" charset="0"/>
              </a:rPr>
              <a:t>of Open </a:t>
            </a:r>
            <a:r>
              <a:rPr lang="en-US" altLang="ja-JP" dirty="0">
                <a:latin typeface="Times New Roman" pitchFamily="18" charset="0"/>
                <a:ea typeface="ＭＳ Ｐゴシック" pitchFamily="50" charset="-128"/>
                <a:cs typeface="Times New Roman" pitchFamily="18" charset="0"/>
              </a:rPr>
              <a:t>Screen Service </a:t>
            </a:r>
            <a:r>
              <a:rPr lang="en-US" altLang="ja-JP" dirty="0" smtClean="0">
                <a:latin typeface="Times New Roman" pitchFamily="18" charset="0"/>
                <a:ea typeface="ＭＳ Ｐゴシック" pitchFamily="50" charset="-128"/>
                <a:cs typeface="Times New Roman" pitchFamily="18" charset="0"/>
              </a:rPr>
              <a:t>: Digital signage</a:t>
            </a:r>
          </a:p>
          <a:p>
            <a:pPr lvl="1"/>
            <a:r>
              <a:rPr lang="en-US" altLang="ja-JP" dirty="0" smtClean="0">
                <a:latin typeface="Times New Roman" pitchFamily="18" charset="0"/>
                <a:ea typeface="ＭＳ Ｐゴシック" pitchFamily="50" charset="-128"/>
                <a:cs typeface="Times New Roman" pitchFamily="18" charset="0"/>
              </a:rPr>
              <a:t>Advertising by using personal context (e.g., gender and age) and environmental context (e.g., temperature)</a:t>
            </a:r>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4</a:t>
            </a:fld>
            <a:endParaRPr lang="en-US" altLang="ja-JP" dirty="0">
              <a:solidFill>
                <a:srgbClr val="000000"/>
              </a:solidFill>
            </a:endParaRPr>
          </a:p>
        </p:txBody>
      </p:sp>
      <p:pic>
        <p:nvPicPr>
          <p:cNvPr id="6" name="그림 5"/>
          <p:cNvPicPr>
            <a:picLocks noChangeAspect="1"/>
          </p:cNvPicPr>
          <p:nvPr/>
        </p:nvPicPr>
        <p:blipFill>
          <a:blip r:embed="rId3">
            <a:clrChange>
              <a:clrFrom>
                <a:srgbClr val="FFFFFF"/>
              </a:clrFrom>
              <a:clrTo>
                <a:srgbClr val="FFFFFF">
                  <a:alpha val="0"/>
                </a:srgbClr>
              </a:clrTo>
            </a:clrChange>
          </a:blip>
          <a:stretch>
            <a:fillRect/>
          </a:stretch>
        </p:blipFill>
        <p:spPr>
          <a:xfrm>
            <a:off x="6757118" y="3759290"/>
            <a:ext cx="870378" cy="2478021"/>
          </a:xfrm>
          <a:prstGeom prst="rect">
            <a:avLst/>
          </a:prstGeom>
        </p:spPr>
      </p:pic>
      <p:grpSp>
        <p:nvGrpSpPr>
          <p:cNvPr id="7" name="그룹 6"/>
          <p:cNvGrpSpPr/>
          <p:nvPr/>
        </p:nvGrpSpPr>
        <p:grpSpPr>
          <a:xfrm>
            <a:off x="4975930" y="4155869"/>
            <a:ext cx="964222" cy="1918226"/>
            <a:chOff x="7419839" y="1713953"/>
            <a:chExt cx="1537132" cy="2941439"/>
          </a:xfrm>
        </p:grpSpPr>
        <p:pic>
          <p:nvPicPr>
            <p:cNvPr id="8" name="그림 24"/>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419839" y="1713953"/>
              <a:ext cx="1537132" cy="2941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직사각형 8"/>
            <p:cNvSpPr/>
            <p:nvPr/>
          </p:nvSpPr>
          <p:spPr>
            <a:xfrm>
              <a:off x="7771919" y="1745193"/>
              <a:ext cx="925097" cy="1367364"/>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600"/>
            </a:p>
          </p:txBody>
        </p:sp>
        <p:pic>
          <p:nvPicPr>
            <p:cNvPr id="10" name="그림 9"/>
            <p:cNvPicPr>
              <a:picLocks noChangeAspect="1"/>
            </p:cNvPicPr>
            <p:nvPr/>
          </p:nvPicPr>
          <p:blipFill>
            <a:blip r:embed="rId5"/>
            <a:stretch>
              <a:fillRect/>
            </a:stretch>
          </p:blipFill>
          <p:spPr>
            <a:xfrm>
              <a:off x="8040447" y="1713953"/>
              <a:ext cx="418912" cy="1101453"/>
            </a:xfrm>
            <a:prstGeom prst="rect">
              <a:avLst/>
            </a:prstGeom>
          </p:spPr>
        </p:pic>
        <p:sp>
          <p:nvSpPr>
            <p:cNvPr id="11" name="TextBox 10"/>
            <p:cNvSpPr txBox="1"/>
            <p:nvPr/>
          </p:nvSpPr>
          <p:spPr>
            <a:xfrm>
              <a:off x="7771919" y="2590115"/>
              <a:ext cx="925097" cy="603398"/>
            </a:xfrm>
            <a:prstGeom prst="rect">
              <a:avLst/>
            </a:prstGeom>
            <a:noFill/>
          </p:spPr>
          <p:txBody>
            <a:bodyPr wrap="square" rtlCol="0">
              <a:spAutoFit/>
            </a:bodyPr>
            <a:lstStyle/>
            <a:p>
              <a:r>
                <a:rPr lang="en-US" altLang="ko-KR" sz="1600" b="1" i="1" dirty="0" smtClean="0">
                  <a:solidFill>
                    <a:schemeClr val="bg1"/>
                  </a:solidFill>
                  <a:latin typeface="Times New Roman" panose="02020603050405020304" pitchFamily="18" charset="0"/>
                  <a:cs typeface="Times New Roman" panose="02020603050405020304" pitchFamily="18" charset="0"/>
                </a:rPr>
                <a:t>Cola</a:t>
              </a:r>
              <a:endParaRPr lang="ko-KR" altLang="en-US" sz="1600" b="1" i="1" dirty="0">
                <a:solidFill>
                  <a:schemeClr val="bg1"/>
                </a:solidFill>
                <a:latin typeface="Times New Roman" panose="02020603050405020304" pitchFamily="18" charset="0"/>
                <a:cs typeface="Times New Roman" panose="02020603050405020304" pitchFamily="18" charset="0"/>
              </a:endParaRPr>
            </a:p>
          </p:txBody>
        </p:sp>
      </p:grpSp>
      <p:pic>
        <p:nvPicPr>
          <p:cNvPr id="12" name="그림 72"/>
          <p:cNvPicPr>
            <a:picLocks noChangeAspect="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400979" y="3805998"/>
            <a:ext cx="400950" cy="2949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그림 13"/>
          <p:cNvPicPr>
            <a:picLocks noChangeAspect="1"/>
          </p:cNvPicPr>
          <p:nvPr/>
        </p:nvPicPr>
        <p:blipFill>
          <a:blip r:embed="rId7" cstate="print">
            <a:extLst>
              <a:ext uri="{BEBA8EAE-BF5A-486C-A8C5-ECC9F3942E4B}">
                <a14:imgProps xmlns:a14="http://schemas.microsoft.com/office/drawing/2010/main">
                  <a14:imgLayer r:embed="rId8">
                    <a14:imgEffect>
                      <a14:backgroundRemoval t="9961" b="94043" l="35547" r="62793"/>
                    </a14:imgEffect>
                  </a14:imgLayer>
                </a14:imgProps>
              </a:ext>
              <a:ext uri="{28A0092B-C50C-407E-A947-70E740481C1C}">
                <a14:useLocalDpi xmlns:a14="http://schemas.microsoft.com/office/drawing/2010/main" val="0"/>
              </a:ext>
            </a:extLst>
          </a:blip>
          <a:stretch>
            <a:fillRect/>
          </a:stretch>
        </p:blipFill>
        <p:spPr>
          <a:xfrm>
            <a:off x="5111090" y="2820983"/>
            <a:ext cx="980728" cy="620688"/>
          </a:xfrm>
          <a:prstGeom prst="rect">
            <a:avLst/>
          </a:prstGeom>
        </p:spPr>
      </p:pic>
      <p:pic>
        <p:nvPicPr>
          <p:cNvPr id="15" name="그림 1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flipH="1">
            <a:off x="2706227" y="3013790"/>
            <a:ext cx="697060" cy="1187827"/>
          </a:xfrm>
          <a:prstGeom prst="rect">
            <a:avLst/>
          </a:prstGeom>
        </p:spPr>
      </p:pic>
      <p:pic>
        <p:nvPicPr>
          <p:cNvPr id="16" name="그림 15"/>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flipH="1">
            <a:off x="2707898" y="4622097"/>
            <a:ext cx="810354" cy="1371038"/>
          </a:xfrm>
          <a:prstGeom prst="rect">
            <a:avLst/>
          </a:prstGeom>
        </p:spPr>
      </p:pic>
      <p:pic>
        <p:nvPicPr>
          <p:cNvPr id="17" name="그림 16"/>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633379" y="2636912"/>
            <a:ext cx="958513" cy="958513"/>
          </a:xfrm>
          <a:prstGeom prst="rect">
            <a:avLst/>
          </a:prstGeom>
        </p:spPr>
      </p:pic>
      <p:sp>
        <p:nvSpPr>
          <p:cNvPr id="18" name="TextBox 17"/>
          <p:cNvSpPr txBox="1"/>
          <p:nvPr/>
        </p:nvSpPr>
        <p:spPr>
          <a:xfrm>
            <a:off x="4793285" y="2577838"/>
            <a:ext cx="1313629" cy="523220"/>
          </a:xfrm>
          <a:prstGeom prst="rect">
            <a:avLst/>
          </a:prstGeom>
          <a:noFill/>
        </p:spPr>
        <p:txBody>
          <a:bodyPr wrap="square" rtlCol="0">
            <a:spAutoFit/>
          </a:bodyPr>
          <a:lstStyle/>
          <a:p>
            <a:r>
              <a:rPr lang="en-US" altLang="ko-KR" sz="1400" dirty="0" smtClean="0">
                <a:latin typeface="Arial" panose="020B0604020202020204" pitchFamily="34" charset="0"/>
                <a:cs typeface="Arial" panose="020B0604020202020204" pitchFamily="34" charset="0"/>
              </a:rPr>
              <a:t>Temperature sensor</a:t>
            </a:r>
            <a:endParaRPr lang="ko-KR" altLang="en-US" sz="1400" dirty="0">
              <a:latin typeface="Arial" panose="020B0604020202020204" pitchFamily="34" charset="0"/>
              <a:cs typeface="Arial" panose="020B0604020202020204" pitchFamily="34" charset="0"/>
            </a:endParaRPr>
          </a:p>
        </p:txBody>
      </p:sp>
      <p:sp>
        <p:nvSpPr>
          <p:cNvPr id="19" name="TextBox 18"/>
          <p:cNvSpPr txBox="1"/>
          <p:nvPr/>
        </p:nvSpPr>
        <p:spPr>
          <a:xfrm>
            <a:off x="5063678" y="3533106"/>
            <a:ext cx="832321" cy="307777"/>
          </a:xfrm>
          <a:prstGeom prst="rect">
            <a:avLst/>
          </a:prstGeom>
          <a:noFill/>
        </p:spPr>
        <p:txBody>
          <a:bodyPr wrap="square" rtlCol="0">
            <a:spAutoFit/>
          </a:bodyPr>
          <a:lstStyle/>
          <a:p>
            <a:r>
              <a:rPr lang="en-US" altLang="ko-KR" sz="1400" dirty="0" smtClean="0">
                <a:latin typeface="Arial" panose="020B0604020202020204" pitchFamily="34" charset="0"/>
                <a:cs typeface="Arial" panose="020B0604020202020204" pitchFamily="34" charset="0"/>
              </a:rPr>
              <a:t>Camera</a:t>
            </a:r>
            <a:endParaRPr lang="ko-KR" altLang="en-US" sz="1400" dirty="0">
              <a:latin typeface="Arial" panose="020B0604020202020204" pitchFamily="34" charset="0"/>
              <a:cs typeface="Arial" panose="020B0604020202020204" pitchFamily="34" charset="0"/>
            </a:endParaRPr>
          </a:p>
        </p:txBody>
      </p:sp>
      <p:grpSp>
        <p:nvGrpSpPr>
          <p:cNvPr id="55" name="그룹 54"/>
          <p:cNvGrpSpPr/>
          <p:nvPr/>
        </p:nvGrpSpPr>
        <p:grpSpPr>
          <a:xfrm>
            <a:off x="5857537" y="3112493"/>
            <a:ext cx="900022" cy="820563"/>
            <a:chOff x="5691797" y="3112493"/>
            <a:chExt cx="1494757" cy="820563"/>
          </a:xfrm>
        </p:grpSpPr>
        <p:cxnSp>
          <p:nvCxnSpPr>
            <p:cNvPr id="21" name="직선 화살표 연결선 20"/>
            <p:cNvCxnSpPr/>
            <p:nvPr/>
          </p:nvCxnSpPr>
          <p:spPr>
            <a:xfrm flipH="1" flipV="1">
              <a:off x="5691797" y="3112493"/>
              <a:ext cx="1175017" cy="0"/>
            </a:xfrm>
            <a:prstGeom prst="straightConnector1">
              <a:avLst/>
            </a:prstGeom>
            <a:ln w="76200">
              <a:solidFill>
                <a:srgbClr val="00B05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2" name="직선 화살표 연결선 21"/>
            <p:cNvCxnSpPr/>
            <p:nvPr/>
          </p:nvCxnSpPr>
          <p:spPr>
            <a:xfrm flipH="1">
              <a:off x="5746395" y="3933056"/>
              <a:ext cx="1440159" cy="0"/>
            </a:xfrm>
            <a:prstGeom prst="straightConnector1">
              <a:avLst/>
            </a:prstGeom>
            <a:ln w="76200">
              <a:solidFill>
                <a:srgbClr val="00B050"/>
              </a:solidFill>
              <a:prstDash val="sysDash"/>
              <a:tailEnd type="triangle"/>
            </a:ln>
          </p:spPr>
          <p:style>
            <a:lnRef idx="1">
              <a:schemeClr val="accent1"/>
            </a:lnRef>
            <a:fillRef idx="0">
              <a:schemeClr val="accent1"/>
            </a:fillRef>
            <a:effectRef idx="0">
              <a:schemeClr val="accent1"/>
            </a:effectRef>
            <a:fontRef idx="minor">
              <a:schemeClr val="tx1"/>
            </a:fontRef>
          </p:style>
        </p:cxnSp>
      </p:grpSp>
      <p:grpSp>
        <p:nvGrpSpPr>
          <p:cNvPr id="37" name="그룹 36"/>
          <p:cNvGrpSpPr/>
          <p:nvPr/>
        </p:nvGrpSpPr>
        <p:grpSpPr>
          <a:xfrm>
            <a:off x="3412256" y="3131325"/>
            <a:ext cx="2067586" cy="749042"/>
            <a:chOff x="1903896" y="3131325"/>
            <a:chExt cx="2999880" cy="749042"/>
          </a:xfrm>
        </p:grpSpPr>
        <p:cxnSp>
          <p:nvCxnSpPr>
            <p:cNvPr id="25" name="꺾인 연결선 24"/>
            <p:cNvCxnSpPr/>
            <p:nvPr/>
          </p:nvCxnSpPr>
          <p:spPr>
            <a:xfrm rot="10800000" flipV="1">
              <a:off x="1903896" y="3131325"/>
              <a:ext cx="2999880" cy="313080"/>
            </a:xfrm>
            <a:prstGeom prst="bentConnector3">
              <a:avLst>
                <a:gd name="adj1" fmla="val 29334"/>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6" name="꺾인 연결선 25"/>
            <p:cNvCxnSpPr/>
            <p:nvPr/>
          </p:nvCxnSpPr>
          <p:spPr>
            <a:xfrm rot="10800000">
              <a:off x="1903897" y="3751047"/>
              <a:ext cx="2890213" cy="129320"/>
            </a:xfrm>
            <a:prstGeom prst="bentConnector3">
              <a:avLst>
                <a:gd name="adj1" fmla="val 50000"/>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sp>
        <p:nvSpPr>
          <p:cNvPr id="33" name="TextBox 32"/>
          <p:cNvSpPr txBox="1"/>
          <p:nvPr/>
        </p:nvSpPr>
        <p:spPr>
          <a:xfrm>
            <a:off x="7690610" y="2636912"/>
            <a:ext cx="1561910" cy="830997"/>
          </a:xfrm>
          <a:prstGeom prst="rect">
            <a:avLst/>
          </a:prstGeom>
          <a:noFill/>
        </p:spPr>
        <p:txBody>
          <a:bodyPr wrap="square" rtlCol="0">
            <a:spAutoFit/>
          </a:bodyPr>
          <a:lstStyle/>
          <a:p>
            <a:r>
              <a:rPr lang="en-US" altLang="ko-KR" sz="1600" dirty="0" smtClean="0">
                <a:latin typeface="Arial" panose="020B0604020202020204" pitchFamily="34" charset="0"/>
                <a:cs typeface="Arial" panose="020B0604020202020204" pitchFamily="34" charset="0"/>
              </a:rPr>
              <a:t>Summer</a:t>
            </a:r>
          </a:p>
          <a:p>
            <a:r>
              <a:rPr lang="en-US" altLang="ko-KR" sz="1600" dirty="0" smtClean="0">
                <a:latin typeface="Arial" panose="020B0604020202020204" pitchFamily="34" charset="0"/>
                <a:cs typeface="Arial" panose="020B0604020202020204" pitchFamily="34" charset="0"/>
              </a:rPr>
              <a:t>Temperature: 37°C, 98.6°F</a:t>
            </a:r>
            <a:endParaRPr lang="ko-KR" altLang="en-US" sz="1600" dirty="0">
              <a:latin typeface="Arial" panose="020B0604020202020204" pitchFamily="34" charset="0"/>
              <a:cs typeface="Arial" panose="020B0604020202020204" pitchFamily="34" charset="0"/>
            </a:endParaRPr>
          </a:p>
        </p:txBody>
      </p:sp>
      <p:sp>
        <p:nvSpPr>
          <p:cNvPr id="34" name="TextBox 33"/>
          <p:cNvSpPr txBox="1"/>
          <p:nvPr/>
        </p:nvSpPr>
        <p:spPr>
          <a:xfrm>
            <a:off x="7648256" y="3656030"/>
            <a:ext cx="1561910" cy="830997"/>
          </a:xfrm>
          <a:prstGeom prst="rect">
            <a:avLst/>
          </a:prstGeom>
          <a:noFill/>
        </p:spPr>
        <p:txBody>
          <a:bodyPr wrap="square" rtlCol="0">
            <a:spAutoFit/>
          </a:bodyPr>
          <a:lstStyle/>
          <a:p>
            <a:r>
              <a:rPr lang="en-US" altLang="ko-KR" sz="1600" dirty="0" smtClean="0">
                <a:latin typeface="Arial" panose="020B0604020202020204" pitchFamily="34" charset="0"/>
                <a:cs typeface="Arial" panose="020B0604020202020204" pitchFamily="34" charset="0"/>
              </a:rPr>
              <a:t>Human Being</a:t>
            </a:r>
          </a:p>
          <a:p>
            <a:r>
              <a:rPr lang="en-US" altLang="ko-KR" sz="1600" dirty="0" smtClean="0">
                <a:latin typeface="Arial" panose="020B0604020202020204" pitchFamily="34" charset="0"/>
                <a:cs typeface="Arial" panose="020B0604020202020204" pitchFamily="34" charset="0"/>
              </a:rPr>
              <a:t>* Gender: male</a:t>
            </a:r>
          </a:p>
          <a:p>
            <a:r>
              <a:rPr lang="en-US" altLang="ko-KR" sz="1600" dirty="0" smtClean="0">
                <a:latin typeface="Arial" panose="020B0604020202020204" pitchFamily="34" charset="0"/>
                <a:cs typeface="Arial" panose="020B0604020202020204" pitchFamily="34" charset="0"/>
              </a:rPr>
              <a:t>* Age: 17</a:t>
            </a:r>
            <a:endParaRPr lang="ko-KR" altLang="en-US" sz="1600" dirty="0">
              <a:latin typeface="Arial" panose="020B0604020202020204" pitchFamily="34" charset="0"/>
              <a:cs typeface="Arial" panose="020B0604020202020204" pitchFamily="34" charset="0"/>
            </a:endParaRPr>
          </a:p>
        </p:txBody>
      </p:sp>
      <p:sp>
        <p:nvSpPr>
          <p:cNvPr id="35" name="TextBox 34"/>
          <p:cNvSpPr txBox="1"/>
          <p:nvPr/>
        </p:nvSpPr>
        <p:spPr>
          <a:xfrm>
            <a:off x="3403287" y="2823227"/>
            <a:ext cx="1800200" cy="584775"/>
          </a:xfrm>
          <a:prstGeom prst="rect">
            <a:avLst/>
          </a:prstGeom>
          <a:noFill/>
        </p:spPr>
        <p:txBody>
          <a:bodyPr wrap="square" rtlCol="0">
            <a:spAutoFit/>
          </a:bodyPr>
          <a:lstStyle/>
          <a:p>
            <a:r>
              <a:rPr lang="en-US" altLang="ko-KR" sz="1600" dirty="0" smtClean="0">
                <a:solidFill>
                  <a:srgbClr val="00B050"/>
                </a:solidFill>
                <a:latin typeface="Times New Roman" panose="02020603050405020304" pitchFamily="18" charset="0"/>
                <a:ea typeface="+mj-ea"/>
                <a:cs typeface="Times New Roman" panose="02020603050405020304" pitchFamily="18" charset="0"/>
              </a:rPr>
              <a:t>Temperature is 37°C (98.6°F).</a:t>
            </a:r>
            <a:endParaRPr lang="ko-KR" altLang="en-US" sz="1600" dirty="0">
              <a:solidFill>
                <a:srgbClr val="00B050"/>
              </a:solidFill>
              <a:latin typeface="Times New Roman" panose="02020603050405020304" pitchFamily="18" charset="0"/>
              <a:ea typeface="+mj-ea"/>
              <a:cs typeface="Times New Roman" panose="02020603050405020304" pitchFamily="18" charset="0"/>
            </a:endParaRPr>
          </a:p>
        </p:txBody>
      </p:sp>
      <p:sp>
        <p:nvSpPr>
          <p:cNvPr id="36" name="TextBox 35"/>
          <p:cNvSpPr txBox="1"/>
          <p:nvPr/>
        </p:nvSpPr>
        <p:spPr>
          <a:xfrm>
            <a:off x="3419872" y="3428041"/>
            <a:ext cx="1800200" cy="338554"/>
          </a:xfrm>
          <a:prstGeom prst="rect">
            <a:avLst/>
          </a:prstGeom>
          <a:noFill/>
        </p:spPr>
        <p:txBody>
          <a:bodyPr wrap="square" rtlCol="0">
            <a:spAutoFit/>
          </a:bodyPr>
          <a:lstStyle/>
          <a:p>
            <a:r>
              <a:rPr lang="en-US" altLang="ko-KR" sz="1600" dirty="0" smtClean="0">
                <a:solidFill>
                  <a:srgbClr val="00B050"/>
                </a:solidFill>
                <a:latin typeface="Times New Roman" panose="02020603050405020304" pitchFamily="18" charset="0"/>
                <a:ea typeface="+mj-ea"/>
                <a:cs typeface="Times New Roman" panose="02020603050405020304" pitchFamily="18" charset="0"/>
              </a:rPr>
              <a:t>Captured image</a:t>
            </a:r>
            <a:endParaRPr lang="ko-KR" altLang="en-US" sz="1600" dirty="0">
              <a:solidFill>
                <a:srgbClr val="00B050"/>
              </a:solidFill>
              <a:latin typeface="Times New Roman" panose="02020603050405020304" pitchFamily="18" charset="0"/>
              <a:ea typeface="+mj-ea"/>
              <a:cs typeface="Times New Roman" panose="02020603050405020304" pitchFamily="18" charset="0"/>
            </a:endParaRPr>
          </a:p>
        </p:txBody>
      </p:sp>
      <p:sp>
        <p:nvSpPr>
          <p:cNvPr id="40" name="TextBox 39"/>
          <p:cNvSpPr txBox="1"/>
          <p:nvPr/>
        </p:nvSpPr>
        <p:spPr>
          <a:xfrm>
            <a:off x="2134493" y="2661676"/>
            <a:ext cx="1313629" cy="523220"/>
          </a:xfrm>
          <a:prstGeom prst="rect">
            <a:avLst/>
          </a:prstGeom>
          <a:noFill/>
        </p:spPr>
        <p:txBody>
          <a:bodyPr wrap="square" rtlCol="0">
            <a:spAutoFit/>
          </a:bodyPr>
          <a:lstStyle/>
          <a:p>
            <a:r>
              <a:rPr lang="en-US" altLang="ko-KR" sz="1400" dirty="0" smtClean="0">
                <a:latin typeface="Arial" panose="020B0604020202020204" pitchFamily="34" charset="0"/>
                <a:cs typeface="Arial" panose="020B0604020202020204" pitchFamily="34" charset="0"/>
              </a:rPr>
              <a:t>Open Screen Server</a:t>
            </a:r>
            <a:endParaRPr lang="ko-KR" altLang="en-US" sz="1400" dirty="0">
              <a:latin typeface="Arial" panose="020B0604020202020204" pitchFamily="34" charset="0"/>
              <a:cs typeface="Arial" panose="020B0604020202020204" pitchFamily="34" charset="0"/>
            </a:endParaRPr>
          </a:p>
        </p:txBody>
      </p:sp>
      <p:sp>
        <p:nvSpPr>
          <p:cNvPr id="41" name="TextBox 40"/>
          <p:cNvSpPr txBox="1"/>
          <p:nvPr/>
        </p:nvSpPr>
        <p:spPr>
          <a:xfrm>
            <a:off x="2525751" y="5951518"/>
            <a:ext cx="1313629" cy="307777"/>
          </a:xfrm>
          <a:prstGeom prst="rect">
            <a:avLst/>
          </a:prstGeom>
          <a:noFill/>
        </p:spPr>
        <p:txBody>
          <a:bodyPr wrap="square" rtlCol="0">
            <a:spAutoFit/>
          </a:bodyPr>
          <a:lstStyle/>
          <a:p>
            <a:r>
              <a:rPr lang="en-US" altLang="ko-KR" sz="1400" dirty="0" smtClean="0">
                <a:latin typeface="Arial" panose="020B0604020202020204" pitchFamily="34" charset="0"/>
                <a:cs typeface="Arial" panose="020B0604020202020204" pitchFamily="34" charset="0"/>
              </a:rPr>
              <a:t>Media Server</a:t>
            </a:r>
            <a:endParaRPr lang="ko-KR" altLang="en-US" sz="1400" dirty="0">
              <a:latin typeface="Arial" panose="020B0604020202020204" pitchFamily="34" charset="0"/>
              <a:cs typeface="Arial" panose="020B0604020202020204" pitchFamily="34" charset="0"/>
            </a:endParaRPr>
          </a:p>
        </p:txBody>
      </p:sp>
      <p:cxnSp>
        <p:nvCxnSpPr>
          <p:cNvPr id="42" name="직선 화살표 연결선 41"/>
          <p:cNvCxnSpPr/>
          <p:nvPr/>
        </p:nvCxnSpPr>
        <p:spPr>
          <a:xfrm>
            <a:off x="3537188" y="5661248"/>
            <a:ext cx="1572643" cy="0"/>
          </a:xfrm>
          <a:prstGeom prst="straightConnector1">
            <a:avLst/>
          </a:prstGeom>
          <a:ln w="76200">
            <a:solidFill>
              <a:srgbClr val="7030A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3491701" y="4830251"/>
            <a:ext cx="1711786" cy="830997"/>
          </a:xfrm>
          <a:prstGeom prst="rect">
            <a:avLst/>
          </a:prstGeom>
          <a:noFill/>
        </p:spPr>
        <p:txBody>
          <a:bodyPr wrap="square" rtlCol="0">
            <a:spAutoFit/>
          </a:bodyPr>
          <a:lstStyle/>
          <a:p>
            <a:r>
              <a:rPr lang="en-US" altLang="ko-KR" sz="1600" dirty="0" smtClean="0">
                <a:solidFill>
                  <a:srgbClr val="7030A0"/>
                </a:solidFill>
                <a:latin typeface="Times New Roman" panose="02020603050405020304" pitchFamily="18" charset="0"/>
                <a:ea typeface="+mj-ea"/>
                <a:cs typeface="Times New Roman" panose="02020603050405020304" pitchFamily="18" charset="0"/>
              </a:rPr>
              <a:t>Contents </a:t>
            </a:r>
          </a:p>
          <a:p>
            <a:r>
              <a:rPr lang="en-US" altLang="ko-KR" sz="1600" dirty="0" smtClean="0">
                <a:solidFill>
                  <a:srgbClr val="7030A0"/>
                </a:solidFill>
                <a:latin typeface="Times New Roman" panose="02020603050405020304" pitchFamily="18" charset="0"/>
                <a:ea typeface="+mj-ea"/>
                <a:cs typeface="Times New Roman" panose="02020603050405020304" pitchFamily="18" charset="0"/>
              </a:rPr>
              <a:t>(e.g., recent Cola advertisement)</a:t>
            </a:r>
          </a:p>
        </p:txBody>
      </p:sp>
      <p:grpSp>
        <p:nvGrpSpPr>
          <p:cNvPr id="51" name="그룹 50"/>
          <p:cNvGrpSpPr/>
          <p:nvPr/>
        </p:nvGrpSpPr>
        <p:grpSpPr>
          <a:xfrm>
            <a:off x="2198534" y="3498922"/>
            <a:ext cx="507693" cy="1840110"/>
            <a:chOff x="1043608" y="3498922"/>
            <a:chExt cx="1086555" cy="1840110"/>
          </a:xfrm>
        </p:grpSpPr>
        <p:cxnSp>
          <p:nvCxnSpPr>
            <p:cNvPr id="47" name="직선 연결선 46"/>
            <p:cNvCxnSpPr/>
            <p:nvPr/>
          </p:nvCxnSpPr>
          <p:spPr>
            <a:xfrm flipH="1" flipV="1">
              <a:off x="1054313" y="3539456"/>
              <a:ext cx="1065145" cy="0"/>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48" name="직선 연결선 47"/>
            <p:cNvCxnSpPr/>
            <p:nvPr/>
          </p:nvCxnSpPr>
          <p:spPr>
            <a:xfrm flipH="1" flipV="1">
              <a:off x="1043608" y="5301208"/>
              <a:ext cx="1086555" cy="0"/>
            </a:xfrm>
            <a:prstGeom prst="line">
              <a:avLst/>
            </a:prstGeom>
            <a:ln w="76200">
              <a:solidFill>
                <a:srgbClr val="0070C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9" name="직선 연결선 48"/>
            <p:cNvCxnSpPr/>
            <p:nvPr/>
          </p:nvCxnSpPr>
          <p:spPr>
            <a:xfrm flipH="1">
              <a:off x="1043608" y="3498922"/>
              <a:ext cx="1" cy="1840110"/>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grpSp>
      <p:sp>
        <p:nvSpPr>
          <p:cNvPr id="52" name="사각형 설명선 51"/>
          <p:cNvSpPr/>
          <p:nvPr/>
        </p:nvSpPr>
        <p:spPr>
          <a:xfrm>
            <a:off x="221379" y="2820983"/>
            <a:ext cx="1857225" cy="835047"/>
          </a:xfrm>
          <a:prstGeom prst="wedgeRectCallout">
            <a:avLst>
              <a:gd name="adj1" fmla="val 82158"/>
              <a:gd name="adj2" fmla="val 14592"/>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US" altLang="ko-KR" sz="1050" dirty="0" smtClean="0">
                <a:solidFill>
                  <a:schemeClr val="tx1"/>
                </a:solidFill>
              </a:rPr>
              <a:t>Analyzing personal context: male and teen age</a:t>
            </a:r>
          </a:p>
          <a:p>
            <a:pPr marL="171450" indent="-171450">
              <a:buFont typeface="Arial" panose="020B0604020202020204" pitchFamily="34" charset="0"/>
              <a:buChar char="•"/>
            </a:pPr>
            <a:r>
              <a:rPr lang="en-US" altLang="ko-KR" sz="1050" dirty="0" smtClean="0">
                <a:solidFill>
                  <a:schemeClr val="tx1"/>
                </a:solidFill>
              </a:rPr>
              <a:t>Analyzing </a:t>
            </a:r>
            <a:r>
              <a:rPr lang="en-US" altLang="ko-KR" sz="1050" dirty="0">
                <a:solidFill>
                  <a:schemeClr val="tx1"/>
                </a:solidFill>
              </a:rPr>
              <a:t>environmental context: 37°C, </a:t>
            </a:r>
            <a:r>
              <a:rPr lang="en-US" altLang="ko-KR" sz="1050" dirty="0" smtClean="0">
                <a:solidFill>
                  <a:schemeClr val="tx1"/>
                </a:solidFill>
              </a:rPr>
              <a:t>98.6°F</a:t>
            </a:r>
            <a:endParaRPr lang="en-US" altLang="ko-KR" sz="1050" dirty="0">
              <a:solidFill>
                <a:schemeClr val="tx1"/>
              </a:solidFill>
            </a:endParaRPr>
          </a:p>
        </p:txBody>
      </p:sp>
      <p:sp>
        <p:nvSpPr>
          <p:cNvPr id="58" name="TextBox 57"/>
          <p:cNvSpPr txBox="1"/>
          <p:nvPr/>
        </p:nvSpPr>
        <p:spPr>
          <a:xfrm>
            <a:off x="562000" y="4365018"/>
            <a:ext cx="1800200" cy="1077218"/>
          </a:xfrm>
          <a:prstGeom prst="rect">
            <a:avLst/>
          </a:prstGeom>
          <a:noFill/>
        </p:spPr>
        <p:txBody>
          <a:bodyPr wrap="square" rtlCol="0">
            <a:spAutoFit/>
          </a:bodyPr>
          <a:lstStyle/>
          <a:p>
            <a:r>
              <a:rPr lang="en-US" altLang="ko-KR" sz="1600" dirty="0" smtClean="0">
                <a:latin typeface="Times New Roman" panose="02020603050405020304" pitchFamily="18" charset="0"/>
                <a:ea typeface="+mj-ea"/>
                <a:cs typeface="Times New Roman" panose="02020603050405020304" pitchFamily="18" charset="0"/>
              </a:rPr>
              <a:t>Recommendation of contents</a:t>
            </a:r>
          </a:p>
          <a:p>
            <a:r>
              <a:rPr lang="en-US" altLang="ko-KR" sz="1600" dirty="0" smtClean="0">
                <a:latin typeface="Times New Roman" panose="02020603050405020304" pitchFamily="18" charset="0"/>
                <a:ea typeface="+mj-ea"/>
                <a:cs typeface="Times New Roman" panose="02020603050405020304" pitchFamily="18" charset="0"/>
              </a:rPr>
              <a:t>(e.g., Cola advertisement)</a:t>
            </a:r>
            <a:endParaRPr lang="ko-KR" altLang="en-US" sz="1600" dirty="0">
              <a:latin typeface="Times New Roman" panose="02020603050405020304" pitchFamily="18" charset="0"/>
              <a:ea typeface="+mj-ea"/>
              <a:cs typeface="Times New Roman" panose="02020603050405020304" pitchFamily="18" charset="0"/>
            </a:endParaRPr>
          </a:p>
        </p:txBody>
      </p:sp>
      <p:cxnSp>
        <p:nvCxnSpPr>
          <p:cNvPr id="66" name="직선 연결선 65"/>
          <p:cNvCxnSpPr/>
          <p:nvPr/>
        </p:nvCxnSpPr>
        <p:spPr>
          <a:xfrm flipH="1">
            <a:off x="3403288" y="4005064"/>
            <a:ext cx="1997691" cy="0"/>
          </a:xfrm>
          <a:prstGeom prst="line">
            <a:avLst/>
          </a:prstGeom>
          <a:ln w="38100">
            <a:solidFill>
              <a:srgbClr val="0070C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a:off x="3396379" y="3941450"/>
            <a:ext cx="1800200" cy="523220"/>
          </a:xfrm>
          <a:prstGeom prst="rect">
            <a:avLst/>
          </a:prstGeom>
          <a:noFill/>
        </p:spPr>
        <p:txBody>
          <a:bodyPr wrap="square" rtlCol="0">
            <a:spAutoFit/>
          </a:bodyPr>
          <a:lstStyle/>
          <a:p>
            <a:r>
              <a:rPr lang="en-US" altLang="ko-KR" sz="1400" dirty="0" smtClean="0">
                <a:latin typeface="Times New Roman" panose="02020603050405020304" pitchFamily="18" charset="0"/>
                <a:ea typeface="+mj-ea"/>
                <a:cs typeface="Times New Roman" panose="02020603050405020304" pitchFamily="18" charset="0"/>
              </a:rPr>
              <a:t>Camera control: tracking human being</a:t>
            </a:r>
            <a:endParaRPr lang="ko-KR" altLang="en-US" sz="1400" dirty="0">
              <a:latin typeface="Times New Roman" panose="02020603050405020304" pitchFamily="18" charset="0"/>
              <a:ea typeface="+mj-ea"/>
              <a:cs typeface="Times New Roman" panose="02020603050405020304" pitchFamily="18" charset="0"/>
            </a:endParaRPr>
          </a:p>
        </p:txBody>
      </p:sp>
      <p:sp>
        <p:nvSpPr>
          <p:cNvPr id="69" name="TextBox 68"/>
          <p:cNvSpPr txBox="1"/>
          <p:nvPr/>
        </p:nvSpPr>
        <p:spPr>
          <a:xfrm>
            <a:off x="5100154" y="6008934"/>
            <a:ext cx="832321" cy="307777"/>
          </a:xfrm>
          <a:prstGeom prst="rect">
            <a:avLst/>
          </a:prstGeom>
          <a:noFill/>
        </p:spPr>
        <p:txBody>
          <a:bodyPr wrap="square" rtlCol="0">
            <a:spAutoFit/>
          </a:bodyPr>
          <a:lstStyle/>
          <a:p>
            <a:r>
              <a:rPr lang="en-US" altLang="ko-KR" sz="1400" dirty="0" smtClean="0">
                <a:latin typeface="Arial" panose="020B0604020202020204" pitchFamily="34" charset="0"/>
                <a:cs typeface="Arial" panose="020B0604020202020204" pitchFamily="34" charset="0"/>
              </a:rPr>
              <a:t>Screen</a:t>
            </a:r>
            <a:endParaRPr lang="ko-KR" altLang="en-US" sz="1400" dirty="0">
              <a:latin typeface="Arial" panose="020B0604020202020204" pitchFamily="34" charset="0"/>
              <a:cs typeface="Arial" panose="020B0604020202020204" pitchFamily="34" charset="0"/>
            </a:endParaRPr>
          </a:p>
        </p:txBody>
      </p:sp>
      <p:cxnSp>
        <p:nvCxnSpPr>
          <p:cNvPr id="70" name="직선 연결선 69"/>
          <p:cNvCxnSpPr/>
          <p:nvPr/>
        </p:nvCxnSpPr>
        <p:spPr>
          <a:xfrm flipH="1">
            <a:off x="3112140" y="4436069"/>
            <a:ext cx="1997691" cy="0"/>
          </a:xfrm>
          <a:prstGeom prst="line">
            <a:avLst/>
          </a:prstGeom>
          <a:ln w="38100">
            <a:solidFill>
              <a:srgbClr val="0070C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1" name="직선 연결선 70"/>
          <p:cNvCxnSpPr/>
          <p:nvPr/>
        </p:nvCxnSpPr>
        <p:spPr>
          <a:xfrm flipV="1">
            <a:off x="3113075" y="4187137"/>
            <a:ext cx="325" cy="263570"/>
          </a:xfrm>
          <a:prstGeom prst="line">
            <a:avLst/>
          </a:prstGeom>
          <a:ln w="38100">
            <a:solidFill>
              <a:srgbClr val="0070C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3" name="TextBox 72"/>
          <p:cNvSpPr txBox="1"/>
          <p:nvPr/>
        </p:nvSpPr>
        <p:spPr>
          <a:xfrm>
            <a:off x="3391164" y="4365018"/>
            <a:ext cx="1800200" cy="523220"/>
          </a:xfrm>
          <a:prstGeom prst="rect">
            <a:avLst/>
          </a:prstGeom>
          <a:noFill/>
        </p:spPr>
        <p:txBody>
          <a:bodyPr wrap="square" rtlCol="0">
            <a:spAutoFit/>
          </a:bodyPr>
          <a:lstStyle/>
          <a:p>
            <a:r>
              <a:rPr lang="en-US" altLang="ko-KR" sz="1400" dirty="0" smtClean="0">
                <a:latin typeface="Times New Roman" panose="02020603050405020304" pitchFamily="18" charset="0"/>
                <a:ea typeface="+mj-ea"/>
                <a:cs typeface="Times New Roman" panose="02020603050405020304" pitchFamily="18" charset="0"/>
              </a:rPr>
              <a:t>Screen control:</a:t>
            </a:r>
          </a:p>
          <a:p>
            <a:r>
              <a:rPr lang="en-US" altLang="ko-KR" sz="1400" dirty="0" smtClean="0">
                <a:latin typeface="Times New Roman" panose="02020603050405020304" pitchFamily="18" charset="0"/>
                <a:ea typeface="+mj-ea"/>
                <a:cs typeface="Times New Roman" panose="02020603050405020304" pitchFamily="18" charset="0"/>
              </a:rPr>
              <a:t>Activating screen</a:t>
            </a:r>
            <a:endParaRPr lang="ko-KR" altLang="en-US" sz="1400" dirty="0">
              <a:latin typeface="Times New Roman" panose="02020603050405020304" pitchFamily="18" charset="0"/>
              <a:ea typeface="+mj-ea"/>
              <a:cs typeface="Times New Roman" panose="02020603050405020304" pitchFamily="18" charset="0"/>
            </a:endParaRPr>
          </a:p>
        </p:txBody>
      </p:sp>
      <p:sp>
        <p:nvSpPr>
          <p:cNvPr id="74" name="바닥글 개체 틀 1"/>
          <p:cNvSpPr>
            <a:spLocks noGrp="1"/>
          </p:cNvSpPr>
          <p:nvPr>
            <p:ph type="ftr" sz="quarter" idx="3"/>
          </p:nvPr>
        </p:nvSpPr>
        <p:spPr>
          <a:xfrm>
            <a:off x="381000" y="6400800"/>
            <a:ext cx="1981200" cy="286232"/>
          </a:xfrm>
        </p:spPr>
        <p:txBody>
          <a:bodyPr/>
          <a:lstStyle/>
          <a:p>
            <a:pPr>
              <a:defRPr/>
            </a:pPr>
            <a:r>
              <a:rPr lang="en-US" altLang="ko-KR" dirty="0" smtClean="0"/>
              <a:t>21-14-0163-00-SAUC</a:t>
            </a:r>
          </a:p>
        </p:txBody>
      </p:sp>
    </p:spTree>
    <p:extLst>
      <p:ext uri="{BB962C8B-B14F-4D97-AF65-F5344CB8AC3E}">
        <p14:creationId xmlns:p14="http://schemas.microsoft.com/office/powerpoint/2010/main" val="146934871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22275" y="228600"/>
            <a:ext cx="8270875" cy="685800"/>
          </a:xfrm>
        </p:spPr>
        <p:txBody>
          <a:bodyPr/>
          <a:lstStyle/>
          <a:p>
            <a:r>
              <a:rPr lang="en-US" altLang="ko-KR" sz="2400" dirty="0" smtClean="0"/>
              <a:t>Open Screen Service based on </a:t>
            </a:r>
            <a:br>
              <a:rPr lang="en-US" altLang="ko-KR" sz="2400" dirty="0" smtClean="0"/>
            </a:br>
            <a:r>
              <a:rPr lang="en-US" altLang="ko-KR" sz="2400" dirty="0" smtClean="0"/>
              <a:t>Media Independent Services Framework</a:t>
            </a:r>
            <a:endParaRPr lang="ko-KR" altLang="en-US" sz="2400"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5</a:t>
            </a:fld>
            <a:endParaRPr lang="en-US" altLang="ja-JP">
              <a:solidFill>
                <a:srgbClr val="000000"/>
              </a:solidFill>
            </a:endParaRPr>
          </a:p>
        </p:txBody>
      </p:sp>
      <p:grpSp>
        <p:nvGrpSpPr>
          <p:cNvPr id="9" name="그룹 8"/>
          <p:cNvGrpSpPr/>
          <p:nvPr/>
        </p:nvGrpSpPr>
        <p:grpSpPr>
          <a:xfrm>
            <a:off x="7586743" y="3907901"/>
            <a:ext cx="964222" cy="1918226"/>
            <a:chOff x="7419839" y="1713953"/>
            <a:chExt cx="1537132" cy="2941439"/>
          </a:xfrm>
        </p:grpSpPr>
        <p:pic>
          <p:nvPicPr>
            <p:cNvPr id="36" name="그림 24"/>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419839" y="1713953"/>
              <a:ext cx="1537132" cy="2941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직사각형 36"/>
            <p:cNvSpPr/>
            <p:nvPr/>
          </p:nvSpPr>
          <p:spPr>
            <a:xfrm>
              <a:off x="7771919" y="1745193"/>
              <a:ext cx="925097" cy="1367364"/>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600"/>
            </a:p>
          </p:txBody>
        </p:sp>
        <p:pic>
          <p:nvPicPr>
            <p:cNvPr id="38" name="그림 37"/>
            <p:cNvPicPr>
              <a:picLocks noChangeAspect="1"/>
            </p:cNvPicPr>
            <p:nvPr/>
          </p:nvPicPr>
          <p:blipFill>
            <a:blip r:embed="rId3"/>
            <a:stretch>
              <a:fillRect/>
            </a:stretch>
          </p:blipFill>
          <p:spPr>
            <a:xfrm>
              <a:off x="8040447" y="1713953"/>
              <a:ext cx="418912" cy="1101453"/>
            </a:xfrm>
            <a:prstGeom prst="rect">
              <a:avLst/>
            </a:prstGeom>
          </p:spPr>
        </p:pic>
        <p:sp>
          <p:nvSpPr>
            <p:cNvPr id="39" name="TextBox 38"/>
            <p:cNvSpPr txBox="1"/>
            <p:nvPr/>
          </p:nvSpPr>
          <p:spPr>
            <a:xfrm>
              <a:off x="7771919" y="2590115"/>
              <a:ext cx="925097" cy="603398"/>
            </a:xfrm>
            <a:prstGeom prst="rect">
              <a:avLst/>
            </a:prstGeom>
            <a:noFill/>
          </p:spPr>
          <p:txBody>
            <a:bodyPr wrap="square" rtlCol="0">
              <a:spAutoFit/>
            </a:bodyPr>
            <a:lstStyle/>
            <a:p>
              <a:r>
                <a:rPr lang="en-US" altLang="ko-KR" sz="1600" b="1" i="1" dirty="0" smtClean="0">
                  <a:solidFill>
                    <a:schemeClr val="bg1"/>
                  </a:solidFill>
                  <a:latin typeface="Times New Roman" panose="02020603050405020304" pitchFamily="18" charset="0"/>
                  <a:cs typeface="Times New Roman" panose="02020603050405020304" pitchFamily="18" charset="0"/>
                </a:rPr>
                <a:t>Cola</a:t>
              </a:r>
              <a:endParaRPr lang="ko-KR" altLang="en-US" sz="1600" b="1" i="1" dirty="0">
                <a:solidFill>
                  <a:schemeClr val="bg1"/>
                </a:solidFill>
                <a:latin typeface="Times New Roman" panose="02020603050405020304" pitchFamily="18" charset="0"/>
                <a:cs typeface="Times New Roman" panose="02020603050405020304" pitchFamily="18" charset="0"/>
              </a:endParaRPr>
            </a:p>
          </p:txBody>
        </p:sp>
      </p:grpSp>
      <p:pic>
        <p:nvPicPr>
          <p:cNvPr id="10" name="그림 72"/>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826562" y="3017104"/>
            <a:ext cx="496961" cy="334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그림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38615" y="1565256"/>
            <a:ext cx="980728" cy="620688"/>
          </a:xfrm>
          <a:prstGeom prst="rect">
            <a:avLst/>
          </a:prstGeom>
        </p:spPr>
      </p:pic>
      <p:pic>
        <p:nvPicPr>
          <p:cNvPr id="12" name="그림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flipH="1">
            <a:off x="939489" y="1597088"/>
            <a:ext cx="697060" cy="1046401"/>
          </a:xfrm>
          <a:prstGeom prst="rect">
            <a:avLst/>
          </a:prstGeom>
        </p:spPr>
      </p:pic>
      <p:pic>
        <p:nvPicPr>
          <p:cNvPr id="13" name="그림 1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flipH="1">
            <a:off x="4069333" y="4091843"/>
            <a:ext cx="810354" cy="1371038"/>
          </a:xfrm>
          <a:prstGeom prst="rect">
            <a:avLst/>
          </a:prstGeom>
        </p:spPr>
      </p:pic>
      <p:sp>
        <p:nvSpPr>
          <p:cNvPr id="15" name="TextBox 14"/>
          <p:cNvSpPr txBox="1"/>
          <p:nvPr/>
        </p:nvSpPr>
        <p:spPr>
          <a:xfrm>
            <a:off x="7646379" y="1326918"/>
            <a:ext cx="832399" cy="307777"/>
          </a:xfrm>
          <a:prstGeom prst="rect">
            <a:avLst/>
          </a:prstGeom>
          <a:noFill/>
        </p:spPr>
        <p:txBody>
          <a:bodyPr wrap="square" rtlCol="0">
            <a:spAutoFit/>
          </a:bodyPr>
          <a:lstStyle/>
          <a:p>
            <a:r>
              <a:rPr lang="en-US" altLang="ko-KR" sz="1400" dirty="0" smtClean="0">
                <a:latin typeface="Arial" panose="020B0604020202020204" pitchFamily="34" charset="0"/>
                <a:cs typeface="Arial" panose="020B0604020202020204" pitchFamily="34" charset="0"/>
              </a:rPr>
              <a:t>Sensor</a:t>
            </a:r>
            <a:endParaRPr lang="ko-KR" altLang="en-US" sz="1400" dirty="0">
              <a:latin typeface="Arial" panose="020B0604020202020204" pitchFamily="34" charset="0"/>
              <a:cs typeface="Arial" panose="020B0604020202020204" pitchFamily="34" charset="0"/>
            </a:endParaRPr>
          </a:p>
        </p:txBody>
      </p:sp>
      <p:sp>
        <p:nvSpPr>
          <p:cNvPr id="16" name="TextBox 15"/>
          <p:cNvSpPr txBox="1"/>
          <p:nvPr/>
        </p:nvSpPr>
        <p:spPr>
          <a:xfrm>
            <a:off x="7646457" y="2728176"/>
            <a:ext cx="832321" cy="307777"/>
          </a:xfrm>
          <a:prstGeom prst="rect">
            <a:avLst/>
          </a:prstGeom>
          <a:noFill/>
        </p:spPr>
        <p:txBody>
          <a:bodyPr wrap="square" rtlCol="0">
            <a:spAutoFit/>
          </a:bodyPr>
          <a:lstStyle/>
          <a:p>
            <a:r>
              <a:rPr lang="en-US" altLang="ko-KR" sz="1400" dirty="0" smtClean="0">
                <a:latin typeface="Arial" panose="020B0604020202020204" pitchFamily="34" charset="0"/>
                <a:cs typeface="Arial" panose="020B0604020202020204" pitchFamily="34" charset="0"/>
              </a:rPr>
              <a:t>Camera</a:t>
            </a:r>
            <a:endParaRPr lang="ko-KR" altLang="en-US" sz="1400" dirty="0">
              <a:latin typeface="Arial" panose="020B0604020202020204" pitchFamily="34" charset="0"/>
              <a:cs typeface="Arial" panose="020B0604020202020204" pitchFamily="34" charset="0"/>
            </a:endParaRPr>
          </a:p>
        </p:txBody>
      </p:sp>
      <p:sp>
        <p:nvSpPr>
          <p:cNvPr id="21" name="TextBox 20"/>
          <p:cNvSpPr txBox="1"/>
          <p:nvPr/>
        </p:nvSpPr>
        <p:spPr>
          <a:xfrm>
            <a:off x="5171391" y="1622163"/>
            <a:ext cx="1800200" cy="584775"/>
          </a:xfrm>
          <a:prstGeom prst="rect">
            <a:avLst/>
          </a:prstGeom>
          <a:noFill/>
        </p:spPr>
        <p:txBody>
          <a:bodyPr wrap="square" rtlCol="0">
            <a:spAutoFit/>
          </a:bodyPr>
          <a:lstStyle/>
          <a:p>
            <a:r>
              <a:rPr lang="en-US" altLang="ko-KR" sz="1600" b="1" u="sng" dirty="0" smtClean="0">
                <a:solidFill>
                  <a:srgbClr val="00B050"/>
                </a:solidFill>
                <a:latin typeface="Times New Roman" panose="02020603050405020304" pitchFamily="18" charset="0"/>
                <a:ea typeface="+mj-ea"/>
                <a:cs typeface="Times New Roman" panose="02020603050405020304" pitchFamily="18" charset="0"/>
              </a:rPr>
              <a:t>Event Service </a:t>
            </a:r>
          </a:p>
          <a:p>
            <a:r>
              <a:rPr lang="en-US" altLang="ko-KR" sz="1600" dirty="0" smtClean="0">
                <a:solidFill>
                  <a:srgbClr val="00B050"/>
                </a:solidFill>
                <a:latin typeface="Times New Roman" panose="02020603050405020304" pitchFamily="18" charset="0"/>
                <a:ea typeface="+mj-ea"/>
                <a:cs typeface="Times New Roman" panose="02020603050405020304" pitchFamily="18" charset="0"/>
              </a:rPr>
              <a:t>with sensed data</a:t>
            </a:r>
            <a:endParaRPr lang="ko-KR" altLang="en-US" sz="1600" dirty="0">
              <a:solidFill>
                <a:srgbClr val="00B050"/>
              </a:solidFill>
              <a:latin typeface="Times New Roman" panose="02020603050405020304" pitchFamily="18" charset="0"/>
              <a:ea typeface="+mj-ea"/>
              <a:cs typeface="Times New Roman" panose="02020603050405020304" pitchFamily="18" charset="0"/>
            </a:endParaRPr>
          </a:p>
        </p:txBody>
      </p:sp>
      <p:sp>
        <p:nvSpPr>
          <p:cNvPr id="22" name="TextBox 21"/>
          <p:cNvSpPr txBox="1"/>
          <p:nvPr/>
        </p:nvSpPr>
        <p:spPr>
          <a:xfrm>
            <a:off x="5124717" y="2314850"/>
            <a:ext cx="1958982" cy="584775"/>
          </a:xfrm>
          <a:prstGeom prst="rect">
            <a:avLst/>
          </a:prstGeom>
          <a:noFill/>
        </p:spPr>
        <p:txBody>
          <a:bodyPr wrap="square" rtlCol="0">
            <a:spAutoFit/>
          </a:bodyPr>
          <a:lstStyle/>
          <a:p>
            <a:r>
              <a:rPr lang="en-US" altLang="ko-KR" sz="1600" b="1" u="sng" dirty="0" smtClean="0">
                <a:solidFill>
                  <a:srgbClr val="00B050"/>
                </a:solidFill>
                <a:latin typeface="Times New Roman" panose="02020603050405020304" pitchFamily="18" charset="0"/>
                <a:ea typeface="+mj-ea"/>
                <a:cs typeface="Times New Roman" panose="02020603050405020304" pitchFamily="18" charset="0"/>
              </a:rPr>
              <a:t>Event Service </a:t>
            </a:r>
          </a:p>
          <a:p>
            <a:r>
              <a:rPr lang="en-US" altLang="ko-KR" sz="1600" dirty="0" smtClean="0">
                <a:solidFill>
                  <a:srgbClr val="00B050"/>
                </a:solidFill>
                <a:latin typeface="Times New Roman" panose="02020603050405020304" pitchFamily="18" charset="0"/>
                <a:ea typeface="+mj-ea"/>
                <a:cs typeface="Times New Roman" panose="02020603050405020304" pitchFamily="18" charset="0"/>
              </a:rPr>
              <a:t>with captured image</a:t>
            </a:r>
            <a:endParaRPr lang="ko-KR" altLang="en-US" sz="1600" dirty="0">
              <a:solidFill>
                <a:srgbClr val="00B050"/>
              </a:solidFill>
              <a:latin typeface="Times New Roman" panose="02020603050405020304" pitchFamily="18" charset="0"/>
              <a:ea typeface="+mj-ea"/>
              <a:cs typeface="Times New Roman" panose="02020603050405020304" pitchFamily="18" charset="0"/>
            </a:endParaRPr>
          </a:p>
        </p:txBody>
      </p:sp>
      <p:sp>
        <p:nvSpPr>
          <p:cNvPr id="23" name="TextBox 22"/>
          <p:cNvSpPr txBox="1"/>
          <p:nvPr/>
        </p:nvSpPr>
        <p:spPr>
          <a:xfrm>
            <a:off x="947989" y="2607237"/>
            <a:ext cx="783708" cy="738664"/>
          </a:xfrm>
          <a:prstGeom prst="rect">
            <a:avLst/>
          </a:prstGeom>
          <a:noFill/>
        </p:spPr>
        <p:txBody>
          <a:bodyPr wrap="square" rtlCol="0">
            <a:spAutoFit/>
          </a:bodyPr>
          <a:lstStyle/>
          <a:p>
            <a:r>
              <a:rPr lang="en-US" altLang="ko-KR" sz="1400" dirty="0" smtClean="0">
                <a:latin typeface="Arial" panose="020B0604020202020204" pitchFamily="34" charset="0"/>
                <a:cs typeface="Arial" panose="020B0604020202020204" pitchFamily="34" charset="0"/>
              </a:rPr>
              <a:t>Open Screen Server</a:t>
            </a:r>
            <a:endParaRPr lang="ko-KR" altLang="en-US" sz="1400" dirty="0">
              <a:latin typeface="Arial" panose="020B0604020202020204" pitchFamily="34" charset="0"/>
              <a:cs typeface="Arial" panose="020B0604020202020204" pitchFamily="34" charset="0"/>
            </a:endParaRPr>
          </a:p>
        </p:txBody>
      </p:sp>
      <p:cxnSp>
        <p:nvCxnSpPr>
          <p:cNvPr id="25" name="직선 화살표 연결선 24"/>
          <p:cNvCxnSpPr/>
          <p:nvPr/>
        </p:nvCxnSpPr>
        <p:spPr>
          <a:xfrm>
            <a:off x="4879687" y="4641434"/>
            <a:ext cx="2807182" cy="0"/>
          </a:xfrm>
          <a:prstGeom prst="straightConnector1">
            <a:avLst/>
          </a:prstGeom>
          <a:ln w="76200">
            <a:solidFill>
              <a:srgbClr val="7030A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4879687" y="4663373"/>
            <a:ext cx="2934613" cy="584775"/>
          </a:xfrm>
          <a:prstGeom prst="rect">
            <a:avLst/>
          </a:prstGeom>
          <a:noFill/>
        </p:spPr>
        <p:txBody>
          <a:bodyPr wrap="square" rtlCol="0">
            <a:spAutoFit/>
          </a:bodyPr>
          <a:lstStyle/>
          <a:p>
            <a:r>
              <a:rPr lang="en-US" altLang="ko-KR" sz="1600" dirty="0">
                <a:solidFill>
                  <a:srgbClr val="7030A0"/>
                </a:solidFill>
                <a:latin typeface="Times New Roman" panose="02020603050405020304" pitchFamily="18" charset="0"/>
                <a:ea typeface="+mj-ea"/>
                <a:cs typeface="Times New Roman" panose="02020603050405020304" pitchFamily="18" charset="0"/>
              </a:rPr>
              <a:t>C</a:t>
            </a:r>
            <a:r>
              <a:rPr lang="en-US" altLang="ko-KR" sz="1600" dirty="0" smtClean="0">
                <a:solidFill>
                  <a:srgbClr val="7030A0"/>
                </a:solidFill>
                <a:latin typeface="Times New Roman" panose="02020603050405020304" pitchFamily="18" charset="0"/>
                <a:ea typeface="+mj-ea"/>
                <a:cs typeface="Times New Roman" panose="02020603050405020304" pitchFamily="18" charset="0"/>
              </a:rPr>
              <a:t>ontents </a:t>
            </a:r>
          </a:p>
          <a:p>
            <a:r>
              <a:rPr lang="en-US" altLang="ko-KR" sz="1600" dirty="0" smtClean="0">
                <a:solidFill>
                  <a:srgbClr val="7030A0"/>
                </a:solidFill>
                <a:latin typeface="Times New Roman" panose="02020603050405020304" pitchFamily="18" charset="0"/>
                <a:ea typeface="+mj-ea"/>
                <a:cs typeface="Times New Roman" panose="02020603050405020304" pitchFamily="18" charset="0"/>
              </a:rPr>
              <a:t>(e.g., recent Cola advertisement)</a:t>
            </a:r>
          </a:p>
        </p:txBody>
      </p:sp>
      <p:sp>
        <p:nvSpPr>
          <p:cNvPr id="40" name="모서리가 둥근 직사각형 39"/>
          <p:cNvSpPr/>
          <p:nvPr/>
        </p:nvSpPr>
        <p:spPr>
          <a:xfrm>
            <a:off x="1638018" y="1771477"/>
            <a:ext cx="3521719" cy="1790707"/>
          </a:xfrm>
          <a:prstGeom prst="roundRect">
            <a:avLst>
              <a:gd name="adj" fmla="val 9509"/>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3" name="원통 42"/>
          <p:cNvSpPr/>
          <p:nvPr/>
        </p:nvSpPr>
        <p:spPr>
          <a:xfrm>
            <a:off x="1718944" y="1914551"/>
            <a:ext cx="973252" cy="892818"/>
          </a:xfrm>
          <a:prstGeom prst="can">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smtClean="0">
                <a:solidFill>
                  <a:schemeClr val="tx1"/>
                </a:solidFill>
              </a:rPr>
              <a:t>Context Data </a:t>
            </a:r>
            <a:r>
              <a:rPr lang="en-US" altLang="ko-KR" sz="1400" dirty="0">
                <a:solidFill>
                  <a:schemeClr val="tx1"/>
                </a:solidFill>
              </a:rPr>
              <a:t>B</a:t>
            </a:r>
            <a:r>
              <a:rPr lang="en-US" altLang="ko-KR" sz="1400" dirty="0" smtClean="0">
                <a:solidFill>
                  <a:schemeClr val="tx1"/>
                </a:solidFill>
              </a:rPr>
              <a:t>ase</a:t>
            </a:r>
            <a:endParaRPr lang="ko-KR" altLang="en-US" sz="1400" dirty="0">
              <a:solidFill>
                <a:schemeClr val="tx1"/>
              </a:solidFill>
            </a:endParaRPr>
          </a:p>
        </p:txBody>
      </p:sp>
      <p:cxnSp>
        <p:nvCxnSpPr>
          <p:cNvPr id="45" name="직선 화살표 연결선 44"/>
          <p:cNvCxnSpPr/>
          <p:nvPr/>
        </p:nvCxnSpPr>
        <p:spPr>
          <a:xfrm>
            <a:off x="2692196" y="2459889"/>
            <a:ext cx="1208434" cy="0"/>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2703850" y="1720645"/>
            <a:ext cx="2030512" cy="738664"/>
          </a:xfrm>
          <a:prstGeom prst="rect">
            <a:avLst/>
          </a:prstGeom>
          <a:noFill/>
        </p:spPr>
        <p:txBody>
          <a:bodyPr wrap="square" rtlCol="0">
            <a:spAutoFit/>
          </a:bodyPr>
          <a:lstStyle/>
          <a:p>
            <a:r>
              <a:rPr lang="en-US" altLang="ko-KR" sz="1400" b="1" u="sng" dirty="0" smtClean="0">
                <a:solidFill>
                  <a:srgbClr val="7030A0"/>
                </a:solidFill>
                <a:latin typeface="Times New Roman" panose="02020603050405020304" pitchFamily="18" charset="0"/>
                <a:ea typeface="+mj-ea"/>
                <a:cs typeface="Times New Roman" panose="02020603050405020304" pitchFamily="18" charset="0"/>
              </a:rPr>
              <a:t>Information Service </a:t>
            </a:r>
          </a:p>
          <a:p>
            <a:r>
              <a:rPr lang="en-US" altLang="ko-KR" sz="1400" dirty="0" smtClean="0">
                <a:solidFill>
                  <a:srgbClr val="7030A0"/>
                </a:solidFill>
                <a:latin typeface="Times New Roman" panose="02020603050405020304" pitchFamily="18" charset="0"/>
                <a:ea typeface="+mj-ea"/>
                <a:cs typeface="Times New Roman" panose="02020603050405020304" pitchFamily="18" charset="0"/>
              </a:rPr>
              <a:t>for analyzing </a:t>
            </a:r>
          </a:p>
          <a:p>
            <a:r>
              <a:rPr lang="en-US" altLang="ko-KR" sz="1400" dirty="0" smtClean="0">
                <a:solidFill>
                  <a:srgbClr val="7030A0"/>
                </a:solidFill>
                <a:latin typeface="Times New Roman" panose="02020603050405020304" pitchFamily="18" charset="0"/>
                <a:ea typeface="+mj-ea"/>
                <a:cs typeface="Times New Roman" panose="02020603050405020304" pitchFamily="18" charset="0"/>
              </a:rPr>
              <a:t>context</a:t>
            </a:r>
            <a:endParaRPr lang="ko-KR" altLang="en-US" sz="1400" dirty="0">
              <a:solidFill>
                <a:srgbClr val="7030A0"/>
              </a:solidFill>
              <a:latin typeface="Times New Roman" panose="02020603050405020304" pitchFamily="18" charset="0"/>
              <a:ea typeface="+mj-ea"/>
              <a:cs typeface="Times New Roman" panose="02020603050405020304" pitchFamily="18" charset="0"/>
            </a:endParaRPr>
          </a:p>
        </p:txBody>
      </p:sp>
      <p:cxnSp>
        <p:nvCxnSpPr>
          <p:cNvPr id="47" name="직선 화살표 연결선 46"/>
          <p:cNvCxnSpPr>
            <a:endCxn id="41" idx="0"/>
          </p:cNvCxnSpPr>
          <p:nvPr/>
        </p:nvCxnSpPr>
        <p:spPr>
          <a:xfrm flipH="1">
            <a:off x="4454900" y="2531897"/>
            <a:ext cx="0" cy="420512"/>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42" name="직사각형 41"/>
          <p:cNvSpPr/>
          <p:nvPr/>
        </p:nvSpPr>
        <p:spPr>
          <a:xfrm>
            <a:off x="3922950" y="2010460"/>
            <a:ext cx="1152128" cy="62591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tx1"/>
                </a:solidFill>
              </a:rPr>
              <a:t>Context</a:t>
            </a:r>
          </a:p>
          <a:p>
            <a:pPr algn="ctr"/>
            <a:r>
              <a:rPr lang="en-US" altLang="ko-KR" dirty="0" smtClean="0">
                <a:solidFill>
                  <a:schemeClr val="tx1"/>
                </a:solidFill>
              </a:rPr>
              <a:t>Analyzer</a:t>
            </a:r>
            <a:endParaRPr lang="ko-KR" altLang="en-US" dirty="0">
              <a:solidFill>
                <a:schemeClr val="tx1"/>
              </a:solidFill>
            </a:endParaRPr>
          </a:p>
        </p:txBody>
      </p:sp>
      <p:sp>
        <p:nvSpPr>
          <p:cNvPr id="49" name="TextBox 48"/>
          <p:cNvSpPr txBox="1"/>
          <p:nvPr/>
        </p:nvSpPr>
        <p:spPr>
          <a:xfrm>
            <a:off x="3204106" y="2614436"/>
            <a:ext cx="974889" cy="307777"/>
          </a:xfrm>
          <a:prstGeom prst="rect">
            <a:avLst/>
          </a:prstGeom>
          <a:noFill/>
        </p:spPr>
        <p:txBody>
          <a:bodyPr wrap="square" rtlCol="0">
            <a:spAutoFit/>
          </a:bodyPr>
          <a:lstStyle/>
          <a:p>
            <a:r>
              <a:rPr lang="en-US" altLang="ko-KR" sz="1400" dirty="0" smtClean="0">
                <a:solidFill>
                  <a:srgbClr val="7030A0"/>
                </a:solidFill>
                <a:latin typeface="Times New Roman" panose="02020603050405020304" pitchFamily="18" charset="0"/>
                <a:ea typeface="+mj-ea"/>
                <a:cs typeface="Times New Roman" panose="02020603050405020304" pitchFamily="18" charset="0"/>
              </a:rPr>
              <a:t>Context</a:t>
            </a:r>
            <a:endParaRPr lang="ko-KR" altLang="en-US" sz="1400" dirty="0">
              <a:solidFill>
                <a:srgbClr val="7030A0"/>
              </a:solidFill>
              <a:latin typeface="Times New Roman" panose="02020603050405020304" pitchFamily="18" charset="0"/>
              <a:ea typeface="+mj-ea"/>
              <a:cs typeface="Times New Roman" panose="02020603050405020304" pitchFamily="18" charset="0"/>
            </a:endParaRPr>
          </a:p>
        </p:txBody>
      </p:sp>
      <p:cxnSp>
        <p:nvCxnSpPr>
          <p:cNvPr id="32" name="꺾인 연결선 31"/>
          <p:cNvCxnSpPr/>
          <p:nvPr/>
        </p:nvCxnSpPr>
        <p:spPr>
          <a:xfrm rot="10800000" flipV="1">
            <a:off x="5071074" y="1847143"/>
            <a:ext cx="2815314" cy="313080"/>
          </a:xfrm>
          <a:prstGeom prst="bentConnector3">
            <a:avLst>
              <a:gd name="adj1" fmla="val 29334"/>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33" name="꺾인 연결선 32"/>
          <p:cNvCxnSpPr/>
          <p:nvPr/>
        </p:nvCxnSpPr>
        <p:spPr>
          <a:xfrm rot="10800000">
            <a:off x="5078017" y="2381568"/>
            <a:ext cx="2737382" cy="753823"/>
          </a:xfrm>
          <a:prstGeom prst="bentConnector3">
            <a:avLst>
              <a:gd name="adj1" fmla="val 27523"/>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55" name="직선 연결선 54"/>
          <p:cNvCxnSpPr/>
          <p:nvPr/>
        </p:nvCxnSpPr>
        <p:spPr>
          <a:xfrm flipH="1">
            <a:off x="5030965" y="3251977"/>
            <a:ext cx="2795597" cy="0"/>
          </a:xfrm>
          <a:prstGeom prst="line">
            <a:avLst/>
          </a:prstGeom>
          <a:ln w="38100">
            <a:solidFill>
              <a:srgbClr val="0070C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7686944" y="3573016"/>
            <a:ext cx="832399" cy="307777"/>
          </a:xfrm>
          <a:prstGeom prst="rect">
            <a:avLst/>
          </a:prstGeom>
          <a:noFill/>
        </p:spPr>
        <p:txBody>
          <a:bodyPr wrap="square" rtlCol="0">
            <a:spAutoFit/>
          </a:bodyPr>
          <a:lstStyle/>
          <a:p>
            <a:r>
              <a:rPr lang="en-US" altLang="ko-KR" sz="1400" dirty="0" smtClean="0">
                <a:latin typeface="Arial" panose="020B0604020202020204" pitchFamily="34" charset="0"/>
                <a:cs typeface="Arial" panose="020B0604020202020204" pitchFamily="34" charset="0"/>
              </a:rPr>
              <a:t>Screen</a:t>
            </a:r>
            <a:endParaRPr lang="ko-KR" altLang="en-US" sz="1400" dirty="0">
              <a:latin typeface="Arial" panose="020B0604020202020204" pitchFamily="34" charset="0"/>
              <a:cs typeface="Arial" panose="020B0604020202020204" pitchFamily="34" charset="0"/>
            </a:endParaRPr>
          </a:p>
        </p:txBody>
      </p:sp>
      <p:grpSp>
        <p:nvGrpSpPr>
          <p:cNvPr id="27" name="그룹 26"/>
          <p:cNvGrpSpPr/>
          <p:nvPr/>
        </p:nvGrpSpPr>
        <p:grpSpPr>
          <a:xfrm>
            <a:off x="3338258" y="3219443"/>
            <a:ext cx="731074" cy="1344532"/>
            <a:chOff x="1043608" y="3498922"/>
            <a:chExt cx="1086555" cy="1840110"/>
          </a:xfrm>
        </p:grpSpPr>
        <p:cxnSp>
          <p:nvCxnSpPr>
            <p:cNvPr id="29" name="직선 연결선 28"/>
            <p:cNvCxnSpPr/>
            <p:nvPr/>
          </p:nvCxnSpPr>
          <p:spPr>
            <a:xfrm flipH="1" flipV="1">
              <a:off x="1054313" y="3539456"/>
              <a:ext cx="1065145" cy="0"/>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0" name="직선 연결선 29"/>
            <p:cNvCxnSpPr/>
            <p:nvPr/>
          </p:nvCxnSpPr>
          <p:spPr>
            <a:xfrm flipH="1" flipV="1">
              <a:off x="1043608" y="5301208"/>
              <a:ext cx="1086555" cy="0"/>
            </a:xfrm>
            <a:prstGeom prst="line">
              <a:avLst/>
            </a:prstGeom>
            <a:ln w="76200">
              <a:solidFill>
                <a:srgbClr val="0070C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1" name="직선 연결선 30"/>
            <p:cNvCxnSpPr/>
            <p:nvPr/>
          </p:nvCxnSpPr>
          <p:spPr>
            <a:xfrm flipH="1">
              <a:off x="1043608" y="3498922"/>
              <a:ext cx="1" cy="1840110"/>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grpSp>
      <p:sp>
        <p:nvSpPr>
          <p:cNvPr id="41" name="직사각형 40"/>
          <p:cNvSpPr/>
          <p:nvPr/>
        </p:nvSpPr>
        <p:spPr>
          <a:xfrm>
            <a:off x="3878836" y="2952409"/>
            <a:ext cx="1152128" cy="521436"/>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tx1"/>
                </a:solidFill>
              </a:rPr>
              <a:t>Controller</a:t>
            </a:r>
            <a:endParaRPr lang="ko-KR" altLang="en-US" dirty="0">
              <a:solidFill>
                <a:schemeClr val="tx1"/>
              </a:solidFill>
            </a:endParaRPr>
          </a:p>
        </p:txBody>
      </p:sp>
      <p:sp>
        <p:nvSpPr>
          <p:cNvPr id="60" name="TextBox 59"/>
          <p:cNvSpPr txBox="1"/>
          <p:nvPr/>
        </p:nvSpPr>
        <p:spPr>
          <a:xfrm>
            <a:off x="547943" y="4572333"/>
            <a:ext cx="3758145" cy="584775"/>
          </a:xfrm>
          <a:prstGeom prst="rect">
            <a:avLst/>
          </a:prstGeom>
          <a:noFill/>
        </p:spPr>
        <p:txBody>
          <a:bodyPr wrap="square" rtlCol="0">
            <a:spAutoFit/>
          </a:bodyPr>
          <a:lstStyle/>
          <a:p>
            <a:r>
              <a:rPr lang="en-US" altLang="ko-KR" sz="1600" b="1" u="sng" dirty="0" smtClean="0">
                <a:solidFill>
                  <a:srgbClr val="0070C0"/>
                </a:solidFill>
                <a:latin typeface="Times New Roman" panose="02020603050405020304" pitchFamily="18" charset="0"/>
                <a:ea typeface="+mj-ea"/>
                <a:cs typeface="Times New Roman" panose="02020603050405020304" pitchFamily="18" charset="0"/>
              </a:rPr>
              <a:t>Control Service </a:t>
            </a:r>
            <a:r>
              <a:rPr lang="en-US" altLang="ko-KR" sz="1600" dirty="0" smtClean="0">
                <a:solidFill>
                  <a:srgbClr val="0070C0"/>
                </a:solidFill>
                <a:latin typeface="Times New Roman" panose="02020603050405020304" pitchFamily="18" charset="0"/>
                <a:ea typeface="+mj-ea"/>
                <a:cs typeface="Times New Roman" panose="02020603050405020304" pitchFamily="18" charset="0"/>
              </a:rPr>
              <a:t>to control media service</a:t>
            </a:r>
          </a:p>
          <a:p>
            <a:pPr marL="285750" indent="-285750">
              <a:buFont typeface="Arial" panose="020B0604020202020204" pitchFamily="34" charset="0"/>
              <a:buChar char="•"/>
            </a:pPr>
            <a:r>
              <a:rPr lang="en-US" altLang="ko-KR" sz="1600" dirty="0" smtClean="0">
                <a:solidFill>
                  <a:srgbClr val="0070C0"/>
                </a:solidFill>
                <a:latin typeface="Times New Roman" panose="02020603050405020304" pitchFamily="18" charset="0"/>
                <a:ea typeface="+mj-ea"/>
                <a:cs typeface="Times New Roman" panose="02020603050405020304" pitchFamily="18" charset="0"/>
              </a:rPr>
              <a:t>Recommendation of contents</a:t>
            </a:r>
            <a:endParaRPr lang="ko-KR" altLang="en-US" sz="1600" dirty="0">
              <a:solidFill>
                <a:srgbClr val="0070C0"/>
              </a:solidFill>
              <a:latin typeface="Times New Roman" panose="02020603050405020304" pitchFamily="18" charset="0"/>
              <a:ea typeface="+mj-ea"/>
              <a:cs typeface="Times New Roman" panose="02020603050405020304" pitchFamily="18" charset="0"/>
            </a:endParaRPr>
          </a:p>
        </p:txBody>
      </p:sp>
      <p:sp>
        <p:nvSpPr>
          <p:cNvPr id="61" name="TextBox 60"/>
          <p:cNvSpPr txBox="1"/>
          <p:nvPr/>
        </p:nvSpPr>
        <p:spPr>
          <a:xfrm>
            <a:off x="5217336" y="3245877"/>
            <a:ext cx="3350144" cy="584775"/>
          </a:xfrm>
          <a:prstGeom prst="rect">
            <a:avLst/>
          </a:prstGeom>
          <a:noFill/>
        </p:spPr>
        <p:txBody>
          <a:bodyPr wrap="square" rtlCol="0">
            <a:spAutoFit/>
          </a:bodyPr>
          <a:lstStyle/>
          <a:p>
            <a:r>
              <a:rPr lang="en-US" altLang="ko-KR" sz="1600" b="1" u="sng" dirty="0" smtClean="0">
                <a:solidFill>
                  <a:srgbClr val="0070C0"/>
                </a:solidFill>
                <a:latin typeface="Times New Roman" panose="02020603050405020304" pitchFamily="18" charset="0"/>
                <a:ea typeface="+mj-ea"/>
                <a:cs typeface="Times New Roman" panose="02020603050405020304" pitchFamily="18" charset="0"/>
              </a:rPr>
              <a:t>Control Service </a:t>
            </a:r>
            <a:r>
              <a:rPr lang="en-US" altLang="ko-KR" sz="1600" dirty="0" smtClean="0">
                <a:solidFill>
                  <a:srgbClr val="0070C0"/>
                </a:solidFill>
                <a:latin typeface="Times New Roman" panose="02020603050405020304" pitchFamily="18" charset="0"/>
                <a:ea typeface="+mj-ea"/>
                <a:cs typeface="Times New Roman" panose="02020603050405020304" pitchFamily="18" charset="0"/>
              </a:rPr>
              <a:t>to control cameras</a:t>
            </a:r>
          </a:p>
          <a:p>
            <a:pPr marL="285750" indent="-285750">
              <a:buFont typeface="Arial" panose="020B0604020202020204" pitchFamily="34" charset="0"/>
              <a:buChar char="•"/>
            </a:pPr>
            <a:r>
              <a:rPr lang="en-US" altLang="ko-KR" sz="1600" dirty="0" smtClean="0">
                <a:solidFill>
                  <a:srgbClr val="0070C0"/>
                </a:solidFill>
                <a:latin typeface="Times New Roman" panose="02020603050405020304" pitchFamily="18" charset="0"/>
                <a:ea typeface="+mj-ea"/>
                <a:cs typeface="Times New Roman" panose="02020603050405020304" pitchFamily="18" charset="0"/>
              </a:rPr>
              <a:t>Tracking human beings</a:t>
            </a:r>
            <a:endParaRPr lang="ko-KR" altLang="en-US" sz="1600" dirty="0">
              <a:solidFill>
                <a:srgbClr val="0070C0"/>
              </a:solidFill>
              <a:latin typeface="Times New Roman" panose="02020603050405020304" pitchFamily="18" charset="0"/>
              <a:ea typeface="+mj-ea"/>
              <a:cs typeface="Times New Roman" panose="02020603050405020304" pitchFamily="18" charset="0"/>
            </a:endParaRPr>
          </a:p>
        </p:txBody>
      </p:sp>
      <p:sp>
        <p:nvSpPr>
          <p:cNvPr id="63" name="바닥글 개체 틀 1"/>
          <p:cNvSpPr>
            <a:spLocks noGrp="1"/>
          </p:cNvSpPr>
          <p:nvPr>
            <p:ph type="ftr" sz="quarter" idx="3"/>
          </p:nvPr>
        </p:nvSpPr>
        <p:spPr>
          <a:xfrm>
            <a:off x="381000" y="6400800"/>
            <a:ext cx="1981200" cy="286232"/>
          </a:xfrm>
        </p:spPr>
        <p:txBody>
          <a:bodyPr/>
          <a:lstStyle/>
          <a:p>
            <a:pPr>
              <a:defRPr/>
            </a:pPr>
            <a:r>
              <a:rPr lang="en-US" altLang="ko-KR" dirty="0" smtClean="0"/>
              <a:t>21-14-0163-00-SAUC</a:t>
            </a:r>
          </a:p>
        </p:txBody>
      </p:sp>
      <p:sp>
        <p:nvSpPr>
          <p:cNvPr id="3" name="자유형 2"/>
          <p:cNvSpPr/>
          <p:nvPr/>
        </p:nvSpPr>
        <p:spPr>
          <a:xfrm>
            <a:off x="4879686" y="3478138"/>
            <a:ext cx="2837165" cy="513242"/>
          </a:xfrm>
          <a:custGeom>
            <a:avLst/>
            <a:gdLst>
              <a:gd name="connsiteX0" fmla="*/ 0 w 3050848"/>
              <a:gd name="connsiteY0" fmla="*/ 0 h 512748"/>
              <a:gd name="connsiteX1" fmla="*/ 0 w 3050848"/>
              <a:gd name="connsiteY1" fmla="*/ 512748 h 512748"/>
              <a:gd name="connsiteX2" fmla="*/ 3050848 w 3050848"/>
              <a:gd name="connsiteY2" fmla="*/ 512748 h 512748"/>
            </a:gdLst>
            <a:ahLst/>
            <a:cxnLst>
              <a:cxn ang="0">
                <a:pos x="connsiteX0" y="connsiteY0"/>
              </a:cxn>
              <a:cxn ang="0">
                <a:pos x="connsiteX1" y="connsiteY1"/>
              </a:cxn>
              <a:cxn ang="0">
                <a:pos x="connsiteX2" y="connsiteY2"/>
              </a:cxn>
            </a:cxnLst>
            <a:rect l="l" t="t" r="r" b="b"/>
            <a:pathLst>
              <a:path w="3050848" h="512748">
                <a:moveTo>
                  <a:pt x="0" y="0"/>
                </a:moveTo>
                <a:lnTo>
                  <a:pt x="0" y="512748"/>
                </a:lnTo>
                <a:lnTo>
                  <a:pt x="3050848" y="512748"/>
                </a:lnTo>
              </a:path>
            </a:pathLst>
          </a:custGeom>
          <a:noFill/>
          <a:ln w="7620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4" name="TextBox 43"/>
          <p:cNvSpPr txBox="1"/>
          <p:nvPr/>
        </p:nvSpPr>
        <p:spPr>
          <a:xfrm>
            <a:off x="4822256" y="4011753"/>
            <a:ext cx="3350144" cy="584775"/>
          </a:xfrm>
          <a:prstGeom prst="rect">
            <a:avLst/>
          </a:prstGeom>
          <a:noFill/>
        </p:spPr>
        <p:txBody>
          <a:bodyPr wrap="square" rtlCol="0">
            <a:spAutoFit/>
          </a:bodyPr>
          <a:lstStyle/>
          <a:p>
            <a:r>
              <a:rPr lang="en-US" altLang="ko-KR" sz="1600" b="1" u="sng" dirty="0" smtClean="0">
                <a:solidFill>
                  <a:srgbClr val="0070C0"/>
                </a:solidFill>
                <a:latin typeface="Times New Roman" panose="02020603050405020304" pitchFamily="18" charset="0"/>
                <a:ea typeface="+mj-ea"/>
                <a:cs typeface="Times New Roman" panose="02020603050405020304" pitchFamily="18" charset="0"/>
              </a:rPr>
              <a:t>Control Service </a:t>
            </a:r>
            <a:r>
              <a:rPr lang="en-US" altLang="ko-KR" sz="1600" dirty="0" smtClean="0">
                <a:solidFill>
                  <a:srgbClr val="0070C0"/>
                </a:solidFill>
                <a:latin typeface="Times New Roman" panose="02020603050405020304" pitchFamily="18" charset="0"/>
                <a:ea typeface="+mj-ea"/>
                <a:cs typeface="Times New Roman" panose="02020603050405020304" pitchFamily="18" charset="0"/>
              </a:rPr>
              <a:t>to control </a:t>
            </a:r>
            <a:r>
              <a:rPr lang="en-US" altLang="ko-KR" sz="1600" dirty="0" smtClean="0">
                <a:solidFill>
                  <a:srgbClr val="0070C0"/>
                </a:solidFill>
                <a:latin typeface="Times New Roman" panose="02020603050405020304" pitchFamily="18" charset="0"/>
                <a:ea typeface="+mj-ea"/>
                <a:cs typeface="Times New Roman" panose="02020603050405020304" pitchFamily="18" charset="0"/>
              </a:rPr>
              <a:t>screen</a:t>
            </a:r>
            <a:endParaRPr lang="en-US" altLang="ko-KR" sz="1600" dirty="0" smtClean="0">
              <a:solidFill>
                <a:srgbClr val="0070C0"/>
              </a:solidFill>
              <a:latin typeface="Times New Roman" panose="02020603050405020304" pitchFamily="18" charset="0"/>
              <a:ea typeface="+mj-ea"/>
              <a:cs typeface="Times New Roman" panose="02020603050405020304" pitchFamily="18" charset="0"/>
            </a:endParaRPr>
          </a:p>
          <a:p>
            <a:pPr marL="285750" indent="-285750">
              <a:buFont typeface="Arial" panose="020B0604020202020204" pitchFamily="34" charset="0"/>
              <a:buChar char="•"/>
            </a:pPr>
            <a:r>
              <a:rPr lang="en-US" altLang="ko-KR" sz="1600" dirty="0" smtClean="0">
                <a:solidFill>
                  <a:srgbClr val="0070C0"/>
                </a:solidFill>
                <a:latin typeface="Times New Roman" panose="02020603050405020304" pitchFamily="18" charset="0"/>
                <a:ea typeface="+mj-ea"/>
                <a:cs typeface="Times New Roman" panose="02020603050405020304" pitchFamily="18" charset="0"/>
              </a:rPr>
              <a:t>Activating screen</a:t>
            </a:r>
            <a:endParaRPr lang="ko-KR" altLang="en-US" sz="1600" dirty="0">
              <a:solidFill>
                <a:srgbClr val="0070C0"/>
              </a:solidFill>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243017558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1"/>
          </p:nvPr>
        </p:nvSpPr>
        <p:spPr/>
        <p:txBody>
          <a:bodyPr/>
          <a:lstStyle/>
          <a:p>
            <a:fld id="{F29C0F80-CD8F-472D-AFB6-6F74E86F726D}" type="slidenum">
              <a:rPr lang="en-US" altLang="ja-JP" smtClean="0">
                <a:solidFill>
                  <a:srgbClr val="000000"/>
                </a:solidFill>
              </a:rPr>
              <a:pPr/>
              <a:t>6</a:t>
            </a:fld>
            <a:endParaRPr lang="en-US" altLang="ja-JP">
              <a:solidFill>
                <a:srgbClr val="000000"/>
              </a:solidFill>
            </a:endParaRPr>
          </a:p>
        </p:txBody>
      </p:sp>
      <p:sp>
        <p:nvSpPr>
          <p:cNvPr id="4" name="내용 개체 틀 3"/>
          <p:cNvSpPr>
            <a:spLocks noGrp="1"/>
          </p:cNvSpPr>
          <p:nvPr>
            <p:ph idx="1"/>
          </p:nvPr>
        </p:nvSpPr>
        <p:spPr/>
        <p:txBody>
          <a:bodyPr/>
          <a:lstStyle/>
          <a:p>
            <a:r>
              <a:rPr lang="en-US" altLang="ko-KR" dirty="0" smtClean="0"/>
              <a:t>Messages for media independent services can be expanded for supporting context-aware system such as Open Screen Service.</a:t>
            </a:r>
          </a:p>
          <a:p>
            <a:r>
              <a:rPr lang="en-US" altLang="ko-KR" dirty="0" smtClean="0"/>
              <a:t>In the future, context-aware system will be applied to </a:t>
            </a:r>
            <a:r>
              <a:rPr lang="en-US" altLang="ko-KR" dirty="0" err="1" smtClean="0"/>
              <a:t>IoT</a:t>
            </a:r>
            <a:r>
              <a:rPr lang="en-US" altLang="ko-KR" dirty="0" smtClean="0"/>
              <a:t> (Internet of Things) systems, and thus media independent services framework needs to be enhanced for supporting </a:t>
            </a:r>
            <a:r>
              <a:rPr lang="en-US" altLang="ko-KR" dirty="0" err="1" smtClean="0"/>
              <a:t>IoT</a:t>
            </a:r>
            <a:r>
              <a:rPr lang="en-US" altLang="ko-KR" dirty="0" smtClean="0"/>
              <a:t> systems.</a:t>
            </a:r>
          </a:p>
        </p:txBody>
      </p:sp>
      <p:sp>
        <p:nvSpPr>
          <p:cNvPr id="5" name="제목 4"/>
          <p:cNvSpPr>
            <a:spLocks noGrp="1"/>
          </p:cNvSpPr>
          <p:nvPr>
            <p:ph type="title"/>
          </p:nvPr>
        </p:nvSpPr>
        <p:spPr/>
        <p:txBody>
          <a:bodyPr/>
          <a:lstStyle/>
          <a:p>
            <a:r>
              <a:rPr lang="en-US" altLang="ko-KR" dirty="0" smtClean="0"/>
              <a:t>Further Discussions</a:t>
            </a:r>
            <a:endParaRPr lang="ko-KR" altLang="en-US" dirty="0"/>
          </a:p>
        </p:txBody>
      </p:sp>
      <p:sp>
        <p:nvSpPr>
          <p:cNvPr id="6" name="바닥글 개체 틀 1"/>
          <p:cNvSpPr>
            <a:spLocks noGrp="1"/>
          </p:cNvSpPr>
          <p:nvPr>
            <p:ph type="ftr" sz="quarter" idx="3"/>
          </p:nvPr>
        </p:nvSpPr>
        <p:spPr>
          <a:xfrm>
            <a:off x="381000" y="6400800"/>
            <a:ext cx="1981200" cy="286232"/>
          </a:xfrm>
        </p:spPr>
        <p:txBody>
          <a:bodyPr/>
          <a:lstStyle/>
          <a:p>
            <a:pPr>
              <a:defRPr/>
            </a:pPr>
            <a:r>
              <a:rPr lang="en-US" altLang="ko-KR" smtClean="0"/>
              <a:t>21-14-0163-00-SAUC</a:t>
            </a:r>
            <a:endParaRPr lang="en-US" altLang="ko-KR" dirty="0" smtClean="0"/>
          </a:p>
        </p:txBody>
      </p:sp>
    </p:spTree>
    <p:extLst>
      <p:ext uri="{BB962C8B-B14F-4D97-AF65-F5344CB8AC3E}">
        <p14:creationId xmlns:p14="http://schemas.microsoft.com/office/powerpoint/2010/main" val="3688871560"/>
      </p:ext>
    </p:extLst>
  </p:cSld>
  <p:clrMapOvr>
    <a:masterClrMapping/>
  </p:clrMapOvr>
  <p:transition/>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8002</TotalTime>
  <Words>680</Words>
  <Application>Microsoft Office PowerPoint</Application>
  <PresentationFormat>화면 슬라이드 쇼(4:3)</PresentationFormat>
  <Paragraphs>89</Paragraphs>
  <Slides>6</Slides>
  <Notes>3</Notes>
  <HiddenSlides>0</HiddenSlides>
  <MMClips>0</MMClips>
  <ScaleCrop>false</ScaleCrop>
  <HeadingPairs>
    <vt:vector size="6" baseType="variant">
      <vt:variant>
        <vt:lpstr>사용한 글꼴</vt:lpstr>
      </vt:variant>
      <vt:variant>
        <vt:i4>7</vt:i4>
      </vt:variant>
      <vt:variant>
        <vt:lpstr>테마</vt:lpstr>
      </vt:variant>
      <vt:variant>
        <vt:i4>1</vt:i4>
      </vt:variant>
      <vt:variant>
        <vt:lpstr>슬라이드 제목</vt:lpstr>
      </vt:variant>
      <vt:variant>
        <vt:i4>6</vt:i4>
      </vt:variant>
    </vt:vector>
  </HeadingPairs>
  <TitlesOfParts>
    <vt:vector size="14" baseType="lpstr">
      <vt:lpstr>ＭＳ Ｐゴシック</vt:lpstr>
      <vt:lpstr>Rotis Sans Serif for Nokia</vt:lpstr>
      <vt:lpstr>맑은 고딕</vt:lpstr>
      <vt:lpstr>Arial</vt:lpstr>
      <vt:lpstr>Times</vt:lpstr>
      <vt:lpstr>Times New Roman</vt:lpstr>
      <vt:lpstr>Wingdings</vt:lpstr>
      <vt:lpstr>blank presentation</vt:lpstr>
      <vt:lpstr>PowerPoint 프레젠테이션</vt:lpstr>
      <vt:lpstr>PowerPoint 프레젠테이션</vt:lpstr>
      <vt:lpstr>Open Screen Service (1/2)</vt:lpstr>
      <vt:lpstr>Open Screen Service (2/2)</vt:lpstr>
      <vt:lpstr>Open Screen Service based on  Media Independent Services Framework</vt:lpstr>
      <vt:lpstr>Further Discussions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Simplified Protocol Header for Single Radio Handover</dc:title>
  <dc:creator>etri</dc:creator>
  <cp:lastModifiedBy>Hyunho</cp:lastModifiedBy>
  <cp:revision>896</cp:revision>
  <cp:lastPrinted>2012-05-01T00:28:57Z</cp:lastPrinted>
  <dcterms:created xsi:type="dcterms:W3CDTF">2012-04-29T17:31:25Z</dcterms:created>
  <dcterms:modified xsi:type="dcterms:W3CDTF">2014-11-05T13:29:16Z</dcterms:modified>
</cp:coreProperties>
</file>