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4" r:id="rId2"/>
    <p:sldId id="265" r:id="rId3"/>
    <p:sldId id="360" r:id="rId4"/>
    <p:sldId id="361" r:id="rId5"/>
    <p:sldId id="359" r:id="rId6"/>
    <p:sldId id="362" r:id="rId7"/>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65" autoAdjust="0"/>
    <p:restoredTop sz="86538" autoAdjust="0"/>
  </p:normalViewPr>
  <p:slideViewPr>
    <p:cSldViewPr>
      <p:cViewPr varScale="1">
        <p:scale>
          <a:sx n="111" d="100"/>
          <a:sy n="111" d="100"/>
        </p:scale>
        <p:origin x="1698" y="78"/>
      </p:cViewPr>
      <p:guideLst>
        <p:guide orient="horz" pos="2160"/>
        <p:guide pos="2880"/>
      </p:guideLst>
    </p:cSldViewPr>
  </p:slideViewPr>
  <p:outlineViewPr>
    <p:cViewPr>
      <p:scale>
        <a:sx n="25" d="100"/>
        <a:sy n="25" d="100"/>
      </p:scale>
      <p:origin x="0" y="0"/>
    </p:cViewPr>
  </p:outlineViewPr>
  <p:notesTextViewPr>
    <p:cViewPr>
      <p:scale>
        <a:sx n="1" d="1"/>
        <a:sy n="1" d="1"/>
      </p:scale>
      <p:origin x="0" y="0"/>
    </p:cViewPr>
  </p:notesTextViewPr>
  <p:notesViewPr>
    <p:cSldViewPr showGuides="1">
      <p:cViewPr varScale="1">
        <p:scale>
          <a:sx n="90" d="100"/>
          <a:sy n="90" d="100"/>
        </p:scale>
        <p:origin x="-196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2014-11-02</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3237783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63953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4</a:t>
            </a:fld>
            <a:endParaRPr lang="ko-KR" altLang="en-US"/>
          </a:p>
        </p:txBody>
      </p:sp>
    </p:spTree>
    <p:extLst>
      <p:ext uri="{BB962C8B-B14F-4D97-AF65-F5344CB8AC3E}">
        <p14:creationId xmlns:p14="http://schemas.microsoft.com/office/powerpoint/2010/main" val="206015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
        <p:nvSpPr>
          <p:cNvPr id="6"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solidFill>
                  <a:schemeClr val="tx1"/>
                </a:solidFill>
                <a:latin typeface="+mn-lt"/>
                <a:ea typeface="+mn-ea"/>
                <a:cs typeface="+mn-cs"/>
              </a:defRPr>
            </a:lvl1pPr>
          </a:lstStyle>
          <a:p>
            <a:pPr>
              <a:defRPr/>
            </a:pPr>
            <a:r>
              <a:rPr lang="en-US" altLang="ko-KR" dirty="0" smtClean="0"/>
              <a:t>21-13-0163-00-SAUC</a:t>
            </a:r>
            <a:endParaRPr lang="en-US" altLang="ko-KR" dirty="0" smtClean="0"/>
          </a:p>
        </p:txBody>
      </p:sp>
      <p:sp>
        <p:nvSpPr>
          <p:cNvPr id="3" name="Content Placeholder 2"/>
          <p:cNvSpPr>
            <a:spLocks noGrp="1"/>
          </p:cNvSpPr>
          <p:nvPr>
            <p:ph idx="1"/>
          </p:nvPr>
        </p:nvSpPr>
        <p:spPr/>
        <p:txBody>
          <a:bodyPr/>
          <a:lstStyle>
            <a:lvl1pPr>
              <a:buClr>
                <a:schemeClr val="tx1"/>
              </a:buClr>
              <a:defRPr/>
            </a:lvl1pPr>
            <a:lvl2pPr marL="449263" indent="-184150">
              <a:buClr>
                <a:schemeClr val="tx1"/>
              </a:buClr>
              <a:buFont typeface="Times" panose="02020603050405020304" pitchFamily="18" charset="0"/>
              <a:buChar char="–"/>
              <a:defRPr/>
            </a:lvl2pPr>
            <a:lvl3pPr marL="627063" indent="-177800">
              <a:buClr>
                <a:schemeClr val="tx1"/>
              </a:buClr>
              <a:buFont typeface="Wingdings" panose="05000000000000000000" pitchFamily="2" charset="2"/>
              <a:buChar char="§"/>
              <a:defRPr/>
            </a:lvl3pPr>
            <a:lvl4pPr marL="900113" indent="-273050">
              <a:buFont typeface="Wingdings" panose="05000000000000000000" pitchFamily="2" charset="2"/>
              <a:buChar char="Ø"/>
              <a:defRPr/>
            </a:lvl4pPr>
            <a:lvl5pPr marL="1165225" indent="-265113">
              <a:buFont typeface="Wingdings" panose="05000000000000000000" pitchFamily="2" charset="2"/>
              <a:buChar char="v"/>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
        <p:nvSpPr>
          <p:cNvPr id="11"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solidFill>
                  <a:schemeClr val="tx1"/>
                </a:solidFill>
                <a:latin typeface="+mn-lt"/>
                <a:ea typeface="+mn-ea"/>
                <a:cs typeface="+mn-cs"/>
              </a:defRPr>
            </a:lvl1pPr>
          </a:lstStyle>
          <a:p>
            <a:pPr>
              <a:defRPr/>
            </a:pPr>
            <a:r>
              <a:rPr lang="en-US" altLang="ko-KR" dirty="0" smtClean="0"/>
              <a:t>21-13-0163-00-SAUC</a:t>
            </a:r>
            <a:endParaRPr lang="en-US" altLang="ko-KR" dirty="0" smtClean="0"/>
          </a:p>
        </p:txBody>
      </p:sp>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5.png"/><Relationship Id="rId10" Type="http://schemas.openxmlformats.org/officeDocument/2006/relationships/image" Target="../media/image9.WMF"/><Relationship Id="rId4" Type="http://schemas.openxmlformats.org/officeDocument/2006/relationships/image" Target="../media/image4.png"/><Relationship Id="rId9"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WM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sz="2000" b="1" dirty="0" smtClean="0">
                <a:latin typeface="Times New Roman" pitchFamily="18" charset="0"/>
                <a:ea typeface="ＭＳ Ｐゴシック" pitchFamily="50" charset="-128"/>
                <a:cs typeface="Times New Roman" pitchFamily="18" charset="0"/>
              </a:rPr>
              <a:t>IEEE 802.21 MEDIA INDEPENDENT HANDOVER </a:t>
            </a:r>
          </a:p>
          <a:p>
            <a:pPr algn="just" eaLnBrk="1" hangingPunct="1">
              <a:buClr>
                <a:srgbClr val="FAFD00"/>
              </a:buClr>
              <a:buFontTx/>
              <a:buNone/>
            </a:pPr>
            <a:r>
              <a:rPr lang="en-US" altLang="ja-JP" sz="2000" dirty="0" smtClean="0">
                <a:solidFill>
                  <a:schemeClr val="tx2"/>
                </a:solidFill>
                <a:latin typeface="Times New Roman" pitchFamily="18" charset="0"/>
                <a:ea typeface="ＭＳ Ｐゴシック" pitchFamily="50" charset="-128"/>
                <a:cs typeface="Times New Roman" pitchFamily="18" charset="0"/>
              </a:rPr>
              <a:t>DCN: </a:t>
            </a:r>
            <a:r>
              <a:rPr lang="en-US" altLang="ja-JP" sz="2000" dirty="0" smtClean="0">
                <a:solidFill>
                  <a:schemeClr val="tx2"/>
                </a:solidFill>
                <a:latin typeface="Times New Roman" pitchFamily="18" charset="0"/>
                <a:ea typeface="ＭＳ Ｐゴシック" pitchFamily="50" charset="-128"/>
                <a:cs typeface="Times New Roman" pitchFamily="18" charset="0"/>
              </a:rPr>
              <a:t>21-14-0163-00-SAUC</a:t>
            </a:r>
            <a:endParaRPr lang="en-US" altLang="ja-JP" sz="2000" dirty="0" smtClean="0">
              <a:solidFill>
                <a:schemeClr val="tx2"/>
              </a:solidFill>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Title:</a:t>
            </a:r>
            <a:r>
              <a:rPr lang="en-US" altLang="ja-JP" sz="2000" b="1" dirty="0" smtClean="0">
                <a:latin typeface="Times New Roman" pitchFamily="18" charset="0"/>
                <a:ea typeface="ＭＳ Ｐゴシック" pitchFamily="50" charset="-128"/>
                <a:cs typeface="Times New Roman" pitchFamily="18" charset="0"/>
              </a:rPr>
              <a:t> Media Independent Service Use Case for Open Screen Service Platform</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Date Submitted:</a:t>
            </a:r>
            <a:r>
              <a:rPr lang="ja-JP" altLang="en-US" sz="2000" dirty="0" smtClean="0">
                <a:latin typeface="Times New Roman" pitchFamily="18" charset="0"/>
                <a:ea typeface="ＭＳ Ｐゴシック" pitchFamily="50" charset="-128"/>
                <a:cs typeface="Times New Roman" pitchFamily="18" charset="0"/>
              </a:rPr>
              <a:t> </a:t>
            </a:r>
            <a:r>
              <a:rPr lang="en-US" altLang="ja-JP" sz="2000" dirty="0" smtClean="0">
                <a:latin typeface="Times New Roman" pitchFamily="18" charset="0"/>
                <a:ea typeface="ＭＳ Ｐゴシック" pitchFamily="50" charset="-128"/>
                <a:cs typeface="Times New Roman" pitchFamily="18" charset="0"/>
              </a:rPr>
              <a:t>November 2nd, 2014 </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Presented at </a:t>
            </a:r>
            <a:r>
              <a:rPr lang="it-IT" altLang="ja-JP" sz="2000" dirty="0">
                <a:latin typeface="Times New Roman" pitchFamily="18" charset="0"/>
                <a:ea typeface="ＭＳ Ｐゴシック" pitchFamily="50" charset="-128"/>
                <a:cs typeface="Times New Roman" pitchFamily="18" charset="0"/>
              </a:rPr>
              <a:t>IEEE 802.21 Session </a:t>
            </a:r>
            <a:r>
              <a:rPr lang="it-IT" altLang="ja-JP" sz="2000" dirty="0" smtClean="0">
                <a:latin typeface="Times New Roman" pitchFamily="18" charset="0"/>
                <a:ea typeface="ＭＳ Ｐゴシック" pitchFamily="50" charset="-128"/>
                <a:cs typeface="Times New Roman" pitchFamily="18" charset="0"/>
              </a:rPr>
              <a:t>#65 –San Antonio, USA</a:t>
            </a:r>
            <a:endParaRPr lang="en-US" altLang="ko-KR" sz="2000"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Authors or Source(s):</a:t>
            </a:r>
          </a:p>
          <a:p>
            <a:pPr algn="just" eaLnBrk="1" hangingPunct="1">
              <a:buClr>
                <a:srgbClr val="FAFD00"/>
              </a:buClr>
              <a:buNone/>
            </a:pPr>
            <a:r>
              <a:rPr lang="en-US" altLang="ja-JP" sz="2000" b="1" dirty="0" smtClean="0">
                <a:ea typeface="ＭＳ Ｐゴシック" pitchFamily="50" charset="-128"/>
                <a:cs typeface="Times New Roman" pitchFamily="18" charset="0"/>
              </a:rPr>
              <a:t>Hyunho Park, Yong-Tae Lee, Won </a:t>
            </a:r>
            <a:r>
              <a:rPr lang="en-US" altLang="ja-JP" sz="2000" b="1" dirty="0" err="1" smtClean="0">
                <a:ea typeface="ＭＳ Ｐゴシック" pitchFamily="50" charset="-128"/>
                <a:cs typeface="Times New Roman" pitchFamily="18" charset="0"/>
              </a:rPr>
              <a:t>Ryu</a:t>
            </a:r>
            <a:r>
              <a:rPr lang="en-US" altLang="ja-JP" sz="2000" b="1" dirty="0" smtClean="0">
                <a:ea typeface="ＭＳ Ｐゴシック" pitchFamily="50" charset="-128"/>
                <a:cs typeface="Times New Roman" pitchFamily="18" charset="0"/>
              </a:rPr>
              <a:t>, and </a:t>
            </a:r>
            <a:r>
              <a:rPr lang="en-US" altLang="ja-JP" sz="2000" b="1" dirty="0" err="1">
                <a:ea typeface="ＭＳ Ｐゴシック" pitchFamily="50" charset="-128"/>
                <a:cs typeface="Times New Roman" pitchFamily="18" charset="0"/>
              </a:rPr>
              <a:t>Hyeong</a:t>
            </a:r>
            <a:r>
              <a:rPr lang="en-US" altLang="ja-JP" sz="2000" b="1" dirty="0">
                <a:ea typeface="ＭＳ Ｐゴシック" pitchFamily="50" charset="-128"/>
                <a:cs typeface="Times New Roman" pitchFamily="18" charset="0"/>
              </a:rPr>
              <a:t>-Ho Lee </a:t>
            </a:r>
            <a:r>
              <a:rPr lang="en-US" altLang="ja-JP" sz="2000" b="1" dirty="0" smtClean="0">
                <a:ea typeface="ＭＳ Ｐゴシック" pitchFamily="50" charset="-128"/>
                <a:cs typeface="Times New Roman" pitchFamily="18" charset="0"/>
              </a:rPr>
              <a:t>(ETRI)</a:t>
            </a:r>
          </a:p>
          <a:p>
            <a:pPr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Abstract: This document </a:t>
            </a:r>
            <a:r>
              <a:rPr lang="en-US" altLang="ja-JP" sz="2000" dirty="0">
                <a:latin typeface="Times New Roman" pitchFamily="18" charset="0"/>
                <a:ea typeface="ＭＳ Ｐゴシック" pitchFamily="50" charset="-128"/>
                <a:cs typeface="Times New Roman" pitchFamily="18" charset="0"/>
              </a:rPr>
              <a:t>introduces MIH </a:t>
            </a:r>
            <a:r>
              <a:rPr lang="en-US" altLang="ja-JP" sz="2000" dirty="0" smtClean="0">
                <a:latin typeface="Times New Roman" pitchFamily="18" charset="0"/>
                <a:ea typeface="ＭＳ Ｐゴシック" pitchFamily="50" charset="-128"/>
                <a:cs typeface="Times New Roman" pitchFamily="18" charset="0"/>
              </a:rPr>
              <a:t>service use cases for platform of Open Screen </a:t>
            </a:r>
            <a:r>
              <a:rPr lang="en-US" altLang="ja-JP" sz="2000" dirty="0" smtClean="0">
                <a:latin typeface="Times New Roman" pitchFamily="18" charset="0"/>
                <a:ea typeface="ＭＳ Ｐゴシック" pitchFamily="50" charset="-128"/>
                <a:cs typeface="Times New Roman" pitchFamily="18" charset="0"/>
              </a:rPr>
              <a:t>Service that is a screen </a:t>
            </a:r>
            <a:r>
              <a:rPr lang="en-US" altLang="ja-JP" sz="2000" dirty="0" smtClean="0">
                <a:latin typeface="Times New Roman" pitchFamily="18" charset="0"/>
                <a:ea typeface="ＭＳ Ｐゴシック" pitchFamily="50" charset="-128"/>
                <a:cs typeface="Times New Roman" pitchFamily="18" charset="0"/>
              </a:rPr>
              <a:t>service</a:t>
            </a:r>
            <a:r>
              <a:rPr lang="en-GB" altLang="ko-KR" sz="2000" dirty="0" smtClean="0"/>
              <a:t> based </a:t>
            </a:r>
            <a:r>
              <a:rPr lang="en-GB" altLang="ko-KR" sz="2000" dirty="0"/>
              <a:t>on </a:t>
            </a:r>
            <a:r>
              <a:rPr lang="en-GB" altLang="ko-KR" sz="2000" dirty="0" smtClean="0"/>
              <a:t>context aware system. System of </a:t>
            </a:r>
            <a:r>
              <a:rPr lang="en-US" altLang="ja-JP" sz="2000" dirty="0" smtClean="0">
                <a:latin typeface="Times New Roman" pitchFamily="18" charset="0"/>
                <a:ea typeface="ＭＳ Ｐゴシック" pitchFamily="50" charset="-128"/>
                <a:cs typeface="Times New Roman" pitchFamily="18" charset="0"/>
              </a:rPr>
              <a:t>Open </a:t>
            </a:r>
            <a:r>
              <a:rPr lang="en-US" altLang="ja-JP" sz="2000" dirty="0">
                <a:latin typeface="Times New Roman" pitchFamily="18" charset="0"/>
                <a:ea typeface="ＭＳ Ｐゴシック" pitchFamily="50" charset="-128"/>
                <a:cs typeface="Times New Roman" pitchFamily="18" charset="0"/>
              </a:rPr>
              <a:t>Screen </a:t>
            </a:r>
            <a:r>
              <a:rPr lang="en-US" altLang="ja-JP" sz="2000" dirty="0" smtClean="0">
                <a:latin typeface="Times New Roman" pitchFamily="18" charset="0"/>
                <a:ea typeface="ＭＳ Ｐゴシック" pitchFamily="50" charset="-128"/>
                <a:cs typeface="Times New Roman" pitchFamily="18" charset="0"/>
              </a:rPr>
              <a:t>Service senses </a:t>
            </a:r>
            <a:r>
              <a:rPr lang="en-GB" altLang="ko-KR" sz="2000" dirty="0" smtClean="0"/>
              <a:t>show </a:t>
            </a:r>
            <a:r>
              <a:rPr lang="en-GB" altLang="ko-KR" sz="2000" dirty="0"/>
              <a:t>contents by sensing </a:t>
            </a:r>
            <a:r>
              <a:rPr lang="en-GB" altLang="ko-KR" sz="2000" dirty="0" smtClean="0"/>
              <a:t>context </a:t>
            </a:r>
            <a:r>
              <a:rPr lang="en-GB" altLang="ko-KR" sz="2000" dirty="0"/>
              <a:t>(e.g., </a:t>
            </a:r>
            <a:r>
              <a:rPr lang="en-GB" altLang="ko-KR" sz="2000" dirty="0" smtClean="0"/>
              <a:t>temperature</a:t>
            </a:r>
            <a:r>
              <a:rPr lang="en-GB" altLang="ko-KR" sz="2000" dirty="0"/>
              <a:t> </a:t>
            </a:r>
            <a:r>
              <a:rPr lang="en-GB" altLang="ko-KR" sz="2000" dirty="0" smtClean="0"/>
              <a:t>and humidity) </a:t>
            </a:r>
            <a:r>
              <a:rPr lang="en-GB" altLang="ko-KR" sz="2000" dirty="0"/>
              <a:t>and movement of human </a:t>
            </a:r>
            <a:r>
              <a:rPr lang="en-GB" altLang="ko-KR" sz="2000" dirty="0" smtClean="0"/>
              <a:t>being.</a:t>
            </a:r>
            <a:endParaRPr lang="en-US" altLang="ja-JP" sz="2000" dirty="0" smtClean="0">
              <a:latin typeface="Times New Roman" pitchFamily="18" charset="0"/>
              <a:ea typeface="ＭＳ Ｐゴシック" pitchFamily="50" charset="-128"/>
              <a:cs typeface="Times New Roman" pitchFamily="18" charset="0"/>
            </a:endParaRP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
        <p:nvSpPr>
          <p:cNvPr id="2" name="바닥글 개체 틀 1"/>
          <p:cNvSpPr>
            <a:spLocks noGrp="1"/>
          </p:cNvSpPr>
          <p:nvPr>
            <p:ph type="ftr" sz="quarter" idx="3"/>
          </p:nvPr>
        </p:nvSpPr>
        <p:spPr/>
        <p:txBody>
          <a:bodyPr/>
          <a:lstStyle/>
          <a:p>
            <a:pPr>
              <a:defRPr/>
            </a:pPr>
            <a:r>
              <a:rPr lang="en-US" altLang="ko-KR" dirty="0" smtClean="0"/>
              <a:t>21-14-0163-00-SAUC</a:t>
            </a:r>
            <a:endParaRPr lang="en-US" altLang="ko-KR" dirty="0" smtClean="0"/>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
        <p:nvSpPr>
          <p:cNvPr id="2" name="바닥글 개체 틀 1"/>
          <p:cNvSpPr>
            <a:spLocks noGrp="1"/>
          </p:cNvSpPr>
          <p:nvPr>
            <p:ph type="ftr" sz="quarter" idx="3"/>
          </p:nvPr>
        </p:nvSpPr>
        <p:spPr/>
        <p:txBody>
          <a:bodyPr/>
          <a:lstStyle/>
          <a:p>
            <a:pPr>
              <a:defRPr/>
            </a:pPr>
            <a:r>
              <a:rPr lang="en-US" altLang="ko-KR" dirty="0" smtClean="0"/>
              <a:t>21-14-0163-00-SAUC</a:t>
            </a:r>
            <a:endParaRPr lang="en-US" altLang="ko-KR" dirty="0" smtClean="0"/>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2275" y="228600"/>
            <a:ext cx="8270875" cy="685800"/>
          </a:xfrm>
        </p:spPr>
        <p:txBody>
          <a:bodyPr/>
          <a:lstStyle/>
          <a:p>
            <a:r>
              <a:rPr lang="en-US" altLang="ko-KR" dirty="0"/>
              <a:t>Open Screen Service (</a:t>
            </a:r>
            <a:r>
              <a:rPr lang="en-US" altLang="ko-KR" dirty="0" smtClean="0"/>
              <a:t>1/2)</a:t>
            </a:r>
            <a:endParaRPr lang="ko-KR" altLang="en-US" dirty="0"/>
          </a:p>
        </p:txBody>
      </p:sp>
      <p:sp>
        <p:nvSpPr>
          <p:cNvPr id="3" name="내용 개체 틀 2"/>
          <p:cNvSpPr>
            <a:spLocks noGrp="1"/>
          </p:cNvSpPr>
          <p:nvPr>
            <p:ph idx="1"/>
          </p:nvPr>
        </p:nvSpPr>
        <p:spPr>
          <a:xfrm>
            <a:off x="422275" y="1143000"/>
            <a:ext cx="8299450" cy="5166320"/>
          </a:xfrm>
        </p:spPr>
        <p:txBody>
          <a:bodyPr/>
          <a:lstStyle/>
          <a:p>
            <a:r>
              <a:rPr lang="en-US" altLang="ja-JP" dirty="0" smtClean="0">
                <a:latin typeface="Times New Roman" pitchFamily="18" charset="0"/>
                <a:ea typeface="ＭＳ Ｐゴシック" pitchFamily="50" charset="-128"/>
                <a:cs typeface="Times New Roman" pitchFamily="18" charset="0"/>
              </a:rPr>
              <a:t>Open </a:t>
            </a:r>
            <a:r>
              <a:rPr lang="en-US" altLang="ja-JP" dirty="0">
                <a:latin typeface="Times New Roman" pitchFamily="18" charset="0"/>
                <a:ea typeface="ＭＳ Ｐゴシック" pitchFamily="50" charset="-128"/>
                <a:cs typeface="Times New Roman" pitchFamily="18" charset="0"/>
              </a:rPr>
              <a:t>Screen Service </a:t>
            </a:r>
          </a:p>
          <a:p>
            <a:pPr lvl="1"/>
            <a:r>
              <a:rPr lang="en-US" altLang="ja-JP" dirty="0" smtClean="0">
                <a:latin typeface="Times New Roman" pitchFamily="18" charset="0"/>
                <a:ea typeface="ＭＳ Ｐゴシック" pitchFamily="50" charset="-128"/>
                <a:cs typeface="Times New Roman" pitchFamily="18" charset="0"/>
              </a:rPr>
              <a:t>Screen </a:t>
            </a:r>
            <a:r>
              <a:rPr lang="en-US" altLang="ja-JP" dirty="0">
                <a:latin typeface="Times New Roman" pitchFamily="18" charset="0"/>
                <a:ea typeface="ＭＳ Ｐゴシック" pitchFamily="50" charset="-128"/>
                <a:cs typeface="Times New Roman" pitchFamily="18" charset="0"/>
              </a:rPr>
              <a:t>service</a:t>
            </a:r>
            <a:r>
              <a:rPr lang="en-GB" altLang="ko-KR" dirty="0"/>
              <a:t> based on </a:t>
            </a:r>
            <a:r>
              <a:rPr lang="en-US" altLang="ko-KR" dirty="0" smtClean="0"/>
              <a:t>context-aware system</a:t>
            </a:r>
            <a:endParaRPr lang="en-GB" altLang="ko-KR" dirty="0" smtClean="0"/>
          </a:p>
          <a:p>
            <a:pPr lvl="1"/>
            <a:r>
              <a:rPr lang="en-GB" altLang="ko-KR" dirty="0" smtClean="0"/>
              <a:t>Open Screen Service shows </a:t>
            </a:r>
            <a:r>
              <a:rPr lang="en-GB" altLang="ko-KR" dirty="0"/>
              <a:t>contents by sensing context (e.g., temperature and humidity) and movement of human </a:t>
            </a:r>
            <a:r>
              <a:rPr lang="en-GB" altLang="ko-KR" dirty="0" smtClean="0"/>
              <a:t>being by using multiple cameras and sensors.</a:t>
            </a:r>
          </a:p>
          <a:p>
            <a:pPr lvl="2"/>
            <a:r>
              <a:rPr lang="en-US" altLang="ja-JP" dirty="0" smtClean="0">
                <a:latin typeface="Times New Roman" pitchFamily="18" charset="0"/>
                <a:ea typeface="ＭＳ Ｐゴシック" pitchFamily="50" charset="-128"/>
                <a:cs typeface="Times New Roman" pitchFamily="18" charset="0"/>
              </a:rPr>
              <a:t>Context: Any </a:t>
            </a:r>
            <a:r>
              <a:rPr lang="en-US" altLang="ja-JP" dirty="0">
                <a:latin typeface="Times New Roman" pitchFamily="18" charset="0"/>
                <a:ea typeface="ＭＳ Ｐゴシック" pitchFamily="50" charset="-128"/>
                <a:cs typeface="Times New Roman" pitchFamily="18" charset="0"/>
              </a:rPr>
              <a:t>information that can be used to characterize the situation of an </a:t>
            </a:r>
            <a:r>
              <a:rPr lang="en-US" altLang="ja-JP" dirty="0" smtClean="0">
                <a:latin typeface="Times New Roman" pitchFamily="18" charset="0"/>
                <a:ea typeface="ＭＳ Ｐゴシック" pitchFamily="50" charset="-128"/>
                <a:cs typeface="Times New Roman" pitchFamily="18" charset="0"/>
              </a:rPr>
              <a:t>entity (e.g., person, place, or object) </a:t>
            </a:r>
          </a:p>
          <a:p>
            <a:pPr lvl="4"/>
            <a:r>
              <a:rPr lang="en-US" altLang="ja-JP" sz="1400" dirty="0" smtClean="0">
                <a:latin typeface="Times New Roman" pitchFamily="18" charset="0"/>
                <a:ea typeface="ＭＳ Ｐゴシック" pitchFamily="50" charset="-128"/>
                <a:cs typeface="Times New Roman" pitchFamily="18" charset="0"/>
              </a:rPr>
              <a:t>Reference: </a:t>
            </a:r>
            <a:r>
              <a:rPr lang="en-US" altLang="ko-KR" sz="1400" dirty="0"/>
              <a:t>G. D. </a:t>
            </a:r>
            <a:r>
              <a:rPr lang="en-US" altLang="ko-KR" sz="1400" dirty="0" err="1"/>
              <a:t>Abowd</a:t>
            </a:r>
            <a:r>
              <a:rPr lang="en-US" altLang="ko-KR" sz="1400" dirty="0"/>
              <a:t> and A. K. </a:t>
            </a:r>
            <a:r>
              <a:rPr lang="en-US" altLang="ko-KR" sz="1400" dirty="0" err="1"/>
              <a:t>Dey</a:t>
            </a:r>
            <a:r>
              <a:rPr lang="en-US" altLang="ko-KR" sz="1400" dirty="0"/>
              <a:t>, “Towards a Better Understanding of Context and Context-Awareness,” Handheld and Ubiquitous Computing </a:t>
            </a:r>
            <a:r>
              <a:rPr lang="en-US" altLang="ko-KR" sz="1400" dirty="0" smtClean="0"/>
              <a:t>Lecture </a:t>
            </a:r>
            <a:r>
              <a:rPr lang="en-US" altLang="ko-KR" sz="1400" dirty="0"/>
              <a:t>Notes in Computer Science Volume </a:t>
            </a:r>
            <a:r>
              <a:rPr lang="en-US" altLang="ko-KR" sz="1400" dirty="0" smtClean="0"/>
              <a:t>1707, 1999, </a:t>
            </a:r>
            <a:r>
              <a:rPr lang="en-US" altLang="ko-KR" sz="1400" dirty="0" err="1" smtClean="0"/>
              <a:t>pp</a:t>
            </a:r>
            <a:r>
              <a:rPr lang="en-US" altLang="ko-KR" sz="1400" dirty="0" smtClean="0"/>
              <a:t> 304-307.</a:t>
            </a:r>
          </a:p>
          <a:p>
            <a:pPr lvl="3"/>
            <a:r>
              <a:rPr lang="en-US" altLang="ja-JP" dirty="0" smtClean="0">
                <a:latin typeface="Times New Roman" pitchFamily="18" charset="0"/>
                <a:ea typeface="ＭＳ Ｐゴシック" pitchFamily="50" charset="-128"/>
                <a:cs typeface="Times New Roman" pitchFamily="18" charset="0"/>
              </a:rPr>
              <a:t>Examples of physical context: humidity and temperature</a:t>
            </a:r>
          </a:p>
          <a:p>
            <a:pPr lvl="3"/>
            <a:r>
              <a:rPr lang="en-US" altLang="ja-JP" dirty="0" smtClean="0">
                <a:latin typeface="Times New Roman" pitchFamily="18" charset="0"/>
                <a:ea typeface="ＭＳ Ｐゴシック" pitchFamily="50" charset="-128"/>
                <a:cs typeface="Times New Roman" pitchFamily="18" charset="0"/>
              </a:rPr>
              <a:t>Examples of personal context: gender and age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dirty="0">
              <a:solidFill>
                <a:srgbClr val="000000"/>
              </a:solidFill>
            </a:endParaRPr>
          </a:p>
        </p:txBody>
      </p:sp>
      <p:sp>
        <p:nvSpPr>
          <p:cNvPr id="12" name="바닥글 개체 틀 1"/>
          <p:cNvSpPr>
            <a:spLocks noGrp="1"/>
          </p:cNvSpPr>
          <p:nvPr>
            <p:ph type="ftr" sz="quarter" idx="3"/>
          </p:nvPr>
        </p:nvSpPr>
        <p:spPr>
          <a:xfrm>
            <a:off x="381000" y="6400800"/>
            <a:ext cx="1981200" cy="286232"/>
          </a:xfrm>
        </p:spPr>
        <p:txBody>
          <a:bodyPr/>
          <a:lstStyle/>
          <a:p>
            <a:pPr>
              <a:defRPr/>
            </a:pPr>
            <a:r>
              <a:rPr lang="en-US" altLang="ko-KR" dirty="0" smtClean="0"/>
              <a:t>21-14-0163-00-SAUC</a:t>
            </a:r>
            <a:endParaRPr lang="en-US" altLang="ko-KR" dirty="0" smtClean="0"/>
          </a:p>
        </p:txBody>
      </p:sp>
    </p:spTree>
    <p:extLst>
      <p:ext uri="{BB962C8B-B14F-4D97-AF65-F5344CB8AC3E}">
        <p14:creationId xmlns:p14="http://schemas.microsoft.com/office/powerpoint/2010/main" val="29221129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2275" y="228600"/>
            <a:ext cx="8270875" cy="685800"/>
          </a:xfrm>
        </p:spPr>
        <p:txBody>
          <a:bodyPr/>
          <a:lstStyle/>
          <a:p>
            <a:r>
              <a:rPr lang="en-US" altLang="ko-KR" dirty="0"/>
              <a:t>Open Screen Service </a:t>
            </a:r>
            <a:r>
              <a:rPr lang="en-US" altLang="ko-KR" dirty="0" smtClean="0"/>
              <a:t>(2/2)</a:t>
            </a:r>
            <a:endParaRPr lang="ko-KR" altLang="en-US" dirty="0"/>
          </a:p>
        </p:txBody>
      </p:sp>
      <p:sp>
        <p:nvSpPr>
          <p:cNvPr id="3" name="내용 개체 틀 2"/>
          <p:cNvSpPr>
            <a:spLocks noGrp="1"/>
          </p:cNvSpPr>
          <p:nvPr>
            <p:ph idx="1"/>
          </p:nvPr>
        </p:nvSpPr>
        <p:spPr>
          <a:xfrm>
            <a:off x="422275" y="1143000"/>
            <a:ext cx="8299450" cy="1925960"/>
          </a:xfrm>
        </p:spPr>
        <p:txBody>
          <a:bodyPr/>
          <a:lstStyle/>
          <a:p>
            <a:r>
              <a:rPr lang="en-US" altLang="ja-JP" dirty="0" smtClean="0">
                <a:latin typeface="Times New Roman" pitchFamily="18" charset="0"/>
                <a:ea typeface="ＭＳ Ｐゴシック" pitchFamily="50" charset="-128"/>
                <a:cs typeface="Times New Roman" pitchFamily="18" charset="0"/>
              </a:rPr>
              <a:t>Scenario examples of Open </a:t>
            </a:r>
            <a:r>
              <a:rPr lang="en-US" altLang="ja-JP" dirty="0">
                <a:latin typeface="Times New Roman" pitchFamily="18" charset="0"/>
                <a:ea typeface="ＭＳ Ｐゴシック" pitchFamily="50" charset="-128"/>
                <a:cs typeface="Times New Roman" pitchFamily="18" charset="0"/>
              </a:rPr>
              <a:t>Screen Service </a:t>
            </a:r>
            <a:r>
              <a:rPr lang="en-US" altLang="ja-JP" dirty="0" smtClean="0">
                <a:latin typeface="Times New Roman" pitchFamily="18" charset="0"/>
                <a:ea typeface="ＭＳ Ｐゴシック" pitchFamily="50" charset="-128"/>
                <a:cs typeface="Times New Roman" pitchFamily="18" charset="0"/>
              </a:rPr>
              <a:t>: Digital signage</a:t>
            </a:r>
          </a:p>
          <a:p>
            <a:pPr lvl="1"/>
            <a:r>
              <a:rPr lang="en-US" altLang="ja-JP" dirty="0" smtClean="0">
                <a:latin typeface="Times New Roman" pitchFamily="18" charset="0"/>
                <a:ea typeface="ＭＳ Ｐゴシック" pitchFamily="50" charset="-128"/>
                <a:cs typeface="Times New Roman" pitchFamily="18" charset="0"/>
              </a:rPr>
              <a:t>Advertising by using personal context (e.g., gender and age) and environmental context (e.g., temperature)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dirty="0">
              <a:solidFill>
                <a:srgbClr val="000000"/>
              </a:solidFill>
            </a:endParaRPr>
          </a:p>
        </p:txBody>
      </p:sp>
      <p:pic>
        <p:nvPicPr>
          <p:cNvPr id="6" name="그림 5"/>
          <p:cNvPicPr>
            <a:picLocks noChangeAspect="1"/>
          </p:cNvPicPr>
          <p:nvPr/>
        </p:nvPicPr>
        <p:blipFill>
          <a:blip r:embed="rId3">
            <a:clrChange>
              <a:clrFrom>
                <a:srgbClr val="FFFFFF"/>
              </a:clrFrom>
              <a:clrTo>
                <a:srgbClr val="FFFFFF">
                  <a:alpha val="0"/>
                </a:srgbClr>
              </a:clrTo>
            </a:clrChange>
          </a:blip>
          <a:stretch>
            <a:fillRect/>
          </a:stretch>
        </p:blipFill>
        <p:spPr>
          <a:xfrm>
            <a:off x="6757118" y="3759290"/>
            <a:ext cx="870378" cy="2478021"/>
          </a:xfrm>
          <a:prstGeom prst="rect">
            <a:avLst/>
          </a:prstGeom>
        </p:spPr>
      </p:pic>
      <p:grpSp>
        <p:nvGrpSpPr>
          <p:cNvPr id="7" name="그룹 6"/>
          <p:cNvGrpSpPr/>
          <p:nvPr/>
        </p:nvGrpSpPr>
        <p:grpSpPr>
          <a:xfrm>
            <a:off x="4975930" y="4155869"/>
            <a:ext cx="964222" cy="1918226"/>
            <a:chOff x="7419839" y="1713953"/>
            <a:chExt cx="1537132" cy="2941439"/>
          </a:xfrm>
        </p:grpSpPr>
        <p:pic>
          <p:nvPicPr>
            <p:cNvPr id="8" name="그림 24"/>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19839" y="1713953"/>
              <a:ext cx="1537132" cy="294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p:nvSpPr>
          <p:spPr>
            <a:xfrm>
              <a:off x="7771919" y="1745193"/>
              <a:ext cx="925097" cy="13673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pic>
          <p:nvPicPr>
            <p:cNvPr id="10" name="그림 9"/>
            <p:cNvPicPr>
              <a:picLocks noChangeAspect="1"/>
            </p:cNvPicPr>
            <p:nvPr/>
          </p:nvPicPr>
          <p:blipFill>
            <a:blip r:embed="rId5"/>
            <a:stretch>
              <a:fillRect/>
            </a:stretch>
          </p:blipFill>
          <p:spPr>
            <a:xfrm>
              <a:off x="8040447" y="1713953"/>
              <a:ext cx="418912" cy="1101453"/>
            </a:xfrm>
            <a:prstGeom prst="rect">
              <a:avLst/>
            </a:prstGeom>
          </p:spPr>
        </p:pic>
        <p:sp>
          <p:nvSpPr>
            <p:cNvPr id="11" name="TextBox 10"/>
            <p:cNvSpPr txBox="1"/>
            <p:nvPr/>
          </p:nvSpPr>
          <p:spPr>
            <a:xfrm>
              <a:off x="7771919" y="2590115"/>
              <a:ext cx="925097" cy="603398"/>
            </a:xfrm>
            <a:prstGeom prst="rect">
              <a:avLst/>
            </a:prstGeom>
            <a:noFill/>
          </p:spPr>
          <p:txBody>
            <a:bodyPr wrap="square" rtlCol="0">
              <a:spAutoFit/>
            </a:bodyPr>
            <a:lstStyle/>
            <a:p>
              <a:r>
                <a:rPr lang="en-US" altLang="ko-KR" sz="1600" b="1" i="1" dirty="0" smtClean="0">
                  <a:solidFill>
                    <a:schemeClr val="bg1"/>
                  </a:solidFill>
                  <a:latin typeface="Times New Roman" panose="02020603050405020304" pitchFamily="18" charset="0"/>
                  <a:cs typeface="Times New Roman" panose="02020603050405020304" pitchFamily="18" charset="0"/>
                </a:rPr>
                <a:t>Cola</a:t>
              </a:r>
              <a:endParaRPr lang="ko-KR" altLang="en-US" sz="1600" b="1" i="1" dirty="0">
                <a:solidFill>
                  <a:schemeClr val="bg1"/>
                </a:solidFill>
                <a:latin typeface="Times New Roman" panose="02020603050405020304" pitchFamily="18" charset="0"/>
                <a:cs typeface="Times New Roman" panose="02020603050405020304" pitchFamily="18" charset="0"/>
              </a:endParaRPr>
            </a:p>
          </p:txBody>
        </p:sp>
      </p:grpSp>
      <p:pic>
        <p:nvPicPr>
          <p:cNvPr id="12" name="그림 72"/>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00979" y="3805998"/>
            <a:ext cx="400950" cy="294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그림 13"/>
          <p:cNvPicPr>
            <a:picLocks noChangeAspect="1"/>
          </p:cNvPicPr>
          <p:nvPr/>
        </p:nvPicPr>
        <p:blipFill>
          <a:blip r:embed="rId7" cstate="print">
            <a:extLst>
              <a:ext uri="{BEBA8EAE-BF5A-486C-A8C5-ECC9F3942E4B}">
                <a14:imgProps xmlns:a14="http://schemas.microsoft.com/office/drawing/2010/main">
                  <a14:imgLayer r:embed="rId8">
                    <a14:imgEffect>
                      <a14:backgroundRemoval t="9961" b="94043" l="35547" r="62793"/>
                    </a14:imgEffect>
                  </a14:imgLayer>
                </a14:imgProps>
              </a:ext>
              <a:ext uri="{28A0092B-C50C-407E-A947-70E740481C1C}">
                <a14:useLocalDpi xmlns:a14="http://schemas.microsoft.com/office/drawing/2010/main" val="0"/>
              </a:ext>
            </a:extLst>
          </a:blip>
          <a:stretch>
            <a:fillRect/>
          </a:stretch>
        </p:blipFill>
        <p:spPr>
          <a:xfrm>
            <a:off x="5111090" y="2820983"/>
            <a:ext cx="980728" cy="620688"/>
          </a:xfrm>
          <a:prstGeom prst="rect">
            <a:avLst/>
          </a:prstGeom>
        </p:spPr>
      </p:pic>
      <p:pic>
        <p:nvPicPr>
          <p:cNvPr id="15" name="그림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2706227" y="3013790"/>
            <a:ext cx="697060" cy="1187827"/>
          </a:xfrm>
          <a:prstGeom prst="rect">
            <a:avLst/>
          </a:prstGeom>
        </p:spPr>
      </p:pic>
      <p:pic>
        <p:nvPicPr>
          <p:cNvPr id="16" name="그림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2707898" y="4622097"/>
            <a:ext cx="810354" cy="1371038"/>
          </a:xfrm>
          <a:prstGeom prst="rect">
            <a:avLst/>
          </a:prstGeom>
        </p:spPr>
      </p:pic>
      <p:pic>
        <p:nvPicPr>
          <p:cNvPr id="17" name="그림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633379" y="2636912"/>
            <a:ext cx="958513" cy="958513"/>
          </a:xfrm>
          <a:prstGeom prst="rect">
            <a:avLst/>
          </a:prstGeom>
        </p:spPr>
      </p:pic>
      <p:sp>
        <p:nvSpPr>
          <p:cNvPr id="18" name="TextBox 17"/>
          <p:cNvSpPr txBox="1"/>
          <p:nvPr/>
        </p:nvSpPr>
        <p:spPr>
          <a:xfrm>
            <a:off x="4793285" y="2577838"/>
            <a:ext cx="1313629" cy="523220"/>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Temperature sensor</a:t>
            </a:r>
            <a:endParaRPr lang="ko-KR" altLang="en-US" sz="1400" dirty="0">
              <a:latin typeface="Arial" panose="020B0604020202020204" pitchFamily="34" charset="0"/>
              <a:cs typeface="Arial" panose="020B0604020202020204" pitchFamily="34" charset="0"/>
            </a:endParaRPr>
          </a:p>
        </p:txBody>
      </p:sp>
      <p:sp>
        <p:nvSpPr>
          <p:cNvPr id="19" name="TextBox 18"/>
          <p:cNvSpPr txBox="1"/>
          <p:nvPr/>
        </p:nvSpPr>
        <p:spPr>
          <a:xfrm>
            <a:off x="5063678" y="3533106"/>
            <a:ext cx="832321"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Camera</a:t>
            </a:r>
            <a:endParaRPr lang="ko-KR" altLang="en-US" sz="1400" dirty="0">
              <a:latin typeface="Arial" panose="020B0604020202020204" pitchFamily="34" charset="0"/>
              <a:cs typeface="Arial" panose="020B0604020202020204" pitchFamily="34" charset="0"/>
            </a:endParaRPr>
          </a:p>
        </p:txBody>
      </p:sp>
      <p:grpSp>
        <p:nvGrpSpPr>
          <p:cNvPr id="55" name="그룹 54"/>
          <p:cNvGrpSpPr/>
          <p:nvPr/>
        </p:nvGrpSpPr>
        <p:grpSpPr>
          <a:xfrm>
            <a:off x="5857537" y="3112493"/>
            <a:ext cx="900022" cy="820563"/>
            <a:chOff x="5691797" y="3112493"/>
            <a:chExt cx="1494757" cy="820563"/>
          </a:xfrm>
        </p:grpSpPr>
        <p:cxnSp>
          <p:nvCxnSpPr>
            <p:cNvPr id="21" name="직선 화살표 연결선 20"/>
            <p:cNvCxnSpPr/>
            <p:nvPr/>
          </p:nvCxnSpPr>
          <p:spPr>
            <a:xfrm flipH="1" flipV="1">
              <a:off x="5691797" y="3112493"/>
              <a:ext cx="1175017" cy="0"/>
            </a:xfrm>
            <a:prstGeom prst="straightConnector1">
              <a:avLst/>
            </a:prstGeom>
            <a:ln w="762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flipH="1">
              <a:off x="5746395" y="3933056"/>
              <a:ext cx="1440159" cy="0"/>
            </a:xfrm>
            <a:prstGeom prst="straightConnector1">
              <a:avLst/>
            </a:prstGeom>
            <a:ln w="762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37" name="그룹 36"/>
          <p:cNvGrpSpPr/>
          <p:nvPr/>
        </p:nvGrpSpPr>
        <p:grpSpPr>
          <a:xfrm>
            <a:off x="3412256" y="3131325"/>
            <a:ext cx="2067586" cy="749042"/>
            <a:chOff x="1903896" y="3131325"/>
            <a:chExt cx="2999880" cy="749042"/>
          </a:xfrm>
        </p:grpSpPr>
        <p:cxnSp>
          <p:nvCxnSpPr>
            <p:cNvPr id="25" name="꺾인 연결선 24"/>
            <p:cNvCxnSpPr/>
            <p:nvPr/>
          </p:nvCxnSpPr>
          <p:spPr>
            <a:xfrm rot="10800000" flipV="1">
              <a:off x="1903896" y="3131325"/>
              <a:ext cx="2999880" cy="313080"/>
            </a:xfrm>
            <a:prstGeom prst="bentConnector3">
              <a:avLst>
                <a:gd name="adj1" fmla="val 29334"/>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꺾인 연결선 25"/>
            <p:cNvCxnSpPr/>
            <p:nvPr/>
          </p:nvCxnSpPr>
          <p:spPr>
            <a:xfrm rot="10800000">
              <a:off x="1903897" y="3751047"/>
              <a:ext cx="2890213" cy="129320"/>
            </a:xfrm>
            <a:prstGeom prst="bentConnector3">
              <a:avLst>
                <a:gd name="adj1" fmla="val 50000"/>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TextBox 32"/>
          <p:cNvSpPr txBox="1"/>
          <p:nvPr/>
        </p:nvSpPr>
        <p:spPr>
          <a:xfrm>
            <a:off x="7690610" y="2636912"/>
            <a:ext cx="1561910" cy="830997"/>
          </a:xfrm>
          <a:prstGeom prst="rect">
            <a:avLst/>
          </a:prstGeom>
          <a:noFill/>
        </p:spPr>
        <p:txBody>
          <a:bodyPr wrap="square" rtlCol="0">
            <a:spAutoFit/>
          </a:bodyPr>
          <a:lstStyle/>
          <a:p>
            <a:r>
              <a:rPr lang="en-US" altLang="ko-KR" sz="1600" dirty="0" smtClean="0">
                <a:latin typeface="Arial" panose="020B0604020202020204" pitchFamily="34" charset="0"/>
                <a:cs typeface="Arial" panose="020B0604020202020204" pitchFamily="34" charset="0"/>
              </a:rPr>
              <a:t>Summer</a:t>
            </a:r>
          </a:p>
          <a:p>
            <a:r>
              <a:rPr lang="en-US" altLang="ko-KR" sz="1600" dirty="0" smtClean="0">
                <a:latin typeface="Arial" panose="020B0604020202020204" pitchFamily="34" charset="0"/>
                <a:cs typeface="Arial" panose="020B0604020202020204" pitchFamily="34" charset="0"/>
              </a:rPr>
              <a:t>Temperature: 37°C, 98.6°F</a:t>
            </a:r>
            <a:endParaRPr lang="ko-KR" altLang="en-US" sz="1600" dirty="0">
              <a:latin typeface="Arial" panose="020B0604020202020204" pitchFamily="34" charset="0"/>
              <a:cs typeface="Arial" panose="020B0604020202020204" pitchFamily="34" charset="0"/>
            </a:endParaRPr>
          </a:p>
        </p:txBody>
      </p:sp>
      <p:sp>
        <p:nvSpPr>
          <p:cNvPr id="34" name="TextBox 33"/>
          <p:cNvSpPr txBox="1"/>
          <p:nvPr/>
        </p:nvSpPr>
        <p:spPr>
          <a:xfrm>
            <a:off x="7648256" y="3656030"/>
            <a:ext cx="1561910" cy="830997"/>
          </a:xfrm>
          <a:prstGeom prst="rect">
            <a:avLst/>
          </a:prstGeom>
          <a:noFill/>
        </p:spPr>
        <p:txBody>
          <a:bodyPr wrap="square" rtlCol="0">
            <a:spAutoFit/>
          </a:bodyPr>
          <a:lstStyle/>
          <a:p>
            <a:r>
              <a:rPr lang="en-US" altLang="ko-KR" sz="1600" dirty="0" smtClean="0">
                <a:latin typeface="Arial" panose="020B0604020202020204" pitchFamily="34" charset="0"/>
                <a:cs typeface="Arial" panose="020B0604020202020204" pitchFamily="34" charset="0"/>
              </a:rPr>
              <a:t>Human Being</a:t>
            </a:r>
          </a:p>
          <a:p>
            <a:r>
              <a:rPr lang="en-US" altLang="ko-KR" sz="1600" dirty="0" smtClean="0">
                <a:latin typeface="Arial" panose="020B0604020202020204" pitchFamily="34" charset="0"/>
                <a:cs typeface="Arial" panose="020B0604020202020204" pitchFamily="34" charset="0"/>
              </a:rPr>
              <a:t>* Gender: male</a:t>
            </a:r>
          </a:p>
          <a:p>
            <a:r>
              <a:rPr lang="en-US" altLang="ko-KR" sz="1600" dirty="0" smtClean="0">
                <a:latin typeface="Arial" panose="020B0604020202020204" pitchFamily="34" charset="0"/>
                <a:cs typeface="Arial" panose="020B0604020202020204" pitchFamily="34" charset="0"/>
              </a:rPr>
              <a:t>* Age: 17</a:t>
            </a:r>
            <a:endParaRPr lang="ko-KR" altLang="en-US" sz="1600" dirty="0">
              <a:latin typeface="Arial" panose="020B0604020202020204" pitchFamily="34" charset="0"/>
              <a:cs typeface="Arial" panose="020B0604020202020204" pitchFamily="34" charset="0"/>
            </a:endParaRPr>
          </a:p>
        </p:txBody>
      </p:sp>
      <p:sp>
        <p:nvSpPr>
          <p:cNvPr id="35" name="TextBox 34"/>
          <p:cNvSpPr txBox="1"/>
          <p:nvPr/>
        </p:nvSpPr>
        <p:spPr>
          <a:xfrm>
            <a:off x="3403287" y="2823227"/>
            <a:ext cx="1800200" cy="584775"/>
          </a:xfrm>
          <a:prstGeom prst="rect">
            <a:avLst/>
          </a:prstGeom>
          <a:noFill/>
        </p:spPr>
        <p:txBody>
          <a:bodyPr wrap="square" rtlCol="0">
            <a:spAutoFit/>
          </a:bodyPr>
          <a:lstStyle/>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Temperature is 37°C (98.6°F).</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36" name="TextBox 35"/>
          <p:cNvSpPr txBox="1"/>
          <p:nvPr/>
        </p:nvSpPr>
        <p:spPr>
          <a:xfrm>
            <a:off x="3419872" y="3428041"/>
            <a:ext cx="1800200" cy="338554"/>
          </a:xfrm>
          <a:prstGeom prst="rect">
            <a:avLst/>
          </a:prstGeom>
          <a:noFill/>
        </p:spPr>
        <p:txBody>
          <a:bodyPr wrap="square" rtlCol="0">
            <a:spAutoFit/>
          </a:bodyPr>
          <a:lstStyle/>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Captured image</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40" name="TextBox 39"/>
          <p:cNvSpPr txBox="1"/>
          <p:nvPr/>
        </p:nvSpPr>
        <p:spPr>
          <a:xfrm>
            <a:off x="2134493" y="2661676"/>
            <a:ext cx="1313629" cy="523220"/>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Open Screen Server</a:t>
            </a:r>
            <a:endParaRPr lang="ko-KR" altLang="en-US" sz="1400" dirty="0">
              <a:latin typeface="Arial" panose="020B0604020202020204" pitchFamily="34" charset="0"/>
              <a:cs typeface="Arial" panose="020B0604020202020204" pitchFamily="34" charset="0"/>
            </a:endParaRPr>
          </a:p>
        </p:txBody>
      </p:sp>
      <p:sp>
        <p:nvSpPr>
          <p:cNvPr id="41" name="TextBox 40"/>
          <p:cNvSpPr txBox="1"/>
          <p:nvPr/>
        </p:nvSpPr>
        <p:spPr>
          <a:xfrm>
            <a:off x="2525751" y="5951518"/>
            <a:ext cx="1313629"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Media Server</a:t>
            </a:r>
            <a:endParaRPr lang="ko-KR" altLang="en-US" sz="1400" dirty="0">
              <a:latin typeface="Arial" panose="020B0604020202020204" pitchFamily="34" charset="0"/>
              <a:cs typeface="Arial" panose="020B0604020202020204" pitchFamily="34" charset="0"/>
            </a:endParaRPr>
          </a:p>
        </p:txBody>
      </p:sp>
      <p:cxnSp>
        <p:nvCxnSpPr>
          <p:cNvPr id="42" name="직선 화살표 연결선 41"/>
          <p:cNvCxnSpPr/>
          <p:nvPr/>
        </p:nvCxnSpPr>
        <p:spPr>
          <a:xfrm>
            <a:off x="3537188" y="5661248"/>
            <a:ext cx="1572643" cy="0"/>
          </a:xfrm>
          <a:prstGeom prst="straightConnector1">
            <a:avLst/>
          </a:prstGeom>
          <a:ln w="76200">
            <a:solidFill>
              <a:srgbClr val="7030A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491701" y="4830251"/>
            <a:ext cx="1711786" cy="830997"/>
          </a:xfrm>
          <a:prstGeom prst="rect">
            <a:avLst/>
          </a:prstGeom>
          <a:noFill/>
        </p:spPr>
        <p:txBody>
          <a:bodyPr wrap="square" rtlCol="0">
            <a:spAutoFit/>
          </a:bodyPr>
          <a:lstStyle/>
          <a:p>
            <a:r>
              <a:rPr lang="en-US" altLang="ko-KR" sz="1600" dirty="0" smtClean="0">
                <a:solidFill>
                  <a:srgbClr val="7030A0"/>
                </a:solidFill>
                <a:latin typeface="Times New Roman" panose="02020603050405020304" pitchFamily="18" charset="0"/>
                <a:ea typeface="+mj-ea"/>
                <a:cs typeface="Times New Roman" panose="02020603050405020304" pitchFamily="18" charset="0"/>
              </a:rPr>
              <a:t>Contents </a:t>
            </a:r>
          </a:p>
          <a:p>
            <a:r>
              <a:rPr lang="en-US" altLang="ko-KR" sz="1600" dirty="0" smtClean="0">
                <a:solidFill>
                  <a:srgbClr val="7030A0"/>
                </a:solidFill>
                <a:latin typeface="Times New Roman" panose="02020603050405020304" pitchFamily="18" charset="0"/>
                <a:ea typeface="+mj-ea"/>
                <a:cs typeface="Times New Roman" panose="02020603050405020304" pitchFamily="18" charset="0"/>
              </a:rPr>
              <a:t>(e.g., recent Cola advertisement)</a:t>
            </a:r>
          </a:p>
        </p:txBody>
      </p:sp>
      <p:grpSp>
        <p:nvGrpSpPr>
          <p:cNvPr id="51" name="그룹 50"/>
          <p:cNvGrpSpPr/>
          <p:nvPr/>
        </p:nvGrpSpPr>
        <p:grpSpPr>
          <a:xfrm>
            <a:off x="2198534" y="3498922"/>
            <a:ext cx="507693" cy="1840110"/>
            <a:chOff x="1043608" y="3498922"/>
            <a:chExt cx="1086555" cy="1840110"/>
          </a:xfrm>
        </p:grpSpPr>
        <p:cxnSp>
          <p:nvCxnSpPr>
            <p:cNvPr id="47" name="직선 연결선 46"/>
            <p:cNvCxnSpPr/>
            <p:nvPr/>
          </p:nvCxnSpPr>
          <p:spPr>
            <a:xfrm flipH="1" flipV="1">
              <a:off x="1054313" y="3539456"/>
              <a:ext cx="1065145"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p:nvPr/>
          </p:nvCxnSpPr>
          <p:spPr>
            <a:xfrm flipH="1" flipV="1">
              <a:off x="1043608" y="5301208"/>
              <a:ext cx="1086555" cy="0"/>
            </a:xfrm>
            <a:prstGeom prst="line">
              <a:avLst/>
            </a:prstGeom>
            <a:ln w="762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연결선 48"/>
            <p:cNvCxnSpPr/>
            <p:nvPr/>
          </p:nvCxnSpPr>
          <p:spPr>
            <a:xfrm flipH="1">
              <a:off x="1043608" y="3498922"/>
              <a:ext cx="1" cy="18401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52" name="사각형 설명선 51"/>
          <p:cNvSpPr/>
          <p:nvPr/>
        </p:nvSpPr>
        <p:spPr>
          <a:xfrm>
            <a:off x="221379" y="2820983"/>
            <a:ext cx="1857225" cy="835047"/>
          </a:xfrm>
          <a:prstGeom prst="wedgeRectCallout">
            <a:avLst>
              <a:gd name="adj1" fmla="val 82158"/>
              <a:gd name="adj2" fmla="val 14592"/>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altLang="ko-KR" sz="1050" dirty="0" smtClean="0">
                <a:solidFill>
                  <a:schemeClr val="tx1"/>
                </a:solidFill>
              </a:rPr>
              <a:t>Analyzing personal context: male and teen age</a:t>
            </a:r>
          </a:p>
          <a:p>
            <a:pPr marL="171450" indent="-171450">
              <a:buFont typeface="Arial" panose="020B0604020202020204" pitchFamily="34" charset="0"/>
              <a:buChar char="•"/>
            </a:pPr>
            <a:r>
              <a:rPr lang="en-US" altLang="ko-KR" sz="1050" dirty="0" smtClean="0">
                <a:solidFill>
                  <a:schemeClr val="tx1"/>
                </a:solidFill>
              </a:rPr>
              <a:t>Analyzing </a:t>
            </a:r>
            <a:r>
              <a:rPr lang="en-US" altLang="ko-KR" sz="1050" dirty="0">
                <a:solidFill>
                  <a:schemeClr val="tx1"/>
                </a:solidFill>
              </a:rPr>
              <a:t>environmental context: 37°C, </a:t>
            </a:r>
            <a:r>
              <a:rPr lang="en-US" altLang="ko-KR" sz="1050" dirty="0" smtClean="0">
                <a:solidFill>
                  <a:schemeClr val="tx1"/>
                </a:solidFill>
              </a:rPr>
              <a:t>98.6°F</a:t>
            </a:r>
            <a:endParaRPr lang="en-US" altLang="ko-KR" sz="1050" dirty="0">
              <a:solidFill>
                <a:schemeClr val="tx1"/>
              </a:solidFill>
            </a:endParaRPr>
          </a:p>
        </p:txBody>
      </p:sp>
      <p:sp>
        <p:nvSpPr>
          <p:cNvPr id="58" name="TextBox 57"/>
          <p:cNvSpPr txBox="1"/>
          <p:nvPr/>
        </p:nvSpPr>
        <p:spPr>
          <a:xfrm>
            <a:off x="562000" y="4365018"/>
            <a:ext cx="1800200" cy="1077218"/>
          </a:xfrm>
          <a:prstGeom prst="rect">
            <a:avLst/>
          </a:prstGeom>
          <a:noFill/>
        </p:spPr>
        <p:txBody>
          <a:bodyPr wrap="square" rtlCol="0">
            <a:spAutoFit/>
          </a:bodyPr>
          <a:lstStyle/>
          <a:p>
            <a:r>
              <a:rPr lang="en-US" altLang="ko-KR" sz="1600" dirty="0" smtClean="0">
                <a:latin typeface="Times New Roman" panose="02020603050405020304" pitchFamily="18" charset="0"/>
                <a:ea typeface="+mj-ea"/>
                <a:cs typeface="Times New Roman" panose="02020603050405020304" pitchFamily="18" charset="0"/>
              </a:rPr>
              <a:t>Recommendation of contents</a:t>
            </a:r>
          </a:p>
          <a:p>
            <a:r>
              <a:rPr lang="en-US" altLang="ko-KR" sz="1600" dirty="0" smtClean="0">
                <a:latin typeface="Times New Roman" panose="02020603050405020304" pitchFamily="18" charset="0"/>
                <a:ea typeface="+mj-ea"/>
                <a:cs typeface="Times New Roman" panose="02020603050405020304" pitchFamily="18" charset="0"/>
              </a:rPr>
              <a:t>(e.g., Cola advertisement)</a:t>
            </a:r>
            <a:endParaRPr lang="ko-KR" altLang="en-US" sz="1600" dirty="0">
              <a:latin typeface="Times New Roman" panose="02020603050405020304" pitchFamily="18" charset="0"/>
              <a:ea typeface="+mj-ea"/>
              <a:cs typeface="Times New Roman" panose="02020603050405020304" pitchFamily="18" charset="0"/>
            </a:endParaRPr>
          </a:p>
        </p:txBody>
      </p:sp>
      <p:cxnSp>
        <p:nvCxnSpPr>
          <p:cNvPr id="66" name="직선 연결선 65"/>
          <p:cNvCxnSpPr/>
          <p:nvPr/>
        </p:nvCxnSpPr>
        <p:spPr>
          <a:xfrm flipH="1">
            <a:off x="3403288" y="4005064"/>
            <a:ext cx="1997691"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396379" y="3941450"/>
            <a:ext cx="1800200" cy="523220"/>
          </a:xfrm>
          <a:prstGeom prst="rect">
            <a:avLst/>
          </a:prstGeom>
          <a:noFill/>
        </p:spPr>
        <p:txBody>
          <a:bodyPr wrap="square" rtlCol="0">
            <a:spAutoFit/>
          </a:bodyPr>
          <a:lstStyle/>
          <a:p>
            <a:r>
              <a:rPr lang="en-US" altLang="ko-KR" sz="1400" dirty="0" smtClean="0">
                <a:latin typeface="Times New Roman" panose="02020603050405020304" pitchFamily="18" charset="0"/>
                <a:ea typeface="+mj-ea"/>
                <a:cs typeface="Times New Roman" panose="02020603050405020304" pitchFamily="18" charset="0"/>
              </a:rPr>
              <a:t>Camera control: tracking human being</a:t>
            </a:r>
            <a:endParaRPr lang="ko-KR" altLang="en-US" sz="1400" dirty="0">
              <a:latin typeface="Times New Roman" panose="02020603050405020304" pitchFamily="18" charset="0"/>
              <a:ea typeface="+mj-ea"/>
              <a:cs typeface="Times New Roman" panose="02020603050405020304" pitchFamily="18" charset="0"/>
            </a:endParaRPr>
          </a:p>
        </p:txBody>
      </p:sp>
      <p:sp>
        <p:nvSpPr>
          <p:cNvPr id="69" name="TextBox 68"/>
          <p:cNvSpPr txBox="1"/>
          <p:nvPr/>
        </p:nvSpPr>
        <p:spPr>
          <a:xfrm>
            <a:off x="5100154" y="6008934"/>
            <a:ext cx="832321"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Screen</a:t>
            </a:r>
            <a:endParaRPr lang="ko-KR" altLang="en-US" sz="1400" dirty="0">
              <a:latin typeface="Arial" panose="020B0604020202020204" pitchFamily="34" charset="0"/>
              <a:cs typeface="Arial" panose="020B0604020202020204" pitchFamily="34" charset="0"/>
            </a:endParaRPr>
          </a:p>
        </p:txBody>
      </p:sp>
      <p:cxnSp>
        <p:nvCxnSpPr>
          <p:cNvPr id="70" name="직선 연결선 69"/>
          <p:cNvCxnSpPr/>
          <p:nvPr/>
        </p:nvCxnSpPr>
        <p:spPr>
          <a:xfrm flipH="1">
            <a:off x="3112140" y="4436069"/>
            <a:ext cx="1997691"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직선 연결선 70"/>
          <p:cNvCxnSpPr/>
          <p:nvPr/>
        </p:nvCxnSpPr>
        <p:spPr>
          <a:xfrm flipV="1">
            <a:off x="3113075" y="4187137"/>
            <a:ext cx="325" cy="263570"/>
          </a:xfrm>
          <a:prstGeom prst="line">
            <a:avLst/>
          </a:prstGeom>
          <a:ln w="381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3391164" y="4365018"/>
            <a:ext cx="1800200" cy="523220"/>
          </a:xfrm>
          <a:prstGeom prst="rect">
            <a:avLst/>
          </a:prstGeom>
          <a:noFill/>
        </p:spPr>
        <p:txBody>
          <a:bodyPr wrap="square" rtlCol="0">
            <a:spAutoFit/>
          </a:bodyPr>
          <a:lstStyle/>
          <a:p>
            <a:r>
              <a:rPr lang="en-US" altLang="ko-KR" sz="1400" dirty="0" smtClean="0">
                <a:latin typeface="Times New Roman" panose="02020603050405020304" pitchFamily="18" charset="0"/>
                <a:ea typeface="+mj-ea"/>
                <a:cs typeface="Times New Roman" panose="02020603050405020304" pitchFamily="18" charset="0"/>
              </a:rPr>
              <a:t>Screen control:</a:t>
            </a:r>
          </a:p>
          <a:p>
            <a:r>
              <a:rPr lang="en-US" altLang="ko-KR" sz="1400" dirty="0" smtClean="0">
                <a:latin typeface="Times New Roman" panose="02020603050405020304" pitchFamily="18" charset="0"/>
                <a:ea typeface="+mj-ea"/>
                <a:cs typeface="Times New Roman" panose="02020603050405020304" pitchFamily="18" charset="0"/>
              </a:rPr>
              <a:t>Activating screen</a:t>
            </a:r>
            <a:endParaRPr lang="ko-KR" altLang="en-US" sz="1400" dirty="0">
              <a:latin typeface="Times New Roman" panose="02020603050405020304" pitchFamily="18" charset="0"/>
              <a:ea typeface="+mj-ea"/>
              <a:cs typeface="Times New Roman" panose="02020603050405020304" pitchFamily="18" charset="0"/>
            </a:endParaRPr>
          </a:p>
        </p:txBody>
      </p:sp>
      <p:sp>
        <p:nvSpPr>
          <p:cNvPr id="74" name="바닥글 개체 틀 1"/>
          <p:cNvSpPr>
            <a:spLocks noGrp="1"/>
          </p:cNvSpPr>
          <p:nvPr>
            <p:ph type="ftr" sz="quarter" idx="3"/>
          </p:nvPr>
        </p:nvSpPr>
        <p:spPr>
          <a:xfrm>
            <a:off x="381000" y="6400800"/>
            <a:ext cx="1981200" cy="286232"/>
          </a:xfrm>
        </p:spPr>
        <p:txBody>
          <a:bodyPr/>
          <a:lstStyle/>
          <a:p>
            <a:pPr>
              <a:defRPr/>
            </a:pPr>
            <a:r>
              <a:rPr lang="en-US" altLang="ko-KR" dirty="0" smtClean="0"/>
              <a:t>21-14-0163-00-SAUC</a:t>
            </a:r>
            <a:endParaRPr lang="en-US" altLang="ko-KR" dirty="0" smtClean="0"/>
          </a:p>
        </p:txBody>
      </p:sp>
    </p:spTree>
    <p:extLst>
      <p:ext uri="{BB962C8B-B14F-4D97-AF65-F5344CB8AC3E}">
        <p14:creationId xmlns:p14="http://schemas.microsoft.com/office/powerpoint/2010/main" val="14693487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2275" y="228600"/>
            <a:ext cx="8270875" cy="685800"/>
          </a:xfrm>
        </p:spPr>
        <p:txBody>
          <a:bodyPr/>
          <a:lstStyle/>
          <a:p>
            <a:r>
              <a:rPr lang="en-US" altLang="ko-KR" sz="2400" dirty="0" smtClean="0"/>
              <a:t>Open Screen Service based on </a:t>
            </a:r>
            <a:br>
              <a:rPr lang="en-US" altLang="ko-KR" sz="2400" dirty="0" smtClean="0"/>
            </a:br>
            <a:r>
              <a:rPr lang="en-US" altLang="ko-KR" sz="2400" dirty="0" smtClean="0"/>
              <a:t>Media Independent Services Framework</a:t>
            </a:r>
            <a:endParaRPr lang="ko-KR" altLang="en-US" sz="24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grpSp>
        <p:nvGrpSpPr>
          <p:cNvPr id="62" name="그룹 61"/>
          <p:cNvGrpSpPr/>
          <p:nvPr/>
        </p:nvGrpSpPr>
        <p:grpSpPr>
          <a:xfrm>
            <a:off x="547943" y="1326918"/>
            <a:ext cx="8019537" cy="4661363"/>
            <a:chOff x="673613" y="1071893"/>
            <a:chExt cx="8019537" cy="4661363"/>
          </a:xfrm>
        </p:grpSpPr>
        <p:grpSp>
          <p:nvGrpSpPr>
            <p:cNvPr id="9" name="그룹 8"/>
            <p:cNvGrpSpPr/>
            <p:nvPr/>
          </p:nvGrpSpPr>
          <p:grpSpPr>
            <a:xfrm>
              <a:off x="7712413" y="3815030"/>
              <a:ext cx="964222" cy="1918226"/>
              <a:chOff x="7419839" y="1713953"/>
              <a:chExt cx="1537132" cy="2941439"/>
            </a:xfrm>
          </p:grpSpPr>
          <p:pic>
            <p:nvPicPr>
              <p:cNvPr id="36" name="그림 2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19839" y="1713953"/>
                <a:ext cx="1537132" cy="294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36"/>
              <p:cNvSpPr/>
              <p:nvPr/>
            </p:nvSpPr>
            <p:spPr>
              <a:xfrm>
                <a:off x="7771919" y="1745193"/>
                <a:ext cx="925097" cy="13673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pic>
            <p:nvPicPr>
              <p:cNvPr id="38" name="그림 37"/>
              <p:cNvPicPr>
                <a:picLocks noChangeAspect="1"/>
              </p:cNvPicPr>
              <p:nvPr/>
            </p:nvPicPr>
            <p:blipFill>
              <a:blip r:embed="rId3"/>
              <a:stretch>
                <a:fillRect/>
              </a:stretch>
            </p:blipFill>
            <p:spPr>
              <a:xfrm>
                <a:off x="8040447" y="1713953"/>
                <a:ext cx="418912" cy="1101453"/>
              </a:xfrm>
              <a:prstGeom prst="rect">
                <a:avLst/>
              </a:prstGeom>
            </p:spPr>
          </p:pic>
          <p:sp>
            <p:nvSpPr>
              <p:cNvPr id="39" name="TextBox 38"/>
              <p:cNvSpPr txBox="1"/>
              <p:nvPr/>
            </p:nvSpPr>
            <p:spPr>
              <a:xfrm>
                <a:off x="7771919" y="2590115"/>
                <a:ext cx="925097" cy="603398"/>
              </a:xfrm>
              <a:prstGeom prst="rect">
                <a:avLst/>
              </a:prstGeom>
              <a:noFill/>
            </p:spPr>
            <p:txBody>
              <a:bodyPr wrap="square" rtlCol="0">
                <a:spAutoFit/>
              </a:bodyPr>
              <a:lstStyle/>
              <a:p>
                <a:r>
                  <a:rPr lang="en-US" altLang="ko-KR" sz="1600" b="1" i="1" dirty="0" smtClean="0">
                    <a:solidFill>
                      <a:schemeClr val="bg1"/>
                    </a:solidFill>
                    <a:latin typeface="Times New Roman" panose="02020603050405020304" pitchFamily="18" charset="0"/>
                    <a:cs typeface="Times New Roman" panose="02020603050405020304" pitchFamily="18" charset="0"/>
                  </a:rPr>
                  <a:t>Cola</a:t>
                </a:r>
                <a:endParaRPr lang="ko-KR" altLang="en-US" sz="1600" b="1" i="1" dirty="0">
                  <a:solidFill>
                    <a:schemeClr val="bg1"/>
                  </a:solidFill>
                  <a:latin typeface="Times New Roman" panose="02020603050405020304" pitchFamily="18" charset="0"/>
                  <a:cs typeface="Times New Roman" panose="02020603050405020304" pitchFamily="18" charset="0"/>
                </a:endParaRPr>
              </a:p>
            </p:txBody>
          </p:sp>
        </p:grpSp>
        <p:pic>
          <p:nvPicPr>
            <p:cNvPr id="10" name="그림 72"/>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52232" y="2762079"/>
              <a:ext cx="496961" cy="334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그림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4285" y="1310231"/>
              <a:ext cx="980728" cy="620688"/>
            </a:xfrm>
            <a:prstGeom prst="rect">
              <a:avLst/>
            </a:prstGeom>
          </p:spPr>
        </p:pic>
        <p:pic>
          <p:nvPicPr>
            <p:cNvPr id="12" name="그림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065159" y="1342063"/>
              <a:ext cx="697060" cy="1046401"/>
            </a:xfrm>
            <a:prstGeom prst="rect">
              <a:avLst/>
            </a:prstGeom>
          </p:spPr>
        </p:pic>
        <p:pic>
          <p:nvPicPr>
            <p:cNvPr id="13" name="그림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195003" y="3836818"/>
              <a:ext cx="810354" cy="1371038"/>
            </a:xfrm>
            <a:prstGeom prst="rect">
              <a:avLst/>
            </a:prstGeom>
          </p:spPr>
        </p:pic>
        <p:sp>
          <p:nvSpPr>
            <p:cNvPr id="15" name="TextBox 14"/>
            <p:cNvSpPr txBox="1"/>
            <p:nvPr/>
          </p:nvSpPr>
          <p:spPr>
            <a:xfrm>
              <a:off x="7772049" y="1071893"/>
              <a:ext cx="832399"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Sensor</a:t>
              </a:r>
              <a:endParaRPr lang="ko-KR" altLang="en-US" sz="1400" dirty="0">
                <a:latin typeface="Arial" panose="020B0604020202020204" pitchFamily="34" charset="0"/>
                <a:cs typeface="Arial" panose="020B0604020202020204" pitchFamily="34" charset="0"/>
              </a:endParaRPr>
            </a:p>
          </p:txBody>
        </p:sp>
        <p:sp>
          <p:nvSpPr>
            <p:cNvPr id="16" name="TextBox 15"/>
            <p:cNvSpPr txBox="1"/>
            <p:nvPr/>
          </p:nvSpPr>
          <p:spPr>
            <a:xfrm>
              <a:off x="7772127" y="2473151"/>
              <a:ext cx="832321"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Camera</a:t>
              </a:r>
              <a:endParaRPr lang="ko-KR" altLang="en-US" sz="1400" dirty="0">
                <a:latin typeface="Arial" panose="020B0604020202020204" pitchFamily="34" charset="0"/>
                <a:cs typeface="Arial" panose="020B0604020202020204" pitchFamily="34" charset="0"/>
              </a:endParaRPr>
            </a:p>
          </p:txBody>
        </p:sp>
        <p:sp>
          <p:nvSpPr>
            <p:cNvPr id="21" name="TextBox 20"/>
            <p:cNvSpPr txBox="1"/>
            <p:nvPr/>
          </p:nvSpPr>
          <p:spPr>
            <a:xfrm>
              <a:off x="5297061" y="1367138"/>
              <a:ext cx="1800200" cy="584775"/>
            </a:xfrm>
            <a:prstGeom prst="rect">
              <a:avLst/>
            </a:prstGeom>
            <a:noFill/>
          </p:spPr>
          <p:txBody>
            <a:bodyPr wrap="square" rtlCol="0">
              <a:spAutoFit/>
            </a:bodyPr>
            <a:lstStyle/>
            <a:p>
              <a:r>
                <a:rPr lang="en-US" altLang="ko-KR" sz="1600" b="1" u="sng" dirty="0" smtClean="0">
                  <a:solidFill>
                    <a:srgbClr val="00B050"/>
                  </a:solidFill>
                  <a:latin typeface="Times New Roman" panose="02020603050405020304" pitchFamily="18" charset="0"/>
                  <a:ea typeface="+mj-ea"/>
                  <a:cs typeface="Times New Roman" panose="02020603050405020304" pitchFamily="18" charset="0"/>
                </a:rPr>
                <a:t>Event Service </a:t>
              </a:r>
            </a:p>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with sensed data</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22" name="TextBox 21"/>
            <p:cNvSpPr txBox="1"/>
            <p:nvPr/>
          </p:nvSpPr>
          <p:spPr>
            <a:xfrm>
              <a:off x="5250387" y="2059825"/>
              <a:ext cx="1958982" cy="584775"/>
            </a:xfrm>
            <a:prstGeom prst="rect">
              <a:avLst/>
            </a:prstGeom>
            <a:noFill/>
          </p:spPr>
          <p:txBody>
            <a:bodyPr wrap="square" rtlCol="0">
              <a:spAutoFit/>
            </a:bodyPr>
            <a:lstStyle/>
            <a:p>
              <a:r>
                <a:rPr lang="en-US" altLang="ko-KR" sz="1600" b="1" u="sng" dirty="0" smtClean="0">
                  <a:solidFill>
                    <a:srgbClr val="00B050"/>
                  </a:solidFill>
                  <a:latin typeface="Times New Roman" panose="02020603050405020304" pitchFamily="18" charset="0"/>
                  <a:ea typeface="+mj-ea"/>
                  <a:cs typeface="Times New Roman" panose="02020603050405020304" pitchFamily="18" charset="0"/>
                </a:rPr>
                <a:t>Event Service </a:t>
              </a:r>
            </a:p>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with captured image</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23" name="TextBox 22"/>
            <p:cNvSpPr txBox="1"/>
            <p:nvPr/>
          </p:nvSpPr>
          <p:spPr>
            <a:xfrm>
              <a:off x="1073659" y="2352212"/>
              <a:ext cx="783708" cy="738664"/>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Open Screen Server</a:t>
              </a:r>
              <a:endParaRPr lang="ko-KR" altLang="en-US" sz="1400" dirty="0">
                <a:latin typeface="Arial" panose="020B0604020202020204" pitchFamily="34" charset="0"/>
                <a:cs typeface="Arial" panose="020B0604020202020204" pitchFamily="34" charset="0"/>
              </a:endParaRPr>
            </a:p>
          </p:txBody>
        </p:sp>
        <p:cxnSp>
          <p:nvCxnSpPr>
            <p:cNvPr id="25" name="직선 화살표 연결선 24"/>
            <p:cNvCxnSpPr/>
            <p:nvPr/>
          </p:nvCxnSpPr>
          <p:spPr>
            <a:xfrm>
              <a:off x="5005357" y="4386409"/>
              <a:ext cx="2807182" cy="0"/>
            </a:xfrm>
            <a:prstGeom prst="straightConnector1">
              <a:avLst/>
            </a:prstGeom>
            <a:ln w="76200">
              <a:solidFill>
                <a:srgbClr val="7030A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05357" y="4408348"/>
              <a:ext cx="2934613" cy="584775"/>
            </a:xfrm>
            <a:prstGeom prst="rect">
              <a:avLst/>
            </a:prstGeom>
            <a:noFill/>
          </p:spPr>
          <p:txBody>
            <a:bodyPr wrap="square" rtlCol="0">
              <a:spAutoFit/>
            </a:bodyPr>
            <a:lstStyle/>
            <a:p>
              <a:r>
                <a:rPr lang="en-US" altLang="ko-KR" sz="1600" dirty="0">
                  <a:solidFill>
                    <a:srgbClr val="7030A0"/>
                  </a:solidFill>
                  <a:latin typeface="Times New Roman" panose="02020603050405020304" pitchFamily="18" charset="0"/>
                  <a:ea typeface="+mj-ea"/>
                  <a:cs typeface="Times New Roman" panose="02020603050405020304" pitchFamily="18" charset="0"/>
                </a:rPr>
                <a:t>C</a:t>
              </a:r>
              <a:r>
                <a:rPr lang="en-US" altLang="ko-KR" sz="1600" dirty="0" smtClean="0">
                  <a:solidFill>
                    <a:srgbClr val="7030A0"/>
                  </a:solidFill>
                  <a:latin typeface="Times New Roman" panose="02020603050405020304" pitchFamily="18" charset="0"/>
                  <a:ea typeface="+mj-ea"/>
                  <a:cs typeface="Times New Roman" panose="02020603050405020304" pitchFamily="18" charset="0"/>
                </a:rPr>
                <a:t>ontents </a:t>
              </a:r>
            </a:p>
            <a:p>
              <a:r>
                <a:rPr lang="en-US" altLang="ko-KR" sz="1600" dirty="0" smtClean="0">
                  <a:solidFill>
                    <a:srgbClr val="7030A0"/>
                  </a:solidFill>
                  <a:latin typeface="Times New Roman" panose="02020603050405020304" pitchFamily="18" charset="0"/>
                  <a:ea typeface="+mj-ea"/>
                  <a:cs typeface="Times New Roman" panose="02020603050405020304" pitchFamily="18" charset="0"/>
                </a:rPr>
                <a:t>(e.g., recent Cola advertisement)</a:t>
              </a:r>
            </a:p>
          </p:txBody>
        </p:sp>
        <p:sp>
          <p:nvSpPr>
            <p:cNvPr id="40" name="모서리가 둥근 직사각형 39"/>
            <p:cNvSpPr/>
            <p:nvPr/>
          </p:nvSpPr>
          <p:spPr>
            <a:xfrm>
              <a:off x="1763688" y="1516452"/>
              <a:ext cx="3521719" cy="1790707"/>
            </a:xfrm>
            <a:prstGeom prst="roundRect">
              <a:avLst>
                <a:gd name="adj" fmla="val 950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원통 42"/>
            <p:cNvSpPr/>
            <p:nvPr/>
          </p:nvSpPr>
          <p:spPr>
            <a:xfrm>
              <a:off x="1844614" y="1659526"/>
              <a:ext cx="973252" cy="892818"/>
            </a:xfrm>
            <a:prstGeom prst="can">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Context Data </a:t>
              </a:r>
              <a:r>
                <a:rPr lang="en-US" altLang="ko-KR" sz="1400" dirty="0">
                  <a:solidFill>
                    <a:schemeClr val="tx1"/>
                  </a:solidFill>
                </a:rPr>
                <a:t>B</a:t>
              </a:r>
              <a:r>
                <a:rPr lang="en-US" altLang="ko-KR" sz="1400" dirty="0" smtClean="0">
                  <a:solidFill>
                    <a:schemeClr val="tx1"/>
                  </a:solidFill>
                </a:rPr>
                <a:t>ase</a:t>
              </a:r>
              <a:endParaRPr lang="ko-KR" altLang="en-US" sz="1400" dirty="0">
                <a:solidFill>
                  <a:schemeClr val="tx1"/>
                </a:solidFill>
              </a:endParaRPr>
            </a:p>
          </p:txBody>
        </p:sp>
        <p:cxnSp>
          <p:nvCxnSpPr>
            <p:cNvPr id="45" name="직선 화살표 연결선 44"/>
            <p:cNvCxnSpPr/>
            <p:nvPr/>
          </p:nvCxnSpPr>
          <p:spPr>
            <a:xfrm>
              <a:off x="2817866" y="2204864"/>
              <a:ext cx="1208434"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829520" y="1465620"/>
              <a:ext cx="2030512" cy="738664"/>
            </a:xfrm>
            <a:prstGeom prst="rect">
              <a:avLst/>
            </a:prstGeom>
            <a:noFill/>
          </p:spPr>
          <p:txBody>
            <a:bodyPr wrap="square" rtlCol="0">
              <a:spAutoFit/>
            </a:bodyPr>
            <a:lstStyle/>
            <a:p>
              <a:r>
                <a:rPr lang="en-US" altLang="ko-KR" sz="1400" b="1" u="sng" dirty="0" smtClean="0">
                  <a:solidFill>
                    <a:srgbClr val="7030A0"/>
                  </a:solidFill>
                  <a:latin typeface="Times New Roman" panose="02020603050405020304" pitchFamily="18" charset="0"/>
                  <a:ea typeface="+mj-ea"/>
                  <a:cs typeface="Times New Roman" panose="02020603050405020304" pitchFamily="18" charset="0"/>
                </a:rPr>
                <a:t>Information Service </a:t>
              </a:r>
            </a:p>
            <a:p>
              <a:r>
                <a:rPr lang="en-US" altLang="ko-KR" sz="1400" dirty="0" smtClean="0">
                  <a:solidFill>
                    <a:srgbClr val="7030A0"/>
                  </a:solidFill>
                  <a:latin typeface="Times New Roman" panose="02020603050405020304" pitchFamily="18" charset="0"/>
                  <a:ea typeface="+mj-ea"/>
                  <a:cs typeface="Times New Roman" panose="02020603050405020304" pitchFamily="18" charset="0"/>
                </a:rPr>
                <a:t>for analyzing </a:t>
              </a:r>
            </a:p>
            <a:p>
              <a:r>
                <a:rPr lang="en-US" altLang="ko-KR" sz="1400" dirty="0" smtClean="0">
                  <a:solidFill>
                    <a:srgbClr val="7030A0"/>
                  </a:solidFill>
                  <a:latin typeface="Times New Roman" panose="02020603050405020304" pitchFamily="18" charset="0"/>
                  <a:ea typeface="+mj-ea"/>
                  <a:cs typeface="Times New Roman" panose="02020603050405020304" pitchFamily="18" charset="0"/>
                </a:rPr>
                <a:t>context</a:t>
              </a:r>
              <a:endParaRPr lang="ko-KR" altLang="en-US" sz="1400" dirty="0">
                <a:solidFill>
                  <a:srgbClr val="7030A0"/>
                </a:solidFill>
                <a:latin typeface="Times New Roman" panose="02020603050405020304" pitchFamily="18" charset="0"/>
                <a:ea typeface="+mj-ea"/>
                <a:cs typeface="Times New Roman" panose="02020603050405020304" pitchFamily="18" charset="0"/>
              </a:endParaRPr>
            </a:p>
          </p:txBody>
        </p:sp>
        <p:cxnSp>
          <p:nvCxnSpPr>
            <p:cNvPr id="47" name="직선 화살표 연결선 46"/>
            <p:cNvCxnSpPr>
              <a:endCxn id="41" idx="0"/>
            </p:cNvCxnSpPr>
            <p:nvPr/>
          </p:nvCxnSpPr>
          <p:spPr>
            <a:xfrm flipH="1">
              <a:off x="4580570" y="2276872"/>
              <a:ext cx="0" cy="420512"/>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2" name="직사각형 41"/>
            <p:cNvSpPr/>
            <p:nvPr/>
          </p:nvSpPr>
          <p:spPr>
            <a:xfrm>
              <a:off x="4048620" y="1755435"/>
              <a:ext cx="1152128" cy="62591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Context</a:t>
              </a:r>
            </a:p>
            <a:p>
              <a:pPr algn="ctr"/>
              <a:r>
                <a:rPr lang="en-US" altLang="ko-KR" dirty="0" smtClean="0">
                  <a:solidFill>
                    <a:schemeClr val="tx1"/>
                  </a:solidFill>
                </a:rPr>
                <a:t>Analyzer</a:t>
              </a:r>
              <a:endParaRPr lang="ko-KR" altLang="en-US" dirty="0">
                <a:solidFill>
                  <a:schemeClr val="tx1"/>
                </a:solidFill>
              </a:endParaRPr>
            </a:p>
          </p:txBody>
        </p:sp>
        <p:sp>
          <p:nvSpPr>
            <p:cNvPr id="49" name="TextBox 48"/>
            <p:cNvSpPr txBox="1"/>
            <p:nvPr/>
          </p:nvSpPr>
          <p:spPr>
            <a:xfrm>
              <a:off x="3329776" y="2359411"/>
              <a:ext cx="974889" cy="307777"/>
            </a:xfrm>
            <a:prstGeom prst="rect">
              <a:avLst/>
            </a:prstGeom>
            <a:noFill/>
          </p:spPr>
          <p:txBody>
            <a:bodyPr wrap="square" rtlCol="0">
              <a:spAutoFit/>
            </a:bodyPr>
            <a:lstStyle/>
            <a:p>
              <a:r>
                <a:rPr lang="en-US" altLang="ko-KR" sz="1400" dirty="0" smtClean="0">
                  <a:solidFill>
                    <a:srgbClr val="7030A0"/>
                  </a:solidFill>
                  <a:latin typeface="Times New Roman" panose="02020603050405020304" pitchFamily="18" charset="0"/>
                  <a:ea typeface="+mj-ea"/>
                  <a:cs typeface="Times New Roman" panose="02020603050405020304" pitchFamily="18" charset="0"/>
                </a:rPr>
                <a:t>Context</a:t>
              </a:r>
              <a:endParaRPr lang="ko-KR" altLang="en-US" sz="1400" dirty="0">
                <a:solidFill>
                  <a:srgbClr val="7030A0"/>
                </a:solidFill>
                <a:latin typeface="Times New Roman" panose="02020603050405020304" pitchFamily="18" charset="0"/>
                <a:ea typeface="+mj-ea"/>
                <a:cs typeface="Times New Roman" panose="02020603050405020304" pitchFamily="18" charset="0"/>
              </a:endParaRPr>
            </a:p>
          </p:txBody>
        </p:sp>
        <p:cxnSp>
          <p:nvCxnSpPr>
            <p:cNvPr id="32" name="꺾인 연결선 31"/>
            <p:cNvCxnSpPr/>
            <p:nvPr/>
          </p:nvCxnSpPr>
          <p:spPr>
            <a:xfrm rot="10800000" flipV="1">
              <a:off x="5196744" y="1592118"/>
              <a:ext cx="2815314" cy="313080"/>
            </a:xfrm>
            <a:prstGeom prst="bentConnector3">
              <a:avLst>
                <a:gd name="adj1" fmla="val 29334"/>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꺾인 연결선 32"/>
            <p:cNvCxnSpPr/>
            <p:nvPr/>
          </p:nvCxnSpPr>
          <p:spPr>
            <a:xfrm rot="10800000">
              <a:off x="5203687" y="2126543"/>
              <a:ext cx="2737382" cy="753823"/>
            </a:xfrm>
            <a:prstGeom prst="bentConnector3">
              <a:avLst>
                <a:gd name="adj1" fmla="val 27523"/>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직선 연결선 54"/>
            <p:cNvCxnSpPr/>
            <p:nvPr/>
          </p:nvCxnSpPr>
          <p:spPr>
            <a:xfrm flipH="1">
              <a:off x="5156635" y="2996952"/>
              <a:ext cx="2795597"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812614" y="3480145"/>
              <a:ext cx="832399"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Screen</a:t>
              </a:r>
              <a:endParaRPr lang="ko-KR" altLang="en-US" sz="1400" dirty="0">
                <a:latin typeface="Arial" panose="020B0604020202020204" pitchFamily="34" charset="0"/>
                <a:cs typeface="Arial" panose="020B0604020202020204" pitchFamily="34" charset="0"/>
              </a:endParaRPr>
            </a:p>
          </p:txBody>
        </p:sp>
        <p:grpSp>
          <p:nvGrpSpPr>
            <p:cNvPr id="27" name="그룹 26"/>
            <p:cNvGrpSpPr/>
            <p:nvPr/>
          </p:nvGrpSpPr>
          <p:grpSpPr>
            <a:xfrm>
              <a:off x="3463928" y="2964418"/>
              <a:ext cx="731074" cy="1344532"/>
              <a:chOff x="1043608" y="3498922"/>
              <a:chExt cx="1086555" cy="1840110"/>
            </a:xfrm>
          </p:grpSpPr>
          <p:cxnSp>
            <p:nvCxnSpPr>
              <p:cNvPr id="29" name="직선 연결선 28"/>
              <p:cNvCxnSpPr/>
              <p:nvPr/>
            </p:nvCxnSpPr>
            <p:spPr>
              <a:xfrm flipH="1" flipV="1">
                <a:off x="1054313" y="3539456"/>
                <a:ext cx="1065145"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 name="직선 연결선 29"/>
              <p:cNvCxnSpPr/>
              <p:nvPr/>
            </p:nvCxnSpPr>
            <p:spPr>
              <a:xfrm flipH="1" flipV="1">
                <a:off x="1043608" y="5301208"/>
                <a:ext cx="1086555" cy="0"/>
              </a:xfrm>
              <a:prstGeom prst="line">
                <a:avLst/>
              </a:prstGeom>
              <a:ln w="762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flipH="1">
                <a:off x="1043608" y="3498922"/>
                <a:ext cx="1" cy="18401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1" name="직사각형 40"/>
            <p:cNvSpPr/>
            <p:nvPr/>
          </p:nvSpPr>
          <p:spPr>
            <a:xfrm>
              <a:off x="4004506" y="2697384"/>
              <a:ext cx="1152128" cy="52143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Controller</a:t>
              </a:r>
              <a:endParaRPr lang="ko-KR" altLang="en-US" dirty="0">
                <a:solidFill>
                  <a:schemeClr val="tx1"/>
                </a:solidFill>
              </a:endParaRPr>
            </a:p>
          </p:txBody>
        </p:sp>
        <p:sp>
          <p:nvSpPr>
            <p:cNvPr id="60" name="TextBox 59"/>
            <p:cNvSpPr txBox="1"/>
            <p:nvPr/>
          </p:nvSpPr>
          <p:spPr>
            <a:xfrm>
              <a:off x="673613" y="4317308"/>
              <a:ext cx="3758145" cy="584775"/>
            </a:xfrm>
            <a:prstGeom prst="rect">
              <a:avLst/>
            </a:prstGeom>
            <a:noFill/>
          </p:spPr>
          <p:txBody>
            <a:bodyPr wrap="square" rtlCol="0">
              <a:spAutoFit/>
            </a:bodyPr>
            <a:lstStyle/>
            <a:p>
              <a:r>
                <a:rPr lang="en-US" altLang="ko-KR" sz="1600" b="1" u="sng" dirty="0" smtClean="0">
                  <a:solidFill>
                    <a:srgbClr val="0070C0"/>
                  </a:solidFill>
                  <a:latin typeface="Times New Roman" panose="02020603050405020304" pitchFamily="18" charset="0"/>
                  <a:ea typeface="+mj-ea"/>
                  <a:cs typeface="Times New Roman" panose="02020603050405020304" pitchFamily="18" charset="0"/>
                </a:rPr>
                <a:t>Control Service </a:t>
              </a: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to control media service</a:t>
              </a:r>
            </a:p>
            <a:p>
              <a:pPr marL="285750" indent="-285750">
                <a:buFont typeface="Arial" panose="020B0604020202020204" pitchFamily="34" charset="0"/>
                <a:buChar char="•"/>
              </a:pPr>
              <a:r>
                <a:rPr lang="en-US" altLang="ko-KR" sz="1600" dirty="0" smtClean="0">
                  <a:solidFill>
                    <a:srgbClr val="0070C0"/>
                  </a:solidFill>
                  <a:latin typeface="Times New Roman" panose="02020603050405020304" pitchFamily="18" charset="0"/>
                  <a:ea typeface="+mj-ea"/>
                  <a:cs typeface="Times New Roman" panose="02020603050405020304" pitchFamily="18" charset="0"/>
                </a:rPr>
                <a:t>Recommendation of contents</a:t>
              </a:r>
              <a:endParaRPr lang="ko-KR" altLang="en-US" sz="1600" dirty="0">
                <a:solidFill>
                  <a:srgbClr val="0070C0"/>
                </a:solidFill>
                <a:latin typeface="Times New Roman" panose="02020603050405020304" pitchFamily="18" charset="0"/>
                <a:ea typeface="+mj-ea"/>
                <a:cs typeface="Times New Roman" panose="02020603050405020304" pitchFamily="18" charset="0"/>
              </a:endParaRPr>
            </a:p>
          </p:txBody>
        </p:sp>
        <p:sp>
          <p:nvSpPr>
            <p:cNvPr id="61" name="TextBox 60"/>
            <p:cNvSpPr txBox="1"/>
            <p:nvPr/>
          </p:nvSpPr>
          <p:spPr>
            <a:xfrm>
              <a:off x="5343006" y="2990852"/>
              <a:ext cx="3350144" cy="584775"/>
            </a:xfrm>
            <a:prstGeom prst="rect">
              <a:avLst/>
            </a:prstGeom>
            <a:noFill/>
          </p:spPr>
          <p:txBody>
            <a:bodyPr wrap="square" rtlCol="0">
              <a:spAutoFit/>
            </a:bodyPr>
            <a:lstStyle/>
            <a:p>
              <a:r>
                <a:rPr lang="en-US" altLang="ko-KR" sz="1600" b="1" u="sng" dirty="0" smtClean="0">
                  <a:solidFill>
                    <a:srgbClr val="0070C0"/>
                  </a:solidFill>
                  <a:latin typeface="Times New Roman" panose="02020603050405020304" pitchFamily="18" charset="0"/>
                  <a:ea typeface="+mj-ea"/>
                  <a:cs typeface="Times New Roman" panose="02020603050405020304" pitchFamily="18" charset="0"/>
                </a:rPr>
                <a:t>Control Service </a:t>
              </a: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to control cameras</a:t>
              </a:r>
            </a:p>
            <a:p>
              <a:pPr marL="285750" indent="-285750">
                <a:buFont typeface="Arial" panose="020B0604020202020204" pitchFamily="34" charset="0"/>
                <a:buChar char="•"/>
              </a:pP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Tracking human beings</a:t>
              </a:r>
              <a:endParaRPr lang="ko-KR" altLang="en-US" sz="1600" dirty="0">
                <a:solidFill>
                  <a:srgbClr val="0070C0"/>
                </a:solidFill>
                <a:latin typeface="Times New Roman" panose="02020603050405020304" pitchFamily="18" charset="0"/>
                <a:ea typeface="+mj-ea"/>
                <a:cs typeface="Times New Roman" panose="02020603050405020304" pitchFamily="18" charset="0"/>
              </a:endParaRPr>
            </a:p>
          </p:txBody>
        </p:sp>
      </p:grpSp>
      <p:sp>
        <p:nvSpPr>
          <p:cNvPr id="63" name="바닥글 개체 틀 1"/>
          <p:cNvSpPr>
            <a:spLocks noGrp="1"/>
          </p:cNvSpPr>
          <p:nvPr>
            <p:ph type="ftr" sz="quarter" idx="3"/>
          </p:nvPr>
        </p:nvSpPr>
        <p:spPr>
          <a:xfrm>
            <a:off x="381000" y="6400800"/>
            <a:ext cx="1981200" cy="286232"/>
          </a:xfrm>
        </p:spPr>
        <p:txBody>
          <a:bodyPr/>
          <a:lstStyle/>
          <a:p>
            <a:pPr>
              <a:defRPr/>
            </a:pPr>
            <a:r>
              <a:rPr lang="en-US" altLang="ko-KR" dirty="0" smtClean="0"/>
              <a:t>21-14-0163-00-SAUC</a:t>
            </a:r>
            <a:endParaRPr lang="en-US" altLang="ko-KR" dirty="0" smtClean="0"/>
          </a:p>
        </p:txBody>
      </p:sp>
    </p:spTree>
    <p:extLst>
      <p:ext uri="{BB962C8B-B14F-4D97-AF65-F5344CB8AC3E}">
        <p14:creationId xmlns:p14="http://schemas.microsoft.com/office/powerpoint/2010/main" val="243017558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sp>
        <p:nvSpPr>
          <p:cNvPr id="4" name="내용 개체 틀 3"/>
          <p:cNvSpPr>
            <a:spLocks noGrp="1"/>
          </p:cNvSpPr>
          <p:nvPr>
            <p:ph idx="1"/>
          </p:nvPr>
        </p:nvSpPr>
        <p:spPr/>
        <p:txBody>
          <a:bodyPr/>
          <a:lstStyle/>
          <a:p>
            <a:r>
              <a:rPr lang="en-US" altLang="ko-KR" dirty="0" smtClean="0"/>
              <a:t>Messages for media independent services can be expanded for supporting context-aware system such as Open Screen Service.</a:t>
            </a:r>
          </a:p>
          <a:p>
            <a:r>
              <a:rPr lang="en-US" altLang="ko-KR" dirty="0" smtClean="0"/>
              <a:t>In the future, context-aware system will be applied to </a:t>
            </a:r>
            <a:r>
              <a:rPr lang="en-US" altLang="ko-KR" dirty="0" err="1" smtClean="0"/>
              <a:t>IoT</a:t>
            </a:r>
            <a:r>
              <a:rPr lang="en-US" altLang="ko-KR" dirty="0" smtClean="0"/>
              <a:t> (Internet of Things) systems, and thus media independent services framework needs to be enhanced for supporting </a:t>
            </a:r>
            <a:r>
              <a:rPr lang="en-US" altLang="ko-KR" dirty="0" err="1" smtClean="0"/>
              <a:t>IoT</a:t>
            </a:r>
            <a:r>
              <a:rPr lang="en-US" altLang="ko-KR" dirty="0" smtClean="0"/>
              <a:t> systems.</a:t>
            </a:r>
          </a:p>
        </p:txBody>
      </p:sp>
      <p:sp>
        <p:nvSpPr>
          <p:cNvPr id="5" name="제목 4"/>
          <p:cNvSpPr>
            <a:spLocks noGrp="1"/>
          </p:cNvSpPr>
          <p:nvPr>
            <p:ph type="title"/>
          </p:nvPr>
        </p:nvSpPr>
        <p:spPr/>
        <p:txBody>
          <a:bodyPr/>
          <a:lstStyle/>
          <a:p>
            <a:r>
              <a:rPr lang="en-US" altLang="ko-KR" dirty="0" smtClean="0"/>
              <a:t>Further Discussions</a:t>
            </a:r>
            <a:endParaRPr lang="ko-KR" altLang="en-US" dirty="0"/>
          </a:p>
        </p:txBody>
      </p:sp>
      <p:sp>
        <p:nvSpPr>
          <p:cNvPr id="6" name="바닥글 개체 틀 1"/>
          <p:cNvSpPr>
            <a:spLocks noGrp="1"/>
          </p:cNvSpPr>
          <p:nvPr>
            <p:ph type="ftr" sz="quarter" idx="3"/>
          </p:nvPr>
        </p:nvSpPr>
        <p:spPr>
          <a:xfrm>
            <a:off x="381000" y="6400800"/>
            <a:ext cx="1981200" cy="286232"/>
          </a:xfrm>
        </p:spPr>
        <p:txBody>
          <a:bodyPr/>
          <a:lstStyle/>
          <a:p>
            <a:pPr>
              <a:defRPr/>
            </a:pPr>
            <a:r>
              <a:rPr lang="en-US" altLang="ko-KR" smtClean="0"/>
              <a:t>21-14-0163-00-SAUC</a:t>
            </a:r>
            <a:endParaRPr lang="en-US" altLang="ko-KR" dirty="0" smtClean="0"/>
          </a:p>
        </p:txBody>
      </p:sp>
    </p:spTree>
    <p:extLst>
      <p:ext uri="{BB962C8B-B14F-4D97-AF65-F5344CB8AC3E}">
        <p14:creationId xmlns:p14="http://schemas.microsoft.com/office/powerpoint/2010/main" val="3688871560"/>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7951</TotalTime>
  <Words>673</Words>
  <Application>Microsoft Office PowerPoint</Application>
  <PresentationFormat>화면 슬라이드 쇼(4:3)</PresentationFormat>
  <Paragraphs>87</Paragraphs>
  <Slides>6</Slides>
  <Notes>3</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vt:i4>
      </vt:variant>
    </vt:vector>
  </HeadingPairs>
  <TitlesOfParts>
    <vt:vector size="14" baseType="lpstr">
      <vt:lpstr>ＭＳ Ｐゴシック</vt: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Open Screen Service (1/2)</vt:lpstr>
      <vt:lpstr>Open Screen Service (2/2)</vt:lpstr>
      <vt:lpstr>Open Screen Service based on  Media Independent Services Framework</vt:lpstr>
      <vt:lpstr>Further Discussions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Hyunho</cp:lastModifiedBy>
  <cp:revision>890</cp:revision>
  <cp:lastPrinted>2012-05-01T00:28:57Z</cp:lastPrinted>
  <dcterms:created xsi:type="dcterms:W3CDTF">2012-04-29T17:31:25Z</dcterms:created>
  <dcterms:modified xsi:type="dcterms:W3CDTF">2014-11-02T07:19:17Z</dcterms:modified>
</cp:coreProperties>
</file>