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64" r:id="rId2"/>
    <p:sldId id="265" r:id="rId3"/>
    <p:sldId id="368" r:id="rId4"/>
    <p:sldId id="369" r:id="rId5"/>
    <p:sldId id="386" r:id="rId6"/>
    <p:sldId id="370" r:id="rId7"/>
    <p:sldId id="371" r:id="rId8"/>
    <p:sldId id="387" r:id="rId9"/>
    <p:sldId id="376" r:id="rId10"/>
    <p:sldId id="390" r:id="rId11"/>
    <p:sldId id="391" r:id="rId12"/>
    <p:sldId id="388" r:id="rId13"/>
    <p:sldId id="389" r:id="rId14"/>
    <p:sldId id="382" r:id="rId15"/>
    <p:sldId id="385" r:id="rId16"/>
    <p:sldId id="380" r:id="rId17"/>
    <p:sldId id="378" r:id="rId18"/>
    <p:sldId id="372" r:id="rId19"/>
    <p:sldId id="375" r:id="rId20"/>
  </p:sldIdLst>
  <p:sldSz cx="9144000" cy="6858000" type="screen4x3"/>
  <p:notesSz cx="6797675" cy="9928225"/>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614">
          <p15:clr>
            <a:srgbClr val="A4A3A4"/>
          </p15:clr>
        </p15:guide>
        <p15:guide id="2" orient="horz" pos="2750">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1"/>
    <a:srgbClr val="00FFFF"/>
    <a:srgbClr val="FF9900"/>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279" autoAdjust="0"/>
    <p:restoredTop sz="96878" autoAdjust="0"/>
  </p:normalViewPr>
  <p:slideViewPr>
    <p:cSldViewPr snapToObjects="1">
      <p:cViewPr>
        <p:scale>
          <a:sx n="70" d="100"/>
          <a:sy n="70" d="100"/>
        </p:scale>
        <p:origin x="-619" y="-58"/>
      </p:cViewPr>
      <p:guideLst>
        <p:guide orient="horz" pos="2614"/>
        <p:guide orient="horz" pos="2750"/>
        <p:guide pos="2880"/>
      </p:guideLst>
    </p:cSldViewPr>
  </p:slideViewPr>
  <p:outlineViewPr>
    <p:cViewPr>
      <p:scale>
        <a:sx n="25" d="100"/>
        <a:sy n="25"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9A7F7A0F-702B-490E-B9C9-62C5F11111AE}" type="datetimeFigureOut">
              <a:rPr lang="ko-KR" altLang="en-US" smtClean="0"/>
              <a:pPr/>
              <a:t>2014-11-05</a:t>
            </a:fld>
            <a:endParaRPr lang="ko-KR" altLang="en-US"/>
          </a:p>
        </p:txBody>
      </p:sp>
      <p:sp>
        <p:nvSpPr>
          <p:cNvPr id="4" name="슬라이드 이미지 개체 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97E41447-859A-43C2-B183-F6107187C33D}" type="slidenum">
              <a:rPr lang="ko-KR" altLang="en-US" smtClean="0"/>
              <a:pPr/>
              <a:t>‹#›</a:t>
            </a:fld>
            <a:endParaRPr lang="ko-KR" altLang="en-US"/>
          </a:p>
        </p:txBody>
      </p:sp>
    </p:spTree>
    <p:extLst>
      <p:ext uri="{BB962C8B-B14F-4D97-AF65-F5344CB8AC3E}">
        <p14:creationId xmlns:p14="http://schemas.microsoft.com/office/powerpoint/2010/main" val="3023599161"/>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11E8280E-13DB-47AC-ACA0-97BEA1EDA3F5}" type="slidenum">
              <a:rPr lang="ja-JP" altLang="en-US">
                <a:solidFill>
                  <a:prstClr val="black"/>
                </a:solidFill>
              </a:rPr>
              <a:pPr/>
              <a:t>1</a:t>
            </a:fld>
            <a:endParaRPr lang="en-US" altLang="ja-JP">
              <a:solidFill>
                <a:prstClr val="black"/>
              </a:solidFill>
            </a:endParaRPr>
          </a:p>
        </p:txBody>
      </p:sp>
      <p:sp>
        <p:nvSpPr>
          <p:cNvPr id="38915" name="Rectangle 2"/>
          <p:cNvSpPr>
            <a:spLocks noGrp="1" noRot="1" noChangeAspect="1" noChangeArrowheads="1" noTextEdit="1"/>
          </p:cNvSpPr>
          <p:nvPr>
            <p:ph type="sldImg"/>
          </p:nvPr>
        </p:nvSpPr>
        <p:spPr>
          <a:xfrm>
            <a:off x="1081088" y="863600"/>
            <a:ext cx="4637087" cy="3478213"/>
          </a:xfrm>
          <a:ln/>
        </p:spPr>
      </p:sp>
      <p:sp>
        <p:nvSpPr>
          <p:cNvPr id="38916" name="Rectangle 3"/>
          <p:cNvSpPr>
            <a:spLocks noGrp="1" noChangeArrowheads="1"/>
          </p:cNvSpPr>
          <p:nvPr>
            <p:ph type="body" idx="1"/>
          </p:nvPr>
        </p:nvSpPr>
        <p:spPr>
          <a:xfrm>
            <a:off x="906357" y="4731421"/>
            <a:ext cx="4984962" cy="4490108"/>
          </a:xfrm>
          <a:noFill/>
          <a:ln/>
        </p:spPr>
        <p:txBody>
          <a:bodyPr/>
          <a:lstStyle/>
          <a:p>
            <a:pPr defTabSz="762000"/>
            <a:endParaRPr lang="ja-JP" altLang="ja-JP" dirty="0" smtClean="0">
              <a:ea typeface="ＭＳ Ｐゴシック" pitchFamily="50" charset="-128"/>
            </a:endParaRPr>
          </a:p>
        </p:txBody>
      </p:sp>
    </p:spTree>
    <p:extLst>
      <p:ext uri="{BB962C8B-B14F-4D97-AF65-F5344CB8AC3E}">
        <p14:creationId xmlns:p14="http://schemas.microsoft.com/office/powerpoint/2010/main" val="26678323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79E8E7D1-769B-41CC-83C0-8A9319E2EA00}" type="slidenum">
              <a:rPr lang="ja-JP" altLang="en-US">
                <a:solidFill>
                  <a:prstClr val="black"/>
                </a:solidFill>
              </a:rPr>
              <a:pPr/>
              <a:t>2</a:t>
            </a:fld>
            <a:endParaRPr lang="en-US" altLang="ja-JP">
              <a:solidFill>
                <a:prstClr val="black"/>
              </a:solidFill>
            </a:endParaRPr>
          </a:p>
        </p:txBody>
      </p:sp>
      <p:sp>
        <p:nvSpPr>
          <p:cNvPr id="39939" name="Rectangle 2"/>
          <p:cNvSpPr>
            <a:spLocks noGrp="1" noRot="1" noChangeAspect="1" noChangeArrowheads="1" noTextEdit="1"/>
          </p:cNvSpPr>
          <p:nvPr>
            <p:ph type="sldImg"/>
          </p:nvPr>
        </p:nvSpPr>
        <p:spPr>
          <a:xfrm>
            <a:off x="1081088" y="863600"/>
            <a:ext cx="4637087" cy="3478213"/>
          </a:xfrm>
          <a:ln/>
        </p:spPr>
      </p:sp>
      <p:sp>
        <p:nvSpPr>
          <p:cNvPr id="39940" name="Rectangle 3"/>
          <p:cNvSpPr>
            <a:spLocks noGrp="1" noChangeArrowheads="1"/>
          </p:cNvSpPr>
          <p:nvPr>
            <p:ph type="body" idx="1"/>
          </p:nvPr>
        </p:nvSpPr>
        <p:spPr>
          <a:xfrm>
            <a:off x="906357" y="4731421"/>
            <a:ext cx="4984962" cy="4490108"/>
          </a:xfrm>
          <a:noFill/>
          <a:ln/>
        </p:spPr>
        <p:txBody>
          <a:bodyPr/>
          <a:lstStyle/>
          <a:p>
            <a:pPr defTabSz="762000"/>
            <a:endParaRPr lang="ja-JP" altLang="ja-JP" smtClean="0">
              <a:ea typeface="ＭＳ Ｐゴシック" pitchFamily="50" charset="-128"/>
            </a:endParaRPr>
          </a:p>
        </p:txBody>
      </p:sp>
    </p:spTree>
    <p:extLst>
      <p:ext uri="{BB962C8B-B14F-4D97-AF65-F5344CB8AC3E}">
        <p14:creationId xmlns:p14="http://schemas.microsoft.com/office/powerpoint/2010/main" val="21577271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97E41447-859A-43C2-B183-F6107187C33D}" type="slidenum">
              <a:rPr lang="ko-KR" altLang="en-US" smtClean="0"/>
              <a:pPr/>
              <a:t>4</a:t>
            </a:fld>
            <a:endParaRPr lang="ko-KR" altLang="en-US"/>
          </a:p>
        </p:txBody>
      </p:sp>
    </p:spTree>
    <p:extLst>
      <p:ext uri="{BB962C8B-B14F-4D97-AF65-F5344CB8AC3E}">
        <p14:creationId xmlns:p14="http://schemas.microsoft.com/office/powerpoint/2010/main" val="33208335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97E41447-859A-43C2-B183-F6107187C33D}" type="slidenum">
              <a:rPr lang="ko-KR" altLang="en-US" smtClean="0"/>
              <a:pPr/>
              <a:t>6</a:t>
            </a:fld>
            <a:endParaRPr lang="ko-KR" altLang="en-US"/>
          </a:p>
        </p:txBody>
      </p:sp>
    </p:spTree>
    <p:extLst>
      <p:ext uri="{BB962C8B-B14F-4D97-AF65-F5344CB8AC3E}">
        <p14:creationId xmlns:p14="http://schemas.microsoft.com/office/powerpoint/2010/main" val="24949206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97E41447-859A-43C2-B183-F6107187C33D}" type="slidenum">
              <a:rPr lang="ko-KR" altLang="en-US" smtClean="0"/>
              <a:pPr/>
              <a:t>7</a:t>
            </a:fld>
            <a:endParaRPr lang="ko-KR" altLang="en-US"/>
          </a:p>
        </p:txBody>
      </p:sp>
    </p:spTree>
    <p:extLst>
      <p:ext uri="{BB962C8B-B14F-4D97-AF65-F5344CB8AC3E}">
        <p14:creationId xmlns:p14="http://schemas.microsoft.com/office/powerpoint/2010/main" val="1022581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97E41447-859A-43C2-B183-F6107187C33D}" type="slidenum">
              <a:rPr lang="ko-KR" altLang="en-US" smtClean="0"/>
              <a:pPr/>
              <a:t>10</a:t>
            </a:fld>
            <a:endParaRPr lang="ko-KR" altLang="en-US"/>
          </a:p>
        </p:txBody>
      </p:sp>
    </p:spTree>
    <p:extLst>
      <p:ext uri="{BB962C8B-B14F-4D97-AF65-F5344CB8AC3E}">
        <p14:creationId xmlns:p14="http://schemas.microsoft.com/office/powerpoint/2010/main" val="30548585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xfrm>
            <a:off x="381000" y="6400800"/>
            <a:ext cx="1981200" cy="286232"/>
          </a:xfrm>
          <a:ln/>
        </p:spPr>
        <p:txBody>
          <a:bodyPr/>
          <a:lstStyle>
            <a:lvl1pPr>
              <a:defRPr/>
            </a:lvl1pPr>
          </a:lstStyle>
          <a:p>
            <a:pPr>
              <a:defRPr/>
            </a:pPr>
            <a:r>
              <a:rPr lang="en-US" altLang="ko-KR" smtClean="0"/>
              <a:t>21-13-0160-00-SAUC</a:t>
            </a:r>
            <a:endParaRPr lang="en-US" altLang="ko-KR" dirty="0" smtClean="0"/>
          </a:p>
        </p:txBody>
      </p:sp>
      <p:sp>
        <p:nvSpPr>
          <p:cNvPr id="5" name="Rectangle 5"/>
          <p:cNvSpPr>
            <a:spLocks noGrp="1" noChangeArrowheads="1"/>
          </p:cNvSpPr>
          <p:nvPr>
            <p:ph type="sldNum" sz="quarter" idx="11"/>
          </p:nvPr>
        </p:nvSpPr>
        <p:spPr>
          <a:ln/>
        </p:spPr>
        <p:txBody>
          <a:bodyPr/>
          <a:lstStyle>
            <a:lvl1pPr>
              <a:defRPr/>
            </a:lvl1pPr>
          </a:lstStyle>
          <a:p>
            <a:fld id="{8A00C4BF-FC3E-40D1-91D4-0ECC3DF801CA}"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05049468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8147484F-7108-4A72-A2BF-3966083B3617}"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081357628"/>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1D2E07CC-D015-473C-A8DD-E67B39DF31E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271064130"/>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buClr>
                <a:schemeClr val="tx1"/>
              </a:buClr>
              <a:defRPr/>
            </a:lvl1pPr>
            <a:lvl2pPr>
              <a:buClr>
                <a:schemeClr val="tx1"/>
              </a:buClr>
              <a:defRPr/>
            </a:lvl2pPr>
            <a:lvl3pPr>
              <a:buClr>
                <a:schemeClr val="tx1"/>
              </a:buCl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xfrm>
            <a:off x="381000" y="6400800"/>
            <a:ext cx="1981200" cy="286232"/>
          </a:xfrm>
          <a:ln/>
        </p:spPr>
        <p:txBody>
          <a:bodyPr/>
          <a:lstStyle>
            <a:lvl1pPr>
              <a:defRPr/>
            </a:lvl1pPr>
          </a:lstStyle>
          <a:p>
            <a:pPr>
              <a:defRPr/>
            </a:pPr>
            <a:r>
              <a:rPr lang="en-US" altLang="ko-KR" smtClean="0"/>
              <a:t>21-13-0160-00-SAUC</a:t>
            </a:r>
            <a:endParaRPr lang="en-US" altLang="ko-KR" dirty="0" smtClean="0"/>
          </a:p>
        </p:txBody>
      </p:sp>
      <p:sp>
        <p:nvSpPr>
          <p:cNvPr id="5" name="Rectangle 5"/>
          <p:cNvSpPr>
            <a:spLocks noGrp="1" noChangeArrowheads="1"/>
          </p:cNvSpPr>
          <p:nvPr>
            <p:ph type="sldNum" sz="quarter" idx="11"/>
          </p:nvPr>
        </p:nvSpPr>
        <p:spPr>
          <a:ln/>
        </p:spPr>
        <p:txBody>
          <a:bodyPr/>
          <a:lstStyle>
            <a:lvl1pPr>
              <a:defRPr/>
            </a:lvl1pPr>
          </a:lstStyle>
          <a:p>
            <a:fld id="{F29C0F80-CD8F-472D-AFB6-6F74E86F726D}"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2818598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22037F31-09F0-43BE-8802-5AF5B4DDEBA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30837118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6" name="Rectangle 5"/>
          <p:cNvSpPr>
            <a:spLocks noGrp="1" noChangeArrowheads="1"/>
          </p:cNvSpPr>
          <p:nvPr>
            <p:ph type="sldNum" sz="quarter" idx="11"/>
          </p:nvPr>
        </p:nvSpPr>
        <p:spPr>
          <a:ln/>
        </p:spPr>
        <p:txBody>
          <a:bodyPr/>
          <a:lstStyle>
            <a:lvl1pPr>
              <a:defRPr/>
            </a:lvl1pPr>
          </a:lstStyle>
          <a:p>
            <a:fld id="{FD4994BD-3176-4AE5-A63E-0CB3557495A2}"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94352594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8" name="Rectangle 5"/>
          <p:cNvSpPr>
            <a:spLocks noGrp="1" noChangeArrowheads="1"/>
          </p:cNvSpPr>
          <p:nvPr>
            <p:ph type="sldNum" sz="quarter" idx="11"/>
          </p:nvPr>
        </p:nvSpPr>
        <p:spPr>
          <a:ln/>
        </p:spPr>
        <p:txBody>
          <a:bodyPr/>
          <a:lstStyle>
            <a:lvl1pPr>
              <a:defRPr/>
            </a:lvl1pPr>
          </a:lstStyle>
          <a:p>
            <a:fld id="{45D18C5B-48DC-47A0-8F9F-C90C03B50E3A}"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24072202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4" name="Rectangle 5"/>
          <p:cNvSpPr>
            <a:spLocks noGrp="1" noChangeArrowheads="1"/>
          </p:cNvSpPr>
          <p:nvPr>
            <p:ph type="sldNum" sz="quarter" idx="11"/>
          </p:nvPr>
        </p:nvSpPr>
        <p:spPr>
          <a:ln/>
        </p:spPr>
        <p:txBody>
          <a:bodyPr/>
          <a:lstStyle>
            <a:lvl1pPr>
              <a:defRPr/>
            </a:lvl1pPr>
          </a:lstStyle>
          <a:p>
            <a:fld id="{2BF204C4-CC5D-4CE6-AB69-C30A8BFFB1B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474936058"/>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3" name="Rectangle 5"/>
          <p:cNvSpPr>
            <a:spLocks noGrp="1" noChangeArrowheads="1"/>
          </p:cNvSpPr>
          <p:nvPr>
            <p:ph type="sldNum" sz="quarter" idx="11"/>
          </p:nvPr>
        </p:nvSpPr>
        <p:spPr>
          <a:ln/>
        </p:spPr>
        <p:txBody>
          <a:bodyPr/>
          <a:lstStyle>
            <a:lvl1pPr>
              <a:defRPr/>
            </a:lvl1pPr>
          </a:lstStyle>
          <a:p>
            <a:fld id="{6C37F377-C339-45A2-907E-7727F1FF55A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95518203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6" name="Rectangle 5"/>
          <p:cNvSpPr>
            <a:spLocks noGrp="1" noChangeArrowheads="1"/>
          </p:cNvSpPr>
          <p:nvPr>
            <p:ph type="sldNum" sz="quarter" idx="11"/>
          </p:nvPr>
        </p:nvSpPr>
        <p:spPr>
          <a:ln/>
        </p:spPr>
        <p:txBody>
          <a:bodyPr/>
          <a:lstStyle>
            <a:lvl1pPr>
              <a:defRPr/>
            </a:lvl1pPr>
          </a:lstStyle>
          <a:p>
            <a:fld id="{6889E96C-6FA6-47AF-BC02-BB535EC0301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032466868"/>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solidFill>
                  <a:srgbClr val="000000"/>
                </a:solidFill>
              </a:rPr>
              <a:t>21-13-0160-00-SAUC</a:t>
            </a:r>
            <a:endParaRPr lang="en-US">
              <a:solidFill>
                <a:srgbClr val="000000"/>
              </a:solidFill>
            </a:endParaRPr>
          </a:p>
        </p:txBody>
      </p:sp>
      <p:sp>
        <p:nvSpPr>
          <p:cNvPr id="6" name="Rectangle 5"/>
          <p:cNvSpPr>
            <a:spLocks noGrp="1" noChangeArrowheads="1"/>
          </p:cNvSpPr>
          <p:nvPr>
            <p:ph type="sldNum" sz="quarter" idx="11"/>
          </p:nvPr>
        </p:nvSpPr>
        <p:spPr>
          <a:ln/>
        </p:spPr>
        <p:txBody>
          <a:bodyPr/>
          <a:lstStyle>
            <a:lvl1pPr>
              <a:defRPr/>
            </a:lvl1pPr>
          </a:lstStyle>
          <a:p>
            <a:fld id="{1DD52603-5B5F-4E5B-A090-B7D871DCCC4C}"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71617613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1981200" cy="2862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fontAlgn="base" latinLnBrk="0">
              <a:spcBef>
                <a:spcPct val="0"/>
              </a:spcBef>
              <a:spcAft>
                <a:spcPct val="0"/>
              </a:spcAft>
              <a:defRPr/>
            </a:pPr>
            <a:r>
              <a:rPr lang="en-US" altLang="ko-KR" smtClean="0"/>
              <a:t>21-13-0160-00-SAUC</a:t>
            </a:r>
            <a:endParaRPr lang="en-US" altLang="ko-KR" dirty="0" smtClean="0"/>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defRPr>
            </a:lvl1pPr>
          </a:lstStyle>
          <a:p>
            <a:pPr fontAlgn="base" latinLnBrk="0">
              <a:spcBef>
                <a:spcPct val="0"/>
              </a:spcBef>
              <a:spcAft>
                <a:spcPct val="0"/>
              </a:spcAft>
            </a:pPr>
            <a:fld id="{E86D6567-1EED-4E69-8D93-DC2CF7D992C4}" type="slidenum">
              <a:rPr lang="en-US" altLang="ja-JP">
                <a:solidFill>
                  <a:srgbClr val="000000"/>
                </a:solidFill>
                <a:ea typeface="ＭＳ Ｐゴシック" pitchFamily="50" charset="-128"/>
              </a:rPr>
              <a:pPr fontAlgn="base" latinLnBrk="0">
                <a:spcBef>
                  <a:spcPct val="0"/>
                </a:spcBef>
                <a:spcAft>
                  <a:spcPct val="0"/>
                </a:spcAft>
              </a:pPr>
              <a:t>‹#›</a:t>
            </a:fld>
            <a:endParaRPr lang="en-US" altLang="ja-JP">
              <a:solidFill>
                <a:srgbClr val="000000"/>
              </a:solidFill>
              <a:ea typeface="ＭＳ Ｐゴシック" pitchFamily="50" charset="-128"/>
            </a:endParaRPr>
          </a:p>
        </p:txBody>
      </p:sp>
      <p:pic>
        <p:nvPicPr>
          <p:cNvPr id="1030"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extLst>
      <p:ext uri="{BB962C8B-B14F-4D97-AF65-F5344CB8AC3E}">
        <p14:creationId xmlns:p14="http://schemas.microsoft.com/office/powerpoint/2010/main" val="27607587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hf hdr="0" ft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charset="0"/>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charset="0"/>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3.emf"/><Relationship Id="rId4" Type="http://schemas.openxmlformats.org/officeDocument/2006/relationships/image" Target="../media/image6.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3.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3.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emf"/></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ww.opennetworking.org/sdn-resources/sdn-definitio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image" Target="../media/image6.emf"/><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3.emf"/><Relationship Id="rId4" Type="http://schemas.openxmlformats.org/officeDocument/2006/relationships/image" Target="../media/image6.emf"/></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3.emf"/><Relationship Id="rId4" Type="http://schemas.openxmlformats.org/officeDocument/2006/relationships/image" Target="../media/image6.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idx="1"/>
          </p:nvPr>
        </p:nvSpPr>
        <p:spPr>
          <a:xfrm>
            <a:off x="395536" y="908720"/>
            <a:ext cx="8299450" cy="5397648"/>
          </a:xfrm>
          <a:solidFill>
            <a:srgbClr val="66CCFF"/>
          </a:solidFill>
        </p:spPr>
        <p:txBody>
          <a:bodyPr/>
          <a:lstStyle/>
          <a:p>
            <a:pPr algn="just" eaLnBrk="1" hangingPunct="1">
              <a:buClr>
                <a:srgbClr val="FAFD00"/>
              </a:buClr>
              <a:buFontTx/>
              <a:buNone/>
            </a:pPr>
            <a:r>
              <a:rPr lang="en-US" altLang="ja-JP" b="1" dirty="0" smtClean="0">
                <a:latin typeface="Times New Roman" pitchFamily="18" charset="0"/>
                <a:ea typeface="ＭＳ Ｐゴシック" pitchFamily="50" charset="-128"/>
                <a:cs typeface="Times New Roman" pitchFamily="18" charset="0"/>
              </a:rPr>
              <a:t>IEEE 802.21.1 MEDIA INDEPENDENT SERVICES </a:t>
            </a:r>
          </a:p>
          <a:p>
            <a:pPr algn="just"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DCN: </a:t>
            </a:r>
            <a:r>
              <a:rPr lang="en-US" altLang="ko-KR" dirty="0" smtClean="0">
                <a:latin typeface="Times New Roman" pitchFamily="18" charset="0"/>
                <a:ea typeface="ＭＳ Ｐゴシック" pitchFamily="50" charset="-128"/>
                <a:cs typeface="Times New Roman" pitchFamily="18" charset="0"/>
              </a:rPr>
              <a:t>21-14-0157-01-SAUC</a:t>
            </a:r>
            <a:endParaRPr lang="en-US" altLang="ja-JP" dirty="0">
              <a:latin typeface="Times New Roman" pitchFamily="18" charset="0"/>
              <a:ea typeface="ＭＳ Ｐゴシック" pitchFamily="50" charset="-128"/>
              <a:cs typeface="Times New Roman" pitchFamily="18" charset="0"/>
            </a:endParaRPr>
          </a:p>
          <a:p>
            <a:pPr marL="812800" indent="-812800" algn="just"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Title:</a:t>
            </a:r>
            <a:r>
              <a:rPr lang="en-US" altLang="ja-JP" b="1" dirty="0">
                <a:latin typeface="Times New Roman" pitchFamily="18" charset="0"/>
                <a:ea typeface="ＭＳ Ｐゴシック" pitchFamily="50" charset="-128"/>
                <a:cs typeface="Times New Roman" pitchFamily="18" charset="0"/>
              </a:rPr>
              <a:t> </a:t>
            </a:r>
            <a:r>
              <a:rPr lang="en-US" altLang="ja-JP" b="1" dirty="0" smtClean="0">
                <a:latin typeface="Times New Roman" pitchFamily="18" charset="0"/>
                <a:ea typeface="ＭＳ Ｐゴシック" pitchFamily="50" charset="-128"/>
                <a:cs typeface="Times New Roman" pitchFamily="18" charset="0"/>
              </a:rPr>
              <a:t>Use cases of MIS framework to cooperate with SDN wireless access networks</a:t>
            </a:r>
          </a:p>
          <a:p>
            <a:pPr algn="just"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Date Submitted:</a:t>
            </a:r>
            <a:r>
              <a:rPr lang="ja-JP" altLang="en-US" dirty="0" smtClean="0">
                <a:latin typeface="Times New Roman" pitchFamily="18" charset="0"/>
                <a:ea typeface="ＭＳ Ｐゴシック" pitchFamily="50" charset="-128"/>
                <a:cs typeface="Times New Roman" pitchFamily="18" charset="0"/>
              </a:rPr>
              <a:t> </a:t>
            </a:r>
            <a:r>
              <a:rPr lang="en-US" altLang="ja-JP" dirty="0" smtClean="0">
                <a:latin typeface="Times New Roman" pitchFamily="18" charset="0"/>
                <a:ea typeface="ＭＳ Ｐゴシック" pitchFamily="50" charset="-128"/>
                <a:cs typeface="Times New Roman" pitchFamily="18" charset="0"/>
              </a:rPr>
              <a:t>Nov. 4, </a:t>
            </a:r>
            <a:r>
              <a:rPr lang="en-US" altLang="ja-JP" dirty="0" smtClean="0">
                <a:latin typeface="Times New Roman" pitchFamily="18" charset="0"/>
                <a:ea typeface="ＭＳ Ｐゴシック" pitchFamily="50" charset="-128"/>
                <a:cs typeface="Times New Roman" pitchFamily="18" charset="0"/>
              </a:rPr>
              <a:t>2014 </a:t>
            </a:r>
          </a:p>
          <a:p>
            <a:pPr algn="just"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Presented at </a:t>
            </a:r>
            <a:r>
              <a:rPr lang="it-IT" altLang="ja-JP" dirty="0">
                <a:latin typeface="Times New Roman" pitchFamily="18" charset="0"/>
                <a:ea typeface="ＭＳ Ｐゴシック" pitchFamily="50" charset="-128"/>
                <a:cs typeface="Times New Roman" pitchFamily="18" charset="0"/>
              </a:rPr>
              <a:t>IEEE 802.21 Session </a:t>
            </a:r>
            <a:r>
              <a:rPr lang="it-IT" altLang="ja-JP" dirty="0" smtClean="0">
                <a:latin typeface="Times New Roman" pitchFamily="18" charset="0"/>
                <a:ea typeface="ＭＳ Ｐゴシック" pitchFamily="50" charset="-128"/>
                <a:cs typeface="Times New Roman" pitchFamily="18" charset="0"/>
              </a:rPr>
              <a:t>#65 in San Antonio, TX, USA</a:t>
            </a:r>
            <a:endParaRPr lang="en-US" altLang="ko-KR" dirty="0" smtClean="0">
              <a:latin typeface="Times New Roman" pitchFamily="18" charset="0"/>
              <a:ea typeface="ＭＳ Ｐゴシック" pitchFamily="50" charset="-128"/>
              <a:cs typeface="Times New Roman" pitchFamily="18" charset="0"/>
            </a:endParaRPr>
          </a:p>
          <a:p>
            <a:pPr algn="just"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Authors or Source(s):</a:t>
            </a:r>
          </a:p>
          <a:p>
            <a:pPr marL="261938" indent="0" algn="just" eaLnBrk="1" hangingPunct="1">
              <a:buClr>
                <a:srgbClr val="FAFD00"/>
              </a:buClr>
              <a:buNone/>
            </a:pPr>
            <a:r>
              <a:rPr lang="en-US" altLang="ja-JP" b="1" dirty="0">
                <a:ea typeface="ＭＳ Ｐゴシック" pitchFamily="50" charset="-128"/>
                <a:cs typeface="Times New Roman" pitchFamily="18" charset="0"/>
              </a:rPr>
              <a:t>Jin Seek Choi (</a:t>
            </a:r>
            <a:r>
              <a:rPr lang="en-US" altLang="ja-JP" b="1" dirty="0" err="1">
                <a:ea typeface="ＭＳ Ｐゴシック" pitchFamily="50" charset="-128"/>
                <a:cs typeface="Times New Roman" pitchFamily="18" charset="0"/>
              </a:rPr>
              <a:t>Hanyang</a:t>
            </a:r>
            <a:r>
              <a:rPr lang="en-US" altLang="ja-JP" b="1" dirty="0">
                <a:ea typeface="ＭＳ Ｐゴシック" pitchFamily="50" charset="-128"/>
                <a:cs typeface="Times New Roman" pitchFamily="18" charset="0"/>
              </a:rPr>
              <a:t> University, Korea Ethernet Forum), </a:t>
            </a:r>
            <a:r>
              <a:rPr lang="en-US" altLang="ja-JP" b="1" dirty="0" err="1" smtClean="0">
                <a:ea typeface="ＭＳ Ｐゴシック" pitchFamily="50" charset="-128"/>
                <a:cs typeface="Times New Roman" pitchFamily="18" charset="0"/>
              </a:rPr>
              <a:t>Hyeong</a:t>
            </a:r>
            <a:r>
              <a:rPr lang="en-US" altLang="ja-JP" b="1" dirty="0" smtClean="0">
                <a:ea typeface="ＭＳ Ｐゴシック" pitchFamily="50" charset="-128"/>
                <a:cs typeface="Times New Roman" pitchFamily="18" charset="0"/>
              </a:rPr>
              <a:t>-Ho Lee (</a:t>
            </a:r>
            <a:r>
              <a:rPr lang="en-US" altLang="ja-JP" b="1" dirty="0">
                <a:ea typeface="ＭＳ Ｐゴシック" pitchFamily="50" charset="-128"/>
                <a:cs typeface="Times New Roman" pitchFamily="18" charset="0"/>
              </a:rPr>
              <a:t>ETRI</a:t>
            </a:r>
            <a:r>
              <a:rPr lang="en-US" altLang="ja-JP" b="1" dirty="0" smtClean="0">
                <a:ea typeface="ＭＳ Ｐゴシック" pitchFamily="50" charset="-128"/>
                <a:cs typeface="Times New Roman" pitchFamily="18" charset="0"/>
              </a:rPr>
              <a:t>), </a:t>
            </a:r>
            <a:r>
              <a:rPr lang="en-US" altLang="ja-JP" b="1" dirty="0">
                <a:ea typeface="ＭＳ Ｐゴシック" pitchFamily="50" charset="-128"/>
                <a:cs typeface="Times New Roman" pitchFamily="18" charset="0"/>
              </a:rPr>
              <a:t>and </a:t>
            </a:r>
            <a:r>
              <a:rPr lang="en-US" altLang="ja-JP" b="1" dirty="0" err="1" smtClean="0">
                <a:ea typeface="ＭＳ Ｐゴシック" pitchFamily="50" charset="-128"/>
                <a:cs typeface="Times New Roman" pitchFamily="18" charset="0"/>
              </a:rPr>
              <a:t>Hyunho</a:t>
            </a:r>
            <a:r>
              <a:rPr lang="en-US" altLang="ja-JP" b="1" dirty="0" smtClean="0">
                <a:ea typeface="ＭＳ Ｐゴシック" pitchFamily="50" charset="-128"/>
                <a:cs typeface="Times New Roman" pitchFamily="18" charset="0"/>
              </a:rPr>
              <a:t> Park (</a:t>
            </a:r>
            <a:r>
              <a:rPr lang="en-US" altLang="ja-JP" b="1" dirty="0">
                <a:ea typeface="ＭＳ Ｐゴシック" pitchFamily="50" charset="-128"/>
                <a:cs typeface="Times New Roman" pitchFamily="18" charset="0"/>
              </a:rPr>
              <a:t>ETRI</a:t>
            </a:r>
            <a:r>
              <a:rPr lang="en-US" altLang="ja-JP" b="1" dirty="0" smtClean="0">
                <a:ea typeface="ＭＳ Ｐゴシック" pitchFamily="50" charset="-128"/>
                <a:cs typeface="Times New Roman" pitchFamily="18" charset="0"/>
              </a:rPr>
              <a:t>) </a:t>
            </a:r>
          </a:p>
          <a:p>
            <a:pPr algn="just"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Abstract: This document presents use cases of</a:t>
            </a:r>
            <a:r>
              <a:rPr lang="en-US" altLang="ja-JP" dirty="0" smtClean="0">
                <a:solidFill>
                  <a:srgbClr val="FF0000"/>
                </a:solidFill>
                <a:latin typeface="Times New Roman" pitchFamily="18" charset="0"/>
                <a:ea typeface="ＭＳ Ｐゴシック" pitchFamily="50" charset="-128"/>
                <a:cs typeface="Times New Roman" pitchFamily="18" charset="0"/>
              </a:rPr>
              <a:t> </a:t>
            </a:r>
            <a:r>
              <a:rPr lang="en-US" altLang="ja-JP" dirty="0">
                <a:latin typeface="Times New Roman" pitchFamily="18" charset="0"/>
                <a:ea typeface="ＭＳ Ｐゴシック" pitchFamily="50" charset="-128"/>
                <a:cs typeface="Times New Roman" pitchFamily="18" charset="0"/>
              </a:rPr>
              <a:t>MIS framework to cooperate with </a:t>
            </a:r>
            <a:r>
              <a:rPr lang="en-US" altLang="ja-JP" dirty="0" smtClean="0">
                <a:latin typeface="Times New Roman" pitchFamily="18" charset="0"/>
                <a:ea typeface="ＭＳ Ｐゴシック" pitchFamily="50" charset="-128"/>
                <a:cs typeface="Times New Roman" pitchFamily="18" charset="0"/>
              </a:rPr>
              <a:t>SDN (Software-Defined Networking). </a:t>
            </a:r>
          </a:p>
        </p:txBody>
      </p:sp>
      <p:sp>
        <p:nvSpPr>
          <p:cNvPr id="2052" name="Slide Number Placeholder 4"/>
          <p:cNvSpPr>
            <a:spLocks noGrp="1"/>
          </p:cNvSpPr>
          <p:nvPr>
            <p:ph type="sldNum" sz="quarter" idx="11"/>
          </p:nvPr>
        </p:nvSpPr>
        <p:spPr>
          <a:noFill/>
        </p:spPr>
        <p:txBody>
          <a:bodyPr/>
          <a:lstStyle/>
          <a:p>
            <a:fld id="{04543137-1024-4E05-8420-1A5C4993A36B}" type="slidenum">
              <a:rPr lang="en-US" altLang="ja-JP">
                <a:solidFill>
                  <a:srgbClr val="000000"/>
                </a:solidFill>
              </a:rPr>
              <a:pPr/>
              <a:t>1</a:t>
            </a:fld>
            <a:endParaRPr lang="en-US" altLang="ja-JP">
              <a:solidFill>
                <a:srgbClr val="000000"/>
              </a:solidFill>
            </a:endParaRPr>
          </a:p>
        </p:txBody>
      </p:sp>
    </p:spTree>
    <p:extLst>
      <p:ext uri="{BB962C8B-B14F-4D97-AF65-F5344CB8AC3E}">
        <p14:creationId xmlns:p14="http://schemas.microsoft.com/office/powerpoint/2010/main" val="139487069"/>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t>(2-1) </a:t>
            </a:r>
            <a:r>
              <a:rPr lang="en-US" altLang="ko-KR" sz="2800" dirty="0" smtClean="0">
                <a:solidFill>
                  <a:srgbClr val="0070C0"/>
                </a:solidFill>
              </a:rPr>
              <a:t>Interworking </a:t>
            </a:r>
            <a:r>
              <a:rPr lang="en-US" altLang="ko-KR" sz="2800" dirty="0">
                <a:solidFill>
                  <a:srgbClr val="0070C0"/>
                </a:solidFill>
              </a:rPr>
              <a:t>Solution </a:t>
            </a:r>
            <a:r>
              <a:rPr lang="en-US" altLang="ko-KR" sz="2800" dirty="0"/>
              <a:t>of MIS </a:t>
            </a:r>
            <a:r>
              <a:rPr lang="en-US" altLang="ko-KR" sz="2800" dirty="0" smtClean="0"/>
              <a:t>framework</a:t>
            </a:r>
            <a:endParaRPr lang="ko-KR" altLang="en-US" sz="2800" dirty="0"/>
          </a:p>
        </p:txBody>
      </p:sp>
      <p:sp>
        <p:nvSpPr>
          <p:cNvPr id="3" name="내용 개체 틀 2"/>
          <p:cNvSpPr>
            <a:spLocks noGrp="1"/>
          </p:cNvSpPr>
          <p:nvPr>
            <p:ph idx="1"/>
          </p:nvPr>
        </p:nvSpPr>
        <p:spPr/>
        <p:txBody>
          <a:bodyPr/>
          <a:lstStyle/>
          <a:p>
            <a:r>
              <a:rPr lang="en-US" altLang="ko-KR" sz="2000" dirty="0" smtClean="0"/>
              <a:t>Interworking</a:t>
            </a:r>
            <a:r>
              <a:rPr lang="en-US" altLang="ko-KR" sz="2200" dirty="0" smtClean="0"/>
              <a:t> solution </a:t>
            </a:r>
            <a:r>
              <a:rPr lang="en-US" altLang="ko-KR" sz="2200" dirty="0" smtClean="0">
                <a:solidFill>
                  <a:srgbClr val="FF0000"/>
                </a:solidFill>
              </a:rPr>
              <a:t>for handover within SDN based Wireless Access Networks</a:t>
            </a:r>
          </a:p>
          <a:p>
            <a:pPr lvl="1" algn="just">
              <a:buFont typeface="Wingdings" panose="05000000000000000000" pitchFamily="2" charset="2"/>
              <a:buChar char="Ø"/>
            </a:pPr>
            <a:r>
              <a:rPr lang="en-US" altLang="ko-KR" sz="2000" dirty="0"/>
              <a:t>MIS extension for SDN </a:t>
            </a:r>
            <a:r>
              <a:rPr lang="en-US" altLang="ko-KR" sz="2000" dirty="0" smtClean="0"/>
              <a:t>controller but No MIS extension for switches/APs</a:t>
            </a:r>
            <a:endParaRPr lang="en-US" altLang="ko-KR" sz="2000" dirty="0" smtClean="0">
              <a:solidFill>
                <a:srgbClr val="FF0000"/>
              </a:solidFill>
            </a:endParaRPr>
          </a:p>
          <a:p>
            <a:pPr lvl="1" algn="just">
              <a:buFont typeface="Wingdings" panose="05000000000000000000" pitchFamily="2" charset="2"/>
              <a:buChar char="Ø"/>
            </a:pPr>
            <a:r>
              <a:rPr lang="en-US" altLang="ko-KR" sz="2000" dirty="0" smtClean="0">
                <a:solidFill>
                  <a:srgbClr val="FF0000"/>
                </a:solidFill>
              </a:rPr>
              <a:t>Only available on MN initiated Handover </a:t>
            </a:r>
            <a:endParaRPr lang="en-US" altLang="ko-KR" sz="2000" dirty="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10</a:t>
            </a:fld>
            <a:endParaRPr lang="en-US" altLang="ja-JP">
              <a:solidFill>
                <a:srgbClr val="000000"/>
              </a:solidFill>
            </a:endParaRPr>
          </a:p>
        </p:txBody>
      </p:sp>
      <p:sp>
        <p:nvSpPr>
          <p:cNvPr id="5" name="슬라이드 번호 개체 틀 3"/>
          <p:cNvSpPr txBox="1">
            <a:spLocks/>
          </p:cNvSpPr>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ko-KR"/>
            </a:defPPr>
            <a:lvl1pPr marL="0" algn="r" defTabSz="914400" rtl="0" eaLnBrk="0" latinLnBrk="1" hangingPunct="0">
              <a:lnSpc>
                <a:spcPct val="90000"/>
              </a:lnSpc>
              <a:defRPr sz="1400" kern="1200">
                <a:solidFill>
                  <a:schemeClr val="tx1"/>
                </a:solidFill>
                <a:latin typeface="Times" charset="0"/>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fld id="{F29C0F80-CD8F-472D-AFB6-6F74E86F726D}" type="slidenum">
              <a:rPr lang="en-US" altLang="ja-JP" smtClean="0">
                <a:solidFill>
                  <a:srgbClr val="000000"/>
                </a:solidFill>
              </a:rPr>
              <a:pPr/>
              <a:t>10</a:t>
            </a:fld>
            <a:endParaRPr lang="en-US" altLang="ja-JP">
              <a:solidFill>
                <a:srgbClr val="000000"/>
              </a:solidFill>
            </a:endParaRPr>
          </a:p>
        </p:txBody>
      </p:sp>
      <p:cxnSp>
        <p:nvCxnSpPr>
          <p:cNvPr id="8" name="직선 연결선 7"/>
          <p:cNvCxnSpPr/>
          <p:nvPr/>
        </p:nvCxnSpPr>
        <p:spPr>
          <a:xfrm flipV="1">
            <a:off x="5204035" y="4466279"/>
            <a:ext cx="247473" cy="9264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직선 연결선 8"/>
          <p:cNvCxnSpPr/>
          <p:nvPr/>
        </p:nvCxnSpPr>
        <p:spPr>
          <a:xfrm flipH="1" flipV="1">
            <a:off x="5701287" y="4544135"/>
            <a:ext cx="570030" cy="7707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0" name="Picture 12"/>
          <p:cNvPicPr>
            <a:picLocks noChangeAspect="1" noChangeArrowheads="1"/>
          </p:cNvPicPr>
          <p:nvPr/>
        </p:nvPicPr>
        <p:blipFill>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5003203" y="4848495"/>
            <a:ext cx="401664" cy="790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12"/>
          <p:cNvPicPr>
            <a:picLocks noChangeAspect="1" noChangeArrowheads="1"/>
          </p:cNvPicPr>
          <p:nvPr/>
        </p:nvPicPr>
        <p:blipFill>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6065277" y="4769858"/>
            <a:ext cx="401664" cy="790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7" name="직선 연결선 16"/>
          <p:cNvCxnSpPr/>
          <p:nvPr/>
        </p:nvCxnSpPr>
        <p:spPr>
          <a:xfrm flipV="1">
            <a:off x="5649289" y="3267237"/>
            <a:ext cx="0" cy="12023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21" name="그림 20"/>
          <p:cNvPicPr>
            <a:picLocks noChangeAspect="1"/>
          </p:cNvPicPr>
          <p:nvPr/>
        </p:nvPicPr>
        <p:blipFill>
          <a:blip r:embed="rId4" cstate="print">
            <a:duotone>
              <a:prstClr val="black"/>
              <a:schemeClr val="accent1">
                <a:tint val="45000"/>
                <a:satMod val="400000"/>
              </a:schemeClr>
            </a:duotone>
          </a:blip>
          <a:stretch>
            <a:fillRect/>
          </a:stretch>
        </p:blipFill>
        <p:spPr>
          <a:xfrm>
            <a:off x="5317141" y="2654277"/>
            <a:ext cx="683150" cy="923176"/>
          </a:xfrm>
          <a:prstGeom prst="rect">
            <a:avLst/>
          </a:prstGeom>
        </p:spPr>
      </p:pic>
      <p:pic>
        <p:nvPicPr>
          <p:cNvPr id="22" name="그림 21"/>
          <p:cNvPicPr>
            <a:picLocks noChangeAspect="1"/>
          </p:cNvPicPr>
          <p:nvPr/>
        </p:nvPicPr>
        <p:blipFill>
          <a:blip r:embed="rId5" cstate="print">
            <a:duotone>
              <a:prstClr val="black"/>
              <a:schemeClr val="accent1">
                <a:tint val="45000"/>
                <a:satMod val="400000"/>
              </a:schemeClr>
            </a:duotone>
          </a:blip>
          <a:stretch>
            <a:fillRect/>
          </a:stretch>
        </p:blipFill>
        <p:spPr>
          <a:xfrm>
            <a:off x="5317141" y="4190412"/>
            <a:ext cx="647190" cy="558360"/>
          </a:xfrm>
          <a:prstGeom prst="rect">
            <a:avLst/>
          </a:prstGeom>
        </p:spPr>
      </p:pic>
      <p:pic>
        <p:nvPicPr>
          <p:cNvPr id="24" name="Picture 2" descr="C:\Users\user\AppData\Local\Microsoft\Windows\Temporary Internet Files\Content.IE5\EVQU9V7S\MC900433826[1].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451508" y="5938894"/>
            <a:ext cx="658458" cy="658458"/>
          </a:xfrm>
          <a:prstGeom prst="rect">
            <a:avLst/>
          </a:prstGeom>
          <a:noFill/>
          <a:extLst>
            <a:ext uri="{909E8E84-426E-40DD-AFC4-6F175D3DCCD1}">
              <a14:hiddenFill xmlns:a14="http://schemas.microsoft.com/office/drawing/2010/main">
                <a:solidFill>
                  <a:srgbClr val="FFFFFF"/>
                </a:solidFill>
              </a14:hiddenFill>
            </a:ext>
          </a:extLst>
        </p:spPr>
      </p:pic>
      <p:sp>
        <p:nvSpPr>
          <p:cNvPr id="28" name="TextBox 27"/>
          <p:cNvSpPr txBox="1"/>
          <p:nvPr/>
        </p:nvSpPr>
        <p:spPr>
          <a:xfrm>
            <a:off x="6065277" y="2786720"/>
            <a:ext cx="969218" cy="523220"/>
          </a:xfrm>
          <a:prstGeom prst="rect">
            <a:avLst/>
          </a:prstGeom>
          <a:noFill/>
        </p:spPr>
        <p:txBody>
          <a:bodyPr wrap="square" rtlCol="0">
            <a:spAutoFit/>
          </a:bodyPr>
          <a:lstStyle/>
          <a:p>
            <a:r>
              <a:rPr lang="en-US" altLang="ko-KR" sz="1400" dirty="0" smtClean="0"/>
              <a:t>SDN Controller</a:t>
            </a:r>
          </a:p>
        </p:txBody>
      </p:sp>
      <p:sp>
        <p:nvSpPr>
          <p:cNvPr id="29" name="TextBox 28"/>
          <p:cNvSpPr txBox="1"/>
          <p:nvPr/>
        </p:nvSpPr>
        <p:spPr>
          <a:xfrm>
            <a:off x="5964331" y="4204669"/>
            <a:ext cx="969218" cy="523220"/>
          </a:xfrm>
          <a:prstGeom prst="rect">
            <a:avLst/>
          </a:prstGeom>
          <a:noFill/>
        </p:spPr>
        <p:txBody>
          <a:bodyPr wrap="square" rtlCol="0">
            <a:spAutoFit/>
          </a:bodyPr>
          <a:lstStyle/>
          <a:p>
            <a:r>
              <a:rPr lang="en-US" altLang="ko-KR" sz="1400" dirty="0" smtClean="0"/>
              <a:t>SDN Switch</a:t>
            </a:r>
          </a:p>
        </p:txBody>
      </p:sp>
      <p:sp>
        <p:nvSpPr>
          <p:cNvPr id="31" name="TextBox 30"/>
          <p:cNvSpPr txBox="1"/>
          <p:nvPr/>
        </p:nvSpPr>
        <p:spPr>
          <a:xfrm>
            <a:off x="5404314" y="5159118"/>
            <a:ext cx="979409" cy="307777"/>
          </a:xfrm>
          <a:prstGeom prst="rect">
            <a:avLst/>
          </a:prstGeom>
          <a:noFill/>
        </p:spPr>
        <p:txBody>
          <a:bodyPr wrap="square" rtlCol="0">
            <a:spAutoFit/>
          </a:bodyPr>
          <a:lstStyle/>
          <a:p>
            <a:r>
              <a:rPr lang="en-US" altLang="ko-KR" sz="1400" dirty="0" smtClean="0"/>
              <a:t>PoA2</a:t>
            </a:r>
            <a:endParaRPr lang="ko-KR" altLang="en-US" sz="1400" dirty="0"/>
          </a:p>
        </p:txBody>
      </p:sp>
      <p:cxnSp>
        <p:nvCxnSpPr>
          <p:cNvPr id="37" name="직선 화살표 연결선 36"/>
          <p:cNvCxnSpPr/>
          <p:nvPr/>
        </p:nvCxnSpPr>
        <p:spPr>
          <a:xfrm flipV="1">
            <a:off x="5283911" y="4565086"/>
            <a:ext cx="86934" cy="337878"/>
          </a:xfrm>
          <a:prstGeom prst="straightConnector1">
            <a:avLst/>
          </a:prstGeom>
          <a:ln w="285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8" name="직선 화살표 연결선 37"/>
          <p:cNvCxnSpPr/>
          <p:nvPr/>
        </p:nvCxnSpPr>
        <p:spPr>
          <a:xfrm flipH="1" flipV="1">
            <a:off x="5900439" y="4623061"/>
            <a:ext cx="209527" cy="284340"/>
          </a:xfrm>
          <a:prstGeom prst="straightConnector1">
            <a:avLst/>
          </a:prstGeom>
          <a:ln w="285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9" name="직선 화살표 연결선 38"/>
          <p:cNvCxnSpPr/>
          <p:nvPr/>
        </p:nvCxnSpPr>
        <p:spPr>
          <a:xfrm flipH="1" flipV="1">
            <a:off x="5695425" y="3531740"/>
            <a:ext cx="5862" cy="679758"/>
          </a:xfrm>
          <a:prstGeom prst="straightConnector1">
            <a:avLst/>
          </a:prstGeom>
          <a:ln w="285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3" name="왼쪽 대괄호 42"/>
          <p:cNvSpPr/>
          <p:nvPr/>
        </p:nvSpPr>
        <p:spPr>
          <a:xfrm rot="16200000">
            <a:off x="5671370" y="5168772"/>
            <a:ext cx="181765" cy="791243"/>
          </a:xfrm>
          <a:prstGeom prst="lef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sp>
        <p:nvSpPr>
          <p:cNvPr id="44" name="TextBox 43"/>
          <p:cNvSpPr txBox="1"/>
          <p:nvPr/>
        </p:nvSpPr>
        <p:spPr>
          <a:xfrm>
            <a:off x="5374961" y="5661248"/>
            <a:ext cx="758541" cy="276999"/>
          </a:xfrm>
          <a:prstGeom prst="rect">
            <a:avLst/>
          </a:prstGeom>
          <a:solidFill>
            <a:srgbClr val="FFFF00"/>
          </a:solidFill>
        </p:spPr>
        <p:txBody>
          <a:bodyPr wrap="none" rtlCol="0">
            <a:spAutoFit/>
          </a:bodyPr>
          <a:lstStyle/>
          <a:p>
            <a:r>
              <a:rPr lang="en-US" altLang="ko-KR" sz="1200" dirty="0" smtClean="0"/>
              <a:t>handover</a:t>
            </a:r>
            <a:endParaRPr lang="ko-KR" altLang="en-US" sz="1200" dirty="0"/>
          </a:p>
        </p:txBody>
      </p:sp>
      <p:sp>
        <p:nvSpPr>
          <p:cNvPr id="53" name="모서리가 둥근 직사각형 52"/>
          <p:cNvSpPr/>
          <p:nvPr/>
        </p:nvSpPr>
        <p:spPr>
          <a:xfrm>
            <a:off x="5451508" y="6033870"/>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
        <p:nvSpPr>
          <p:cNvPr id="15" name="자유형 14"/>
          <p:cNvSpPr/>
          <p:nvPr/>
        </p:nvSpPr>
        <p:spPr>
          <a:xfrm>
            <a:off x="4885838" y="3236792"/>
            <a:ext cx="386444" cy="2117803"/>
          </a:xfrm>
          <a:custGeom>
            <a:avLst/>
            <a:gdLst>
              <a:gd name="connsiteX0" fmla="*/ 0 w 2166551"/>
              <a:gd name="connsiteY0" fmla="*/ 0 h 2150076"/>
              <a:gd name="connsiteX1" fmla="*/ 2166551 w 2166551"/>
              <a:gd name="connsiteY1" fmla="*/ 0 h 2150076"/>
              <a:gd name="connsiteX2" fmla="*/ 2150075 w 2166551"/>
              <a:gd name="connsiteY2" fmla="*/ 1161535 h 2150076"/>
              <a:gd name="connsiteX3" fmla="*/ 2150075 w 2166551"/>
              <a:gd name="connsiteY3" fmla="*/ 1161535 h 2150076"/>
              <a:gd name="connsiteX4" fmla="*/ 1565189 w 2166551"/>
              <a:gd name="connsiteY4" fmla="*/ 2150076 h 2150076"/>
              <a:gd name="connsiteX0" fmla="*/ 601361 w 601361"/>
              <a:gd name="connsiteY0" fmla="*/ 0 h 2150076"/>
              <a:gd name="connsiteX1" fmla="*/ 584885 w 601361"/>
              <a:gd name="connsiteY1" fmla="*/ 1161535 h 2150076"/>
              <a:gd name="connsiteX2" fmla="*/ 584885 w 601361"/>
              <a:gd name="connsiteY2" fmla="*/ 1161535 h 2150076"/>
              <a:gd name="connsiteX3" fmla="*/ -1 w 601361"/>
              <a:gd name="connsiteY3" fmla="*/ 2150076 h 2150076"/>
              <a:gd name="connsiteX0" fmla="*/ 601363 w 601363"/>
              <a:gd name="connsiteY0" fmla="*/ 0 h 2117803"/>
              <a:gd name="connsiteX1" fmla="*/ 584887 w 601363"/>
              <a:gd name="connsiteY1" fmla="*/ 1129262 h 2117803"/>
              <a:gd name="connsiteX2" fmla="*/ 584887 w 601363"/>
              <a:gd name="connsiteY2" fmla="*/ 1129262 h 2117803"/>
              <a:gd name="connsiteX3" fmla="*/ 1 w 601363"/>
              <a:gd name="connsiteY3" fmla="*/ 2117803 h 2117803"/>
              <a:gd name="connsiteX0" fmla="*/ 601361 w 601361"/>
              <a:gd name="connsiteY0" fmla="*/ 0 h 2117803"/>
              <a:gd name="connsiteX1" fmla="*/ 584885 w 601361"/>
              <a:gd name="connsiteY1" fmla="*/ 1129262 h 2117803"/>
              <a:gd name="connsiteX2" fmla="*/ 584885 w 601361"/>
              <a:gd name="connsiteY2" fmla="*/ 1129262 h 2117803"/>
              <a:gd name="connsiteX3" fmla="*/ -1 w 601361"/>
              <a:gd name="connsiteY3" fmla="*/ 2117803 h 2117803"/>
            </a:gdLst>
            <a:ahLst/>
            <a:cxnLst>
              <a:cxn ang="0">
                <a:pos x="connsiteX0" y="connsiteY0"/>
              </a:cxn>
              <a:cxn ang="0">
                <a:pos x="connsiteX1" y="connsiteY1"/>
              </a:cxn>
              <a:cxn ang="0">
                <a:pos x="connsiteX2" y="connsiteY2"/>
              </a:cxn>
              <a:cxn ang="0">
                <a:pos x="connsiteX3" y="connsiteY3"/>
              </a:cxn>
            </a:cxnLst>
            <a:rect l="l" t="t" r="r" b="b"/>
            <a:pathLst>
              <a:path w="601361" h="2117803">
                <a:moveTo>
                  <a:pt x="601361" y="0"/>
                </a:moveTo>
                <a:lnTo>
                  <a:pt x="584885" y="1129262"/>
                </a:lnTo>
                <a:lnTo>
                  <a:pt x="584885" y="1129262"/>
                </a:lnTo>
                <a:lnTo>
                  <a:pt x="-1" y="2117803"/>
                </a:lnTo>
              </a:path>
            </a:pathLst>
          </a:custGeom>
          <a:ln w="28575">
            <a:solidFill>
              <a:srgbClr val="FFFF00"/>
            </a:solidFill>
            <a:prstDash val="dash"/>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sp>
        <p:nvSpPr>
          <p:cNvPr id="56" name="모서리가 둥근 직사각형 55"/>
          <p:cNvSpPr/>
          <p:nvPr/>
        </p:nvSpPr>
        <p:spPr>
          <a:xfrm>
            <a:off x="5737707" y="3030572"/>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Tree>
    <p:extLst>
      <p:ext uri="{BB962C8B-B14F-4D97-AF65-F5344CB8AC3E}">
        <p14:creationId xmlns:p14="http://schemas.microsoft.com/office/powerpoint/2010/main" val="3129975995"/>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3200" dirty="0" smtClean="0"/>
              <a:t>(2-1) </a:t>
            </a:r>
            <a:r>
              <a:rPr lang="en-US" altLang="ko-KR" sz="2800" dirty="0" smtClean="0"/>
              <a:t>Signaling message flows (</a:t>
            </a:r>
            <a:r>
              <a:rPr lang="en-US" altLang="ko-KR" sz="2800" dirty="0" smtClean="0">
                <a:solidFill>
                  <a:srgbClr val="0070C0"/>
                </a:solidFill>
              </a:rPr>
              <a:t>Interworking</a:t>
            </a:r>
            <a:r>
              <a:rPr lang="en-US" altLang="ko-KR" sz="2800" dirty="0" smtClean="0"/>
              <a:t>)</a:t>
            </a:r>
            <a:endParaRPr lang="ko-KR" altLang="en-US" sz="2800" dirty="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11</a:t>
            </a:fld>
            <a:endParaRPr lang="en-US" altLang="ja-JP">
              <a:solidFill>
                <a:srgbClr val="000000"/>
              </a:solidFill>
            </a:endParaRPr>
          </a:p>
        </p:txBody>
      </p:sp>
      <p:cxnSp>
        <p:nvCxnSpPr>
          <p:cNvPr id="59" name="직선 화살표 연결선 58"/>
          <p:cNvCxnSpPr>
            <a:stCxn id="109" idx="2"/>
          </p:cNvCxnSpPr>
          <p:nvPr/>
        </p:nvCxnSpPr>
        <p:spPr>
          <a:xfrm>
            <a:off x="6660232" y="1637391"/>
            <a:ext cx="0" cy="469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8" name="모서리가 둥근 직사각형 67"/>
          <p:cNvSpPr/>
          <p:nvPr/>
        </p:nvSpPr>
        <p:spPr>
          <a:xfrm>
            <a:off x="4730413" y="1205343"/>
            <a:ext cx="777691" cy="362427"/>
          </a:xfrm>
          <a:prstGeom prst="roundRect">
            <a:avLst/>
          </a:prstGeom>
          <a:solidFill>
            <a:schemeClr val="bg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rIns="36000" rtlCol="0" anchor="ctr"/>
          <a:lstStyle/>
          <a:p>
            <a:pPr algn="ctr"/>
            <a:r>
              <a:rPr lang="en-US" altLang="ko-KR" sz="1100" dirty="0" smtClean="0">
                <a:solidFill>
                  <a:schemeClr val="accent1">
                    <a:lumMod val="75000"/>
                  </a:schemeClr>
                </a:solidFill>
              </a:rPr>
              <a:t>Candidate</a:t>
            </a:r>
          </a:p>
          <a:p>
            <a:pPr algn="ctr"/>
            <a:r>
              <a:rPr lang="en-US" altLang="ko-KR" sz="1100" dirty="0" err="1" smtClean="0">
                <a:solidFill>
                  <a:schemeClr val="accent1">
                    <a:lumMod val="75000"/>
                  </a:schemeClr>
                </a:solidFill>
              </a:rPr>
              <a:t>PoA</a:t>
            </a:r>
            <a:r>
              <a:rPr lang="en-US" altLang="ko-KR" sz="1100" dirty="0" smtClean="0">
                <a:solidFill>
                  <a:schemeClr val="accent1">
                    <a:lumMod val="75000"/>
                  </a:schemeClr>
                </a:solidFill>
              </a:rPr>
              <a:t> 2</a:t>
            </a:r>
            <a:endParaRPr lang="ko-KR" altLang="en-US" sz="1100" dirty="0">
              <a:solidFill>
                <a:schemeClr val="accent1">
                  <a:lumMod val="75000"/>
                </a:schemeClr>
              </a:solidFill>
            </a:endParaRPr>
          </a:p>
        </p:txBody>
      </p:sp>
      <p:sp>
        <p:nvSpPr>
          <p:cNvPr id="71" name="모서리가 둥근 직사각형 70"/>
          <p:cNvSpPr/>
          <p:nvPr/>
        </p:nvSpPr>
        <p:spPr>
          <a:xfrm>
            <a:off x="3635897" y="1240153"/>
            <a:ext cx="504056" cy="362427"/>
          </a:xfrm>
          <a:prstGeom prst="roundRect">
            <a:avLst/>
          </a:prstGeom>
          <a:solidFill>
            <a:schemeClr val="bg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rIns="36000" rtlCol="0" anchor="ctr"/>
          <a:lstStyle/>
          <a:p>
            <a:pPr algn="ctr"/>
            <a:r>
              <a:rPr lang="en-US" altLang="ko-KR" sz="1100" dirty="0" smtClean="0">
                <a:solidFill>
                  <a:schemeClr val="accent1">
                    <a:lumMod val="75000"/>
                  </a:schemeClr>
                </a:solidFill>
              </a:rPr>
              <a:t>Serving</a:t>
            </a:r>
          </a:p>
          <a:p>
            <a:pPr algn="ctr"/>
            <a:r>
              <a:rPr lang="en-US" altLang="ko-KR" sz="1100" dirty="0" smtClean="0">
                <a:solidFill>
                  <a:schemeClr val="accent1">
                    <a:lumMod val="75000"/>
                  </a:schemeClr>
                </a:solidFill>
              </a:rPr>
              <a:t>PoA1</a:t>
            </a:r>
            <a:endParaRPr lang="ko-KR" altLang="en-US" sz="1100" dirty="0">
              <a:solidFill>
                <a:schemeClr val="accent1">
                  <a:lumMod val="75000"/>
                </a:schemeClr>
              </a:solidFill>
            </a:endParaRPr>
          </a:p>
        </p:txBody>
      </p:sp>
      <p:sp>
        <p:nvSpPr>
          <p:cNvPr id="72" name="모서리가 둥근 직사각형 71"/>
          <p:cNvSpPr/>
          <p:nvPr/>
        </p:nvSpPr>
        <p:spPr>
          <a:xfrm>
            <a:off x="2411760" y="1240153"/>
            <a:ext cx="504056" cy="327617"/>
          </a:xfrm>
          <a:prstGeom prst="roundRect">
            <a:avLst/>
          </a:prstGeom>
          <a:solidFill>
            <a:schemeClr val="bg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rIns="36000" rtlCol="0" anchor="ctr"/>
          <a:lstStyle/>
          <a:p>
            <a:pPr algn="ctr"/>
            <a:r>
              <a:rPr lang="en-US" altLang="ko-KR" sz="1100" dirty="0" smtClean="0">
                <a:solidFill>
                  <a:schemeClr val="accent1">
                    <a:lumMod val="75000"/>
                  </a:schemeClr>
                </a:solidFill>
              </a:rPr>
              <a:t>MN</a:t>
            </a:r>
            <a:endParaRPr lang="ko-KR" altLang="en-US" sz="1100" dirty="0">
              <a:solidFill>
                <a:schemeClr val="accent1">
                  <a:lumMod val="75000"/>
                </a:schemeClr>
              </a:solidFill>
            </a:endParaRPr>
          </a:p>
        </p:txBody>
      </p:sp>
      <p:sp>
        <p:nvSpPr>
          <p:cNvPr id="101" name="TextBox 100"/>
          <p:cNvSpPr txBox="1"/>
          <p:nvPr/>
        </p:nvSpPr>
        <p:spPr>
          <a:xfrm>
            <a:off x="1071765" y="1772816"/>
            <a:ext cx="936103" cy="423457"/>
          </a:xfrm>
          <a:prstGeom prst="rect">
            <a:avLst/>
          </a:prstGeom>
          <a:noFill/>
        </p:spPr>
        <p:txBody>
          <a:bodyPr wrap="none" lIns="36000" tIns="10800" rIns="36000" bIns="10800" rtlCol="0">
            <a:noAutofit/>
          </a:bodyPr>
          <a:lstStyle/>
          <a:p>
            <a:pPr algn="ctr"/>
            <a:r>
              <a:rPr lang="en-US" altLang="ko-KR" sz="1200" dirty="0" smtClean="0"/>
              <a:t>MN detects</a:t>
            </a:r>
            <a:br>
              <a:rPr lang="en-US" altLang="ko-KR" sz="1200" dirty="0" smtClean="0"/>
            </a:br>
            <a:r>
              <a:rPr lang="en-US" altLang="ko-KR" sz="1200" dirty="0" smtClean="0"/>
              <a:t> PoA2</a:t>
            </a:r>
            <a:endParaRPr lang="ko-KR" altLang="en-US" sz="1200" dirty="0"/>
          </a:p>
        </p:txBody>
      </p:sp>
      <p:sp>
        <p:nvSpPr>
          <p:cNvPr id="102" name="TextBox 101"/>
          <p:cNvSpPr txBox="1"/>
          <p:nvPr/>
        </p:nvSpPr>
        <p:spPr>
          <a:xfrm>
            <a:off x="1071765" y="2454744"/>
            <a:ext cx="1302099" cy="211728"/>
          </a:xfrm>
          <a:prstGeom prst="rect">
            <a:avLst/>
          </a:prstGeom>
          <a:noFill/>
        </p:spPr>
        <p:txBody>
          <a:bodyPr wrap="none" lIns="36000" tIns="10800" rIns="36000" bIns="10800" rtlCol="0">
            <a:noAutofit/>
          </a:bodyPr>
          <a:lstStyle/>
          <a:p>
            <a:pPr algn="ctr"/>
            <a:r>
              <a:rPr lang="en-US" altLang="ko-KR" sz="1200" dirty="0" smtClean="0"/>
              <a:t>Handover execution</a:t>
            </a:r>
            <a:endParaRPr lang="ko-KR" altLang="en-US" sz="1200" dirty="0"/>
          </a:p>
        </p:txBody>
      </p:sp>
      <p:sp>
        <p:nvSpPr>
          <p:cNvPr id="103" name="TextBox 102"/>
          <p:cNvSpPr txBox="1"/>
          <p:nvPr/>
        </p:nvSpPr>
        <p:spPr>
          <a:xfrm>
            <a:off x="1197750" y="4489755"/>
            <a:ext cx="936103" cy="423457"/>
          </a:xfrm>
          <a:prstGeom prst="rect">
            <a:avLst/>
          </a:prstGeom>
          <a:noFill/>
        </p:spPr>
        <p:txBody>
          <a:bodyPr wrap="none" lIns="36000" tIns="10800" rIns="36000" bIns="10800" rtlCol="0">
            <a:noAutofit/>
          </a:bodyPr>
          <a:lstStyle/>
          <a:p>
            <a:pPr algn="ctr"/>
            <a:r>
              <a:rPr lang="en-US" altLang="ko-KR" sz="1200" dirty="0" smtClean="0"/>
              <a:t>MN connects</a:t>
            </a:r>
            <a:br>
              <a:rPr lang="en-US" altLang="ko-KR" sz="1200" dirty="0" smtClean="0"/>
            </a:br>
            <a:r>
              <a:rPr lang="en-US" altLang="ko-KR" sz="1200" dirty="0" smtClean="0"/>
              <a:t>to PoA2</a:t>
            </a:r>
            <a:endParaRPr lang="ko-KR" altLang="en-US" sz="1200" dirty="0"/>
          </a:p>
        </p:txBody>
      </p:sp>
      <p:cxnSp>
        <p:nvCxnSpPr>
          <p:cNvPr id="104" name="직선 화살표 연결선 103"/>
          <p:cNvCxnSpPr/>
          <p:nvPr/>
        </p:nvCxnSpPr>
        <p:spPr>
          <a:xfrm>
            <a:off x="2623621" y="2651512"/>
            <a:ext cx="3996444" cy="0"/>
          </a:xfrm>
          <a:prstGeom prst="straightConnector1">
            <a:avLst/>
          </a:prstGeom>
          <a:ln>
            <a:solidFill>
              <a:srgbClr val="0070C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5" name="직선 화살표 연결선 104"/>
          <p:cNvCxnSpPr/>
          <p:nvPr/>
        </p:nvCxnSpPr>
        <p:spPr>
          <a:xfrm>
            <a:off x="2627784" y="2939520"/>
            <a:ext cx="4060565" cy="0"/>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06" name="직선 화살표 연결선 105"/>
          <p:cNvCxnSpPr/>
          <p:nvPr/>
        </p:nvCxnSpPr>
        <p:spPr>
          <a:xfrm>
            <a:off x="2622505" y="4045357"/>
            <a:ext cx="3996444" cy="0"/>
          </a:xfrm>
          <a:prstGeom prst="straightConnector1">
            <a:avLst/>
          </a:prstGeom>
          <a:ln>
            <a:solidFill>
              <a:srgbClr val="0070C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7" name="직선 화살표 연결선 106"/>
          <p:cNvCxnSpPr/>
          <p:nvPr/>
        </p:nvCxnSpPr>
        <p:spPr>
          <a:xfrm>
            <a:off x="2622505" y="6165304"/>
            <a:ext cx="4025496" cy="0"/>
          </a:xfrm>
          <a:prstGeom prst="straightConnector1">
            <a:avLst/>
          </a:prstGeom>
          <a:ln>
            <a:solidFill>
              <a:srgbClr val="0070C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109" name="모서리가 둥근 직사각형 108"/>
          <p:cNvSpPr/>
          <p:nvPr/>
        </p:nvSpPr>
        <p:spPr>
          <a:xfrm>
            <a:off x="6265304" y="1205343"/>
            <a:ext cx="789856"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ko-KR" sz="1100" dirty="0" smtClean="0">
                <a:solidFill>
                  <a:srgbClr val="FFFF01"/>
                </a:solidFill>
              </a:rPr>
              <a:t>SDN</a:t>
            </a:r>
          </a:p>
          <a:p>
            <a:pPr algn="ctr"/>
            <a:r>
              <a:rPr lang="en-US" altLang="ko-KR" sz="1100" dirty="0" smtClean="0">
                <a:solidFill>
                  <a:srgbClr val="FFFF01"/>
                </a:solidFill>
              </a:rPr>
              <a:t>Controller</a:t>
            </a:r>
            <a:br>
              <a:rPr lang="en-US" altLang="ko-KR" sz="1100" dirty="0" smtClean="0">
                <a:solidFill>
                  <a:srgbClr val="FFFF01"/>
                </a:solidFill>
              </a:rPr>
            </a:br>
            <a:r>
              <a:rPr lang="en-US" altLang="ko-KR" sz="1100" dirty="0" smtClean="0">
                <a:solidFill>
                  <a:srgbClr val="FFFF01"/>
                </a:solidFill>
              </a:rPr>
              <a:t>(</a:t>
            </a:r>
            <a:r>
              <a:rPr lang="en-US" altLang="ko-KR" sz="1100" dirty="0">
                <a:solidFill>
                  <a:srgbClr val="FFFF01"/>
                </a:solidFill>
              </a:rPr>
              <a:t>MIS </a:t>
            </a:r>
            <a:r>
              <a:rPr lang="en-US" altLang="ko-KR" sz="1100" dirty="0" err="1" smtClean="0">
                <a:solidFill>
                  <a:srgbClr val="FFFF01"/>
                </a:solidFill>
              </a:rPr>
              <a:t>PoS</a:t>
            </a:r>
            <a:r>
              <a:rPr lang="en-US" altLang="ko-KR" sz="1100" dirty="0">
                <a:solidFill>
                  <a:srgbClr val="FFFF01"/>
                </a:solidFill>
              </a:rPr>
              <a:t>)</a:t>
            </a:r>
            <a:endParaRPr lang="ko-KR" altLang="en-US" sz="1100" dirty="0">
              <a:solidFill>
                <a:srgbClr val="FFFF01"/>
              </a:solidFill>
            </a:endParaRPr>
          </a:p>
        </p:txBody>
      </p:sp>
      <p:cxnSp>
        <p:nvCxnSpPr>
          <p:cNvPr id="111" name="직선 화살표 연결선 110"/>
          <p:cNvCxnSpPr/>
          <p:nvPr/>
        </p:nvCxnSpPr>
        <p:spPr>
          <a:xfrm flipV="1">
            <a:off x="2628000" y="2137152"/>
            <a:ext cx="4032232" cy="3505"/>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14" name="직선 화살표 연결선 113"/>
          <p:cNvCxnSpPr/>
          <p:nvPr/>
        </p:nvCxnSpPr>
        <p:spPr>
          <a:xfrm>
            <a:off x="2641079" y="4812664"/>
            <a:ext cx="4024311" cy="0"/>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15" name="직선 화살표 연결선 114"/>
          <p:cNvCxnSpPr/>
          <p:nvPr/>
        </p:nvCxnSpPr>
        <p:spPr>
          <a:xfrm>
            <a:off x="2635800" y="4812664"/>
            <a:ext cx="2496753" cy="0"/>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17" name="TextBox 116"/>
          <p:cNvSpPr txBox="1"/>
          <p:nvPr/>
        </p:nvSpPr>
        <p:spPr>
          <a:xfrm>
            <a:off x="1254762" y="5737027"/>
            <a:ext cx="936103" cy="423457"/>
          </a:xfrm>
          <a:prstGeom prst="rect">
            <a:avLst/>
          </a:prstGeom>
          <a:noFill/>
        </p:spPr>
        <p:txBody>
          <a:bodyPr wrap="none" lIns="36000" tIns="10800" rIns="36000" bIns="10800" rtlCol="0">
            <a:noAutofit/>
          </a:bodyPr>
          <a:lstStyle/>
          <a:p>
            <a:pPr algn="ctr"/>
            <a:r>
              <a:rPr lang="en-US" altLang="ko-KR" sz="1200" dirty="0" smtClean="0"/>
              <a:t>Handover</a:t>
            </a:r>
          </a:p>
          <a:p>
            <a:pPr algn="ctr"/>
            <a:r>
              <a:rPr lang="en-US" altLang="ko-KR" sz="1200" dirty="0" smtClean="0"/>
              <a:t>Completed</a:t>
            </a:r>
            <a:endParaRPr lang="ko-KR" altLang="en-US" sz="1200" dirty="0"/>
          </a:p>
        </p:txBody>
      </p:sp>
      <p:sp>
        <p:nvSpPr>
          <p:cNvPr id="119" name="TextBox 118"/>
          <p:cNvSpPr txBox="1"/>
          <p:nvPr/>
        </p:nvSpPr>
        <p:spPr>
          <a:xfrm>
            <a:off x="1941070" y="1772816"/>
            <a:ext cx="2193210" cy="211728"/>
          </a:xfrm>
          <a:prstGeom prst="rect">
            <a:avLst/>
          </a:prstGeom>
          <a:noFill/>
        </p:spPr>
        <p:txBody>
          <a:bodyPr wrap="none" lIns="36000" tIns="10800" rIns="36000" bIns="10800" rtlCol="0">
            <a:noAutofit/>
          </a:bodyPr>
          <a:lstStyle/>
          <a:p>
            <a:pPr algn="ctr"/>
            <a:r>
              <a:rPr lang="en-US" altLang="ko-KR" sz="900" b="1" dirty="0" smtClean="0"/>
              <a:t>(1) </a:t>
            </a:r>
            <a:r>
              <a:rPr lang="en-US" altLang="ko-KR" sz="900" b="1" dirty="0" err="1" smtClean="0"/>
              <a:t>MIS_MN_Link_Detected.indication</a:t>
            </a:r>
            <a:endParaRPr lang="ko-KR" altLang="en-US" sz="900" b="1" dirty="0"/>
          </a:p>
        </p:txBody>
      </p:sp>
      <p:sp>
        <p:nvSpPr>
          <p:cNvPr id="120" name="TextBox 119"/>
          <p:cNvSpPr txBox="1"/>
          <p:nvPr/>
        </p:nvSpPr>
        <p:spPr>
          <a:xfrm>
            <a:off x="3678268" y="1949062"/>
            <a:ext cx="2193210" cy="211728"/>
          </a:xfrm>
          <a:prstGeom prst="rect">
            <a:avLst/>
          </a:prstGeom>
          <a:noFill/>
        </p:spPr>
        <p:txBody>
          <a:bodyPr wrap="none" lIns="36000" tIns="10800" rIns="36000" bIns="10800" rtlCol="0">
            <a:noAutofit/>
          </a:bodyPr>
          <a:lstStyle/>
          <a:p>
            <a:pPr algn="ctr"/>
            <a:r>
              <a:rPr lang="en-US" altLang="ko-KR" sz="900" b="1" dirty="0" smtClean="0"/>
              <a:t>(2) </a:t>
            </a:r>
            <a:r>
              <a:rPr lang="en-US" altLang="ko-KR" sz="900" b="1" dirty="0" err="1" smtClean="0"/>
              <a:t>MIS_MN_HO_Candidate_Query.request</a:t>
            </a:r>
            <a:endParaRPr lang="ko-KR" altLang="en-US" sz="900" b="1" dirty="0"/>
          </a:p>
        </p:txBody>
      </p:sp>
      <p:sp>
        <p:nvSpPr>
          <p:cNvPr id="121" name="TextBox 120"/>
          <p:cNvSpPr txBox="1"/>
          <p:nvPr/>
        </p:nvSpPr>
        <p:spPr>
          <a:xfrm>
            <a:off x="3689130" y="2491728"/>
            <a:ext cx="2193210" cy="211728"/>
          </a:xfrm>
          <a:prstGeom prst="rect">
            <a:avLst/>
          </a:prstGeom>
          <a:noFill/>
        </p:spPr>
        <p:txBody>
          <a:bodyPr wrap="none" lIns="36000" tIns="10800" rIns="36000" bIns="10800" rtlCol="0">
            <a:noAutofit/>
          </a:bodyPr>
          <a:lstStyle/>
          <a:p>
            <a:pPr algn="ctr"/>
            <a:r>
              <a:rPr lang="en-US" altLang="ko-KR" sz="900" b="1" dirty="0" smtClean="0"/>
              <a:t>5) </a:t>
            </a:r>
            <a:r>
              <a:rPr lang="en-US" altLang="ko-KR" sz="900" b="1" dirty="0" err="1" smtClean="0"/>
              <a:t>MIS_MN_HO_Candidate_Query.response</a:t>
            </a:r>
            <a:endParaRPr lang="ko-KR" altLang="en-US" sz="900" b="1" dirty="0"/>
          </a:p>
        </p:txBody>
      </p:sp>
      <p:sp>
        <p:nvSpPr>
          <p:cNvPr id="122" name="TextBox 121"/>
          <p:cNvSpPr txBox="1"/>
          <p:nvPr/>
        </p:nvSpPr>
        <p:spPr>
          <a:xfrm>
            <a:off x="4932040" y="5953576"/>
            <a:ext cx="2193210" cy="211728"/>
          </a:xfrm>
          <a:prstGeom prst="rect">
            <a:avLst/>
          </a:prstGeom>
          <a:noFill/>
        </p:spPr>
        <p:txBody>
          <a:bodyPr wrap="none" lIns="36000" tIns="10800" rIns="36000" bIns="10800" rtlCol="0">
            <a:noAutofit/>
          </a:bodyPr>
          <a:lstStyle/>
          <a:p>
            <a:pPr algn="ctr"/>
            <a:r>
              <a:rPr lang="en-US" altLang="ko-KR" sz="900" b="1" dirty="0" smtClean="0"/>
              <a:t>(16) </a:t>
            </a:r>
            <a:r>
              <a:rPr lang="en-US" altLang="ko-KR" sz="900" b="1" dirty="0" err="1" smtClean="0"/>
              <a:t>MIS_MN_HO_Commit.response</a:t>
            </a:r>
            <a:endParaRPr lang="ko-KR" altLang="en-US" sz="900" b="1" dirty="0"/>
          </a:p>
        </p:txBody>
      </p:sp>
      <p:sp>
        <p:nvSpPr>
          <p:cNvPr id="123" name="TextBox 122"/>
          <p:cNvSpPr txBox="1"/>
          <p:nvPr/>
        </p:nvSpPr>
        <p:spPr>
          <a:xfrm>
            <a:off x="3746942" y="2785224"/>
            <a:ext cx="2193210" cy="211728"/>
          </a:xfrm>
          <a:prstGeom prst="rect">
            <a:avLst/>
          </a:prstGeom>
          <a:noFill/>
        </p:spPr>
        <p:txBody>
          <a:bodyPr wrap="none" lIns="36000" tIns="10800" rIns="36000" bIns="10800" rtlCol="0">
            <a:noAutofit/>
          </a:bodyPr>
          <a:lstStyle/>
          <a:p>
            <a:pPr algn="ctr"/>
            <a:r>
              <a:rPr lang="en-US" altLang="ko-KR" sz="900" b="1" dirty="0" smtClean="0"/>
              <a:t>(6) </a:t>
            </a:r>
            <a:r>
              <a:rPr lang="en-US" altLang="ko-KR" sz="900" b="1" dirty="0" err="1" smtClean="0"/>
              <a:t>MIS_MN_HO_Commit.request</a:t>
            </a:r>
            <a:endParaRPr lang="ko-KR" altLang="en-US" sz="900" b="1" dirty="0"/>
          </a:p>
        </p:txBody>
      </p:sp>
      <p:sp>
        <p:nvSpPr>
          <p:cNvPr id="126" name="TextBox 125"/>
          <p:cNvSpPr txBox="1"/>
          <p:nvPr/>
        </p:nvSpPr>
        <p:spPr>
          <a:xfrm>
            <a:off x="5037478" y="3234658"/>
            <a:ext cx="1798650" cy="211728"/>
          </a:xfrm>
          <a:prstGeom prst="rect">
            <a:avLst/>
          </a:prstGeom>
          <a:noFill/>
        </p:spPr>
        <p:txBody>
          <a:bodyPr wrap="none" lIns="36000" tIns="10800" rIns="36000" bIns="10800" rtlCol="0">
            <a:noAutofit/>
          </a:bodyPr>
          <a:lstStyle/>
          <a:p>
            <a:pPr algn="ctr"/>
            <a:r>
              <a:rPr lang="en-US" altLang="ko-KR" sz="900" b="1" dirty="0" smtClean="0">
                <a:solidFill>
                  <a:srgbClr val="0070C0"/>
                </a:solidFill>
              </a:rPr>
              <a:t>(7) OFPT_FLOW_MOD</a:t>
            </a:r>
            <a:endParaRPr lang="ko-KR" altLang="en-US" sz="900" b="1" dirty="0">
              <a:solidFill>
                <a:srgbClr val="0070C0"/>
              </a:solidFill>
            </a:endParaRPr>
          </a:p>
        </p:txBody>
      </p:sp>
      <p:sp>
        <p:nvSpPr>
          <p:cNvPr id="127" name="TextBox 126"/>
          <p:cNvSpPr txBox="1"/>
          <p:nvPr/>
        </p:nvSpPr>
        <p:spPr>
          <a:xfrm>
            <a:off x="5149614" y="3414654"/>
            <a:ext cx="1798650" cy="211728"/>
          </a:xfrm>
          <a:prstGeom prst="rect">
            <a:avLst/>
          </a:prstGeom>
          <a:noFill/>
        </p:spPr>
        <p:txBody>
          <a:bodyPr wrap="none" lIns="36000" tIns="10800" rIns="36000" bIns="10800" rtlCol="0">
            <a:noAutofit/>
          </a:bodyPr>
          <a:lstStyle/>
          <a:p>
            <a:pPr algn="ctr"/>
            <a:r>
              <a:rPr lang="en-US" altLang="ko-KR" sz="900" b="1" dirty="0" smtClean="0">
                <a:solidFill>
                  <a:srgbClr val="0070C0"/>
                </a:solidFill>
              </a:rPr>
              <a:t>(8) OFPT_BARRIER_REQUEST</a:t>
            </a:r>
            <a:endParaRPr lang="ko-KR" altLang="en-US" sz="900" b="1" dirty="0">
              <a:solidFill>
                <a:srgbClr val="0070C0"/>
              </a:solidFill>
            </a:endParaRPr>
          </a:p>
        </p:txBody>
      </p:sp>
      <p:sp>
        <p:nvSpPr>
          <p:cNvPr id="128" name="TextBox 127"/>
          <p:cNvSpPr txBox="1"/>
          <p:nvPr/>
        </p:nvSpPr>
        <p:spPr>
          <a:xfrm>
            <a:off x="5070799" y="3577312"/>
            <a:ext cx="1798650" cy="211728"/>
          </a:xfrm>
          <a:prstGeom prst="rect">
            <a:avLst/>
          </a:prstGeom>
          <a:noFill/>
        </p:spPr>
        <p:txBody>
          <a:bodyPr wrap="none" lIns="36000" tIns="10800" rIns="36000" bIns="10800" rtlCol="0">
            <a:noAutofit/>
          </a:bodyPr>
          <a:lstStyle/>
          <a:p>
            <a:pPr algn="ctr"/>
            <a:r>
              <a:rPr lang="en-US" altLang="ko-KR" sz="900" b="1" dirty="0" smtClean="0">
                <a:solidFill>
                  <a:srgbClr val="0070C0"/>
                </a:solidFill>
              </a:rPr>
              <a:t>(9) OFPT_BARRIER_REPLY</a:t>
            </a:r>
            <a:endParaRPr lang="ko-KR" altLang="en-US" sz="900" b="1" dirty="0">
              <a:solidFill>
                <a:srgbClr val="0070C0"/>
              </a:solidFill>
            </a:endParaRPr>
          </a:p>
        </p:txBody>
      </p:sp>
      <p:sp>
        <p:nvSpPr>
          <p:cNvPr id="129" name="TextBox 128"/>
          <p:cNvSpPr txBox="1"/>
          <p:nvPr/>
        </p:nvSpPr>
        <p:spPr>
          <a:xfrm>
            <a:off x="3792183" y="3861048"/>
            <a:ext cx="2193210" cy="211728"/>
          </a:xfrm>
          <a:prstGeom prst="rect">
            <a:avLst/>
          </a:prstGeom>
          <a:noFill/>
        </p:spPr>
        <p:txBody>
          <a:bodyPr wrap="none" lIns="36000" tIns="10800" rIns="36000" bIns="10800" rtlCol="0">
            <a:noAutofit/>
          </a:bodyPr>
          <a:lstStyle/>
          <a:p>
            <a:pPr algn="ctr"/>
            <a:r>
              <a:rPr lang="en-US" altLang="ko-KR" sz="900" b="1" dirty="0" smtClean="0"/>
              <a:t>(10) </a:t>
            </a:r>
            <a:r>
              <a:rPr lang="en-US" altLang="ko-KR" sz="900" b="1" dirty="0" err="1" smtClean="0"/>
              <a:t>MIS_MN_HO_Commit.response</a:t>
            </a:r>
            <a:endParaRPr lang="ko-KR" altLang="en-US" sz="900" b="1" dirty="0"/>
          </a:p>
        </p:txBody>
      </p:sp>
      <p:cxnSp>
        <p:nvCxnSpPr>
          <p:cNvPr id="130" name="직선 화살표 연결선 129"/>
          <p:cNvCxnSpPr/>
          <p:nvPr/>
        </p:nvCxnSpPr>
        <p:spPr>
          <a:xfrm>
            <a:off x="5112000" y="1567770"/>
            <a:ext cx="0" cy="469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1" name="직선 화살표 연결선 130"/>
          <p:cNvCxnSpPr/>
          <p:nvPr/>
        </p:nvCxnSpPr>
        <p:spPr>
          <a:xfrm>
            <a:off x="3832156" y="1452104"/>
            <a:ext cx="0" cy="469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2" name="직선 화살표 연결선 131"/>
          <p:cNvCxnSpPr/>
          <p:nvPr/>
        </p:nvCxnSpPr>
        <p:spPr>
          <a:xfrm>
            <a:off x="2628000" y="1491928"/>
            <a:ext cx="0" cy="469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3" name="TextBox 132"/>
          <p:cNvSpPr txBox="1"/>
          <p:nvPr/>
        </p:nvSpPr>
        <p:spPr>
          <a:xfrm>
            <a:off x="2133853" y="4105921"/>
            <a:ext cx="903822" cy="211728"/>
          </a:xfrm>
          <a:prstGeom prst="rect">
            <a:avLst/>
          </a:prstGeom>
          <a:noFill/>
        </p:spPr>
        <p:txBody>
          <a:bodyPr wrap="none" lIns="36000" tIns="10800" rIns="36000" bIns="10800" rtlCol="0">
            <a:noAutofit/>
          </a:bodyPr>
          <a:lstStyle/>
          <a:p>
            <a:pPr algn="ctr"/>
            <a:r>
              <a:rPr lang="en-US" altLang="ko-KR" sz="900" b="1" dirty="0" smtClean="0"/>
              <a:t>L2 Handover</a:t>
            </a:r>
            <a:endParaRPr lang="ko-KR" altLang="en-US" sz="900" b="1" dirty="0"/>
          </a:p>
        </p:txBody>
      </p:sp>
      <p:sp>
        <p:nvSpPr>
          <p:cNvPr id="134" name="TextBox 133"/>
          <p:cNvSpPr txBox="1"/>
          <p:nvPr/>
        </p:nvSpPr>
        <p:spPr>
          <a:xfrm>
            <a:off x="2051720" y="4383891"/>
            <a:ext cx="2193210" cy="211728"/>
          </a:xfrm>
          <a:prstGeom prst="rect">
            <a:avLst/>
          </a:prstGeom>
          <a:noFill/>
        </p:spPr>
        <p:txBody>
          <a:bodyPr wrap="none" lIns="36000" tIns="10800" rIns="36000" bIns="10800" rtlCol="0">
            <a:noAutofit/>
          </a:bodyPr>
          <a:lstStyle/>
          <a:p>
            <a:pPr algn="ctr"/>
            <a:r>
              <a:rPr lang="en-US" altLang="ko-KR" sz="900" b="1" dirty="0" smtClean="0"/>
              <a:t>(11) </a:t>
            </a:r>
            <a:r>
              <a:rPr lang="en-US" altLang="ko-KR" sz="900" b="1" dirty="0" err="1" smtClean="0"/>
              <a:t>MIS_MN_Link_Up.indication</a:t>
            </a:r>
            <a:endParaRPr lang="ko-KR" altLang="en-US" sz="900" b="1" dirty="0"/>
          </a:p>
        </p:txBody>
      </p:sp>
      <p:sp>
        <p:nvSpPr>
          <p:cNvPr id="135" name="자유형 134"/>
          <p:cNvSpPr/>
          <p:nvPr/>
        </p:nvSpPr>
        <p:spPr>
          <a:xfrm flipH="1">
            <a:off x="2373864" y="4489756"/>
            <a:ext cx="289924" cy="211728"/>
          </a:xfrm>
          <a:custGeom>
            <a:avLst/>
            <a:gdLst>
              <a:gd name="connsiteX0" fmla="*/ 0 w 238946"/>
              <a:gd name="connsiteY0" fmla="*/ 0 h 65902"/>
              <a:gd name="connsiteX1" fmla="*/ 238897 w 238946"/>
              <a:gd name="connsiteY1" fmla="*/ 32951 h 65902"/>
              <a:gd name="connsiteX2" fmla="*/ 16475 w 238946"/>
              <a:gd name="connsiteY2" fmla="*/ 65902 h 65902"/>
            </a:gdLst>
            <a:ahLst/>
            <a:cxnLst>
              <a:cxn ang="0">
                <a:pos x="connsiteX0" y="connsiteY0"/>
              </a:cxn>
              <a:cxn ang="0">
                <a:pos x="connsiteX1" y="connsiteY1"/>
              </a:cxn>
              <a:cxn ang="0">
                <a:pos x="connsiteX2" y="connsiteY2"/>
              </a:cxn>
            </a:cxnLst>
            <a:rect l="l" t="t" r="r" b="b"/>
            <a:pathLst>
              <a:path w="238946" h="65902">
                <a:moveTo>
                  <a:pt x="0" y="0"/>
                </a:moveTo>
                <a:cubicBezTo>
                  <a:pt x="118075" y="10983"/>
                  <a:pt x="236151" y="21967"/>
                  <a:pt x="238897" y="32951"/>
                </a:cubicBezTo>
                <a:cubicBezTo>
                  <a:pt x="241643" y="43935"/>
                  <a:pt x="129059" y="54918"/>
                  <a:pt x="16475" y="65902"/>
                </a:cubicBezTo>
              </a:path>
            </a:pathLst>
          </a:custGeom>
          <a:ln>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sp>
        <p:nvSpPr>
          <p:cNvPr id="137" name="TextBox 136"/>
          <p:cNvSpPr txBox="1"/>
          <p:nvPr/>
        </p:nvSpPr>
        <p:spPr>
          <a:xfrm>
            <a:off x="3746942" y="4633374"/>
            <a:ext cx="2193210" cy="211728"/>
          </a:xfrm>
          <a:prstGeom prst="rect">
            <a:avLst/>
          </a:prstGeom>
          <a:noFill/>
        </p:spPr>
        <p:txBody>
          <a:bodyPr wrap="none" lIns="36000" tIns="10800" rIns="36000" bIns="10800" rtlCol="0">
            <a:noAutofit/>
          </a:bodyPr>
          <a:lstStyle/>
          <a:p>
            <a:pPr algn="ctr"/>
            <a:r>
              <a:rPr lang="en-US" altLang="ko-KR" sz="900" b="1" dirty="0" smtClean="0"/>
              <a:t>(12) </a:t>
            </a:r>
            <a:r>
              <a:rPr lang="en-US" altLang="ko-KR" sz="900" b="1" dirty="0" err="1" smtClean="0"/>
              <a:t>MIS_MN_HO_Complete.request</a:t>
            </a:r>
            <a:endParaRPr lang="ko-KR" altLang="en-US" sz="900" b="1" dirty="0"/>
          </a:p>
        </p:txBody>
      </p:sp>
      <p:sp>
        <p:nvSpPr>
          <p:cNvPr id="141" name="자유형 140"/>
          <p:cNvSpPr/>
          <p:nvPr/>
        </p:nvSpPr>
        <p:spPr>
          <a:xfrm flipH="1">
            <a:off x="2267744" y="1888629"/>
            <a:ext cx="289924" cy="211728"/>
          </a:xfrm>
          <a:custGeom>
            <a:avLst/>
            <a:gdLst>
              <a:gd name="connsiteX0" fmla="*/ 0 w 238946"/>
              <a:gd name="connsiteY0" fmla="*/ 0 h 65902"/>
              <a:gd name="connsiteX1" fmla="*/ 238897 w 238946"/>
              <a:gd name="connsiteY1" fmla="*/ 32951 h 65902"/>
              <a:gd name="connsiteX2" fmla="*/ 16475 w 238946"/>
              <a:gd name="connsiteY2" fmla="*/ 65902 h 65902"/>
            </a:gdLst>
            <a:ahLst/>
            <a:cxnLst>
              <a:cxn ang="0">
                <a:pos x="connsiteX0" y="connsiteY0"/>
              </a:cxn>
              <a:cxn ang="0">
                <a:pos x="connsiteX1" y="connsiteY1"/>
              </a:cxn>
              <a:cxn ang="0">
                <a:pos x="connsiteX2" y="connsiteY2"/>
              </a:cxn>
            </a:cxnLst>
            <a:rect l="l" t="t" r="r" b="b"/>
            <a:pathLst>
              <a:path w="238946" h="65902">
                <a:moveTo>
                  <a:pt x="0" y="0"/>
                </a:moveTo>
                <a:cubicBezTo>
                  <a:pt x="118075" y="10983"/>
                  <a:pt x="236151" y="21967"/>
                  <a:pt x="238897" y="32951"/>
                </a:cubicBezTo>
                <a:cubicBezTo>
                  <a:pt x="241643" y="43935"/>
                  <a:pt x="129059" y="54918"/>
                  <a:pt x="16475" y="65902"/>
                </a:cubicBezTo>
              </a:path>
            </a:pathLst>
          </a:custGeom>
          <a:ln>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cxnSp>
        <p:nvCxnSpPr>
          <p:cNvPr id="145" name="직선 화살표 연결선 144"/>
          <p:cNvCxnSpPr/>
          <p:nvPr/>
        </p:nvCxnSpPr>
        <p:spPr>
          <a:xfrm>
            <a:off x="5112000" y="3382948"/>
            <a:ext cx="1548232" cy="0"/>
          </a:xfrm>
          <a:prstGeom prst="straightConnector1">
            <a:avLst/>
          </a:prstGeom>
          <a:ln>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6" name="직선 화살표 연결선 145"/>
          <p:cNvCxnSpPr/>
          <p:nvPr/>
        </p:nvCxnSpPr>
        <p:spPr>
          <a:xfrm>
            <a:off x="5104448" y="3562473"/>
            <a:ext cx="1556446" cy="0"/>
          </a:xfrm>
          <a:prstGeom prst="straightConnector1">
            <a:avLst/>
          </a:prstGeom>
          <a:ln>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7" name="직선 화살표 연결선 146"/>
          <p:cNvCxnSpPr/>
          <p:nvPr/>
        </p:nvCxnSpPr>
        <p:spPr>
          <a:xfrm>
            <a:off x="5104448" y="3741998"/>
            <a:ext cx="1555784" cy="0"/>
          </a:xfrm>
          <a:prstGeom prst="straightConnector1">
            <a:avLst/>
          </a:prstGeom>
          <a:ln>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48" name="직선 화살표 연결선 147"/>
          <p:cNvCxnSpPr/>
          <p:nvPr/>
        </p:nvCxnSpPr>
        <p:spPr>
          <a:xfrm flipV="1">
            <a:off x="3832156" y="2651512"/>
            <a:ext cx="2833234" cy="1"/>
          </a:xfrm>
          <a:prstGeom prst="straightConnector1">
            <a:avLst/>
          </a:prstGeom>
          <a:ln>
            <a:solidFill>
              <a:srgbClr val="0070C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9" name="직선 화살표 연결선 148"/>
          <p:cNvCxnSpPr/>
          <p:nvPr/>
        </p:nvCxnSpPr>
        <p:spPr>
          <a:xfrm>
            <a:off x="2615679" y="2939520"/>
            <a:ext cx="1223920" cy="0"/>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50" name="직선 화살표 연결선 149"/>
          <p:cNvCxnSpPr/>
          <p:nvPr/>
        </p:nvCxnSpPr>
        <p:spPr>
          <a:xfrm>
            <a:off x="3839599" y="4045357"/>
            <a:ext cx="2825791" cy="0"/>
          </a:xfrm>
          <a:prstGeom prst="straightConnector1">
            <a:avLst/>
          </a:prstGeom>
          <a:ln>
            <a:solidFill>
              <a:srgbClr val="0070C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1" name="직선 화살표 연결선 150"/>
          <p:cNvCxnSpPr/>
          <p:nvPr/>
        </p:nvCxnSpPr>
        <p:spPr>
          <a:xfrm>
            <a:off x="5104448" y="6165304"/>
            <a:ext cx="1543553" cy="0"/>
          </a:xfrm>
          <a:prstGeom prst="straightConnector1">
            <a:avLst/>
          </a:prstGeom>
          <a:ln>
            <a:solidFill>
              <a:srgbClr val="0070C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152" name="TextBox 151"/>
          <p:cNvSpPr txBox="1"/>
          <p:nvPr/>
        </p:nvSpPr>
        <p:spPr>
          <a:xfrm>
            <a:off x="5193877" y="2145106"/>
            <a:ext cx="2193210" cy="211728"/>
          </a:xfrm>
          <a:prstGeom prst="rect">
            <a:avLst/>
          </a:prstGeom>
          <a:noFill/>
        </p:spPr>
        <p:txBody>
          <a:bodyPr wrap="none" lIns="36000" tIns="10800" rIns="36000" bIns="10800" rtlCol="0">
            <a:noAutofit/>
          </a:bodyPr>
          <a:lstStyle/>
          <a:p>
            <a:pPr algn="ctr"/>
            <a:r>
              <a:rPr lang="en-US" altLang="ko-KR" sz="900" b="1" dirty="0" smtClean="0">
                <a:solidFill>
                  <a:schemeClr val="accent1">
                    <a:lumMod val="50000"/>
                  </a:schemeClr>
                </a:solidFill>
              </a:rPr>
              <a:t>(3) OFPT_STATUS_REQUEST</a:t>
            </a:r>
            <a:endParaRPr lang="ko-KR" altLang="en-US" sz="900" b="1" dirty="0">
              <a:solidFill>
                <a:schemeClr val="accent1">
                  <a:lumMod val="50000"/>
                </a:schemeClr>
              </a:solidFill>
            </a:endParaRPr>
          </a:p>
        </p:txBody>
      </p:sp>
      <p:sp>
        <p:nvSpPr>
          <p:cNvPr id="153" name="TextBox 152"/>
          <p:cNvSpPr txBox="1"/>
          <p:nvPr/>
        </p:nvSpPr>
        <p:spPr>
          <a:xfrm>
            <a:off x="5259110" y="2351119"/>
            <a:ext cx="2193210" cy="211728"/>
          </a:xfrm>
          <a:prstGeom prst="rect">
            <a:avLst/>
          </a:prstGeom>
          <a:noFill/>
        </p:spPr>
        <p:txBody>
          <a:bodyPr wrap="none" lIns="36000" tIns="10800" rIns="36000" bIns="10800" rtlCol="0">
            <a:noAutofit/>
          </a:bodyPr>
          <a:lstStyle/>
          <a:p>
            <a:pPr algn="ctr"/>
            <a:r>
              <a:rPr lang="en-US" altLang="ko-KR" sz="900" b="1" dirty="0" smtClean="0">
                <a:solidFill>
                  <a:schemeClr val="accent1">
                    <a:lumMod val="50000"/>
                  </a:schemeClr>
                </a:solidFill>
              </a:rPr>
              <a:t>(4) OFPT_STATUS_RESPONSE</a:t>
            </a:r>
            <a:endParaRPr lang="ko-KR" altLang="en-US" sz="900" b="1" dirty="0">
              <a:solidFill>
                <a:schemeClr val="accent1">
                  <a:lumMod val="50000"/>
                </a:schemeClr>
              </a:solidFill>
            </a:endParaRPr>
          </a:p>
        </p:txBody>
      </p:sp>
      <p:cxnSp>
        <p:nvCxnSpPr>
          <p:cNvPr id="154" name="직선 화살표 연결선 153"/>
          <p:cNvCxnSpPr/>
          <p:nvPr/>
        </p:nvCxnSpPr>
        <p:spPr>
          <a:xfrm>
            <a:off x="5103461" y="2538309"/>
            <a:ext cx="1498709"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5" name="직선 화살표 연결선 154"/>
          <p:cNvCxnSpPr/>
          <p:nvPr/>
        </p:nvCxnSpPr>
        <p:spPr>
          <a:xfrm>
            <a:off x="5124987" y="2334427"/>
            <a:ext cx="1477183" cy="0"/>
          </a:xfrm>
          <a:prstGeom prst="straightConnector1">
            <a:avLst/>
          </a:prstGeom>
          <a:ln>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75" name="TextBox 74"/>
          <p:cNvSpPr txBox="1"/>
          <p:nvPr/>
        </p:nvSpPr>
        <p:spPr>
          <a:xfrm>
            <a:off x="5004157" y="5147344"/>
            <a:ext cx="1798650" cy="211728"/>
          </a:xfrm>
          <a:prstGeom prst="rect">
            <a:avLst/>
          </a:prstGeom>
          <a:noFill/>
        </p:spPr>
        <p:txBody>
          <a:bodyPr wrap="none" lIns="36000" tIns="10800" rIns="36000" bIns="10800" rtlCol="0">
            <a:noAutofit/>
          </a:bodyPr>
          <a:lstStyle/>
          <a:p>
            <a:pPr algn="ctr"/>
            <a:r>
              <a:rPr lang="en-US" altLang="ko-KR" sz="900" b="1" dirty="0" smtClean="0">
                <a:solidFill>
                  <a:srgbClr val="0070C0"/>
                </a:solidFill>
              </a:rPr>
              <a:t>(13) OFPT_FLOW_MOD</a:t>
            </a:r>
            <a:endParaRPr lang="ko-KR" altLang="en-US" sz="900" b="1" dirty="0">
              <a:solidFill>
                <a:srgbClr val="0070C0"/>
              </a:solidFill>
            </a:endParaRPr>
          </a:p>
        </p:txBody>
      </p:sp>
      <p:sp>
        <p:nvSpPr>
          <p:cNvPr id="76" name="TextBox 75"/>
          <p:cNvSpPr txBox="1"/>
          <p:nvPr/>
        </p:nvSpPr>
        <p:spPr>
          <a:xfrm>
            <a:off x="5116293" y="5327340"/>
            <a:ext cx="1798650" cy="211728"/>
          </a:xfrm>
          <a:prstGeom prst="rect">
            <a:avLst/>
          </a:prstGeom>
          <a:noFill/>
        </p:spPr>
        <p:txBody>
          <a:bodyPr wrap="none" lIns="36000" tIns="10800" rIns="36000" bIns="10800" rtlCol="0">
            <a:noAutofit/>
          </a:bodyPr>
          <a:lstStyle/>
          <a:p>
            <a:pPr algn="ctr"/>
            <a:r>
              <a:rPr lang="en-US" altLang="ko-KR" sz="900" b="1" dirty="0" smtClean="0">
                <a:solidFill>
                  <a:srgbClr val="0070C0"/>
                </a:solidFill>
              </a:rPr>
              <a:t>(14) OFPT_BARRIER_REQUEST</a:t>
            </a:r>
            <a:endParaRPr lang="ko-KR" altLang="en-US" sz="900" b="1" dirty="0">
              <a:solidFill>
                <a:srgbClr val="0070C0"/>
              </a:solidFill>
            </a:endParaRPr>
          </a:p>
        </p:txBody>
      </p:sp>
      <p:sp>
        <p:nvSpPr>
          <p:cNvPr id="77" name="TextBox 76"/>
          <p:cNvSpPr txBox="1"/>
          <p:nvPr/>
        </p:nvSpPr>
        <p:spPr>
          <a:xfrm>
            <a:off x="5037478" y="5489998"/>
            <a:ext cx="1798650" cy="211728"/>
          </a:xfrm>
          <a:prstGeom prst="rect">
            <a:avLst/>
          </a:prstGeom>
          <a:noFill/>
        </p:spPr>
        <p:txBody>
          <a:bodyPr wrap="none" lIns="36000" tIns="10800" rIns="36000" bIns="10800" rtlCol="0">
            <a:noAutofit/>
          </a:bodyPr>
          <a:lstStyle/>
          <a:p>
            <a:pPr algn="ctr"/>
            <a:r>
              <a:rPr lang="en-US" altLang="ko-KR" sz="900" b="1" dirty="0" smtClean="0">
                <a:solidFill>
                  <a:srgbClr val="0070C0"/>
                </a:solidFill>
              </a:rPr>
              <a:t>(15) OFPT_BARRIER_REPLY</a:t>
            </a:r>
            <a:endParaRPr lang="ko-KR" altLang="en-US" sz="900" b="1" dirty="0">
              <a:solidFill>
                <a:srgbClr val="0070C0"/>
              </a:solidFill>
            </a:endParaRPr>
          </a:p>
        </p:txBody>
      </p:sp>
      <p:cxnSp>
        <p:nvCxnSpPr>
          <p:cNvPr id="78" name="직선 화살표 연결선 77"/>
          <p:cNvCxnSpPr/>
          <p:nvPr/>
        </p:nvCxnSpPr>
        <p:spPr>
          <a:xfrm>
            <a:off x="3832156" y="5295634"/>
            <a:ext cx="2794755" cy="0"/>
          </a:xfrm>
          <a:prstGeom prst="straightConnector1">
            <a:avLst/>
          </a:prstGeom>
          <a:ln>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9" name="직선 화살표 연결선 78"/>
          <p:cNvCxnSpPr/>
          <p:nvPr/>
        </p:nvCxnSpPr>
        <p:spPr>
          <a:xfrm>
            <a:off x="3792183" y="5475159"/>
            <a:ext cx="2835390" cy="0"/>
          </a:xfrm>
          <a:prstGeom prst="straightConnector1">
            <a:avLst/>
          </a:prstGeom>
          <a:ln>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0" name="직선 화살표 연결선 79"/>
          <p:cNvCxnSpPr/>
          <p:nvPr/>
        </p:nvCxnSpPr>
        <p:spPr>
          <a:xfrm>
            <a:off x="3884176" y="5654684"/>
            <a:ext cx="2742735" cy="0"/>
          </a:xfrm>
          <a:prstGeom prst="straightConnector1">
            <a:avLst/>
          </a:prstGeom>
          <a:ln>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462248"/>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t>(2-2) </a:t>
            </a:r>
            <a:r>
              <a:rPr lang="en-US" altLang="ko-KR" sz="2800" dirty="0" smtClean="0">
                <a:solidFill>
                  <a:srgbClr val="0070C0"/>
                </a:solidFill>
              </a:rPr>
              <a:t>Interworking </a:t>
            </a:r>
            <a:r>
              <a:rPr lang="en-US" altLang="ko-KR" sz="2800" dirty="0">
                <a:solidFill>
                  <a:srgbClr val="0070C0"/>
                </a:solidFill>
              </a:rPr>
              <a:t>Solution </a:t>
            </a:r>
            <a:r>
              <a:rPr lang="en-US" altLang="ko-KR" sz="2800" dirty="0"/>
              <a:t>of MIS </a:t>
            </a:r>
            <a:r>
              <a:rPr lang="en-US" altLang="ko-KR" sz="2800" dirty="0" smtClean="0"/>
              <a:t>framework</a:t>
            </a:r>
            <a:endParaRPr lang="ko-KR" altLang="en-US" sz="2800" dirty="0"/>
          </a:p>
        </p:txBody>
      </p:sp>
      <p:sp>
        <p:nvSpPr>
          <p:cNvPr id="3" name="내용 개체 틀 2"/>
          <p:cNvSpPr>
            <a:spLocks noGrp="1"/>
          </p:cNvSpPr>
          <p:nvPr>
            <p:ph idx="1"/>
          </p:nvPr>
        </p:nvSpPr>
        <p:spPr/>
        <p:txBody>
          <a:bodyPr/>
          <a:lstStyle/>
          <a:p>
            <a:r>
              <a:rPr lang="en-US" altLang="ko-KR" sz="2000" dirty="0" smtClean="0"/>
              <a:t>Interworking</a:t>
            </a:r>
            <a:r>
              <a:rPr lang="en-US" altLang="ko-KR" sz="2200" dirty="0" smtClean="0"/>
              <a:t> solution </a:t>
            </a:r>
            <a:r>
              <a:rPr lang="en-US" altLang="ko-KR" sz="2200" dirty="0" smtClean="0">
                <a:solidFill>
                  <a:srgbClr val="FF0000"/>
                </a:solidFill>
              </a:rPr>
              <a:t>for SDN based Wireless Access Networks</a:t>
            </a:r>
          </a:p>
          <a:p>
            <a:pPr lvl="1" algn="just">
              <a:buFont typeface="Wingdings" panose="05000000000000000000" pitchFamily="2" charset="2"/>
              <a:buChar char="Ø"/>
            </a:pPr>
            <a:r>
              <a:rPr lang="en-US" altLang="ko-KR" sz="2000" dirty="0"/>
              <a:t>MIS extension </a:t>
            </a:r>
            <a:r>
              <a:rPr lang="en-US" altLang="ko-KR" sz="2000" dirty="0" smtClean="0"/>
              <a:t>between </a:t>
            </a:r>
            <a:r>
              <a:rPr lang="en-US" altLang="ko-KR" sz="2000" dirty="0"/>
              <a:t>SDN </a:t>
            </a:r>
            <a:r>
              <a:rPr lang="en-US" altLang="ko-KR" sz="2000" dirty="0" smtClean="0"/>
              <a:t>controllers using </a:t>
            </a:r>
            <a:r>
              <a:rPr lang="en-US" altLang="ko-KR" sz="2000" dirty="0"/>
              <a:t>northbound interface </a:t>
            </a:r>
            <a:r>
              <a:rPr lang="en-US" altLang="ko-KR" sz="2000" dirty="0" smtClean="0"/>
              <a:t>to </a:t>
            </a:r>
            <a:r>
              <a:rPr lang="en-US" altLang="ko-KR" sz="2000" dirty="0"/>
              <a:t>perform handover </a:t>
            </a:r>
          </a:p>
          <a:p>
            <a:pPr lvl="1" algn="just">
              <a:buFont typeface="Wingdings" panose="05000000000000000000" pitchFamily="2" charset="2"/>
              <a:buChar char="Ø"/>
            </a:pPr>
            <a:r>
              <a:rPr lang="en-US" altLang="ko-KR" sz="2000" dirty="0" smtClean="0">
                <a:solidFill>
                  <a:srgbClr val="FF0000"/>
                </a:solidFill>
              </a:rPr>
              <a:t>Only </a:t>
            </a:r>
            <a:r>
              <a:rPr lang="en-US" altLang="ko-KR" sz="2000" dirty="0">
                <a:solidFill>
                  <a:srgbClr val="FF0000"/>
                </a:solidFill>
              </a:rPr>
              <a:t>available on MN initiated Handover </a:t>
            </a:r>
            <a:endParaRPr lang="en-US" altLang="ko-KR" sz="2000" dirty="0"/>
          </a:p>
          <a:p>
            <a:pPr lvl="1" algn="just">
              <a:buFont typeface="Wingdings" panose="05000000000000000000" pitchFamily="2" charset="2"/>
              <a:buChar char="Ø"/>
            </a:pPr>
            <a:endParaRPr lang="en-US" altLang="ko-KR" sz="2000" dirty="0"/>
          </a:p>
          <a:p>
            <a:pPr marL="471487" lvl="1" indent="0" algn="just">
              <a:buNone/>
            </a:pPr>
            <a:endParaRPr lang="en-US" altLang="ko-KR" sz="2000" dirty="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12</a:t>
            </a:fld>
            <a:endParaRPr lang="en-US" altLang="ja-JP">
              <a:solidFill>
                <a:srgbClr val="000000"/>
              </a:solidFill>
            </a:endParaRPr>
          </a:p>
        </p:txBody>
      </p:sp>
      <p:sp>
        <p:nvSpPr>
          <p:cNvPr id="5" name="슬라이드 번호 개체 틀 3"/>
          <p:cNvSpPr txBox="1">
            <a:spLocks/>
          </p:cNvSpPr>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ko-KR"/>
            </a:defPPr>
            <a:lvl1pPr marL="0" algn="r" defTabSz="914400" rtl="0" eaLnBrk="0" latinLnBrk="1" hangingPunct="0">
              <a:lnSpc>
                <a:spcPct val="90000"/>
              </a:lnSpc>
              <a:defRPr sz="1400" kern="1200">
                <a:solidFill>
                  <a:schemeClr val="tx1"/>
                </a:solidFill>
                <a:latin typeface="Times" charset="0"/>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fld id="{F29C0F80-CD8F-472D-AFB6-6F74E86F726D}" type="slidenum">
              <a:rPr lang="en-US" altLang="ja-JP" smtClean="0">
                <a:solidFill>
                  <a:srgbClr val="000000"/>
                </a:solidFill>
              </a:rPr>
              <a:pPr/>
              <a:t>12</a:t>
            </a:fld>
            <a:endParaRPr lang="en-US" altLang="ja-JP">
              <a:solidFill>
                <a:srgbClr val="000000"/>
              </a:solidFill>
            </a:endParaRPr>
          </a:p>
        </p:txBody>
      </p:sp>
      <p:cxnSp>
        <p:nvCxnSpPr>
          <p:cNvPr id="6" name="직선 연결선 5"/>
          <p:cNvCxnSpPr/>
          <p:nvPr/>
        </p:nvCxnSpPr>
        <p:spPr>
          <a:xfrm flipV="1">
            <a:off x="3083758" y="4469592"/>
            <a:ext cx="191253" cy="9231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직선 연결선 6"/>
          <p:cNvCxnSpPr/>
          <p:nvPr/>
        </p:nvCxnSpPr>
        <p:spPr>
          <a:xfrm flipH="1" flipV="1">
            <a:off x="3427411" y="4621992"/>
            <a:ext cx="570030" cy="7707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직선 연결선 7"/>
          <p:cNvCxnSpPr/>
          <p:nvPr/>
        </p:nvCxnSpPr>
        <p:spPr>
          <a:xfrm flipV="1">
            <a:off x="5204035" y="4466279"/>
            <a:ext cx="247473" cy="9264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직선 연결선 8"/>
          <p:cNvCxnSpPr/>
          <p:nvPr/>
        </p:nvCxnSpPr>
        <p:spPr>
          <a:xfrm flipH="1" flipV="1">
            <a:off x="5701287" y="4544135"/>
            <a:ext cx="570030" cy="7707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0" name="Picture 12"/>
          <p:cNvPicPr>
            <a:picLocks noChangeAspect="1" noChangeArrowheads="1"/>
          </p:cNvPicPr>
          <p:nvPr/>
        </p:nvPicPr>
        <p:blipFill>
          <a:blip r:embed="rId2" cstate="print">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5003203" y="4848495"/>
            <a:ext cx="401664" cy="790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12"/>
          <p:cNvPicPr>
            <a:picLocks noChangeAspect="1" noChangeArrowheads="1"/>
          </p:cNvPicPr>
          <p:nvPr/>
        </p:nvPicPr>
        <p:blipFill>
          <a:blip r:embed="rId2" cstate="print">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2845159" y="4826532"/>
            <a:ext cx="401664" cy="790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12"/>
          <p:cNvPicPr>
            <a:picLocks noChangeAspect="1" noChangeArrowheads="1"/>
          </p:cNvPicPr>
          <p:nvPr/>
        </p:nvPicPr>
        <p:blipFill>
          <a:blip r:embed="rId2" cstate="print">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3749857" y="4841904"/>
            <a:ext cx="401664" cy="790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12"/>
          <p:cNvPicPr>
            <a:picLocks noChangeAspect="1" noChangeArrowheads="1"/>
          </p:cNvPicPr>
          <p:nvPr/>
        </p:nvPicPr>
        <p:blipFill>
          <a:blip r:embed="rId2" cstate="print">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6065277" y="4769858"/>
            <a:ext cx="401664" cy="790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6" name="직선 연결선 15"/>
          <p:cNvCxnSpPr/>
          <p:nvPr/>
        </p:nvCxnSpPr>
        <p:spPr>
          <a:xfrm flipV="1">
            <a:off x="3444090" y="3466498"/>
            <a:ext cx="17980" cy="8826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직선 연결선 16"/>
          <p:cNvCxnSpPr/>
          <p:nvPr/>
        </p:nvCxnSpPr>
        <p:spPr>
          <a:xfrm flipV="1">
            <a:off x="5649289" y="3267237"/>
            <a:ext cx="0" cy="12023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9" name="그림 18"/>
          <p:cNvPicPr>
            <a:picLocks noChangeAspect="1"/>
          </p:cNvPicPr>
          <p:nvPr/>
        </p:nvPicPr>
        <p:blipFill>
          <a:blip r:embed="rId3" cstate="print">
            <a:duotone>
              <a:prstClr val="black"/>
              <a:schemeClr val="accent1">
                <a:tint val="45000"/>
                <a:satMod val="400000"/>
              </a:schemeClr>
            </a:duotone>
          </a:blip>
          <a:stretch>
            <a:fillRect/>
          </a:stretch>
        </p:blipFill>
        <p:spPr>
          <a:xfrm>
            <a:off x="3102515" y="2654277"/>
            <a:ext cx="683150" cy="923176"/>
          </a:xfrm>
          <a:prstGeom prst="rect">
            <a:avLst/>
          </a:prstGeom>
        </p:spPr>
      </p:pic>
      <p:pic>
        <p:nvPicPr>
          <p:cNvPr id="20" name="그림 19"/>
          <p:cNvPicPr>
            <a:picLocks noChangeAspect="1"/>
          </p:cNvPicPr>
          <p:nvPr/>
        </p:nvPicPr>
        <p:blipFill>
          <a:blip r:embed="rId4" cstate="print">
            <a:duotone>
              <a:prstClr val="black"/>
              <a:schemeClr val="accent1">
                <a:tint val="45000"/>
                <a:satMod val="400000"/>
              </a:schemeClr>
            </a:duotone>
          </a:blip>
          <a:stretch>
            <a:fillRect/>
          </a:stretch>
        </p:blipFill>
        <p:spPr>
          <a:xfrm>
            <a:off x="3138475" y="4211498"/>
            <a:ext cx="647190" cy="558360"/>
          </a:xfrm>
          <a:prstGeom prst="rect">
            <a:avLst/>
          </a:prstGeom>
        </p:spPr>
      </p:pic>
      <p:pic>
        <p:nvPicPr>
          <p:cNvPr id="21" name="그림 20"/>
          <p:cNvPicPr>
            <a:picLocks noChangeAspect="1"/>
          </p:cNvPicPr>
          <p:nvPr/>
        </p:nvPicPr>
        <p:blipFill>
          <a:blip r:embed="rId3" cstate="print">
            <a:duotone>
              <a:prstClr val="black"/>
              <a:schemeClr val="accent1">
                <a:tint val="45000"/>
                <a:satMod val="400000"/>
              </a:schemeClr>
            </a:duotone>
          </a:blip>
          <a:stretch>
            <a:fillRect/>
          </a:stretch>
        </p:blipFill>
        <p:spPr>
          <a:xfrm>
            <a:off x="5317141" y="2654277"/>
            <a:ext cx="683150" cy="923176"/>
          </a:xfrm>
          <a:prstGeom prst="rect">
            <a:avLst/>
          </a:prstGeom>
        </p:spPr>
      </p:pic>
      <p:pic>
        <p:nvPicPr>
          <p:cNvPr id="22" name="그림 21"/>
          <p:cNvPicPr>
            <a:picLocks noChangeAspect="1"/>
          </p:cNvPicPr>
          <p:nvPr/>
        </p:nvPicPr>
        <p:blipFill>
          <a:blip r:embed="rId4" cstate="print">
            <a:duotone>
              <a:prstClr val="black"/>
              <a:schemeClr val="accent1">
                <a:tint val="45000"/>
                <a:satMod val="400000"/>
              </a:schemeClr>
            </a:duotone>
          </a:blip>
          <a:stretch>
            <a:fillRect/>
          </a:stretch>
        </p:blipFill>
        <p:spPr>
          <a:xfrm>
            <a:off x="5317141" y="4190412"/>
            <a:ext cx="647190" cy="558360"/>
          </a:xfrm>
          <a:prstGeom prst="rect">
            <a:avLst/>
          </a:prstGeom>
        </p:spPr>
      </p:pic>
      <p:pic>
        <p:nvPicPr>
          <p:cNvPr id="23" name="Picture 2" descr="C:\Users\user\AppData\Local\Microsoft\Windows\Temporary Internet Files\Content.IE5\EVQU9V7S\MC900433826[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162179" y="5650862"/>
            <a:ext cx="658458" cy="658458"/>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2" descr="C:\Users\user\AppData\Local\Microsoft\Windows\Temporary Internet Files\Content.IE5\EVQU9V7S\MC900433826[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51508" y="5616834"/>
            <a:ext cx="658458" cy="658458"/>
          </a:xfrm>
          <a:prstGeom prst="rect">
            <a:avLst/>
          </a:prstGeom>
          <a:noFill/>
          <a:extLst>
            <a:ext uri="{909E8E84-426E-40DD-AFC4-6F175D3DCCD1}">
              <a14:hiddenFill xmlns:a14="http://schemas.microsoft.com/office/drawing/2010/main">
                <a:solidFill>
                  <a:srgbClr val="FFFFFF"/>
                </a:solidFill>
              </a14:hiddenFill>
            </a:ext>
          </a:extLst>
        </p:spPr>
      </p:pic>
      <p:sp>
        <p:nvSpPr>
          <p:cNvPr id="26" name="TextBox 25"/>
          <p:cNvSpPr txBox="1"/>
          <p:nvPr/>
        </p:nvSpPr>
        <p:spPr>
          <a:xfrm>
            <a:off x="2051720" y="2593925"/>
            <a:ext cx="1032038" cy="738664"/>
          </a:xfrm>
          <a:prstGeom prst="rect">
            <a:avLst/>
          </a:prstGeom>
          <a:noFill/>
        </p:spPr>
        <p:txBody>
          <a:bodyPr wrap="square" rtlCol="0">
            <a:spAutoFit/>
          </a:bodyPr>
          <a:lstStyle/>
          <a:p>
            <a:r>
              <a:rPr lang="en-US" altLang="ko-KR" sz="1400" dirty="0" smtClean="0"/>
              <a:t>SDN Controller 1 (MIS </a:t>
            </a:r>
            <a:r>
              <a:rPr lang="en-US" altLang="ko-KR" sz="1400" dirty="0" err="1" smtClean="0"/>
              <a:t>PoS</a:t>
            </a:r>
            <a:r>
              <a:rPr lang="en-US" altLang="ko-KR" sz="1400" dirty="0" smtClean="0"/>
              <a:t>) </a:t>
            </a:r>
          </a:p>
        </p:txBody>
      </p:sp>
      <p:sp>
        <p:nvSpPr>
          <p:cNvPr id="27" name="TextBox 26"/>
          <p:cNvSpPr txBox="1"/>
          <p:nvPr/>
        </p:nvSpPr>
        <p:spPr>
          <a:xfrm>
            <a:off x="2091065" y="3892965"/>
            <a:ext cx="1050087" cy="738664"/>
          </a:xfrm>
          <a:prstGeom prst="rect">
            <a:avLst/>
          </a:prstGeom>
          <a:noFill/>
        </p:spPr>
        <p:txBody>
          <a:bodyPr wrap="square" rtlCol="0">
            <a:spAutoFit/>
          </a:bodyPr>
          <a:lstStyle/>
          <a:p>
            <a:r>
              <a:rPr lang="en-US" altLang="ko-KR" sz="1400" dirty="0" smtClean="0"/>
              <a:t>SDN Switch</a:t>
            </a:r>
          </a:p>
          <a:p>
            <a:r>
              <a:rPr lang="en-US" altLang="ko-KR" sz="1400" dirty="0" smtClean="0"/>
              <a:t>(MIS </a:t>
            </a:r>
            <a:r>
              <a:rPr lang="en-US" altLang="ko-KR" sz="1400" dirty="0" err="1" smtClean="0"/>
              <a:t>PoS</a:t>
            </a:r>
            <a:r>
              <a:rPr lang="en-US" altLang="ko-KR" sz="1400" dirty="0" smtClean="0"/>
              <a:t>) </a:t>
            </a:r>
          </a:p>
        </p:txBody>
      </p:sp>
      <p:sp>
        <p:nvSpPr>
          <p:cNvPr id="28" name="TextBox 27"/>
          <p:cNvSpPr txBox="1"/>
          <p:nvPr/>
        </p:nvSpPr>
        <p:spPr>
          <a:xfrm>
            <a:off x="6065276" y="2786720"/>
            <a:ext cx="1099011" cy="738664"/>
          </a:xfrm>
          <a:prstGeom prst="rect">
            <a:avLst/>
          </a:prstGeom>
          <a:noFill/>
        </p:spPr>
        <p:txBody>
          <a:bodyPr wrap="square" rtlCol="0">
            <a:spAutoFit/>
          </a:bodyPr>
          <a:lstStyle/>
          <a:p>
            <a:r>
              <a:rPr lang="en-US" altLang="ko-KR" sz="1400" dirty="0" smtClean="0"/>
              <a:t>SDN Controller</a:t>
            </a:r>
          </a:p>
          <a:p>
            <a:r>
              <a:rPr lang="en-US" altLang="ko-KR" sz="1400" dirty="0" smtClean="0"/>
              <a:t>2 </a:t>
            </a:r>
            <a:r>
              <a:rPr lang="en-US" altLang="ko-KR" sz="1400" dirty="0"/>
              <a:t>(MIS </a:t>
            </a:r>
            <a:r>
              <a:rPr lang="en-US" altLang="ko-KR" sz="1400" dirty="0" err="1"/>
              <a:t>PoS</a:t>
            </a:r>
            <a:r>
              <a:rPr lang="en-US" altLang="ko-KR" sz="1400" dirty="0"/>
              <a:t>) </a:t>
            </a:r>
          </a:p>
        </p:txBody>
      </p:sp>
      <p:sp>
        <p:nvSpPr>
          <p:cNvPr id="29" name="TextBox 28"/>
          <p:cNvSpPr txBox="1"/>
          <p:nvPr/>
        </p:nvSpPr>
        <p:spPr>
          <a:xfrm>
            <a:off x="5964331" y="4204669"/>
            <a:ext cx="969218" cy="523220"/>
          </a:xfrm>
          <a:prstGeom prst="rect">
            <a:avLst/>
          </a:prstGeom>
          <a:noFill/>
        </p:spPr>
        <p:txBody>
          <a:bodyPr wrap="square" rtlCol="0">
            <a:spAutoFit/>
          </a:bodyPr>
          <a:lstStyle/>
          <a:p>
            <a:r>
              <a:rPr lang="en-US" altLang="ko-KR" sz="1400" dirty="0" smtClean="0"/>
              <a:t>SDN Switch</a:t>
            </a:r>
          </a:p>
        </p:txBody>
      </p:sp>
      <p:sp>
        <p:nvSpPr>
          <p:cNvPr id="30" name="TextBox 29"/>
          <p:cNvSpPr txBox="1"/>
          <p:nvPr/>
        </p:nvSpPr>
        <p:spPr>
          <a:xfrm>
            <a:off x="3162179" y="5152483"/>
            <a:ext cx="979409" cy="307777"/>
          </a:xfrm>
          <a:prstGeom prst="rect">
            <a:avLst/>
          </a:prstGeom>
          <a:noFill/>
        </p:spPr>
        <p:txBody>
          <a:bodyPr wrap="square" rtlCol="0">
            <a:spAutoFit/>
          </a:bodyPr>
          <a:lstStyle/>
          <a:p>
            <a:r>
              <a:rPr lang="en-US" altLang="ko-KR" sz="1400" dirty="0" smtClean="0"/>
              <a:t>PoA1</a:t>
            </a:r>
            <a:endParaRPr lang="ko-KR" altLang="en-US" sz="1400" dirty="0"/>
          </a:p>
        </p:txBody>
      </p:sp>
      <p:sp>
        <p:nvSpPr>
          <p:cNvPr id="31" name="TextBox 30"/>
          <p:cNvSpPr txBox="1"/>
          <p:nvPr/>
        </p:nvSpPr>
        <p:spPr>
          <a:xfrm>
            <a:off x="5404314" y="5159118"/>
            <a:ext cx="979409" cy="307777"/>
          </a:xfrm>
          <a:prstGeom prst="rect">
            <a:avLst/>
          </a:prstGeom>
          <a:noFill/>
        </p:spPr>
        <p:txBody>
          <a:bodyPr wrap="square" rtlCol="0">
            <a:spAutoFit/>
          </a:bodyPr>
          <a:lstStyle/>
          <a:p>
            <a:r>
              <a:rPr lang="en-US" altLang="ko-KR" sz="1400" dirty="0" smtClean="0"/>
              <a:t>PoA2</a:t>
            </a:r>
            <a:endParaRPr lang="ko-KR" altLang="en-US" sz="1400" dirty="0"/>
          </a:p>
        </p:txBody>
      </p:sp>
      <p:sp>
        <p:nvSpPr>
          <p:cNvPr id="32" name="TextBox 31"/>
          <p:cNvSpPr txBox="1"/>
          <p:nvPr/>
        </p:nvSpPr>
        <p:spPr>
          <a:xfrm>
            <a:off x="3661817" y="5828754"/>
            <a:ext cx="622152" cy="369332"/>
          </a:xfrm>
          <a:prstGeom prst="rect">
            <a:avLst/>
          </a:prstGeom>
          <a:noFill/>
        </p:spPr>
        <p:txBody>
          <a:bodyPr wrap="square" rtlCol="0">
            <a:spAutoFit/>
          </a:bodyPr>
          <a:lstStyle/>
          <a:p>
            <a:r>
              <a:rPr lang="en-US" altLang="ko-KR" dirty="0" smtClean="0"/>
              <a:t>MN</a:t>
            </a:r>
            <a:endParaRPr lang="ko-KR" altLang="en-US" dirty="0"/>
          </a:p>
        </p:txBody>
      </p:sp>
      <p:cxnSp>
        <p:nvCxnSpPr>
          <p:cNvPr id="35" name="직선 화살표 연결선 34"/>
          <p:cNvCxnSpPr/>
          <p:nvPr/>
        </p:nvCxnSpPr>
        <p:spPr>
          <a:xfrm flipV="1">
            <a:off x="3104154" y="4565086"/>
            <a:ext cx="61812" cy="409543"/>
          </a:xfrm>
          <a:prstGeom prst="straightConnector1">
            <a:avLst/>
          </a:prstGeom>
          <a:ln w="28575">
            <a:solidFill>
              <a:schemeClr val="accent1">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6" name="직선 화살표 연결선 35"/>
          <p:cNvCxnSpPr/>
          <p:nvPr/>
        </p:nvCxnSpPr>
        <p:spPr>
          <a:xfrm flipH="1" flipV="1">
            <a:off x="3667882" y="4726409"/>
            <a:ext cx="192606" cy="280971"/>
          </a:xfrm>
          <a:prstGeom prst="straightConnector1">
            <a:avLst/>
          </a:prstGeom>
          <a:ln w="28575">
            <a:solidFill>
              <a:schemeClr val="accent1">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7" name="직선 화살표 연결선 36"/>
          <p:cNvCxnSpPr/>
          <p:nvPr/>
        </p:nvCxnSpPr>
        <p:spPr>
          <a:xfrm flipV="1">
            <a:off x="5283911" y="4565086"/>
            <a:ext cx="86934" cy="337878"/>
          </a:xfrm>
          <a:prstGeom prst="straightConnector1">
            <a:avLst/>
          </a:prstGeom>
          <a:ln w="285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8" name="직선 화살표 연결선 37"/>
          <p:cNvCxnSpPr/>
          <p:nvPr/>
        </p:nvCxnSpPr>
        <p:spPr>
          <a:xfrm flipH="1" flipV="1">
            <a:off x="5900439" y="4623061"/>
            <a:ext cx="209527" cy="284340"/>
          </a:xfrm>
          <a:prstGeom prst="straightConnector1">
            <a:avLst/>
          </a:prstGeom>
          <a:ln w="285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9" name="직선 화살표 연결선 38"/>
          <p:cNvCxnSpPr/>
          <p:nvPr/>
        </p:nvCxnSpPr>
        <p:spPr>
          <a:xfrm flipH="1" flipV="1">
            <a:off x="5695425" y="3531740"/>
            <a:ext cx="5862" cy="679758"/>
          </a:xfrm>
          <a:prstGeom prst="straightConnector1">
            <a:avLst/>
          </a:prstGeom>
          <a:ln w="285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3" name="왼쪽 대괄호 42"/>
          <p:cNvSpPr/>
          <p:nvPr/>
        </p:nvSpPr>
        <p:spPr>
          <a:xfrm rot="16200000">
            <a:off x="4549793" y="5342249"/>
            <a:ext cx="181765" cy="791243"/>
          </a:xfrm>
          <a:prstGeom prst="lef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sp>
        <p:nvSpPr>
          <p:cNvPr id="44" name="TextBox 43"/>
          <p:cNvSpPr txBox="1"/>
          <p:nvPr/>
        </p:nvSpPr>
        <p:spPr>
          <a:xfrm>
            <a:off x="4253384" y="5888305"/>
            <a:ext cx="758541" cy="276999"/>
          </a:xfrm>
          <a:prstGeom prst="rect">
            <a:avLst/>
          </a:prstGeom>
          <a:solidFill>
            <a:srgbClr val="FFFF00"/>
          </a:solidFill>
        </p:spPr>
        <p:txBody>
          <a:bodyPr wrap="none" rtlCol="0">
            <a:spAutoFit/>
          </a:bodyPr>
          <a:lstStyle/>
          <a:p>
            <a:r>
              <a:rPr lang="en-US" altLang="ko-KR" sz="1200" dirty="0" smtClean="0"/>
              <a:t>handover</a:t>
            </a:r>
            <a:endParaRPr lang="ko-KR" altLang="en-US" sz="1200" dirty="0"/>
          </a:p>
        </p:txBody>
      </p:sp>
      <p:sp>
        <p:nvSpPr>
          <p:cNvPr id="47" name="모서리가 둥근 직사각형 46"/>
          <p:cNvSpPr/>
          <p:nvPr/>
        </p:nvSpPr>
        <p:spPr>
          <a:xfrm>
            <a:off x="3297975" y="3030572"/>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
        <p:nvSpPr>
          <p:cNvPr id="52" name="모서리가 둥근 직사각형 51"/>
          <p:cNvSpPr/>
          <p:nvPr/>
        </p:nvSpPr>
        <p:spPr>
          <a:xfrm>
            <a:off x="3158412" y="5746205"/>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
        <p:nvSpPr>
          <p:cNvPr id="53" name="모서리가 둥근 직사각형 52"/>
          <p:cNvSpPr/>
          <p:nvPr/>
        </p:nvSpPr>
        <p:spPr>
          <a:xfrm>
            <a:off x="5451508" y="5711810"/>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cxnSp>
        <p:nvCxnSpPr>
          <p:cNvPr id="57" name="직선 연결선 56"/>
          <p:cNvCxnSpPr/>
          <p:nvPr/>
        </p:nvCxnSpPr>
        <p:spPr>
          <a:xfrm flipV="1">
            <a:off x="3636976" y="3042838"/>
            <a:ext cx="2088883" cy="1635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직선 화살표 연결선 57"/>
          <p:cNvCxnSpPr/>
          <p:nvPr/>
        </p:nvCxnSpPr>
        <p:spPr>
          <a:xfrm flipH="1">
            <a:off x="3915107" y="2964143"/>
            <a:ext cx="1288927" cy="0"/>
          </a:xfrm>
          <a:prstGeom prst="straightConnector1">
            <a:avLst/>
          </a:prstGeom>
          <a:ln w="762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5" name="자유형 14"/>
          <p:cNvSpPr/>
          <p:nvPr/>
        </p:nvSpPr>
        <p:spPr>
          <a:xfrm>
            <a:off x="4885838" y="3236792"/>
            <a:ext cx="386444" cy="2117803"/>
          </a:xfrm>
          <a:custGeom>
            <a:avLst/>
            <a:gdLst>
              <a:gd name="connsiteX0" fmla="*/ 0 w 2166551"/>
              <a:gd name="connsiteY0" fmla="*/ 0 h 2150076"/>
              <a:gd name="connsiteX1" fmla="*/ 2166551 w 2166551"/>
              <a:gd name="connsiteY1" fmla="*/ 0 h 2150076"/>
              <a:gd name="connsiteX2" fmla="*/ 2150075 w 2166551"/>
              <a:gd name="connsiteY2" fmla="*/ 1161535 h 2150076"/>
              <a:gd name="connsiteX3" fmla="*/ 2150075 w 2166551"/>
              <a:gd name="connsiteY3" fmla="*/ 1161535 h 2150076"/>
              <a:gd name="connsiteX4" fmla="*/ 1565189 w 2166551"/>
              <a:gd name="connsiteY4" fmla="*/ 2150076 h 2150076"/>
              <a:gd name="connsiteX0" fmla="*/ 601361 w 601361"/>
              <a:gd name="connsiteY0" fmla="*/ 0 h 2150076"/>
              <a:gd name="connsiteX1" fmla="*/ 584885 w 601361"/>
              <a:gd name="connsiteY1" fmla="*/ 1161535 h 2150076"/>
              <a:gd name="connsiteX2" fmla="*/ 584885 w 601361"/>
              <a:gd name="connsiteY2" fmla="*/ 1161535 h 2150076"/>
              <a:gd name="connsiteX3" fmla="*/ -1 w 601361"/>
              <a:gd name="connsiteY3" fmla="*/ 2150076 h 2150076"/>
              <a:gd name="connsiteX0" fmla="*/ 601363 w 601363"/>
              <a:gd name="connsiteY0" fmla="*/ 0 h 2117803"/>
              <a:gd name="connsiteX1" fmla="*/ 584887 w 601363"/>
              <a:gd name="connsiteY1" fmla="*/ 1129262 h 2117803"/>
              <a:gd name="connsiteX2" fmla="*/ 584887 w 601363"/>
              <a:gd name="connsiteY2" fmla="*/ 1129262 h 2117803"/>
              <a:gd name="connsiteX3" fmla="*/ 1 w 601363"/>
              <a:gd name="connsiteY3" fmla="*/ 2117803 h 2117803"/>
              <a:gd name="connsiteX0" fmla="*/ 601361 w 601361"/>
              <a:gd name="connsiteY0" fmla="*/ 0 h 2117803"/>
              <a:gd name="connsiteX1" fmla="*/ 584885 w 601361"/>
              <a:gd name="connsiteY1" fmla="*/ 1129262 h 2117803"/>
              <a:gd name="connsiteX2" fmla="*/ 584885 w 601361"/>
              <a:gd name="connsiteY2" fmla="*/ 1129262 h 2117803"/>
              <a:gd name="connsiteX3" fmla="*/ -1 w 601361"/>
              <a:gd name="connsiteY3" fmla="*/ 2117803 h 2117803"/>
            </a:gdLst>
            <a:ahLst/>
            <a:cxnLst>
              <a:cxn ang="0">
                <a:pos x="connsiteX0" y="connsiteY0"/>
              </a:cxn>
              <a:cxn ang="0">
                <a:pos x="connsiteX1" y="connsiteY1"/>
              </a:cxn>
              <a:cxn ang="0">
                <a:pos x="connsiteX2" y="connsiteY2"/>
              </a:cxn>
              <a:cxn ang="0">
                <a:pos x="connsiteX3" y="connsiteY3"/>
              </a:cxn>
            </a:cxnLst>
            <a:rect l="l" t="t" r="r" b="b"/>
            <a:pathLst>
              <a:path w="601361" h="2117803">
                <a:moveTo>
                  <a:pt x="601361" y="0"/>
                </a:moveTo>
                <a:lnTo>
                  <a:pt x="584885" y="1129262"/>
                </a:lnTo>
                <a:lnTo>
                  <a:pt x="584885" y="1129262"/>
                </a:lnTo>
                <a:lnTo>
                  <a:pt x="-1" y="2117803"/>
                </a:lnTo>
              </a:path>
            </a:pathLst>
          </a:custGeom>
          <a:ln w="28575">
            <a:solidFill>
              <a:srgbClr val="FFFF00"/>
            </a:solidFill>
            <a:prstDash val="dash"/>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sp>
        <p:nvSpPr>
          <p:cNvPr id="55" name="TextBox 54"/>
          <p:cNvSpPr txBox="1"/>
          <p:nvPr/>
        </p:nvSpPr>
        <p:spPr>
          <a:xfrm>
            <a:off x="3977238" y="3140968"/>
            <a:ext cx="1386850" cy="1169551"/>
          </a:xfrm>
          <a:prstGeom prst="rect">
            <a:avLst/>
          </a:prstGeom>
          <a:noFill/>
        </p:spPr>
        <p:txBody>
          <a:bodyPr wrap="square" rtlCol="0">
            <a:spAutoFit/>
          </a:bodyPr>
          <a:lstStyle/>
          <a:p>
            <a:r>
              <a:rPr lang="en-US" altLang="ko-KR" sz="1400" dirty="0" err="1" smtClean="0">
                <a:solidFill>
                  <a:srgbClr val="FF0000"/>
                </a:solidFill>
              </a:rPr>
              <a:t>Signalling</a:t>
            </a:r>
            <a:r>
              <a:rPr lang="en-US" altLang="ko-KR" sz="1400" dirty="0" smtClean="0">
                <a:solidFill>
                  <a:srgbClr val="FF0000"/>
                </a:solidFill>
              </a:rPr>
              <a:t> between SDN controllers for delivering MIS </a:t>
            </a:r>
            <a:r>
              <a:rPr lang="en-US" altLang="ko-KR" sz="1400" dirty="0" err="1" smtClean="0">
                <a:solidFill>
                  <a:srgbClr val="FF0000"/>
                </a:solidFill>
              </a:rPr>
              <a:t>Pos</a:t>
            </a:r>
            <a:endParaRPr lang="ko-KR" altLang="en-US" sz="1400" dirty="0">
              <a:solidFill>
                <a:srgbClr val="FF0000"/>
              </a:solidFill>
            </a:endParaRPr>
          </a:p>
        </p:txBody>
      </p:sp>
      <p:sp>
        <p:nvSpPr>
          <p:cNvPr id="56" name="모서리가 둥근 직사각형 55"/>
          <p:cNvSpPr/>
          <p:nvPr/>
        </p:nvSpPr>
        <p:spPr>
          <a:xfrm>
            <a:off x="5737707" y="3030572"/>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cxnSp>
        <p:nvCxnSpPr>
          <p:cNvPr id="48" name="직선 화살표 연결선 47"/>
          <p:cNvCxnSpPr/>
          <p:nvPr/>
        </p:nvCxnSpPr>
        <p:spPr>
          <a:xfrm flipH="1" flipV="1">
            <a:off x="3334530" y="3549424"/>
            <a:ext cx="5862" cy="679758"/>
          </a:xfrm>
          <a:prstGeom prst="straightConnector1">
            <a:avLst/>
          </a:prstGeom>
          <a:ln w="285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8889623"/>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3200" dirty="0" smtClean="0"/>
              <a:t>(2-2) </a:t>
            </a:r>
            <a:r>
              <a:rPr lang="en-US" altLang="ko-KR" sz="2800" dirty="0" smtClean="0"/>
              <a:t>Signaling message flows (</a:t>
            </a:r>
            <a:r>
              <a:rPr lang="en-US" altLang="ko-KR" sz="2800" dirty="0" smtClean="0">
                <a:solidFill>
                  <a:srgbClr val="0070C0"/>
                </a:solidFill>
              </a:rPr>
              <a:t>Interworking</a:t>
            </a:r>
            <a:r>
              <a:rPr lang="en-US" altLang="ko-KR" sz="2800" dirty="0" smtClean="0"/>
              <a:t>)</a:t>
            </a:r>
            <a:endParaRPr lang="ko-KR" altLang="en-US" sz="2800" dirty="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13</a:t>
            </a:fld>
            <a:endParaRPr lang="en-US" altLang="ja-JP">
              <a:solidFill>
                <a:srgbClr val="000000"/>
              </a:solidFill>
            </a:endParaRPr>
          </a:p>
        </p:txBody>
      </p:sp>
      <p:cxnSp>
        <p:nvCxnSpPr>
          <p:cNvPr id="59" name="직선 화살표 연결선 58"/>
          <p:cNvCxnSpPr>
            <a:stCxn id="109" idx="2"/>
          </p:cNvCxnSpPr>
          <p:nvPr/>
        </p:nvCxnSpPr>
        <p:spPr>
          <a:xfrm>
            <a:off x="6660232" y="1772815"/>
            <a:ext cx="0" cy="45603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0" name="직선 화살표 연결선 59"/>
          <p:cNvCxnSpPr/>
          <p:nvPr/>
        </p:nvCxnSpPr>
        <p:spPr>
          <a:xfrm flipH="1">
            <a:off x="6624228" y="5302048"/>
            <a:ext cx="1500956" cy="0"/>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6" name="직선 화살표 연결선 65"/>
          <p:cNvCxnSpPr/>
          <p:nvPr/>
        </p:nvCxnSpPr>
        <p:spPr>
          <a:xfrm flipH="1">
            <a:off x="6678792" y="5008880"/>
            <a:ext cx="1403040" cy="0"/>
          </a:xfrm>
          <a:prstGeom prst="straightConnector1">
            <a:avLst/>
          </a:prstGeom>
          <a:ln w="12700">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67" name="모서리가 둥근 직사각형 66"/>
          <p:cNvSpPr/>
          <p:nvPr/>
        </p:nvSpPr>
        <p:spPr>
          <a:xfrm>
            <a:off x="7772400" y="1222568"/>
            <a:ext cx="864095" cy="550248"/>
          </a:xfrm>
          <a:prstGeom prst="roundRect">
            <a:avLst/>
          </a:prstGeom>
          <a:solidFill>
            <a:schemeClr val="accent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wrap="none" lIns="36000" rIns="36000" rtlCol="0" anchor="ctr"/>
          <a:lstStyle/>
          <a:p>
            <a:pPr algn="ctr"/>
            <a:r>
              <a:rPr lang="en-US" altLang="ko-KR" sz="1100" dirty="0">
                <a:solidFill>
                  <a:srgbClr val="FFFF01"/>
                </a:solidFill>
              </a:rPr>
              <a:t>SDN</a:t>
            </a:r>
          </a:p>
          <a:p>
            <a:pPr algn="ctr"/>
            <a:r>
              <a:rPr lang="en-US" altLang="ko-KR" sz="1100" dirty="0">
                <a:solidFill>
                  <a:srgbClr val="FFFF01"/>
                </a:solidFill>
              </a:rPr>
              <a:t>Controller</a:t>
            </a:r>
            <a:br>
              <a:rPr lang="en-US" altLang="ko-KR" sz="1100" dirty="0">
                <a:solidFill>
                  <a:srgbClr val="FFFF01"/>
                </a:solidFill>
              </a:rPr>
            </a:br>
            <a:r>
              <a:rPr lang="en-US" altLang="ko-KR" sz="1100" dirty="0">
                <a:solidFill>
                  <a:srgbClr val="FFFF01"/>
                </a:solidFill>
              </a:rPr>
              <a:t>(MIS </a:t>
            </a:r>
            <a:r>
              <a:rPr lang="en-US" altLang="ko-KR" sz="1100" dirty="0" err="1" smtClean="0">
                <a:solidFill>
                  <a:srgbClr val="FFFF01"/>
                </a:solidFill>
              </a:rPr>
              <a:t>PoS</a:t>
            </a:r>
            <a:r>
              <a:rPr lang="en-US" altLang="ko-KR" sz="1100" dirty="0" smtClean="0">
                <a:solidFill>
                  <a:srgbClr val="FFFF01"/>
                </a:solidFill>
              </a:rPr>
              <a:t>)</a:t>
            </a:r>
            <a:r>
              <a:rPr lang="ko-KR" altLang="en-US" sz="1100" dirty="0" smtClean="0">
                <a:solidFill>
                  <a:srgbClr val="FFFF01"/>
                </a:solidFill>
              </a:rPr>
              <a:t> </a:t>
            </a:r>
            <a:r>
              <a:rPr lang="en-US" altLang="ko-KR" sz="1100" dirty="0" smtClean="0"/>
              <a:t>1</a:t>
            </a:r>
            <a:endParaRPr lang="ko-KR" altLang="en-US" sz="1100" dirty="0"/>
          </a:p>
        </p:txBody>
      </p:sp>
      <p:sp>
        <p:nvSpPr>
          <p:cNvPr id="68" name="모서리가 둥근 직사각형 67"/>
          <p:cNvSpPr/>
          <p:nvPr/>
        </p:nvSpPr>
        <p:spPr>
          <a:xfrm>
            <a:off x="4730413" y="1205343"/>
            <a:ext cx="777691" cy="362427"/>
          </a:xfrm>
          <a:prstGeom prst="roundRect">
            <a:avLst/>
          </a:prstGeom>
          <a:solidFill>
            <a:schemeClr val="bg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rIns="36000" rtlCol="0" anchor="ctr"/>
          <a:lstStyle/>
          <a:p>
            <a:pPr algn="ctr"/>
            <a:r>
              <a:rPr lang="en-US" altLang="ko-KR" sz="1100" dirty="0" smtClean="0">
                <a:solidFill>
                  <a:schemeClr val="accent1">
                    <a:lumMod val="75000"/>
                  </a:schemeClr>
                </a:solidFill>
              </a:rPr>
              <a:t>Candidate</a:t>
            </a:r>
          </a:p>
          <a:p>
            <a:pPr algn="ctr"/>
            <a:r>
              <a:rPr lang="en-US" altLang="ko-KR" sz="1100" dirty="0" err="1" smtClean="0">
                <a:solidFill>
                  <a:schemeClr val="accent1">
                    <a:lumMod val="75000"/>
                  </a:schemeClr>
                </a:solidFill>
              </a:rPr>
              <a:t>PoA</a:t>
            </a:r>
            <a:r>
              <a:rPr lang="en-US" altLang="ko-KR" sz="1100" dirty="0" smtClean="0">
                <a:solidFill>
                  <a:schemeClr val="accent1">
                    <a:lumMod val="75000"/>
                  </a:schemeClr>
                </a:solidFill>
              </a:rPr>
              <a:t> 2</a:t>
            </a:r>
            <a:endParaRPr lang="ko-KR" altLang="en-US" sz="1100" dirty="0">
              <a:solidFill>
                <a:schemeClr val="accent1">
                  <a:lumMod val="75000"/>
                </a:schemeClr>
              </a:solidFill>
            </a:endParaRPr>
          </a:p>
        </p:txBody>
      </p:sp>
      <p:sp>
        <p:nvSpPr>
          <p:cNvPr id="71" name="모서리가 둥근 직사각형 70"/>
          <p:cNvSpPr/>
          <p:nvPr/>
        </p:nvSpPr>
        <p:spPr>
          <a:xfrm>
            <a:off x="3635897" y="1240153"/>
            <a:ext cx="504056" cy="362427"/>
          </a:xfrm>
          <a:prstGeom prst="roundRect">
            <a:avLst/>
          </a:prstGeom>
          <a:solidFill>
            <a:schemeClr val="bg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rIns="36000" rtlCol="0" anchor="ctr"/>
          <a:lstStyle/>
          <a:p>
            <a:pPr algn="ctr"/>
            <a:r>
              <a:rPr lang="en-US" altLang="ko-KR" sz="1100" dirty="0" smtClean="0">
                <a:solidFill>
                  <a:schemeClr val="accent1">
                    <a:lumMod val="75000"/>
                  </a:schemeClr>
                </a:solidFill>
              </a:rPr>
              <a:t>Serving</a:t>
            </a:r>
          </a:p>
          <a:p>
            <a:pPr algn="ctr"/>
            <a:r>
              <a:rPr lang="en-US" altLang="ko-KR" sz="1100" dirty="0" smtClean="0">
                <a:solidFill>
                  <a:schemeClr val="accent1">
                    <a:lumMod val="75000"/>
                  </a:schemeClr>
                </a:solidFill>
              </a:rPr>
              <a:t>PoA1</a:t>
            </a:r>
            <a:endParaRPr lang="ko-KR" altLang="en-US" sz="1100" dirty="0">
              <a:solidFill>
                <a:schemeClr val="accent1">
                  <a:lumMod val="75000"/>
                </a:schemeClr>
              </a:solidFill>
            </a:endParaRPr>
          </a:p>
        </p:txBody>
      </p:sp>
      <p:sp>
        <p:nvSpPr>
          <p:cNvPr id="72" name="모서리가 둥근 직사각형 71"/>
          <p:cNvSpPr/>
          <p:nvPr/>
        </p:nvSpPr>
        <p:spPr>
          <a:xfrm>
            <a:off x="2411760" y="1240153"/>
            <a:ext cx="504056" cy="327617"/>
          </a:xfrm>
          <a:prstGeom prst="roundRect">
            <a:avLst/>
          </a:prstGeom>
          <a:solidFill>
            <a:schemeClr val="bg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rIns="36000" rtlCol="0" anchor="ctr"/>
          <a:lstStyle/>
          <a:p>
            <a:pPr algn="ctr"/>
            <a:r>
              <a:rPr lang="en-US" altLang="ko-KR" sz="1100" dirty="0" smtClean="0">
                <a:solidFill>
                  <a:schemeClr val="accent1">
                    <a:lumMod val="75000"/>
                  </a:schemeClr>
                </a:solidFill>
              </a:rPr>
              <a:t>MN</a:t>
            </a:r>
            <a:endParaRPr lang="ko-KR" altLang="en-US" sz="1100" dirty="0">
              <a:solidFill>
                <a:schemeClr val="accent1">
                  <a:lumMod val="75000"/>
                </a:schemeClr>
              </a:solidFill>
            </a:endParaRPr>
          </a:p>
        </p:txBody>
      </p:sp>
      <p:cxnSp>
        <p:nvCxnSpPr>
          <p:cNvPr id="100" name="직선 화살표 연결선 99"/>
          <p:cNvCxnSpPr/>
          <p:nvPr/>
        </p:nvCxnSpPr>
        <p:spPr>
          <a:xfrm>
            <a:off x="2663788" y="2140657"/>
            <a:ext cx="5480407" cy="0"/>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01" name="TextBox 100"/>
          <p:cNvSpPr txBox="1"/>
          <p:nvPr/>
        </p:nvSpPr>
        <p:spPr>
          <a:xfrm>
            <a:off x="1071765" y="1772816"/>
            <a:ext cx="936103" cy="423457"/>
          </a:xfrm>
          <a:prstGeom prst="rect">
            <a:avLst/>
          </a:prstGeom>
          <a:noFill/>
        </p:spPr>
        <p:txBody>
          <a:bodyPr wrap="none" lIns="36000" tIns="10800" rIns="36000" bIns="10800" rtlCol="0">
            <a:noAutofit/>
          </a:bodyPr>
          <a:lstStyle/>
          <a:p>
            <a:pPr algn="ctr"/>
            <a:r>
              <a:rPr lang="en-US" altLang="ko-KR" sz="1200" dirty="0" smtClean="0"/>
              <a:t>MN detects</a:t>
            </a:r>
            <a:br>
              <a:rPr lang="en-US" altLang="ko-KR" sz="1200" dirty="0" smtClean="0"/>
            </a:br>
            <a:r>
              <a:rPr lang="en-US" altLang="ko-KR" sz="1200" dirty="0" smtClean="0"/>
              <a:t> PoA2</a:t>
            </a:r>
            <a:endParaRPr lang="ko-KR" altLang="en-US" sz="1200" dirty="0"/>
          </a:p>
        </p:txBody>
      </p:sp>
      <p:sp>
        <p:nvSpPr>
          <p:cNvPr id="102" name="TextBox 101"/>
          <p:cNvSpPr txBox="1"/>
          <p:nvPr/>
        </p:nvSpPr>
        <p:spPr>
          <a:xfrm>
            <a:off x="1071765" y="2454744"/>
            <a:ext cx="1302099" cy="211728"/>
          </a:xfrm>
          <a:prstGeom prst="rect">
            <a:avLst/>
          </a:prstGeom>
          <a:noFill/>
        </p:spPr>
        <p:txBody>
          <a:bodyPr wrap="none" lIns="36000" tIns="10800" rIns="36000" bIns="10800" rtlCol="0">
            <a:noAutofit/>
          </a:bodyPr>
          <a:lstStyle/>
          <a:p>
            <a:pPr algn="ctr"/>
            <a:r>
              <a:rPr lang="en-US" altLang="ko-KR" sz="1200" dirty="0" smtClean="0"/>
              <a:t>Handover execution</a:t>
            </a:r>
            <a:endParaRPr lang="ko-KR" altLang="en-US" sz="1200" dirty="0"/>
          </a:p>
        </p:txBody>
      </p:sp>
      <p:sp>
        <p:nvSpPr>
          <p:cNvPr id="103" name="TextBox 102"/>
          <p:cNvSpPr txBox="1"/>
          <p:nvPr/>
        </p:nvSpPr>
        <p:spPr>
          <a:xfrm>
            <a:off x="1197750" y="4489755"/>
            <a:ext cx="936103" cy="423457"/>
          </a:xfrm>
          <a:prstGeom prst="rect">
            <a:avLst/>
          </a:prstGeom>
          <a:noFill/>
        </p:spPr>
        <p:txBody>
          <a:bodyPr wrap="none" lIns="36000" tIns="10800" rIns="36000" bIns="10800" rtlCol="0">
            <a:noAutofit/>
          </a:bodyPr>
          <a:lstStyle/>
          <a:p>
            <a:pPr algn="ctr"/>
            <a:r>
              <a:rPr lang="en-US" altLang="ko-KR" sz="1200" dirty="0" smtClean="0"/>
              <a:t>MN connects</a:t>
            </a:r>
            <a:br>
              <a:rPr lang="en-US" altLang="ko-KR" sz="1200" dirty="0" smtClean="0"/>
            </a:br>
            <a:r>
              <a:rPr lang="en-US" altLang="ko-KR" sz="1200" dirty="0" smtClean="0"/>
              <a:t>to PoA2</a:t>
            </a:r>
            <a:endParaRPr lang="ko-KR" altLang="en-US" sz="1200" dirty="0"/>
          </a:p>
        </p:txBody>
      </p:sp>
      <p:cxnSp>
        <p:nvCxnSpPr>
          <p:cNvPr id="104" name="직선 화살표 연결선 103"/>
          <p:cNvCxnSpPr/>
          <p:nvPr/>
        </p:nvCxnSpPr>
        <p:spPr>
          <a:xfrm>
            <a:off x="2623621" y="2723520"/>
            <a:ext cx="3996444" cy="0"/>
          </a:xfrm>
          <a:prstGeom prst="straightConnector1">
            <a:avLst/>
          </a:prstGeom>
          <a:ln>
            <a:solidFill>
              <a:srgbClr val="0070C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5" name="직선 화살표 연결선 104"/>
          <p:cNvCxnSpPr/>
          <p:nvPr/>
        </p:nvCxnSpPr>
        <p:spPr>
          <a:xfrm>
            <a:off x="2627784" y="3011528"/>
            <a:ext cx="5507496" cy="0"/>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06" name="직선 화살표 연결선 105"/>
          <p:cNvCxnSpPr/>
          <p:nvPr/>
        </p:nvCxnSpPr>
        <p:spPr>
          <a:xfrm>
            <a:off x="2622505" y="4045357"/>
            <a:ext cx="3996444" cy="0"/>
          </a:xfrm>
          <a:prstGeom prst="straightConnector1">
            <a:avLst/>
          </a:prstGeom>
          <a:ln>
            <a:solidFill>
              <a:srgbClr val="0070C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7" name="직선 화살표 연결선 106"/>
          <p:cNvCxnSpPr/>
          <p:nvPr/>
        </p:nvCxnSpPr>
        <p:spPr>
          <a:xfrm>
            <a:off x="2622505" y="6165304"/>
            <a:ext cx="4025496" cy="0"/>
          </a:xfrm>
          <a:prstGeom prst="straightConnector1">
            <a:avLst/>
          </a:prstGeom>
          <a:ln>
            <a:solidFill>
              <a:srgbClr val="0070C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8" name="직선 화살표 연결선 107"/>
          <p:cNvCxnSpPr/>
          <p:nvPr/>
        </p:nvCxnSpPr>
        <p:spPr>
          <a:xfrm>
            <a:off x="3812767" y="5477153"/>
            <a:ext cx="4325667" cy="0"/>
          </a:xfrm>
          <a:prstGeom prst="straightConnector1">
            <a:avLst/>
          </a:prstGeom>
          <a:ln>
            <a:solidFill>
              <a:schemeClr val="accent6"/>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109" name="모서리가 둥근 직사각형 108"/>
          <p:cNvSpPr/>
          <p:nvPr/>
        </p:nvSpPr>
        <p:spPr>
          <a:xfrm>
            <a:off x="6265304" y="1205342"/>
            <a:ext cx="789856" cy="56747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a:solidFill>
                  <a:srgbClr val="FFFF01"/>
                </a:solidFill>
              </a:rPr>
              <a:t>SDN</a:t>
            </a:r>
          </a:p>
          <a:p>
            <a:pPr algn="ctr"/>
            <a:r>
              <a:rPr lang="en-US" altLang="ko-KR" sz="1100" dirty="0">
                <a:solidFill>
                  <a:srgbClr val="FFFF01"/>
                </a:solidFill>
              </a:rPr>
              <a:t>Controller</a:t>
            </a:r>
            <a:br>
              <a:rPr lang="en-US" altLang="ko-KR" sz="1100" dirty="0">
                <a:solidFill>
                  <a:srgbClr val="FFFF01"/>
                </a:solidFill>
              </a:rPr>
            </a:br>
            <a:r>
              <a:rPr lang="en-US" altLang="ko-KR" sz="1100" dirty="0">
                <a:solidFill>
                  <a:srgbClr val="FFFF01"/>
                </a:solidFill>
              </a:rPr>
              <a:t>(MIS </a:t>
            </a:r>
            <a:r>
              <a:rPr lang="en-US" altLang="ko-KR" sz="1100" dirty="0" err="1" smtClean="0">
                <a:solidFill>
                  <a:srgbClr val="FFFF01"/>
                </a:solidFill>
              </a:rPr>
              <a:t>PoS</a:t>
            </a:r>
            <a:r>
              <a:rPr lang="en-US" altLang="ko-KR" sz="1100" dirty="0" smtClean="0">
                <a:solidFill>
                  <a:srgbClr val="FFFF01"/>
                </a:solidFill>
              </a:rPr>
              <a:t>)</a:t>
            </a:r>
            <a:r>
              <a:rPr lang="en-US" altLang="ko-KR" sz="1100" dirty="0" smtClean="0"/>
              <a:t>2</a:t>
            </a:r>
            <a:endParaRPr lang="ko-KR" altLang="en-US" sz="1100" dirty="0"/>
          </a:p>
        </p:txBody>
      </p:sp>
      <p:cxnSp>
        <p:nvCxnSpPr>
          <p:cNvPr id="110" name="직선 화살표 연결선 109"/>
          <p:cNvCxnSpPr/>
          <p:nvPr/>
        </p:nvCxnSpPr>
        <p:spPr>
          <a:xfrm>
            <a:off x="8135280" y="1669891"/>
            <a:ext cx="0" cy="469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1" name="직선 화살표 연결선 110"/>
          <p:cNvCxnSpPr/>
          <p:nvPr/>
        </p:nvCxnSpPr>
        <p:spPr>
          <a:xfrm>
            <a:off x="2628000" y="2140657"/>
            <a:ext cx="1223920" cy="0"/>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12" name="타원 111"/>
          <p:cNvSpPr/>
          <p:nvPr/>
        </p:nvSpPr>
        <p:spPr>
          <a:xfrm>
            <a:off x="6519370" y="5805264"/>
            <a:ext cx="118108" cy="1440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113" name="직선 화살표 연결선 112"/>
          <p:cNvCxnSpPr/>
          <p:nvPr/>
        </p:nvCxnSpPr>
        <p:spPr>
          <a:xfrm>
            <a:off x="3851920" y="5903992"/>
            <a:ext cx="4292275" cy="0"/>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114" name="직선 화살표 연결선 113"/>
          <p:cNvCxnSpPr/>
          <p:nvPr/>
        </p:nvCxnSpPr>
        <p:spPr>
          <a:xfrm>
            <a:off x="2641079" y="4812664"/>
            <a:ext cx="4024311" cy="0"/>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15" name="직선 화살표 연결선 114"/>
          <p:cNvCxnSpPr/>
          <p:nvPr/>
        </p:nvCxnSpPr>
        <p:spPr>
          <a:xfrm>
            <a:off x="2635800" y="4812664"/>
            <a:ext cx="2496753" cy="0"/>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16" name="TextBox 115"/>
          <p:cNvSpPr txBox="1"/>
          <p:nvPr/>
        </p:nvSpPr>
        <p:spPr>
          <a:xfrm>
            <a:off x="6817879" y="4797152"/>
            <a:ext cx="1589884" cy="211728"/>
          </a:xfrm>
          <a:prstGeom prst="rect">
            <a:avLst/>
          </a:prstGeom>
          <a:noFill/>
        </p:spPr>
        <p:txBody>
          <a:bodyPr wrap="none" lIns="36000" tIns="10800" rIns="36000" bIns="10800" rtlCol="0">
            <a:noAutofit/>
          </a:bodyPr>
          <a:lstStyle/>
          <a:p>
            <a:pPr algn="ctr"/>
            <a:r>
              <a:rPr lang="en-US" altLang="ko-KR" sz="900" b="1" dirty="0" smtClean="0"/>
              <a:t>(15) MIS_N2N_</a:t>
            </a:r>
            <a:r>
              <a:rPr lang="en-US" altLang="ko-KR" sz="900" dirty="0" smtClean="0"/>
              <a:t>HO_complete.request</a:t>
            </a:r>
            <a:endParaRPr lang="ko-KR" altLang="en-US" sz="900" dirty="0"/>
          </a:p>
        </p:txBody>
      </p:sp>
      <p:sp>
        <p:nvSpPr>
          <p:cNvPr id="117" name="TextBox 116"/>
          <p:cNvSpPr txBox="1"/>
          <p:nvPr/>
        </p:nvSpPr>
        <p:spPr>
          <a:xfrm>
            <a:off x="1254762" y="5737027"/>
            <a:ext cx="936103" cy="423457"/>
          </a:xfrm>
          <a:prstGeom prst="rect">
            <a:avLst/>
          </a:prstGeom>
          <a:noFill/>
        </p:spPr>
        <p:txBody>
          <a:bodyPr wrap="none" lIns="36000" tIns="10800" rIns="36000" bIns="10800" rtlCol="0">
            <a:noAutofit/>
          </a:bodyPr>
          <a:lstStyle/>
          <a:p>
            <a:pPr algn="ctr"/>
            <a:r>
              <a:rPr lang="en-US" altLang="ko-KR" sz="1200" dirty="0" smtClean="0"/>
              <a:t>Handover</a:t>
            </a:r>
          </a:p>
          <a:p>
            <a:pPr algn="ctr"/>
            <a:r>
              <a:rPr lang="en-US" altLang="ko-KR" sz="1200" dirty="0" smtClean="0"/>
              <a:t>Completed</a:t>
            </a:r>
            <a:endParaRPr lang="ko-KR" altLang="en-US" sz="1200" dirty="0"/>
          </a:p>
        </p:txBody>
      </p:sp>
      <p:sp>
        <p:nvSpPr>
          <p:cNvPr id="118" name="TextBox 117"/>
          <p:cNvSpPr txBox="1"/>
          <p:nvPr/>
        </p:nvSpPr>
        <p:spPr>
          <a:xfrm>
            <a:off x="6817879" y="5089479"/>
            <a:ext cx="1589884" cy="423457"/>
          </a:xfrm>
          <a:prstGeom prst="rect">
            <a:avLst/>
          </a:prstGeom>
          <a:noFill/>
        </p:spPr>
        <p:txBody>
          <a:bodyPr wrap="none" lIns="36000" tIns="10800" rIns="36000" bIns="10800" rtlCol="0">
            <a:noAutofit/>
          </a:bodyPr>
          <a:lstStyle/>
          <a:p>
            <a:pPr algn="ctr"/>
            <a:r>
              <a:rPr lang="en-US" altLang="ko-KR" sz="900" b="1" dirty="0" smtClean="0"/>
              <a:t>(16) MIS_N2N_</a:t>
            </a:r>
            <a:r>
              <a:rPr lang="en-US" altLang="ko-KR" sz="900" dirty="0" smtClean="0"/>
              <a:t>HO_complete.response</a:t>
            </a:r>
            <a:endParaRPr lang="ko-KR" altLang="en-US" sz="900" dirty="0"/>
          </a:p>
        </p:txBody>
      </p:sp>
      <p:sp>
        <p:nvSpPr>
          <p:cNvPr id="119" name="TextBox 118"/>
          <p:cNvSpPr txBox="1"/>
          <p:nvPr/>
        </p:nvSpPr>
        <p:spPr>
          <a:xfrm>
            <a:off x="1941070" y="1772816"/>
            <a:ext cx="2193210" cy="211728"/>
          </a:xfrm>
          <a:prstGeom prst="rect">
            <a:avLst/>
          </a:prstGeom>
          <a:noFill/>
        </p:spPr>
        <p:txBody>
          <a:bodyPr wrap="none" lIns="36000" tIns="10800" rIns="36000" bIns="10800" rtlCol="0">
            <a:noAutofit/>
          </a:bodyPr>
          <a:lstStyle/>
          <a:p>
            <a:pPr algn="ctr"/>
            <a:r>
              <a:rPr lang="en-US" altLang="ko-KR" sz="900" b="1" dirty="0" smtClean="0"/>
              <a:t>(1) </a:t>
            </a:r>
            <a:r>
              <a:rPr lang="en-US" altLang="ko-KR" sz="900" b="1" dirty="0" err="1" smtClean="0"/>
              <a:t>MIS_MN_Link_Detected.indication</a:t>
            </a:r>
            <a:endParaRPr lang="ko-KR" altLang="en-US" sz="900" b="1" dirty="0"/>
          </a:p>
        </p:txBody>
      </p:sp>
      <p:sp>
        <p:nvSpPr>
          <p:cNvPr id="120" name="TextBox 119"/>
          <p:cNvSpPr txBox="1"/>
          <p:nvPr/>
        </p:nvSpPr>
        <p:spPr>
          <a:xfrm>
            <a:off x="3678268" y="1949062"/>
            <a:ext cx="2193210" cy="211728"/>
          </a:xfrm>
          <a:prstGeom prst="rect">
            <a:avLst/>
          </a:prstGeom>
          <a:noFill/>
        </p:spPr>
        <p:txBody>
          <a:bodyPr wrap="none" lIns="36000" tIns="10800" rIns="36000" bIns="10800" rtlCol="0">
            <a:noAutofit/>
          </a:bodyPr>
          <a:lstStyle/>
          <a:p>
            <a:pPr algn="ctr"/>
            <a:r>
              <a:rPr lang="en-US" altLang="ko-KR" sz="900" b="1" dirty="0" smtClean="0"/>
              <a:t>(2) </a:t>
            </a:r>
            <a:r>
              <a:rPr lang="en-US" altLang="ko-KR" sz="900" b="1" dirty="0" err="1" smtClean="0"/>
              <a:t>MIS_MN_HO_Candidate_Query.request</a:t>
            </a:r>
            <a:endParaRPr lang="ko-KR" altLang="en-US" sz="900" b="1" dirty="0"/>
          </a:p>
        </p:txBody>
      </p:sp>
      <p:sp>
        <p:nvSpPr>
          <p:cNvPr id="121" name="TextBox 120"/>
          <p:cNvSpPr txBox="1"/>
          <p:nvPr/>
        </p:nvSpPr>
        <p:spPr>
          <a:xfrm>
            <a:off x="3689130" y="2563736"/>
            <a:ext cx="2193210" cy="211728"/>
          </a:xfrm>
          <a:prstGeom prst="rect">
            <a:avLst/>
          </a:prstGeom>
          <a:noFill/>
        </p:spPr>
        <p:txBody>
          <a:bodyPr wrap="none" lIns="36000" tIns="10800" rIns="36000" bIns="10800" rtlCol="0">
            <a:noAutofit/>
          </a:bodyPr>
          <a:lstStyle/>
          <a:p>
            <a:pPr algn="ctr"/>
            <a:r>
              <a:rPr lang="en-US" altLang="ko-KR" sz="900" b="1" dirty="0" smtClean="0"/>
              <a:t>5) </a:t>
            </a:r>
            <a:r>
              <a:rPr lang="en-US" altLang="ko-KR" sz="900" b="1" dirty="0" err="1" smtClean="0"/>
              <a:t>MIS_MN_HO_Candidate_Query.response</a:t>
            </a:r>
            <a:endParaRPr lang="ko-KR" altLang="en-US" sz="900" b="1" dirty="0"/>
          </a:p>
        </p:txBody>
      </p:sp>
      <p:sp>
        <p:nvSpPr>
          <p:cNvPr id="122" name="TextBox 121"/>
          <p:cNvSpPr txBox="1"/>
          <p:nvPr/>
        </p:nvSpPr>
        <p:spPr>
          <a:xfrm>
            <a:off x="4932040" y="5953576"/>
            <a:ext cx="2193210" cy="211728"/>
          </a:xfrm>
          <a:prstGeom prst="rect">
            <a:avLst/>
          </a:prstGeom>
          <a:noFill/>
        </p:spPr>
        <p:txBody>
          <a:bodyPr wrap="none" lIns="36000" tIns="10800" rIns="36000" bIns="10800" rtlCol="0">
            <a:noAutofit/>
          </a:bodyPr>
          <a:lstStyle/>
          <a:p>
            <a:pPr algn="ctr"/>
            <a:r>
              <a:rPr lang="en-US" altLang="ko-KR" sz="900" b="1" dirty="0" smtClean="0"/>
              <a:t>(20) </a:t>
            </a:r>
            <a:r>
              <a:rPr lang="en-US" altLang="ko-KR" sz="900" b="1" dirty="0" err="1" smtClean="0"/>
              <a:t>MIS_MN_HO_Commit.response</a:t>
            </a:r>
            <a:endParaRPr lang="ko-KR" altLang="en-US" sz="900" b="1" dirty="0"/>
          </a:p>
        </p:txBody>
      </p:sp>
      <p:sp>
        <p:nvSpPr>
          <p:cNvPr id="123" name="TextBox 122"/>
          <p:cNvSpPr txBox="1"/>
          <p:nvPr/>
        </p:nvSpPr>
        <p:spPr>
          <a:xfrm>
            <a:off x="3746942" y="2857232"/>
            <a:ext cx="2193210" cy="211728"/>
          </a:xfrm>
          <a:prstGeom prst="rect">
            <a:avLst/>
          </a:prstGeom>
          <a:noFill/>
        </p:spPr>
        <p:txBody>
          <a:bodyPr wrap="none" lIns="36000" tIns="10800" rIns="36000" bIns="10800" rtlCol="0">
            <a:noAutofit/>
          </a:bodyPr>
          <a:lstStyle/>
          <a:p>
            <a:pPr algn="ctr"/>
            <a:r>
              <a:rPr lang="en-US" altLang="ko-KR" sz="900" b="1" dirty="0" smtClean="0"/>
              <a:t>(6) </a:t>
            </a:r>
            <a:r>
              <a:rPr lang="en-US" altLang="ko-KR" sz="900" b="1" dirty="0" err="1" smtClean="0"/>
              <a:t>MIS_MN_HO_Commit.request</a:t>
            </a:r>
            <a:endParaRPr lang="ko-KR" altLang="en-US" sz="900" b="1" dirty="0"/>
          </a:p>
        </p:txBody>
      </p:sp>
      <p:sp>
        <p:nvSpPr>
          <p:cNvPr id="124" name="TextBox 123"/>
          <p:cNvSpPr txBox="1"/>
          <p:nvPr/>
        </p:nvSpPr>
        <p:spPr>
          <a:xfrm>
            <a:off x="6516216" y="3022024"/>
            <a:ext cx="2193210" cy="211728"/>
          </a:xfrm>
          <a:prstGeom prst="rect">
            <a:avLst/>
          </a:prstGeom>
          <a:noFill/>
        </p:spPr>
        <p:txBody>
          <a:bodyPr wrap="none" lIns="36000" tIns="10800" rIns="36000" bIns="10800" rtlCol="0">
            <a:noAutofit/>
          </a:bodyPr>
          <a:lstStyle/>
          <a:p>
            <a:pPr algn="ctr"/>
            <a:r>
              <a:rPr lang="en-US" altLang="ko-KR" sz="900" b="1" dirty="0" smtClean="0"/>
              <a:t>(7) MIS_N2N_HO_Commit.request</a:t>
            </a:r>
            <a:endParaRPr lang="ko-KR" altLang="en-US" sz="900" b="1" dirty="0"/>
          </a:p>
        </p:txBody>
      </p:sp>
      <p:sp>
        <p:nvSpPr>
          <p:cNvPr id="125" name="TextBox 124"/>
          <p:cNvSpPr txBox="1"/>
          <p:nvPr/>
        </p:nvSpPr>
        <p:spPr>
          <a:xfrm>
            <a:off x="6519370" y="3717032"/>
            <a:ext cx="2193210" cy="211728"/>
          </a:xfrm>
          <a:prstGeom prst="rect">
            <a:avLst/>
          </a:prstGeom>
          <a:noFill/>
        </p:spPr>
        <p:txBody>
          <a:bodyPr wrap="none" lIns="36000" tIns="10800" rIns="36000" bIns="10800" rtlCol="0">
            <a:noAutofit/>
          </a:bodyPr>
          <a:lstStyle/>
          <a:p>
            <a:pPr algn="ctr"/>
            <a:r>
              <a:rPr lang="en-US" altLang="ko-KR" sz="900" b="1" dirty="0" smtClean="0"/>
              <a:t>(11) MIS_N2N_HO_Commit.response</a:t>
            </a:r>
            <a:endParaRPr lang="ko-KR" altLang="en-US" sz="900" b="1" dirty="0"/>
          </a:p>
        </p:txBody>
      </p:sp>
      <p:sp>
        <p:nvSpPr>
          <p:cNvPr id="126" name="TextBox 125"/>
          <p:cNvSpPr txBox="1"/>
          <p:nvPr/>
        </p:nvSpPr>
        <p:spPr>
          <a:xfrm>
            <a:off x="5037478" y="3234658"/>
            <a:ext cx="1798650" cy="211728"/>
          </a:xfrm>
          <a:prstGeom prst="rect">
            <a:avLst/>
          </a:prstGeom>
          <a:noFill/>
        </p:spPr>
        <p:txBody>
          <a:bodyPr wrap="none" lIns="36000" tIns="10800" rIns="36000" bIns="10800" rtlCol="0">
            <a:noAutofit/>
          </a:bodyPr>
          <a:lstStyle/>
          <a:p>
            <a:pPr algn="ctr"/>
            <a:r>
              <a:rPr lang="en-US" altLang="ko-KR" sz="900" b="1" dirty="0" smtClean="0">
                <a:solidFill>
                  <a:srgbClr val="0070C0"/>
                </a:solidFill>
              </a:rPr>
              <a:t>(8) OFPT_FLOW_MOD</a:t>
            </a:r>
            <a:endParaRPr lang="ko-KR" altLang="en-US" sz="900" b="1" dirty="0">
              <a:solidFill>
                <a:srgbClr val="0070C0"/>
              </a:solidFill>
            </a:endParaRPr>
          </a:p>
        </p:txBody>
      </p:sp>
      <p:sp>
        <p:nvSpPr>
          <p:cNvPr id="127" name="TextBox 126"/>
          <p:cNvSpPr txBox="1"/>
          <p:nvPr/>
        </p:nvSpPr>
        <p:spPr>
          <a:xfrm>
            <a:off x="5149614" y="3414654"/>
            <a:ext cx="1798650" cy="211728"/>
          </a:xfrm>
          <a:prstGeom prst="rect">
            <a:avLst/>
          </a:prstGeom>
          <a:noFill/>
        </p:spPr>
        <p:txBody>
          <a:bodyPr wrap="none" lIns="36000" tIns="10800" rIns="36000" bIns="10800" rtlCol="0">
            <a:noAutofit/>
          </a:bodyPr>
          <a:lstStyle/>
          <a:p>
            <a:pPr algn="ctr"/>
            <a:r>
              <a:rPr lang="en-US" altLang="ko-KR" sz="900" b="1" dirty="0" smtClean="0">
                <a:solidFill>
                  <a:srgbClr val="0070C0"/>
                </a:solidFill>
              </a:rPr>
              <a:t>(9) OFPT_BARRIER_REQUEST</a:t>
            </a:r>
            <a:endParaRPr lang="ko-KR" altLang="en-US" sz="900" b="1" dirty="0">
              <a:solidFill>
                <a:srgbClr val="0070C0"/>
              </a:solidFill>
            </a:endParaRPr>
          </a:p>
        </p:txBody>
      </p:sp>
      <p:sp>
        <p:nvSpPr>
          <p:cNvPr id="128" name="TextBox 127"/>
          <p:cNvSpPr txBox="1"/>
          <p:nvPr/>
        </p:nvSpPr>
        <p:spPr>
          <a:xfrm>
            <a:off x="5070799" y="3577312"/>
            <a:ext cx="1798650" cy="211728"/>
          </a:xfrm>
          <a:prstGeom prst="rect">
            <a:avLst/>
          </a:prstGeom>
          <a:noFill/>
        </p:spPr>
        <p:txBody>
          <a:bodyPr wrap="none" lIns="36000" tIns="10800" rIns="36000" bIns="10800" rtlCol="0">
            <a:noAutofit/>
          </a:bodyPr>
          <a:lstStyle/>
          <a:p>
            <a:pPr algn="ctr"/>
            <a:r>
              <a:rPr lang="en-US" altLang="ko-KR" sz="900" b="1" dirty="0" smtClean="0">
                <a:solidFill>
                  <a:srgbClr val="0070C0"/>
                </a:solidFill>
              </a:rPr>
              <a:t>(10) OFPT_BARRIER_REPLY</a:t>
            </a:r>
            <a:endParaRPr lang="ko-KR" altLang="en-US" sz="900" b="1" dirty="0">
              <a:solidFill>
                <a:srgbClr val="0070C0"/>
              </a:solidFill>
            </a:endParaRPr>
          </a:p>
        </p:txBody>
      </p:sp>
      <p:sp>
        <p:nvSpPr>
          <p:cNvPr id="129" name="TextBox 128"/>
          <p:cNvSpPr txBox="1"/>
          <p:nvPr/>
        </p:nvSpPr>
        <p:spPr>
          <a:xfrm>
            <a:off x="3792183" y="3861048"/>
            <a:ext cx="2193210" cy="211728"/>
          </a:xfrm>
          <a:prstGeom prst="rect">
            <a:avLst/>
          </a:prstGeom>
          <a:noFill/>
        </p:spPr>
        <p:txBody>
          <a:bodyPr wrap="none" lIns="36000" tIns="10800" rIns="36000" bIns="10800" rtlCol="0">
            <a:noAutofit/>
          </a:bodyPr>
          <a:lstStyle/>
          <a:p>
            <a:pPr algn="ctr"/>
            <a:r>
              <a:rPr lang="en-US" altLang="ko-KR" sz="900" b="1" dirty="0" smtClean="0"/>
              <a:t>(12) </a:t>
            </a:r>
            <a:r>
              <a:rPr lang="en-US" altLang="ko-KR" sz="900" b="1" dirty="0" err="1" smtClean="0"/>
              <a:t>MIS_MN_HO_Commit.response</a:t>
            </a:r>
            <a:endParaRPr lang="ko-KR" altLang="en-US" sz="900" b="1" dirty="0"/>
          </a:p>
        </p:txBody>
      </p:sp>
      <p:cxnSp>
        <p:nvCxnSpPr>
          <p:cNvPr id="130" name="직선 화살표 연결선 129"/>
          <p:cNvCxnSpPr/>
          <p:nvPr/>
        </p:nvCxnSpPr>
        <p:spPr>
          <a:xfrm>
            <a:off x="5112000" y="1567770"/>
            <a:ext cx="0" cy="469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1" name="직선 화살표 연결선 130"/>
          <p:cNvCxnSpPr/>
          <p:nvPr/>
        </p:nvCxnSpPr>
        <p:spPr>
          <a:xfrm>
            <a:off x="3832156" y="1452104"/>
            <a:ext cx="0" cy="469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2" name="직선 화살표 연결선 131"/>
          <p:cNvCxnSpPr/>
          <p:nvPr/>
        </p:nvCxnSpPr>
        <p:spPr>
          <a:xfrm>
            <a:off x="2628000" y="1491928"/>
            <a:ext cx="0" cy="469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3" name="TextBox 132"/>
          <p:cNvSpPr txBox="1"/>
          <p:nvPr/>
        </p:nvSpPr>
        <p:spPr>
          <a:xfrm>
            <a:off x="2133853" y="4105921"/>
            <a:ext cx="903822" cy="211728"/>
          </a:xfrm>
          <a:prstGeom prst="rect">
            <a:avLst/>
          </a:prstGeom>
          <a:noFill/>
        </p:spPr>
        <p:txBody>
          <a:bodyPr wrap="none" lIns="36000" tIns="10800" rIns="36000" bIns="10800" rtlCol="0">
            <a:noAutofit/>
          </a:bodyPr>
          <a:lstStyle/>
          <a:p>
            <a:pPr algn="ctr"/>
            <a:r>
              <a:rPr lang="en-US" altLang="ko-KR" sz="900" b="1" dirty="0" smtClean="0"/>
              <a:t>L2 Handover</a:t>
            </a:r>
            <a:endParaRPr lang="ko-KR" altLang="en-US" sz="900" b="1" dirty="0"/>
          </a:p>
        </p:txBody>
      </p:sp>
      <p:sp>
        <p:nvSpPr>
          <p:cNvPr id="134" name="TextBox 133"/>
          <p:cNvSpPr txBox="1"/>
          <p:nvPr/>
        </p:nvSpPr>
        <p:spPr>
          <a:xfrm>
            <a:off x="2051720" y="4383891"/>
            <a:ext cx="2193210" cy="211728"/>
          </a:xfrm>
          <a:prstGeom prst="rect">
            <a:avLst/>
          </a:prstGeom>
          <a:noFill/>
        </p:spPr>
        <p:txBody>
          <a:bodyPr wrap="none" lIns="36000" tIns="10800" rIns="36000" bIns="10800" rtlCol="0">
            <a:noAutofit/>
          </a:bodyPr>
          <a:lstStyle/>
          <a:p>
            <a:pPr algn="ctr"/>
            <a:r>
              <a:rPr lang="en-US" altLang="ko-KR" sz="900" b="1" dirty="0" smtClean="0"/>
              <a:t>(13) </a:t>
            </a:r>
            <a:r>
              <a:rPr lang="en-US" altLang="ko-KR" sz="900" b="1" dirty="0" err="1" smtClean="0"/>
              <a:t>MIS_MN_Link_Up.indication</a:t>
            </a:r>
            <a:endParaRPr lang="ko-KR" altLang="en-US" sz="900" b="1" dirty="0"/>
          </a:p>
        </p:txBody>
      </p:sp>
      <p:sp>
        <p:nvSpPr>
          <p:cNvPr id="135" name="자유형 134"/>
          <p:cNvSpPr/>
          <p:nvPr/>
        </p:nvSpPr>
        <p:spPr>
          <a:xfrm flipH="1">
            <a:off x="2373864" y="4489756"/>
            <a:ext cx="289924" cy="211728"/>
          </a:xfrm>
          <a:custGeom>
            <a:avLst/>
            <a:gdLst>
              <a:gd name="connsiteX0" fmla="*/ 0 w 238946"/>
              <a:gd name="connsiteY0" fmla="*/ 0 h 65902"/>
              <a:gd name="connsiteX1" fmla="*/ 238897 w 238946"/>
              <a:gd name="connsiteY1" fmla="*/ 32951 h 65902"/>
              <a:gd name="connsiteX2" fmla="*/ 16475 w 238946"/>
              <a:gd name="connsiteY2" fmla="*/ 65902 h 65902"/>
            </a:gdLst>
            <a:ahLst/>
            <a:cxnLst>
              <a:cxn ang="0">
                <a:pos x="connsiteX0" y="connsiteY0"/>
              </a:cxn>
              <a:cxn ang="0">
                <a:pos x="connsiteX1" y="connsiteY1"/>
              </a:cxn>
              <a:cxn ang="0">
                <a:pos x="connsiteX2" y="connsiteY2"/>
              </a:cxn>
            </a:cxnLst>
            <a:rect l="l" t="t" r="r" b="b"/>
            <a:pathLst>
              <a:path w="238946" h="65902">
                <a:moveTo>
                  <a:pt x="0" y="0"/>
                </a:moveTo>
                <a:cubicBezTo>
                  <a:pt x="118075" y="10983"/>
                  <a:pt x="236151" y="21967"/>
                  <a:pt x="238897" y="32951"/>
                </a:cubicBezTo>
                <a:cubicBezTo>
                  <a:pt x="241643" y="43935"/>
                  <a:pt x="129059" y="54918"/>
                  <a:pt x="16475" y="65902"/>
                </a:cubicBezTo>
              </a:path>
            </a:pathLst>
          </a:custGeom>
          <a:ln>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sp>
        <p:nvSpPr>
          <p:cNvPr id="137" name="TextBox 136"/>
          <p:cNvSpPr txBox="1"/>
          <p:nvPr/>
        </p:nvSpPr>
        <p:spPr>
          <a:xfrm>
            <a:off x="3746942" y="4633374"/>
            <a:ext cx="2193210" cy="211728"/>
          </a:xfrm>
          <a:prstGeom prst="rect">
            <a:avLst/>
          </a:prstGeom>
          <a:noFill/>
        </p:spPr>
        <p:txBody>
          <a:bodyPr wrap="none" lIns="36000" tIns="10800" rIns="36000" bIns="10800" rtlCol="0">
            <a:noAutofit/>
          </a:bodyPr>
          <a:lstStyle/>
          <a:p>
            <a:pPr algn="ctr"/>
            <a:r>
              <a:rPr lang="en-US" altLang="ko-KR" sz="900" b="1" dirty="0" smtClean="0"/>
              <a:t>(14) </a:t>
            </a:r>
            <a:r>
              <a:rPr lang="en-US" altLang="ko-KR" sz="900" b="1" dirty="0" err="1" smtClean="0"/>
              <a:t>MIS_MN_HO_Complete.request</a:t>
            </a:r>
            <a:endParaRPr lang="ko-KR" altLang="en-US" sz="900" b="1" dirty="0"/>
          </a:p>
        </p:txBody>
      </p:sp>
      <p:sp>
        <p:nvSpPr>
          <p:cNvPr id="141" name="자유형 140"/>
          <p:cNvSpPr/>
          <p:nvPr/>
        </p:nvSpPr>
        <p:spPr>
          <a:xfrm flipH="1">
            <a:off x="2267744" y="1888629"/>
            <a:ext cx="289924" cy="211728"/>
          </a:xfrm>
          <a:custGeom>
            <a:avLst/>
            <a:gdLst>
              <a:gd name="connsiteX0" fmla="*/ 0 w 238946"/>
              <a:gd name="connsiteY0" fmla="*/ 0 h 65902"/>
              <a:gd name="connsiteX1" fmla="*/ 238897 w 238946"/>
              <a:gd name="connsiteY1" fmla="*/ 32951 h 65902"/>
              <a:gd name="connsiteX2" fmla="*/ 16475 w 238946"/>
              <a:gd name="connsiteY2" fmla="*/ 65902 h 65902"/>
            </a:gdLst>
            <a:ahLst/>
            <a:cxnLst>
              <a:cxn ang="0">
                <a:pos x="connsiteX0" y="connsiteY0"/>
              </a:cxn>
              <a:cxn ang="0">
                <a:pos x="connsiteX1" y="connsiteY1"/>
              </a:cxn>
              <a:cxn ang="0">
                <a:pos x="connsiteX2" y="connsiteY2"/>
              </a:cxn>
            </a:cxnLst>
            <a:rect l="l" t="t" r="r" b="b"/>
            <a:pathLst>
              <a:path w="238946" h="65902">
                <a:moveTo>
                  <a:pt x="0" y="0"/>
                </a:moveTo>
                <a:cubicBezTo>
                  <a:pt x="118075" y="10983"/>
                  <a:pt x="236151" y="21967"/>
                  <a:pt x="238897" y="32951"/>
                </a:cubicBezTo>
                <a:cubicBezTo>
                  <a:pt x="241643" y="43935"/>
                  <a:pt x="129059" y="54918"/>
                  <a:pt x="16475" y="65902"/>
                </a:cubicBezTo>
              </a:path>
            </a:pathLst>
          </a:custGeom>
          <a:ln>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cxnSp>
        <p:nvCxnSpPr>
          <p:cNvPr id="143" name="직선 화살표 연결선 142"/>
          <p:cNvCxnSpPr/>
          <p:nvPr/>
        </p:nvCxnSpPr>
        <p:spPr>
          <a:xfrm>
            <a:off x="6676279" y="3911885"/>
            <a:ext cx="1498709"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4" name="직선 화살표 연결선 143"/>
          <p:cNvCxnSpPr/>
          <p:nvPr/>
        </p:nvCxnSpPr>
        <p:spPr>
          <a:xfrm>
            <a:off x="6667012" y="3212976"/>
            <a:ext cx="1477183" cy="0"/>
          </a:xfrm>
          <a:prstGeom prst="straightConnector1">
            <a:avLst/>
          </a:prstGeom>
          <a:ln>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5" name="직선 화살표 연결선 144"/>
          <p:cNvCxnSpPr/>
          <p:nvPr/>
        </p:nvCxnSpPr>
        <p:spPr>
          <a:xfrm>
            <a:off x="5112000" y="3382948"/>
            <a:ext cx="1548232" cy="0"/>
          </a:xfrm>
          <a:prstGeom prst="straightConnector1">
            <a:avLst/>
          </a:prstGeom>
          <a:ln>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6" name="직선 화살표 연결선 145"/>
          <p:cNvCxnSpPr/>
          <p:nvPr/>
        </p:nvCxnSpPr>
        <p:spPr>
          <a:xfrm>
            <a:off x="5104448" y="3562473"/>
            <a:ext cx="1556446" cy="0"/>
          </a:xfrm>
          <a:prstGeom prst="straightConnector1">
            <a:avLst/>
          </a:prstGeom>
          <a:ln>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7" name="직선 화살표 연결선 146"/>
          <p:cNvCxnSpPr/>
          <p:nvPr/>
        </p:nvCxnSpPr>
        <p:spPr>
          <a:xfrm>
            <a:off x="5104448" y="3741998"/>
            <a:ext cx="1555784" cy="0"/>
          </a:xfrm>
          <a:prstGeom prst="straightConnector1">
            <a:avLst/>
          </a:prstGeom>
          <a:ln>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48" name="직선 화살표 연결선 147"/>
          <p:cNvCxnSpPr/>
          <p:nvPr/>
        </p:nvCxnSpPr>
        <p:spPr>
          <a:xfrm>
            <a:off x="3832156" y="2723521"/>
            <a:ext cx="4312039" cy="0"/>
          </a:xfrm>
          <a:prstGeom prst="straightConnector1">
            <a:avLst/>
          </a:prstGeom>
          <a:ln>
            <a:solidFill>
              <a:srgbClr val="0070C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9" name="직선 화살표 연결선 148"/>
          <p:cNvCxnSpPr/>
          <p:nvPr/>
        </p:nvCxnSpPr>
        <p:spPr>
          <a:xfrm>
            <a:off x="2615679" y="3011528"/>
            <a:ext cx="1223920" cy="0"/>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50" name="직선 화살표 연결선 149"/>
          <p:cNvCxnSpPr/>
          <p:nvPr/>
        </p:nvCxnSpPr>
        <p:spPr>
          <a:xfrm>
            <a:off x="3839599" y="4045357"/>
            <a:ext cx="4295681" cy="0"/>
          </a:xfrm>
          <a:prstGeom prst="straightConnector1">
            <a:avLst/>
          </a:prstGeom>
          <a:ln>
            <a:solidFill>
              <a:srgbClr val="0070C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1" name="직선 화살표 연결선 150"/>
          <p:cNvCxnSpPr/>
          <p:nvPr/>
        </p:nvCxnSpPr>
        <p:spPr>
          <a:xfrm>
            <a:off x="5104448" y="6165304"/>
            <a:ext cx="3039747" cy="0"/>
          </a:xfrm>
          <a:prstGeom prst="straightConnector1">
            <a:avLst/>
          </a:prstGeom>
          <a:ln>
            <a:solidFill>
              <a:srgbClr val="0070C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152" name="TextBox 151"/>
          <p:cNvSpPr txBox="1"/>
          <p:nvPr/>
        </p:nvSpPr>
        <p:spPr>
          <a:xfrm>
            <a:off x="6699270" y="2132856"/>
            <a:ext cx="2193210" cy="211728"/>
          </a:xfrm>
          <a:prstGeom prst="rect">
            <a:avLst/>
          </a:prstGeom>
          <a:noFill/>
        </p:spPr>
        <p:txBody>
          <a:bodyPr wrap="none" lIns="36000" tIns="10800" rIns="36000" bIns="10800" rtlCol="0">
            <a:noAutofit/>
          </a:bodyPr>
          <a:lstStyle/>
          <a:p>
            <a:pPr algn="ctr"/>
            <a:r>
              <a:rPr lang="en-US" altLang="ko-KR" sz="900" b="1" dirty="0" smtClean="0"/>
              <a:t>(3) MIS_N2N_HO_Query_Resource.request</a:t>
            </a:r>
            <a:endParaRPr lang="ko-KR" altLang="en-US" sz="900" b="1" dirty="0"/>
          </a:p>
        </p:txBody>
      </p:sp>
      <p:sp>
        <p:nvSpPr>
          <p:cNvPr id="153" name="TextBox 152"/>
          <p:cNvSpPr txBox="1"/>
          <p:nvPr/>
        </p:nvSpPr>
        <p:spPr>
          <a:xfrm>
            <a:off x="6688349" y="2385864"/>
            <a:ext cx="2193210" cy="211728"/>
          </a:xfrm>
          <a:prstGeom prst="rect">
            <a:avLst/>
          </a:prstGeom>
          <a:noFill/>
        </p:spPr>
        <p:txBody>
          <a:bodyPr wrap="none" lIns="36000" tIns="10800" rIns="36000" bIns="10800" rtlCol="0">
            <a:noAutofit/>
          </a:bodyPr>
          <a:lstStyle/>
          <a:p>
            <a:pPr algn="ctr"/>
            <a:r>
              <a:rPr lang="en-US" altLang="ko-KR" sz="900" b="1" dirty="0" smtClean="0"/>
              <a:t>(4) MIS_N2N_HO_Query_Resource.response</a:t>
            </a:r>
            <a:endParaRPr lang="ko-KR" altLang="en-US" sz="900" b="1" dirty="0"/>
          </a:p>
        </p:txBody>
      </p:sp>
      <p:cxnSp>
        <p:nvCxnSpPr>
          <p:cNvPr id="154" name="직선 화살표 연결선 153"/>
          <p:cNvCxnSpPr/>
          <p:nvPr/>
        </p:nvCxnSpPr>
        <p:spPr>
          <a:xfrm>
            <a:off x="6656849" y="2636912"/>
            <a:ext cx="1498709"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5" name="직선 화살표 연결선 154"/>
          <p:cNvCxnSpPr/>
          <p:nvPr/>
        </p:nvCxnSpPr>
        <p:spPr>
          <a:xfrm>
            <a:off x="6650736" y="2277065"/>
            <a:ext cx="1477183" cy="0"/>
          </a:xfrm>
          <a:prstGeom prst="straightConnector1">
            <a:avLst/>
          </a:prstGeom>
          <a:ln>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69" name="TextBox 68"/>
          <p:cNvSpPr txBox="1"/>
          <p:nvPr/>
        </p:nvSpPr>
        <p:spPr>
          <a:xfrm>
            <a:off x="4427984" y="2145106"/>
            <a:ext cx="2193210" cy="211728"/>
          </a:xfrm>
          <a:prstGeom prst="rect">
            <a:avLst/>
          </a:prstGeom>
          <a:noFill/>
        </p:spPr>
        <p:txBody>
          <a:bodyPr wrap="none" lIns="36000" tIns="10800" rIns="36000" bIns="10800" rtlCol="0">
            <a:noAutofit/>
          </a:bodyPr>
          <a:lstStyle/>
          <a:p>
            <a:pPr algn="ctr"/>
            <a:r>
              <a:rPr lang="en-US" altLang="ko-KR" sz="900" b="1" dirty="0" smtClean="0">
                <a:solidFill>
                  <a:schemeClr val="accent1">
                    <a:lumMod val="50000"/>
                  </a:schemeClr>
                </a:solidFill>
              </a:rPr>
              <a:t>(3) OFPT_STATUS_REQUEST</a:t>
            </a:r>
            <a:endParaRPr lang="ko-KR" altLang="en-US" sz="900" b="1" dirty="0">
              <a:solidFill>
                <a:schemeClr val="accent1">
                  <a:lumMod val="50000"/>
                </a:schemeClr>
              </a:solidFill>
            </a:endParaRPr>
          </a:p>
        </p:txBody>
      </p:sp>
      <p:sp>
        <p:nvSpPr>
          <p:cNvPr id="70" name="TextBox 69"/>
          <p:cNvSpPr txBox="1"/>
          <p:nvPr/>
        </p:nvSpPr>
        <p:spPr>
          <a:xfrm>
            <a:off x="4493217" y="2351119"/>
            <a:ext cx="2193210" cy="211728"/>
          </a:xfrm>
          <a:prstGeom prst="rect">
            <a:avLst/>
          </a:prstGeom>
          <a:noFill/>
        </p:spPr>
        <p:txBody>
          <a:bodyPr wrap="none" lIns="36000" tIns="10800" rIns="36000" bIns="10800" rtlCol="0">
            <a:noAutofit/>
          </a:bodyPr>
          <a:lstStyle/>
          <a:p>
            <a:pPr algn="ctr"/>
            <a:r>
              <a:rPr lang="en-US" altLang="ko-KR" sz="900" b="1" dirty="0" smtClean="0">
                <a:solidFill>
                  <a:schemeClr val="accent1">
                    <a:lumMod val="50000"/>
                  </a:schemeClr>
                </a:solidFill>
              </a:rPr>
              <a:t>(4) OFPT_STATUS_RESPONSE</a:t>
            </a:r>
            <a:endParaRPr lang="ko-KR" altLang="en-US" sz="900" b="1" dirty="0">
              <a:solidFill>
                <a:schemeClr val="accent1">
                  <a:lumMod val="50000"/>
                </a:schemeClr>
              </a:solidFill>
            </a:endParaRPr>
          </a:p>
        </p:txBody>
      </p:sp>
      <p:cxnSp>
        <p:nvCxnSpPr>
          <p:cNvPr id="73" name="직선 화살표 연결선 72"/>
          <p:cNvCxnSpPr/>
          <p:nvPr/>
        </p:nvCxnSpPr>
        <p:spPr>
          <a:xfrm>
            <a:off x="5103461" y="2538309"/>
            <a:ext cx="1498709"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4" name="직선 화살표 연결선 73"/>
          <p:cNvCxnSpPr/>
          <p:nvPr/>
        </p:nvCxnSpPr>
        <p:spPr>
          <a:xfrm>
            <a:off x="5124987" y="2334427"/>
            <a:ext cx="1477183" cy="0"/>
          </a:xfrm>
          <a:prstGeom prst="straightConnector1">
            <a:avLst/>
          </a:prstGeom>
          <a:ln>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75" name="TextBox 74"/>
          <p:cNvSpPr txBox="1"/>
          <p:nvPr/>
        </p:nvSpPr>
        <p:spPr>
          <a:xfrm>
            <a:off x="4188789" y="5343656"/>
            <a:ext cx="1798650" cy="211728"/>
          </a:xfrm>
          <a:prstGeom prst="rect">
            <a:avLst/>
          </a:prstGeom>
          <a:noFill/>
        </p:spPr>
        <p:txBody>
          <a:bodyPr wrap="none" lIns="36000" tIns="10800" rIns="36000" bIns="10800" rtlCol="0">
            <a:noAutofit/>
          </a:bodyPr>
          <a:lstStyle/>
          <a:p>
            <a:pPr algn="ctr"/>
            <a:r>
              <a:rPr lang="en-US" altLang="ko-KR" sz="900" b="1" dirty="0" smtClean="0">
                <a:solidFill>
                  <a:srgbClr val="0070C0"/>
                </a:solidFill>
              </a:rPr>
              <a:t>(17) OFPT_FLOW_MOD</a:t>
            </a:r>
            <a:endParaRPr lang="ko-KR" altLang="en-US" sz="900" b="1" dirty="0">
              <a:solidFill>
                <a:srgbClr val="0070C0"/>
              </a:solidFill>
            </a:endParaRPr>
          </a:p>
        </p:txBody>
      </p:sp>
      <p:sp>
        <p:nvSpPr>
          <p:cNvPr id="76" name="TextBox 75"/>
          <p:cNvSpPr txBox="1"/>
          <p:nvPr/>
        </p:nvSpPr>
        <p:spPr>
          <a:xfrm>
            <a:off x="4427984" y="5521528"/>
            <a:ext cx="1798650" cy="211728"/>
          </a:xfrm>
          <a:prstGeom prst="rect">
            <a:avLst/>
          </a:prstGeom>
          <a:noFill/>
        </p:spPr>
        <p:txBody>
          <a:bodyPr wrap="none" lIns="36000" tIns="10800" rIns="36000" bIns="10800" rtlCol="0">
            <a:noAutofit/>
          </a:bodyPr>
          <a:lstStyle/>
          <a:p>
            <a:pPr algn="ctr"/>
            <a:r>
              <a:rPr lang="en-US" altLang="ko-KR" sz="900" b="1" dirty="0" smtClean="0">
                <a:solidFill>
                  <a:srgbClr val="0070C0"/>
                </a:solidFill>
              </a:rPr>
              <a:t>(18) OFPT_BARRIER_REQUEST</a:t>
            </a:r>
            <a:endParaRPr lang="ko-KR" altLang="en-US" sz="900" b="1" dirty="0">
              <a:solidFill>
                <a:srgbClr val="0070C0"/>
              </a:solidFill>
            </a:endParaRPr>
          </a:p>
        </p:txBody>
      </p:sp>
      <p:sp>
        <p:nvSpPr>
          <p:cNvPr id="77" name="TextBox 76"/>
          <p:cNvSpPr txBox="1"/>
          <p:nvPr/>
        </p:nvSpPr>
        <p:spPr>
          <a:xfrm>
            <a:off x="4355976" y="5737552"/>
            <a:ext cx="1798650" cy="211728"/>
          </a:xfrm>
          <a:prstGeom prst="rect">
            <a:avLst/>
          </a:prstGeom>
          <a:noFill/>
        </p:spPr>
        <p:txBody>
          <a:bodyPr wrap="none" lIns="36000" tIns="10800" rIns="36000" bIns="10800" rtlCol="0">
            <a:noAutofit/>
          </a:bodyPr>
          <a:lstStyle/>
          <a:p>
            <a:pPr algn="ctr"/>
            <a:r>
              <a:rPr lang="en-US" altLang="ko-KR" sz="900" b="1" dirty="0" smtClean="0">
                <a:solidFill>
                  <a:srgbClr val="0070C0"/>
                </a:solidFill>
              </a:rPr>
              <a:t>(19) OFPT_BARRIER_REPLY</a:t>
            </a:r>
            <a:endParaRPr lang="ko-KR" altLang="en-US" sz="900" b="1" dirty="0">
              <a:solidFill>
                <a:srgbClr val="0070C0"/>
              </a:solidFill>
            </a:endParaRPr>
          </a:p>
        </p:txBody>
      </p:sp>
      <p:cxnSp>
        <p:nvCxnSpPr>
          <p:cNvPr id="80" name="직선 화살표 연결선 79"/>
          <p:cNvCxnSpPr/>
          <p:nvPr/>
        </p:nvCxnSpPr>
        <p:spPr>
          <a:xfrm>
            <a:off x="4937174" y="5663407"/>
            <a:ext cx="1556446" cy="0"/>
          </a:xfrm>
          <a:prstGeom prst="straightConnector1">
            <a:avLst/>
          </a:prstGeom>
          <a:ln>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2" name="직선 화살표 연결선 81"/>
          <p:cNvCxnSpPr/>
          <p:nvPr/>
        </p:nvCxnSpPr>
        <p:spPr>
          <a:xfrm>
            <a:off x="3812767" y="5663660"/>
            <a:ext cx="4325667" cy="0"/>
          </a:xfrm>
          <a:prstGeom prst="straightConnector1">
            <a:avLst/>
          </a:prstGeom>
          <a:ln>
            <a:solidFill>
              <a:schemeClr val="accent6"/>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5602155"/>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t>(2-3) </a:t>
            </a:r>
            <a:r>
              <a:rPr lang="en-US" altLang="ko-KR" sz="2800" dirty="0" smtClean="0">
                <a:solidFill>
                  <a:srgbClr val="0070C0"/>
                </a:solidFill>
              </a:rPr>
              <a:t>Interworking </a:t>
            </a:r>
            <a:r>
              <a:rPr lang="en-US" altLang="ko-KR" sz="2800" dirty="0">
                <a:solidFill>
                  <a:srgbClr val="0070C0"/>
                </a:solidFill>
              </a:rPr>
              <a:t>Solution </a:t>
            </a:r>
            <a:r>
              <a:rPr lang="en-US" altLang="ko-KR" sz="2800" dirty="0"/>
              <a:t>of MIS </a:t>
            </a:r>
            <a:r>
              <a:rPr lang="en-US" altLang="ko-KR" sz="2800" dirty="0" smtClean="0"/>
              <a:t>framework</a:t>
            </a:r>
            <a:endParaRPr lang="ko-KR" altLang="en-US" sz="2800" dirty="0"/>
          </a:p>
        </p:txBody>
      </p:sp>
      <p:sp>
        <p:nvSpPr>
          <p:cNvPr id="3" name="내용 개체 틀 2"/>
          <p:cNvSpPr>
            <a:spLocks noGrp="1"/>
          </p:cNvSpPr>
          <p:nvPr>
            <p:ph idx="1"/>
          </p:nvPr>
        </p:nvSpPr>
        <p:spPr/>
        <p:txBody>
          <a:bodyPr/>
          <a:lstStyle/>
          <a:p>
            <a:r>
              <a:rPr lang="en-US" altLang="ko-KR" sz="2000" dirty="0" smtClean="0"/>
              <a:t>Interworking</a:t>
            </a:r>
            <a:r>
              <a:rPr lang="en-US" altLang="ko-KR" sz="2200" dirty="0" smtClean="0"/>
              <a:t> solution </a:t>
            </a:r>
            <a:r>
              <a:rPr lang="en-US" altLang="ko-KR" sz="2200" dirty="0" smtClean="0">
                <a:solidFill>
                  <a:srgbClr val="FF0000"/>
                </a:solidFill>
              </a:rPr>
              <a:t>for different SDN interworking solutions</a:t>
            </a:r>
          </a:p>
          <a:p>
            <a:pPr lvl="1" algn="just">
              <a:buFont typeface="Wingdings" panose="05000000000000000000" pitchFamily="2" charset="2"/>
              <a:buChar char="Ø"/>
            </a:pPr>
            <a:r>
              <a:rPr lang="en-US" altLang="ko-KR" sz="2000" dirty="0" smtClean="0"/>
              <a:t>MIS extension in SDN controller to perform handover </a:t>
            </a:r>
          </a:p>
          <a:p>
            <a:pPr lvl="1" algn="just">
              <a:buFont typeface="Wingdings" panose="05000000000000000000" pitchFamily="2" charset="2"/>
              <a:buChar char="Ø"/>
            </a:pPr>
            <a:r>
              <a:rPr lang="en-US" altLang="ko-KR" sz="2000" dirty="0" smtClean="0">
                <a:solidFill>
                  <a:srgbClr val="FF0000"/>
                </a:solidFill>
              </a:rPr>
              <a:t>MIS Interworking with Overlay/Integrated Solution </a:t>
            </a:r>
            <a:endParaRPr lang="en-US" altLang="ko-KR" sz="2000" dirty="0"/>
          </a:p>
          <a:p>
            <a:pPr lvl="1" algn="just">
              <a:buFont typeface="Wingdings" panose="05000000000000000000" pitchFamily="2" charset="2"/>
              <a:buChar char="Ø"/>
            </a:pPr>
            <a:endParaRPr lang="en-US" altLang="ko-KR" sz="2000" dirty="0"/>
          </a:p>
          <a:p>
            <a:pPr marL="471487" lvl="1" indent="0" algn="just">
              <a:buNone/>
            </a:pPr>
            <a:endParaRPr lang="en-US" altLang="ko-KR" sz="2000" dirty="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14</a:t>
            </a:fld>
            <a:endParaRPr lang="en-US" altLang="ja-JP">
              <a:solidFill>
                <a:srgbClr val="000000"/>
              </a:solidFill>
            </a:endParaRPr>
          </a:p>
        </p:txBody>
      </p:sp>
      <p:sp>
        <p:nvSpPr>
          <p:cNvPr id="5" name="슬라이드 번호 개체 틀 3"/>
          <p:cNvSpPr txBox="1">
            <a:spLocks/>
          </p:cNvSpPr>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ko-KR"/>
            </a:defPPr>
            <a:lvl1pPr marL="0" algn="r" defTabSz="914400" rtl="0" eaLnBrk="0" latinLnBrk="1" hangingPunct="0">
              <a:lnSpc>
                <a:spcPct val="90000"/>
              </a:lnSpc>
              <a:defRPr sz="1400" kern="1200">
                <a:solidFill>
                  <a:schemeClr val="tx1"/>
                </a:solidFill>
                <a:latin typeface="Times" charset="0"/>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fld id="{F29C0F80-CD8F-472D-AFB6-6F74E86F726D}" type="slidenum">
              <a:rPr lang="en-US" altLang="ja-JP" smtClean="0">
                <a:solidFill>
                  <a:srgbClr val="000000"/>
                </a:solidFill>
              </a:rPr>
              <a:pPr/>
              <a:t>14</a:t>
            </a:fld>
            <a:endParaRPr lang="en-US" altLang="ja-JP">
              <a:solidFill>
                <a:srgbClr val="000000"/>
              </a:solidFill>
            </a:endParaRPr>
          </a:p>
        </p:txBody>
      </p:sp>
      <p:cxnSp>
        <p:nvCxnSpPr>
          <p:cNvPr id="6" name="직선 연결선 5"/>
          <p:cNvCxnSpPr/>
          <p:nvPr/>
        </p:nvCxnSpPr>
        <p:spPr>
          <a:xfrm flipV="1">
            <a:off x="3083758" y="4685616"/>
            <a:ext cx="191253" cy="9231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직선 연결선 6"/>
          <p:cNvCxnSpPr/>
          <p:nvPr/>
        </p:nvCxnSpPr>
        <p:spPr>
          <a:xfrm flipH="1" flipV="1">
            <a:off x="3427411" y="4838016"/>
            <a:ext cx="570030" cy="7707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직선 연결선 7"/>
          <p:cNvCxnSpPr/>
          <p:nvPr/>
        </p:nvCxnSpPr>
        <p:spPr>
          <a:xfrm flipV="1">
            <a:off x="5204035" y="4682303"/>
            <a:ext cx="247473" cy="9264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직선 연결선 8"/>
          <p:cNvCxnSpPr/>
          <p:nvPr/>
        </p:nvCxnSpPr>
        <p:spPr>
          <a:xfrm flipH="1" flipV="1">
            <a:off x="5701287" y="4760159"/>
            <a:ext cx="570030" cy="7707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0" name="Picture 12"/>
          <p:cNvPicPr>
            <a:picLocks noChangeAspect="1" noChangeArrowheads="1"/>
          </p:cNvPicPr>
          <p:nvPr/>
        </p:nvPicPr>
        <p:blipFill>
          <a:blip r:embed="rId2" cstate="print">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5003203" y="5064519"/>
            <a:ext cx="401664" cy="790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12"/>
          <p:cNvPicPr>
            <a:picLocks noChangeAspect="1" noChangeArrowheads="1"/>
          </p:cNvPicPr>
          <p:nvPr/>
        </p:nvPicPr>
        <p:blipFill>
          <a:blip r:embed="rId2" cstate="print">
            <a:duotone>
              <a:prstClr val="black"/>
              <a:schemeClr val="accent2">
                <a:tint val="45000"/>
                <a:satMod val="400000"/>
              </a:schemeClr>
            </a:duotone>
            <a:extLst>
              <a:ext uri="{28A0092B-C50C-407E-A947-70E740481C1C}">
                <a14:useLocalDpi xmlns:a14="http://schemas.microsoft.com/office/drawing/2010/main" val="0"/>
              </a:ext>
            </a:extLst>
          </a:blip>
          <a:srcRect/>
          <a:stretch>
            <a:fillRect/>
          </a:stretch>
        </p:blipFill>
        <p:spPr bwMode="auto">
          <a:xfrm>
            <a:off x="2845159" y="5042556"/>
            <a:ext cx="401664" cy="790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12"/>
          <p:cNvPicPr>
            <a:picLocks noChangeAspect="1" noChangeArrowheads="1"/>
          </p:cNvPicPr>
          <p:nvPr/>
        </p:nvPicPr>
        <p:blipFill>
          <a:blip r:embed="rId2" cstate="print">
            <a:duotone>
              <a:prstClr val="black"/>
              <a:schemeClr val="accent2">
                <a:tint val="45000"/>
                <a:satMod val="400000"/>
              </a:schemeClr>
            </a:duotone>
            <a:extLst>
              <a:ext uri="{28A0092B-C50C-407E-A947-70E740481C1C}">
                <a14:useLocalDpi xmlns:a14="http://schemas.microsoft.com/office/drawing/2010/main" val="0"/>
              </a:ext>
            </a:extLst>
          </a:blip>
          <a:srcRect/>
          <a:stretch>
            <a:fillRect/>
          </a:stretch>
        </p:blipFill>
        <p:spPr bwMode="auto">
          <a:xfrm>
            <a:off x="3749857" y="5057928"/>
            <a:ext cx="401664" cy="790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12"/>
          <p:cNvPicPr>
            <a:picLocks noChangeAspect="1" noChangeArrowheads="1"/>
          </p:cNvPicPr>
          <p:nvPr/>
        </p:nvPicPr>
        <p:blipFill>
          <a:blip r:embed="rId2" cstate="print">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6065277" y="4985882"/>
            <a:ext cx="401664" cy="790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6" name="직선 연결선 15"/>
          <p:cNvCxnSpPr/>
          <p:nvPr/>
        </p:nvCxnSpPr>
        <p:spPr>
          <a:xfrm flipV="1">
            <a:off x="3444090" y="3682522"/>
            <a:ext cx="17980" cy="8826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직선 연결선 16"/>
          <p:cNvCxnSpPr/>
          <p:nvPr/>
        </p:nvCxnSpPr>
        <p:spPr>
          <a:xfrm flipV="1">
            <a:off x="5649289" y="3483261"/>
            <a:ext cx="0" cy="12023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9" name="그림 18"/>
          <p:cNvPicPr>
            <a:picLocks noChangeAspect="1"/>
          </p:cNvPicPr>
          <p:nvPr/>
        </p:nvPicPr>
        <p:blipFill>
          <a:blip r:embed="rId3" cstate="print">
            <a:duotone>
              <a:prstClr val="black"/>
              <a:schemeClr val="accent6">
                <a:tint val="45000"/>
                <a:satMod val="400000"/>
              </a:schemeClr>
            </a:duotone>
          </a:blip>
          <a:stretch>
            <a:fillRect/>
          </a:stretch>
        </p:blipFill>
        <p:spPr>
          <a:xfrm>
            <a:off x="3102515" y="2870301"/>
            <a:ext cx="683150" cy="923176"/>
          </a:xfrm>
          <a:prstGeom prst="rect">
            <a:avLst/>
          </a:prstGeom>
        </p:spPr>
      </p:pic>
      <p:pic>
        <p:nvPicPr>
          <p:cNvPr id="20" name="그림 19"/>
          <p:cNvPicPr>
            <a:picLocks noChangeAspect="1"/>
          </p:cNvPicPr>
          <p:nvPr/>
        </p:nvPicPr>
        <p:blipFill>
          <a:blip r:embed="rId4" cstate="print">
            <a:duotone>
              <a:prstClr val="black"/>
              <a:schemeClr val="accent2">
                <a:tint val="45000"/>
                <a:satMod val="400000"/>
              </a:schemeClr>
            </a:duotone>
          </a:blip>
          <a:stretch>
            <a:fillRect/>
          </a:stretch>
        </p:blipFill>
        <p:spPr>
          <a:xfrm>
            <a:off x="3138475" y="4427522"/>
            <a:ext cx="647190" cy="558360"/>
          </a:xfrm>
          <a:prstGeom prst="rect">
            <a:avLst/>
          </a:prstGeom>
        </p:spPr>
      </p:pic>
      <p:pic>
        <p:nvPicPr>
          <p:cNvPr id="21" name="그림 20"/>
          <p:cNvPicPr>
            <a:picLocks noChangeAspect="1"/>
          </p:cNvPicPr>
          <p:nvPr/>
        </p:nvPicPr>
        <p:blipFill>
          <a:blip r:embed="rId3" cstate="print">
            <a:duotone>
              <a:prstClr val="black"/>
              <a:schemeClr val="accent1">
                <a:tint val="45000"/>
                <a:satMod val="400000"/>
              </a:schemeClr>
            </a:duotone>
          </a:blip>
          <a:stretch>
            <a:fillRect/>
          </a:stretch>
        </p:blipFill>
        <p:spPr>
          <a:xfrm>
            <a:off x="5317141" y="2870301"/>
            <a:ext cx="683150" cy="923176"/>
          </a:xfrm>
          <a:prstGeom prst="rect">
            <a:avLst/>
          </a:prstGeom>
        </p:spPr>
      </p:pic>
      <p:pic>
        <p:nvPicPr>
          <p:cNvPr id="22" name="그림 21"/>
          <p:cNvPicPr>
            <a:picLocks noChangeAspect="1"/>
          </p:cNvPicPr>
          <p:nvPr/>
        </p:nvPicPr>
        <p:blipFill>
          <a:blip r:embed="rId4" cstate="print">
            <a:duotone>
              <a:prstClr val="black"/>
              <a:schemeClr val="accent1">
                <a:tint val="45000"/>
                <a:satMod val="400000"/>
              </a:schemeClr>
            </a:duotone>
          </a:blip>
          <a:stretch>
            <a:fillRect/>
          </a:stretch>
        </p:blipFill>
        <p:spPr>
          <a:xfrm>
            <a:off x="5317141" y="4406436"/>
            <a:ext cx="647190" cy="558360"/>
          </a:xfrm>
          <a:prstGeom prst="rect">
            <a:avLst/>
          </a:prstGeom>
        </p:spPr>
      </p:pic>
      <p:pic>
        <p:nvPicPr>
          <p:cNvPr id="23" name="Picture 2" descr="C:\Users\user\AppData\Local\Microsoft\Windows\Temporary Internet Files\Content.IE5\EVQU9V7S\MC900433826[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162179" y="5866886"/>
            <a:ext cx="658458" cy="658458"/>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2" descr="C:\Users\user\AppData\Local\Microsoft\Windows\Temporary Internet Files\Content.IE5\EVQU9V7S\MC900433826[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51508" y="5832858"/>
            <a:ext cx="658458" cy="658458"/>
          </a:xfrm>
          <a:prstGeom prst="rect">
            <a:avLst/>
          </a:prstGeom>
          <a:noFill/>
          <a:extLst>
            <a:ext uri="{909E8E84-426E-40DD-AFC4-6F175D3DCCD1}">
              <a14:hiddenFill xmlns:a14="http://schemas.microsoft.com/office/drawing/2010/main">
                <a:solidFill>
                  <a:srgbClr val="FFFFFF"/>
                </a:solidFill>
              </a14:hiddenFill>
            </a:ext>
          </a:extLst>
        </p:spPr>
      </p:pic>
      <p:sp>
        <p:nvSpPr>
          <p:cNvPr id="26" name="TextBox 25"/>
          <p:cNvSpPr txBox="1"/>
          <p:nvPr/>
        </p:nvSpPr>
        <p:spPr>
          <a:xfrm>
            <a:off x="2195736" y="2441503"/>
            <a:ext cx="1025735" cy="738664"/>
          </a:xfrm>
          <a:prstGeom prst="rect">
            <a:avLst/>
          </a:prstGeom>
          <a:noFill/>
        </p:spPr>
        <p:txBody>
          <a:bodyPr wrap="square" rtlCol="0">
            <a:spAutoFit/>
          </a:bodyPr>
          <a:lstStyle/>
          <a:p>
            <a:r>
              <a:rPr lang="en-US" altLang="ko-KR" sz="1400" dirty="0"/>
              <a:t>SDN Controller 1 </a:t>
            </a:r>
            <a:r>
              <a:rPr lang="en-US" altLang="ko-KR" sz="1400" dirty="0" smtClean="0"/>
              <a:t>(MIS </a:t>
            </a:r>
            <a:r>
              <a:rPr lang="en-US" altLang="ko-KR" sz="1400" dirty="0" err="1" smtClean="0"/>
              <a:t>PoS</a:t>
            </a:r>
            <a:r>
              <a:rPr lang="en-US" altLang="ko-KR" sz="1400" dirty="0" smtClean="0"/>
              <a:t>) </a:t>
            </a:r>
          </a:p>
        </p:txBody>
      </p:sp>
      <p:sp>
        <p:nvSpPr>
          <p:cNvPr id="27" name="TextBox 26"/>
          <p:cNvSpPr txBox="1"/>
          <p:nvPr/>
        </p:nvSpPr>
        <p:spPr>
          <a:xfrm>
            <a:off x="2242884" y="3875011"/>
            <a:ext cx="1050087" cy="738664"/>
          </a:xfrm>
          <a:prstGeom prst="rect">
            <a:avLst/>
          </a:prstGeom>
          <a:noFill/>
        </p:spPr>
        <p:txBody>
          <a:bodyPr wrap="square" rtlCol="0">
            <a:spAutoFit/>
          </a:bodyPr>
          <a:lstStyle/>
          <a:p>
            <a:r>
              <a:rPr lang="en-US" altLang="ko-KR" sz="1400" dirty="0" smtClean="0"/>
              <a:t>Router/ Switch</a:t>
            </a:r>
          </a:p>
          <a:p>
            <a:r>
              <a:rPr lang="en-US" altLang="ko-KR" sz="1400" dirty="0" smtClean="0"/>
              <a:t>(MIS </a:t>
            </a:r>
            <a:r>
              <a:rPr lang="en-US" altLang="ko-KR" sz="1400" dirty="0" err="1" smtClean="0"/>
              <a:t>PoS</a:t>
            </a:r>
            <a:r>
              <a:rPr lang="en-US" altLang="ko-KR" sz="1400" dirty="0" smtClean="0"/>
              <a:t>) </a:t>
            </a:r>
          </a:p>
        </p:txBody>
      </p:sp>
      <p:sp>
        <p:nvSpPr>
          <p:cNvPr id="28" name="TextBox 27"/>
          <p:cNvSpPr txBox="1"/>
          <p:nvPr/>
        </p:nvSpPr>
        <p:spPr>
          <a:xfrm>
            <a:off x="6087061" y="2536551"/>
            <a:ext cx="1099011" cy="738664"/>
          </a:xfrm>
          <a:prstGeom prst="rect">
            <a:avLst/>
          </a:prstGeom>
          <a:noFill/>
        </p:spPr>
        <p:txBody>
          <a:bodyPr wrap="square" rtlCol="0">
            <a:spAutoFit/>
          </a:bodyPr>
          <a:lstStyle/>
          <a:p>
            <a:r>
              <a:rPr lang="en-US" altLang="ko-KR" sz="1400" dirty="0" smtClean="0"/>
              <a:t>SDN Controller 2 (</a:t>
            </a:r>
            <a:r>
              <a:rPr lang="en-US" altLang="ko-KR" sz="1400" dirty="0"/>
              <a:t>MIS </a:t>
            </a:r>
            <a:r>
              <a:rPr lang="en-US" altLang="ko-KR" sz="1400" dirty="0" err="1" smtClean="0"/>
              <a:t>PoS</a:t>
            </a:r>
            <a:r>
              <a:rPr lang="en-US" altLang="ko-KR" sz="1400" dirty="0"/>
              <a:t>)</a:t>
            </a:r>
            <a:endParaRPr lang="ko-KR" altLang="en-US" sz="1400" dirty="0"/>
          </a:p>
        </p:txBody>
      </p:sp>
      <p:sp>
        <p:nvSpPr>
          <p:cNvPr id="29" name="TextBox 28"/>
          <p:cNvSpPr txBox="1"/>
          <p:nvPr/>
        </p:nvSpPr>
        <p:spPr>
          <a:xfrm>
            <a:off x="5964331" y="4420693"/>
            <a:ext cx="969218" cy="523220"/>
          </a:xfrm>
          <a:prstGeom prst="rect">
            <a:avLst/>
          </a:prstGeom>
          <a:noFill/>
        </p:spPr>
        <p:txBody>
          <a:bodyPr wrap="square" rtlCol="0">
            <a:spAutoFit/>
          </a:bodyPr>
          <a:lstStyle/>
          <a:p>
            <a:r>
              <a:rPr lang="en-US" altLang="ko-KR" sz="1400" dirty="0" smtClean="0"/>
              <a:t>SDN Switch</a:t>
            </a:r>
          </a:p>
        </p:txBody>
      </p:sp>
      <p:sp>
        <p:nvSpPr>
          <p:cNvPr id="30" name="TextBox 29"/>
          <p:cNvSpPr txBox="1"/>
          <p:nvPr/>
        </p:nvSpPr>
        <p:spPr>
          <a:xfrm>
            <a:off x="3162179" y="5368507"/>
            <a:ext cx="979409" cy="307777"/>
          </a:xfrm>
          <a:prstGeom prst="rect">
            <a:avLst/>
          </a:prstGeom>
          <a:noFill/>
        </p:spPr>
        <p:txBody>
          <a:bodyPr wrap="square" rtlCol="0">
            <a:spAutoFit/>
          </a:bodyPr>
          <a:lstStyle/>
          <a:p>
            <a:r>
              <a:rPr lang="en-US" altLang="ko-KR" sz="1400" dirty="0" smtClean="0"/>
              <a:t>PoA1</a:t>
            </a:r>
            <a:endParaRPr lang="ko-KR" altLang="en-US" sz="1400" dirty="0"/>
          </a:p>
        </p:txBody>
      </p:sp>
      <p:sp>
        <p:nvSpPr>
          <p:cNvPr id="31" name="TextBox 30"/>
          <p:cNvSpPr txBox="1"/>
          <p:nvPr/>
        </p:nvSpPr>
        <p:spPr>
          <a:xfrm>
            <a:off x="5404314" y="5375142"/>
            <a:ext cx="979409" cy="307777"/>
          </a:xfrm>
          <a:prstGeom prst="rect">
            <a:avLst/>
          </a:prstGeom>
          <a:noFill/>
        </p:spPr>
        <p:txBody>
          <a:bodyPr wrap="square" rtlCol="0">
            <a:spAutoFit/>
          </a:bodyPr>
          <a:lstStyle/>
          <a:p>
            <a:r>
              <a:rPr lang="en-US" altLang="ko-KR" sz="1400" dirty="0" smtClean="0"/>
              <a:t>PoA2</a:t>
            </a:r>
            <a:endParaRPr lang="ko-KR" altLang="en-US" sz="1400" dirty="0"/>
          </a:p>
        </p:txBody>
      </p:sp>
      <p:sp>
        <p:nvSpPr>
          <p:cNvPr id="32" name="TextBox 31"/>
          <p:cNvSpPr txBox="1"/>
          <p:nvPr/>
        </p:nvSpPr>
        <p:spPr>
          <a:xfrm>
            <a:off x="3661817" y="6044778"/>
            <a:ext cx="622152" cy="369332"/>
          </a:xfrm>
          <a:prstGeom prst="rect">
            <a:avLst/>
          </a:prstGeom>
          <a:noFill/>
        </p:spPr>
        <p:txBody>
          <a:bodyPr wrap="square" rtlCol="0">
            <a:spAutoFit/>
          </a:bodyPr>
          <a:lstStyle/>
          <a:p>
            <a:r>
              <a:rPr lang="en-US" altLang="ko-KR" dirty="0" smtClean="0"/>
              <a:t>MN</a:t>
            </a:r>
            <a:endParaRPr lang="ko-KR" altLang="en-US" dirty="0"/>
          </a:p>
        </p:txBody>
      </p:sp>
      <p:cxnSp>
        <p:nvCxnSpPr>
          <p:cNvPr id="34" name="직선 화살표 연결선 33"/>
          <p:cNvCxnSpPr/>
          <p:nvPr/>
        </p:nvCxnSpPr>
        <p:spPr>
          <a:xfrm flipV="1">
            <a:off x="3419872" y="3847336"/>
            <a:ext cx="0" cy="548770"/>
          </a:xfrm>
          <a:prstGeom prst="straightConnector1">
            <a:avLst/>
          </a:prstGeom>
          <a:ln w="57150">
            <a:solidFill>
              <a:srgbClr val="FFFF0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5" name="직선 화살표 연결선 34"/>
          <p:cNvCxnSpPr/>
          <p:nvPr/>
        </p:nvCxnSpPr>
        <p:spPr>
          <a:xfrm flipV="1">
            <a:off x="3104154" y="4781110"/>
            <a:ext cx="61812" cy="409543"/>
          </a:xfrm>
          <a:prstGeom prst="straightConnector1">
            <a:avLst/>
          </a:prstGeom>
          <a:ln w="2857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6" name="직선 화살표 연결선 35"/>
          <p:cNvCxnSpPr/>
          <p:nvPr/>
        </p:nvCxnSpPr>
        <p:spPr>
          <a:xfrm flipH="1" flipV="1">
            <a:off x="3667882" y="4942433"/>
            <a:ext cx="192606" cy="280971"/>
          </a:xfrm>
          <a:prstGeom prst="straightConnector1">
            <a:avLst/>
          </a:prstGeom>
          <a:ln w="2857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7" name="직선 화살표 연결선 36"/>
          <p:cNvCxnSpPr/>
          <p:nvPr/>
        </p:nvCxnSpPr>
        <p:spPr>
          <a:xfrm flipV="1">
            <a:off x="5283911" y="4781110"/>
            <a:ext cx="86934" cy="337878"/>
          </a:xfrm>
          <a:prstGeom prst="straightConnector1">
            <a:avLst/>
          </a:prstGeom>
          <a:ln w="285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8" name="직선 화살표 연결선 37"/>
          <p:cNvCxnSpPr/>
          <p:nvPr/>
        </p:nvCxnSpPr>
        <p:spPr>
          <a:xfrm flipH="1" flipV="1">
            <a:off x="5900439" y="4839085"/>
            <a:ext cx="209527" cy="284340"/>
          </a:xfrm>
          <a:prstGeom prst="straightConnector1">
            <a:avLst/>
          </a:prstGeom>
          <a:ln w="285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9" name="직선 화살표 연결선 38"/>
          <p:cNvCxnSpPr/>
          <p:nvPr/>
        </p:nvCxnSpPr>
        <p:spPr>
          <a:xfrm flipH="1" flipV="1">
            <a:off x="5695425" y="3747764"/>
            <a:ext cx="5862" cy="679758"/>
          </a:xfrm>
          <a:prstGeom prst="straightConnector1">
            <a:avLst/>
          </a:prstGeom>
          <a:ln w="285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3" name="왼쪽 대괄호 42"/>
          <p:cNvSpPr/>
          <p:nvPr/>
        </p:nvSpPr>
        <p:spPr>
          <a:xfrm rot="16200000">
            <a:off x="4549793" y="5558273"/>
            <a:ext cx="181765" cy="791243"/>
          </a:xfrm>
          <a:prstGeom prst="lef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sp>
        <p:nvSpPr>
          <p:cNvPr id="44" name="TextBox 43"/>
          <p:cNvSpPr txBox="1"/>
          <p:nvPr/>
        </p:nvSpPr>
        <p:spPr>
          <a:xfrm>
            <a:off x="4253384" y="6104329"/>
            <a:ext cx="758541" cy="276999"/>
          </a:xfrm>
          <a:prstGeom prst="rect">
            <a:avLst/>
          </a:prstGeom>
          <a:solidFill>
            <a:srgbClr val="FFFF00"/>
          </a:solidFill>
        </p:spPr>
        <p:txBody>
          <a:bodyPr wrap="none" rtlCol="0">
            <a:spAutoFit/>
          </a:bodyPr>
          <a:lstStyle/>
          <a:p>
            <a:r>
              <a:rPr lang="en-US" altLang="ko-KR" sz="1200" dirty="0" smtClean="0"/>
              <a:t>handover</a:t>
            </a:r>
            <a:endParaRPr lang="ko-KR" altLang="en-US" sz="1200" dirty="0"/>
          </a:p>
        </p:txBody>
      </p:sp>
      <p:sp>
        <p:nvSpPr>
          <p:cNvPr id="45" name="모서리가 둥근 직사각형 44"/>
          <p:cNvSpPr/>
          <p:nvPr/>
        </p:nvSpPr>
        <p:spPr>
          <a:xfrm>
            <a:off x="3357382" y="4534461"/>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
        <p:nvSpPr>
          <p:cNvPr id="47" name="모서리가 둥근 직사각형 46"/>
          <p:cNvSpPr/>
          <p:nvPr/>
        </p:nvSpPr>
        <p:spPr>
          <a:xfrm>
            <a:off x="3297975" y="3246596"/>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
        <p:nvSpPr>
          <p:cNvPr id="50" name="모서리가 둥근 직사각형 49"/>
          <p:cNvSpPr/>
          <p:nvPr/>
        </p:nvSpPr>
        <p:spPr>
          <a:xfrm>
            <a:off x="3864826" y="5456891"/>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
        <p:nvSpPr>
          <p:cNvPr id="52" name="모서리가 둥근 직사각형 51"/>
          <p:cNvSpPr/>
          <p:nvPr/>
        </p:nvSpPr>
        <p:spPr>
          <a:xfrm>
            <a:off x="3158412" y="5962229"/>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
        <p:nvSpPr>
          <p:cNvPr id="53" name="모서리가 둥근 직사각형 52"/>
          <p:cNvSpPr/>
          <p:nvPr/>
        </p:nvSpPr>
        <p:spPr>
          <a:xfrm>
            <a:off x="5451508" y="5927834"/>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cxnSp>
        <p:nvCxnSpPr>
          <p:cNvPr id="57" name="직선 연결선 56"/>
          <p:cNvCxnSpPr/>
          <p:nvPr/>
        </p:nvCxnSpPr>
        <p:spPr>
          <a:xfrm flipV="1">
            <a:off x="3636976" y="3258862"/>
            <a:ext cx="2088883" cy="1635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직선 화살표 연결선 57"/>
          <p:cNvCxnSpPr/>
          <p:nvPr/>
        </p:nvCxnSpPr>
        <p:spPr>
          <a:xfrm flipH="1">
            <a:off x="3915107" y="3180167"/>
            <a:ext cx="1288927" cy="0"/>
          </a:xfrm>
          <a:prstGeom prst="straightConnector1">
            <a:avLst/>
          </a:prstGeom>
          <a:ln w="762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0" name="모서리가 둥근 직사각형 59"/>
          <p:cNvSpPr/>
          <p:nvPr/>
        </p:nvSpPr>
        <p:spPr>
          <a:xfrm>
            <a:off x="2843808" y="5517232"/>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
        <p:nvSpPr>
          <p:cNvPr id="15" name="자유형 14"/>
          <p:cNvSpPr/>
          <p:nvPr/>
        </p:nvSpPr>
        <p:spPr>
          <a:xfrm>
            <a:off x="4885838" y="3452816"/>
            <a:ext cx="386444" cy="2117803"/>
          </a:xfrm>
          <a:custGeom>
            <a:avLst/>
            <a:gdLst>
              <a:gd name="connsiteX0" fmla="*/ 0 w 2166551"/>
              <a:gd name="connsiteY0" fmla="*/ 0 h 2150076"/>
              <a:gd name="connsiteX1" fmla="*/ 2166551 w 2166551"/>
              <a:gd name="connsiteY1" fmla="*/ 0 h 2150076"/>
              <a:gd name="connsiteX2" fmla="*/ 2150075 w 2166551"/>
              <a:gd name="connsiteY2" fmla="*/ 1161535 h 2150076"/>
              <a:gd name="connsiteX3" fmla="*/ 2150075 w 2166551"/>
              <a:gd name="connsiteY3" fmla="*/ 1161535 h 2150076"/>
              <a:gd name="connsiteX4" fmla="*/ 1565189 w 2166551"/>
              <a:gd name="connsiteY4" fmla="*/ 2150076 h 2150076"/>
              <a:gd name="connsiteX0" fmla="*/ 601361 w 601361"/>
              <a:gd name="connsiteY0" fmla="*/ 0 h 2150076"/>
              <a:gd name="connsiteX1" fmla="*/ 584885 w 601361"/>
              <a:gd name="connsiteY1" fmla="*/ 1161535 h 2150076"/>
              <a:gd name="connsiteX2" fmla="*/ 584885 w 601361"/>
              <a:gd name="connsiteY2" fmla="*/ 1161535 h 2150076"/>
              <a:gd name="connsiteX3" fmla="*/ -1 w 601361"/>
              <a:gd name="connsiteY3" fmla="*/ 2150076 h 2150076"/>
              <a:gd name="connsiteX0" fmla="*/ 601363 w 601363"/>
              <a:gd name="connsiteY0" fmla="*/ 0 h 2117803"/>
              <a:gd name="connsiteX1" fmla="*/ 584887 w 601363"/>
              <a:gd name="connsiteY1" fmla="*/ 1129262 h 2117803"/>
              <a:gd name="connsiteX2" fmla="*/ 584887 w 601363"/>
              <a:gd name="connsiteY2" fmla="*/ 1129262 h 2117803"/>
              <a:gd name="connsiteX3" fmla="*/ 1 w 601363"/>
              <a:gd name="connsiteY3" fmla="*/ 2117803 h 2117803"/>
              <a:gd name="connsiteX0" fmla="*/ 601361 w 601361"/>
              <a:gd name="connsiteY0" fmla="*/ 0 h 2117803"/>
              <a:gd name="connsiteX1" fmla="*/ 584885 w 601361"/>
              <a:gd name="connsiteY1" fmla="*/ 1129262 h 2117803"/>
              <a:gd name="connsiteX2" fmla="*/ 584885 w 601361"/>
              <a:gd name="connsiteY2" fmla="*/ 1129262 h 2117803"/>
              <a:gd name="connsiteX3" fmla="*/ -1 w 601361"/>
              <a:gd name="connsiteY3" fmla="*/ 2117803 h 2117803"/>
            </a:gdLst>
            <a:ahLst/>
            <a:cxnLst>
              <a:cxn ang="0">
                <a:pos x="connsiteX0" y="connsiteY0"/>
              </a:cxn>
              <a:cxn ang="0">
                <a:pos x="connsiteX1" y="connsiteY1"/>
              </a:cxn>
              <a:cxn ang="0">
                <a:pos x="connsiteX2" y="connsiteY2"/>
              </a:cxn>
              <a:cxn ang="0">
                <a:pos x="connsiteX3" y="connsiteY3"/>
              </a:cxn>
            </a:cxnLst>
            <a:rect l="l" t="t" r="r" b="b"/>
            <a:pathLst>
              <a:path w="601361" h="2117803">
                <a:moveTo>
                  <a:pt x="601361" y="0"/>
                </a:moveTo>
                <a:lnTo>
                  <a:pt x="584885" y="1129262"/>
                </a:lnTo>
                <a:lnTo>
                  <a:pt x="584885" y="1129262"/>
                </a:lnTo>
                <a:lnTo>
                  <a:pt x="-1" y="2117803"/>
                </a:lnTo>
              </a:path>
            </a:pathLst>
          </a:custGeom>
          <a:ln w="28575">
            <a:solidFill>
              <a:srgbClr val="FFFF00"/>
            </a:solidFill>
            <a:prstDash val="dash"/>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sp>
        <p:nvSpPr>
          <p:cNvPr id="55" name="TextBox 54"/>
          <p:cNvSpPr txBox="1"/>
          <p:nvPr/>
        </p:nvSpPr>
        <p:spPr>
          <a:xfrm>
            <a:off x="3727314" y="2276872"/>
            <a:ext cx="1943119" cy="738664"/>
          </a:xfrm>
          <a:prstGeom prst="rect">
            <a:avLst/>
          </a:prstGeom>
          <a:noFill/>
        </p:spPr>
        <p:txBody>
          <a:bodyPr wrap="square" rtlCol="0">
            <a:spAutoFit/>
          </a:bodyPr>
          <a:lstStyle/>
          <a:p>
            <a:r>
              <a:rPr lang="en-US" altLang="ko-KR" sz="1400" dirty="0" err="1" smtClean="0">
                <a:solidFill>
                  <a:srgbClr val="FF0000"/>
                </a:solidFill>
              </a:rPr>
              <a:t>Signalling</a:t>
            </a:r>
            <a:r>
              <a:rPr lang="en-US" altLang="ko-KR" sz="1400" dirty="0" smtClean="0">
                <a:solidFill>
                  <a:srgbClr val="FF0000"/>
                </a:solidFill>
              </a:rPr>
              <a:t> between Access controller (MIS </a:t>
            </a:r>
            <a:r>
              <a:rPr lang="en-US" altLang="ko-KR" sz="1400" dirty="0" err="1" smtClean="0">
                <a:solidFill>
                  <a:srgbClr val="FF0000"/>
                </a:solidFill>
              </a:rPr>
              <a:t>Pos</a:t>
            </a:r>
            <a:r>
              <a:rPr lang="en-US" altLang="ko-KR" sz="1400" dirty="0" smtClean="0">
                <a:solidFill>
                  <a:srgbClr val="FF0000"/>
                </a:solidFill>
              </a:rPr>
              <a:t>) and SDN controller</a:t>
            </a:r>
            <a:endParaRPr lang="ko-KR" altLang="en-US" sz="1400" dirty="0">
              <a:solidFill>
                <a:srgbClr val="FF0000"/>
              </a:solidFill>
            </a:endParaRPr>
          </a:p>
        </p:txBody>
      </p:sp>
      <p:sp>
        <p:nvSpPr>
          <p:cNvPr id="56" name="모서리가 둥근 직사각형 55"/>
          <p:cNvSpPr/>
          <p:nvPr/>
        </p:nvSpPr>
        <p:spPr>
          <a:xfrm>
            <a:off x="5737707" y="3246596"/>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Tree>
    <p:extLst>
      <p:ext uri="{BB962C8B-B14F-4D97-AF65-F5344CB8AC3E}">
        <p14:creationId xmlns:p14="http://schemas.microsoft.com/office/powerpoint/2010/main" val="2913000059"/>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3200" dirty="0" smtClean="0"/>
              <a:t>(2-3) </a:t>
            </a:r>
            <a:r>
              <a:rPr lang="en-US" altLang="ko-KR" sz="2800" dirty="0" smtClean="0"/>
              <a:t>Signaling message flows (</a:t>
            </a:r>
            <a:r>
              <a:rPr lang="en-US" altLang="ko-KR" sz="2800" dirty="0" smtClean="0">
                <a:solidFill>
                  <a:srgbClr val="0070C0"/>
                </a:solidFill>
              </a:rPr>
              <a:t>Interworking</a:t>
            </a:r>
            <a:r>
              <a:rPr lang="en-US" altLang="ko-KR" sz="2800" dirty="0" smtClean="0"/>
              <a:t>)</a:t>
            </a:r>
            <a:endParaRPr lang="ko-KR" altLang="en-US" sz="2800" dirty="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15</a:t>
            </a:fld>
            <a:endParaRPr lang="en-US" altLang="ja-JP">
              <a:solidFill>
                <a:srgbClr val="000000"/>
              </a:solidFill>
            </a:endParaRPr>
          </a:p>
        </p:txBody>
      </p:sp>
      <p:cxnSp>
        <p:nvCxnSpPr>
          <p:cNvPr id="59" name="직선 화살표 연결선 58"/>
          <p:cNvCxnSpPr>
            <a:stCxn id="109" idx="2"/>
          </p:cNvCxnSpPr>
          <p:nvPr/>
        </p:nvCxnSpPr>
        <p:spPr>
          <a:xfrm>
            <a:off x="6660232" y="1772815"/>
            <a:ext cx="0" cy="45603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0" name="직선 화살표 연결선 59"/>
          <p:cNvCxnSpPr/>
          <p:nvPr/>
        </p:nvCxnSpPr>
        <p:spPr>
          <a:xfrm flipH="1">
            <a:off x="6624228" y="5302048"/>
            <a:ext cx="1500956" cy="0"/>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6" name="직선 화살표 연결선 65"/>
          <p:cNvCxnSpPr/>
          <p:nvPr/>
        </p:nvCxnSpPr>
        <p:spPr>
          <a:xfrm flipH="1">
            <a:off x="6678792" y="5008880"/>
            <a:ext cx="1403040" cy="0"/>
          </a:xfrm>
          <a:prstGeom prst="straightConnector1">
            <a:avLst/>
          </a:prstGeom>
          <a:ln w="12700">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67" name="모서리가 둥근 직사각형 66"/>
          <p:cNvSpPr/>
          <p:nvPr/>
        </p:nvSpPr>
        <p:spPr>
          <a:xfrm>
            <a:off x="7772400" y="1222568"/>
            <a:ext cx="864095" cy="550247"/>
          </a:xfrm>
          <a:prstGeom prst="roundRect">
            <a:avLst/>
          </a:prstGeom>
          <a:solidFill>
            <a:srgbClr val="92D050"/>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wrap="none" lIns="36000" rIns="36000" rtlCol="0" anchor="ctr"/>
          <a:lstStyle/>
          <a:p>
            <a:pPr algn="ctr"/>
            <a:r>
              <a:rPr lang="en-US" altLang="ko-KR" sz="1100" dirty="0">
                <a:solidFill>
                  <a:srgbClr val="FFFF01"/>
                </a:solidFill>
              </a:rPr>
              <a:t>SDN</a:t>
            </a:r>
          </a:p>
          <a:p>
            <a:pPr algn="ctr"/>
            <a:r>
              <a:rPr lang="en-US" altLang="ko-KR" sz="1100" dirty="0">
                <a:solidFill>
                  <a:srgbClr val="FFFF01"/>
                </a:solidFill>
              </a:rPr>
              <a:t>Controller</a:t>
            </a:r>
            <a:br>
              <a:rPr lang="en-US" altLang="ko-KR" sz="1100" dirty="0">
                <a:solidFill>
                  <a:srgbClr val="FFFF01"/>
                </a:solidFill>
              </a:rPr>
            </a:br>
            <a:r>
              <a:rPr lang="en-US" altLang="ko-KR" sz="1100" dirty="0">
                <a:solidFill>
                  <a:srgbClr val="FFFF01"/>
                </a:solidFill>
              </a:rPr>
              <a:t>(MIS </a:t>
            </a:r>
            <a:r>
              <a:rPr lang="en-US" altLang="ko-KR" sz="1100" dirty="0" err="1">
                <a:solidFill>
                  <a:srgbClr val="FFFF01"/>
                </a:solidFill>
              </a:rPr>
              <a:t>PoS</a:t>
            </a:r>
            <a:r>
              <a:rPr lang="en-US" altLang="ko-KR" sz="1100" dirty="0" smtClean="0">
                <a:solidFill>
                  <a:srgbClr val="FFFF01"/>
                </a:solidFill>
              </a:rPr>
              <a:t>) </a:t>
            </a:r>
            <a:r>
              <a:rPr lang="en-US" altLang="ko-KR" sz="1100" dirty="0" smtClean="0"/>
              <a:t>1</a:t>
            </a:r>
            <a:endParaRPr lang="ko-KR" altLang="en-US" sz="1100" dirty="0"/>
          </a:p>
        </p:txBody>
      </p:sp>
      <p:sp>
        <p:nvSpPr>
          <p:cNvPr id="68" name="모서리가 둥근 직사각형 67"/>
          <p:cNvSpPr/>
          <p:nvPr/>
        </p:nvSpPr>
        <p:spPr>
          <a:xfrm>
            <a:off x="4730413" y="1205343"/>
            <a:ext cx="777691" cy="362427"/>
          </a:xfrm>
          <a:prstGeom prst="roundRect">
            <a:avLst/>
          </a:prstGeom>
          <a:solidFill>
            <a:schemeClr val="bg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rIns="36000" rtlCol="0" anchor="ctr"/>
          <a:lstStyle/>
          <a:p>
            <a:pPr algn="ctr"/>
            <a:r>
              <a:rPr lang="en-US" altLang="ko-KR" sz="1100" dirty="0" smtClean="0">
                <a:solidFill>
                  <a:schemeClr val="accent1">
                    <a:lumMod val="75000"/>
                  </a:schemeClr>
                </a:solidFill>
              </a:rPr>
              <a:t>Candidate</a:t>
            </a:r>
          </a:p>
          <a:p>
            <a:pPr algn="ctr"/>
            <a:r>
              <a:rPr lang="en-US" altLang="ko-KR" sz="1100" dirty="0" err="1" smtClean="0">
                <a:solidFill>
                  <a:schemeClr val="accent1">
                    <a:lumMod val="75000"/>
                  </a:schemeClr>
                </a:solidFill>
              </a:rPr>
              <a:t>PoA</a:t>
            </a:r>
            <a:r>
              <a:rPr lang="en-US" altLang="ko-KR" sz="1100" dirty="0" smtClean="0">
                <a:solidFill>
                  <a:schemeClr val="accent1">
                    <a:lumMod val="75000"/>
                  </a:schemeClr>
                </a:solidFill>
              </a:rPr>
              <a:t> 2</a:t>
            </a:r>
            <a:endParaRPr lang="ko-KR" altLang="en-US" sz="1100" dirty="0">
              <a:solidFill>
                <a:schemeClr val="accent1">
                  <a:lumMod val="75000"/>
                </a:schemeClr>
              </a:solidFill>
            </a:endParaRPr>
          </a:p>
        </p:txBody>
      </p:sp>
      <p:sp>
        <p:nvSpPr>
          <p:cNvPr id="71" name="모서리가 둥근 직사각형 70"/>
          <p:cNvSpPr/>
          <p:nvPr/>
        </p:nvSpPr>
        <p:spPr>
          <a:xfrm>
            <a:off x="3635897" y="1240153"/>
            <a:ext cx="504056" cy="362427"/>
          </a:xfrm>
          <a:prstGeom prst="roundRect">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wrap="none" lIns="36000" rIns="36000" rtlCol="0" anchor="ctr"/>
          <a:lstStyle/>
          <a:p>
            <a:pPr algn="ctr"/>
            <a:r>
              <a:rPr lang="en-US" altLang="ko-KR" sz="1100" dirty="0" smtClean="0">
                <a:solidFill>
                  <a:schemeClr val="accent1">
                    <a:lumMod val="75000"/>
                  </a:schemeClr>
                </a:solidFill>
              </a:rPr>
              <a:t>Serving</a:t>
            </a:r>
          </a:p>
          <a:p>
            <a:pPr algn="ctr"/>
            <a:r>
              <a:rPr lang="en-US" altLang="ko-KR" sz="1100" dirty="0" smtClean="0">
                <a:solidFill>
                  <a:schemeClr val="accent1">
                    <a:lumMod val="75000"/>
                  </a:schemeClr>
                </a:solidFill>
              </a:rPr>
              <a:t>PoA1</a:t>
            </a:r>
            <a:endParaRPr lang="ko-KR" altLang="en-US" sz="1100" dirty="0">
              <a:solidFill>
                <a:schemeClr val="accent1">
                  <a:lumMod val="75000"/>
                </a:schemeClr>
              </a:solidFill>
            </a:endParaRPr>
          </a:p>
        </p:txBody>
      </p:sp>
      <p:sp>
        <p:nvSpPr>
          <p:cNvPr id="72" name="모서리가 둥근 직사각형 71"/>
          <p:cNvSpPr/>
          <p:nvPr/>
        </p:nvSpPr>
        <p:spPr>
          <a:xfrm>
            <a:off x="2411760" y="1240153"/>
            <a:ext cx="504056" cy="327617"/>
          </a:xfrm>
          <a:prstGeom prst="roundRect">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wrap="none" lIns="36000" rIns="36000" rtlCol="0" anchor="ctr"/>
          <a:lstStyle/>
          <a:p>
            <a:pPr algn="ctr"/>
            <a:r>
              <a:rPr lang="en-US" altLang="ko-KR" sz="1100" dirty="0" smtClean="0">
                <a:solidFill>
                  <a:schemeClr val="accent1">
                    <a:lumMod val="75000"/>
                  </a:schemeClr>
                </a:solidFill>
              </a:rPr>
              <a:t>MN</a:t>
            </a:r>
            <a:endParaRPr lang="ko-KR" altLang="en-US" sz="1100" dirty="0">
              <a:solidFill>
                <a:schemeClr val="accent1">
                  <a:lumMod val="75000"/>
                </a:schemeClr>
              </a:solidFill>
            </a:endParaRPr>
          </a:p>
        </p:txBody>
      </p:sp>
      <p:cxnSp>
        <p:nvCxnSpPr>
          <p:cNvPr id="100" name="직선 화살표 연결선 99"/>
          <p:cNvCxnSpPr/>
          <p:nvPr/>
        </p:nvCxnSpPr>
        <p:spPr>
          <a:xfrm>
            <a:off x="2663788" y="2140657"/>
            <a:ext cx="5480407" cy="0"/>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01" name="TextBox 100"/>
          <p:cNvSpPr txBox="1"/>
          <p:nvPr/>
        </p:nvSpPr>
        <p:spPr>
          <a:xfrm>
            <a:off x="1071765" y="1772816"/>
            <a:ext cx="936103" cy="423457"/>
          </a:xfrm>
          <a:prstGeom prst="rect">
            <a:avLst/>
          </a:prstGeom>
          <a:noFill/>
        </p:spPr>
        <p:txBody>
          <a:bodyPr wrap="none" lIns="36000" tIns="10800" rIns="36000" bIns="10800" rtlCol="0">
            <a:noAutofit/>
          </a:bodyPr>
          <a:lstStyle/>
          <a:p>
            <a:pPr algn="ctr"/>
            <a:r>
              <a:rPr lang="en-US" altLang="ko-KR" sz="1200" dirty="0" smtClean="0"/>
              <a:t>MN detects</a:t>
            </a:r>
            <a:br>
              <a:rPr lang="en-US" altLang="ko-KR" sz="1200" dirty="0" smtClean="0"/>
            </a:br>
            <a:r>
              <a:rPr lang="en-US" altLang="ko-KR" sz="1200" dirty="0" smtClean="0"/>
              <a:t> PoA2</a:t>
            </a:r>
            <a:endParaRPr lang="ko-KR" altLang="en-US" sz="1200" dirty="0"/>
          </a:p>
        </p:txBody>
      </p:sp>
      <p:sp>
        <p:nvSpPr>
          <p:cNvPr id="102" name="TextBox 101"/>
          <p:cNvSpPr txBox="1"/>
          <p:nvPr/>
        </p:nvSpPr>
        <p:spPr>
          <a:xfrm>
            <a:off x="1071765" y="2512176"/>
            <a:ext cx="1302099" cy="211728"/>
          </a:xfrm>
          <a:prstGeom prst="rect">
            <a:avLst/>
          </a:prstGeom>
          <a:noFill/>
        </p:spPr>
        <p:txBody>
          <a:bodyPr wrap="none" lIns="36000" tIns="10800" rIns="36000" bIns="10800" rtlCol="0">
            <a:noAutofit/>
          </a:bodyPr>
          <a:lstStyle/>
          <a:p>
            <a:pPr algn="ctr"/>
            <a:r>
              <a:rPr lang="en-US" altLang="ko-KR" sz="1200" dirty="0" smtClean="0"/>
              <a:t>Handover execution</a:t>
            </a:r>
            <a:endParaRPr lang="ko-KR" altLang="en-US" sz="1200" dirty="0"/>
          </a:p>
        </p:txBody>
      </p:sp>
      <p:sp>
        <p:nvSpPr>
          <p:cNvPr id="103" name="TextBox 102"/>
          <p:cNvSpPr txBox="1"/>
          <p:nvPr/>
        </p:nvSpPr>
        <p:spPr>
          <a:xfrm>
            <a:off x="1197750" y="4489755"/>
            <a:ext cx="936103" cy="423457"/>
          </a:xfrm>
          <a:prstGeom prst="rect">
            <a:avLst/>
          </a:prstGeom>
          <a:noFill/>
        </p:spPr>
        <p:txBody>
          <a:bodyPr wrap="none" lIns="36000" tIns="10800" rIns="36000" bIns="10800" rtlCol="0">
            <a:noAutofit/>
          </a:bodyPr>
          <a:lstStyle/>
          <a:p>
            <a:pPr algn="ctr"/>
            <a:r>
              <a:rPr lang="en-US" altLang="ko-KR" sz="1200" dirty="0" smtClean="0"/>
              <a:t>MN connects</a:t>
            </a:r>
            <a:br>
              <a:rPr lang="en-US" altLang="ko-KR" sz="1200" dirty="0" smtClean="0"/>
            </a:br>
            <a:r>
              <a:rPr lang="en-US" altLang="ko-KR" sz="1200" dirty="0" smtClean="0"/>
              <a:t>to PoA2</a:t>
            </a:r>
            <a:endParaRPr lang="ko-KR" altLang="en-US" sz="1200" dirty="0"/>
          </a:p>
        </p:txBody>
      </p:sp>
      <p:cxnSp>
        <p:nvCxnSpPr>
          <p:cNvPr id="104" name="직선 화살표 연결선 103"/>
          <p:cNvCxnSpPr/>
          <p:nvPr/>
        </p:nvCxnSpPr>
        <p:spPr>
          <a:xfrm>
            <a:off x="2623621" y="2800992"/>
            <a:ext cx="3996444" cy="0"/>
          </a:xfrm>
          <a:prstGeom prst="straightConnector1">
            <a:avLst/>
          </a:prstGeom>
          <a:ln>
            <a:solidFill>
              <a:srgbClr val="0070C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5" name="직선 화살표 연결선 104"/>
          <p:cNvCxnSpPr/>
          <p:nvPr/>
        </p:nvCxnSpPr>
        <p:spPr>
          <a:xfrm>
            <a:off x="2627784" y="2996952"/>
            <a:ext cx="5507496" cy="0"/>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06" name="직선 화살표 연결선 105"/>
          <p:cNvCxnSpPr/>
          <p:nvPr/>
        </p:nvCxnSpPr>
        <p:spPr>
          <a:xfrm>
            <a:off x="2622505" y="4045357"/>
            <a:ext cx="3996444" cy="0"/>
          </a:xfrm>
          <a:prstGeom prst="straightConnector1">
            <a:avLst/>
          </a:prstGeom>
          <a:ln>
            <a:solidFill>
              <a:srgbClr val="0070C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7" name="직선 화살표 연결선 106"/>
          <p:cNvCxnSpPr/>
          <p:nvPr/>
        </p:nvCxnSpPr>
        <p:spPr>
          <a:xfrm>
            <a:off x="2622505" y="6165304"/>
            <a:ext cx="4025496" cy="0"/>
          </a:xfrm>
          <a:prstGeom prst="straightConnector1">
            <a:avLst/>
          </a:prstGeom>
          <a:ln>
            <a:solidFill>
              <a:srgbClr val="0070C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8" name="직선 화살표 연결선 107"/>
          <p:cNvCxnSpPr/>
          <p:nvPr/>
        </p:nvCxnSpPr>
        <p:spPr>
          <a:xfrm>
            <a:off x="3812767" y="5615984"/>
            <a:ext cx="4325667" cy="0"/>
          </a:xfrm>
          <a:prstGeom prst="straightConnector1">
            <a:avLst/>
          </a:prstGeom>
          <a:ln>
            <a:solidFill>
              <a:schemeClr val="accent6"/>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109" name="모서리가 둥근 직사각형 108"/>
          <p:cNvSpPr/>
          <p:nvPr/>
        </p:nvSpPr>
        <p:spPr>
          <a:xfrm>
            <a:off x="6265304" y="1205342"/>
            <a:ext cx="789856" cy="56747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none" lIns="36000" rIns="36000" rtlCol="0" anchor="ctr"/>
          <a:lstStyle/>
          <a:p>
            <a:pPr algn="ctr"/>
            <a:r>
              <a:rPr lang="en-US" altLang="ko-KR" sz="1100" dirty="0" smtClean="0">
                <a:solidFill>
                  <a:srgbClr val="FFFF01"/>
                </a:solidFill>
              </a:rPr>
              <a:t>SDN</a:t>
            </a:r>
            <a:endParaRPr lang="en-US" altLang="ko-KR" sz="1100" dirty="0">
              <a:solidFill>
                <a:srgbClr val="FFFF01"/>
              </a:solidFill>
            </a:endParaRPr>
          </a:p>
          <a:p>
            <a:pPr algn="ctr"/>
            <a:r>
              <a:rPr lang="en-US" altLang="ko-KR" sz="1100" dirty="0">
                <a:solidFill>
                  <a:srgbClr val="FFFF01"/>
                </a:solidFill>
              </a:rPr>
              <a:t>Controller</a:t>
            </a:r>
            <a:br>
              <a:rPr lang="en-US" altLang="ko-KR" sz="1100" dirty="0">
                <a:solidFill>
                  <a:srgbClr val="FFFF01"/>
                </a:solidFill>
              </a:rPr>
            </a:br>
            <a:r>
              <a:rPr lang="en-US" altLang="ko-KR" sz="1100" dirty="0">
                <a:solidFill>
                  <a:srgbClr val="FFFF01"/>
                </a:solidFill>
              </a:rPr>
              <a:t>(MIS </a:t>
            </a:r>
            <a:r>
              <a:rPr lang="en-US" altLang="ko-KR" sz="1100" dirty="0" err="1" smtClean="0">
                <a:solidFill>
                  <a:srgbClr val="FFFF01"/>
                </a:solidFill>
              </a:rPr>
              <a:t>PoS</a:t>
            </a:r>
            <a:r>
              <a:rPr lang="en-US" altLang="ko-KR" sz="1100" dirty="0" smtClean="0">
                <a:solidFill>
                  <a:srgbClr val="FFFF01"/>
                </a:solidFill>
              </a:rPr>
              <a:t>)</a:t>
            </a:r>
            <a:r>
              <a:rPr lang="ko-KR" altLang="en-US" sz="1100" dirty="0" smtClean="0">
                <a:solidFill>
                  <a:srgbClr val="FFFF01"/>
                </a:solidFill>
              </a:rPr>
              <a:t> </a:t>
            </a:r>
            <a:r>
              <a:rPr lang="en-US" altLang="ko-KR" sz="1100" dirty="0" smtClean="0"/>
              <a:t>2</a:t>
            </a:r>
            <a:endParaRPr lang="ko-KR" altLang="en-US" sz="1100" dirty="0"/>
          </a:p>
        </p:txBody>
      </p:sp>
      <p:cxnSp>
        <p:nvCxnSpPr>
          <p:cNvPr id="110" name="직선 화살표 연결선 109"/>
          <p:cNvCxnSpPr/>
          <p:nvPr/>
        </p:nvCxnSpPr>
        <p:spPr>
          <a:xfrm>
            <a:off x="8135280" y="1669891"/>
            <a:ext cx="0" cy="469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1" name="직선 화살표 연결선 110"/>
          <p:cNvCxnSpPr/>
          <p:nvPr/>
        </p:nvCxnSpPr>
        <p:spPr>
          <a:xfrm>
            <a:off x="2628000" y="2140657"/>
            <a:ext cx="1223920" cy="0"/>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12" name="타원 111"/>
          <p:cNvSpPr/>
          <p:nvPr/>
        </p:nvSpPr>
        <p:spPr>
          <a:xfrm>
            <a:off x="6519370" y="5733256"/>
            <a:ext cx="118108" cy="1440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113" name="직선 화살표 연결선 112"/>
          <p:cNvCxnSpPr/>
          <p:nvPr/>
        </p:nvCxnSpPr>
        <p:spPr>
          <a:xfrm>
            <a:off x="3851920" y="5831984"/>
            <a:ext cx="4292275" cy="0"/>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114" name="직선 화살표 연결선 113"/>
          <p:cNvCxnSpPr/>
          <p:nvPr/>
        </p:nvCxnSpPr>
        <p:spPr>
          <a:xfrm>
            <a:off x="2641079" y="4812664"/>
            <a:ext cx="4024311" cy="0"/>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15" name="직선 화살표 연결선 114"/>
          <p:cNvCxnSpPr/>
          <p:nvPr/>
        </p:nvCxnSpPr>
        <p:spPr>
          <a:xfrm>
            <a:off x="2635800" y="4812664"/>
            <a:ext cx="2496753" cy="0"/>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16" name="TextBox 115"/>
          <p:cNvSpPr txBox="1"/>
          <p:nvPr/>
        </p:nvSpPr>
        <p:spPr>
          <a:xfrm>
            <a:off x="6817879" y="4797152"/>
            <a:ext cx="1589884" cy="211728"/>
          </a:xfrm>
          <a:prstGeom prst="rect">
            <a:avLst/>
          </a:prstGeom>
          <a:noFill/>
        </p:spPr>
        <p:txBody>
          <a:bodyPr wrap="none" lIns="36000" tIns="10800" rIns="36000" bIns="10800" rtlCol="0">
            <a:noAutofit/>
          </a:bodyPr>
          <a:lstStyle/>
          <a:p>
            <a:pPr algn="ctr"/>
            <a:r>
              <a:rPr lang="en-US" altLang="ko-KR" sz="900" b="1" dirty="0" smtClean="0"/>
              <a:t>(16) MIS_N2N_</a:t>
            </a:r>
            <a:r>
              <a:rPr lang="en-US" altLang="ko-KR" sz="900" dirty="0" smtClean="0"/>
              <a:t>HO_complete.request</a:t>
            </a:r>
            <a:endParaRPr lang="ko-KR" altLang="en-US" sz="900" dirty="0"/>
          </a:p>
        </p:txBody>
      </p:sp>
      <p:sp>
        <p:nvSpPr>
          <p:cNvPr id="117" name="TextBox 116"/>
          <p:cNvSpPr txBox="1"/>
          <p:nvPr/>
        </p:nvSpPr>
        <p:spPr>
          <a:xfrm>
            <a:off x="1254762" y="5737027"/>
            <a:ext cx="936103" cy="423457"/>
          </a:xfrm>
          <a:prstGeom prst="rect">
            <a:avLst/>
          </a:prstGeom>
          <a:noFill/>
        </p:spPr>
        <p:txBody>
          <a:bodyPr wrap="none" lIns="36000" tIns="10800" rIns="36000" bIns="10800" rtlCol="0">
            <a:noAutofit/>
          </a:bodyPr>
          <a:lstStyle/>
          <a:p>
            <a:pPr algn="ctr"/>
            <a:r>
              <a:rPr lang="en-US" altLang="ko-KR" sz="1200" dirty="0" smtClean="0"/>
              <a:t>Handover</a:t>
            </a:r>
          </a:p>
          <a:p>
            <a:pPr algn="ctr"/>
            <a:r>
              <a:rPr lang="en-US" altLang="ko-KR" sz="1200" dirty="0" smtClean="0"/>
              <a:t>Completed</a:t>
            </a:r>
            <a:endParaRPr lang="ko-KR" altLang="en-US" sz="1200" dirty="0"/>
          </a:p>
        </p:txBody>
      </p:sp>
      <p:sp>
        <p:nvSpPr>
          <p:cNvPr id="118" name="TextBox 117"/>
          <p:cNvSpPr txBox="1"/>
          <p:nvPr/>
        </p:nvSpPr>
        <p:spPr>
          <a:xfrm>
            <a:off x="6817879" y="5089479"/>
            <a:ext cx="1589884" cy="423457"/>
          </a:xfrm>
          <a:prstGeom prst="rect">
            <a:avLst/>
          </a:prstGeom>
          <a:noFill/>
        </p:spPr>
        <p:txBody>
          <a:bodyPr wrap="none" lIns="36000" tIns="10800" rIns="36000" bIns="10800" rtlCol="0">
            <a:noAutofit/>
          </a:bodyPr>
          <a:lstStyle/>
          <a:p>
            <a:pPr algn="ctr"/>
            <a:r>
              <a:rPr lang="en-US" altLang="ko-KR" sz="900" b="1" dirty="0" smtClean="0"/>
              <a:t>(17) MIS_N2N_</a:t>
            </a:r>
            <a:r>
              <a:rPr lang="en-US" altLang="ko-KR" sz="900" dirty="0" smtClean="0"/>
              <a:t>HO_complete.response</a:t>
            </a:r>
            <a:endParaRPr lang="ko-KR" altLang="en-US" sz="900" dirty="0"/>
          </a:p>
        </p:txBody>
      </p:sp>
      <p:sp>
        <p:nvSpPr>
          <p:cNvPr id="119" name="TextBox 118"/>
          <p:cNvSpPr txBox="1"/>
          <p:nvPr/>
        </p:nvSpPr>
        <p:spPr>
          <a:xfrm>
            <a:off x="1941070" y="1772816"/>
            <a:ext cx="2193210" cy="211728"/>
          </a:xfrm>
          <a:prstGeom prst="rect">
            <a:avLst/>
          </a:prstGeom>
          <a:noFill/>
        </p:spPr>
        <p:txBody>
          <a:bodyPr wrap="none" lIns="36000" tIns="10800" rIns="36000" bIns="10800" rtlCol="0">
            <a:noAutofit/>
          </a:bodyPr>
          <a:lstStyle/>
          <a:p>
            <a:pPr algn="ctr"/>
            <a:r>
              <a:rPr lang="en-US" altLang="ko-KR" sz="900" b="1" dirty="0" smtClean="0"/>
              <a:t>(1) </a:t>
            </a:r>
            <a:r>
              <a:rPr lang="en-US" altLang="ko-KR" sz="900" b="1" dirty="0" err="1" smtClean="0"/>
              <a:t>MIS_MN_Link_Detected.indication</a:t>
            </a:r>
            <a:endParaRPr lang="ko-KR" altLang="en-US" sz="900" b="1" dirty="0"/>
          </a:p>
        </p:txBody>
      </p:sp>
      <p:sp>
        <p:nvSpPr>
          <p:cNvPr id="120" name="TextBox 119"/>
          <p:cNvSpPr txBox="1"/>
          <p:nvPr/>
        </p:nvSpPr>
        <p:spPr>
          <a:xfrm>
            <a:off x="3678268" y="1949062"/>
            <a:ext cx="2193210" cy="211728"/>
          </a:xfrm>
          <a:prstGeom prst="rect">
            <a:avLst/>
          </a:prstGeom>
          <a:noFill/>
        </p:spPr>
        <p:txBody>
          <a:bodyPr wrap="none" lIns="36000" tIns="10800" rIns="36000" bIns="10800" rtlCol="0">
            <a:noAutofit/>
          </a:bodyPr>
          <a:lstStyle/>
          <a:p>
            <a:pPr algn="ctr"/>
            <a:r>
              <a:rPr lang="en-US" altLang="ko-KR" sz="900" b="1" dirty="0" smtClean="0"/>
              <a:t>(2) </a:t>
            </a:r>
            <a:r>
              <a:rPr lang="en-US" altLang="ko-KR" sz="900" b="1" dirty="0" err="1" smtClean="0"/>
              <a:t>MIS_MN_HO_Candidate_Query.request</a:t>
            </a:r>
            <a:endParaRPr lang="ko-KR" altLang="en-US" sz="900" b="1" dirty="0"/>
          </a:p>
        </p:txBody>
      </p:sp>
      <p:sp>
        <p:nvSpPr>
          <p:cNvPr id="121" name="TextBox 120"/>
          <p:cNvSpPr txBox="1"/>
          <p:nvPr/>
        </p:nvSpPr>
        <p:spPr>
          <a:xfrm>
            <a:off x="3689130" y="2641208"/>
            <a:ext cx="2193210" cy="211728"/>
          </a:xfrm>
          <a:prstGeom prst="rect">
            <a:avLst/>
          </a:prstGeom>
          <a:noFill/>
        </p:spPr>
        <p:txBody>
          <a:bodyPr wrap="none" lIns="36000" tIns="10800" rIns="36000" bIns="10800" rtlCol="0">
            <a:noAutofit/>
          </a:bodyPr>
          <a:lstStyle/>
          <a:p>
            <a:pPr algn="ctr"/>
            <a:r>
              <a:rPr lang="en-US" altLang="ko-KR" sz="900" b="1" dirty="0" smtClean="0"/>
              <a:t>5) </a:t>
            </a:r>
            <a:r>
              <a:rPr lang="en-US" altLang="ko-KR" sz="900" b="1" dirty="0" err="1" smtClean="0"/>
              <a:t>MIS_MN_HO_Candidate_Query.response</a:t>
            </a:r>
            <a:endParaRPr lang="ko-KR" altLang="en-US" sz="900" b="1" dirty="0"/>
          </a:p>
        </p:txBody>
      </p:sp>
      <p:sp>
        <p:nvSpPr>
          <p:cNvPr id="122" name="TextBox 121"/>
          <p:cNvSpPr txBox="1"/>
          <p:nvPr/>
        </p:nvSpPr>
        <p:spPr>
          <a:xfrm>
            <a:off x="4932040" y="5953576"/>
            <a:ext cx="2193210" cy="211728"/>
          </a:xfrm>
          <a:prstGeom prst="rect">
            <a:avLst/>
          </a:prstGeom>
          <a:noFill/>
        </p:spPr>
        <p:txBody>
          <a:bodyPr wrap="none" lIns="36000" tIns="10800" rIns="36000" bIns="10800" rtlCol="0">
            <a:noAutofit/>
          </a:bodyPr>
          <a:lstStyle/>
          <a:p>
            <a:pPr algn="ctr"/>
            <a:r>
              <a:rPr lang="en-US" altLang="ko-KR" sz="900" b="1" dirty="0" smtClean="0"/>
              <a:t>(20) </a:t>
            </a:r>
            <a:r>
              <a:rPr lang="en-US" altLang="ko-KR" sz="900" b="1" dirty="0" err="1" smtClean="0"/>
              <a:t>MIS_MN_HO_Commit.response</a:t>
            </a:r>
            <a:endParaRPr lang="ko-KR" altLang="en-US" sz="900" b="1" dirty="0"/>
          </a:p>
        </p:txBody>
      </p:sp>
      <p:sp>
        <p:nvSpPr>
          <p:cNvPr id="123" name="TextBox 122"/>
          <p:cNvSpPr txBox="1"/>
          <p:nvPr/>
        </p:nvSpPr>
        <p:spPr>
          <a:xfrm>
            <a:off x="3347864" y="2857232"/>
            <a:ext cx="2193210" cy="211728"/>
          </a:xfrm>
          <a:prstGeom prst="rect">
            <a:avLst/>
          </a:prstGeom>
          <a:noFill/>
        </p:spPr>
        <p:txBody>
          <a:bodyPr wrap="none" lIns="36000" tIns="10800" rIns="36000" bIns="10800" rtlCol="0">
            <a:noAutofit/>
          </a:bodyPr>
          <a:lstStyle/>
          <a:p>
            <a:pPr algn="ctr"/>
            <a:r>
              <a:rPr lang="en-US" altLang="ko-KR" sz="900" b="1" dirty="0" smtClean="0"/>
              <a:t>(6) </a:t>
            </a:r>
            <a:r>
              <a:rPr lang="en-US" altLang="ko-KR" sz="900" b="1" dirty="0" err="1" smtClean="0"/>
              <a:t>MIS_MN_HO_Commit.request</a:t>
            </a:r>
            <a:endParaRPr lang="ko-KR" altLang="en-US" sz="900" b="1" dirty="0"/>
          </a:p>
        </p:txBody>
      </p:sp>
      <p:sp>
        <p:nvSpPr>
          <p:cNvPr id="124" name="TextBox 123"/>
          <p:cNvSpPr txBox="1"/>
          <p:nvPr/>
        </p:nvSpPr>
        <p:spPr>
          <a:xfrm>
            <a:off x="6516216" y="3022024"/>
            <a:ext cx="2193210" cy="211728"/>
          </a:xfrm>
          <a:prstGeom prst="rect">
            <a:avLst/>
          </a:prstGeom>
          <a:noFill/>
        </p:spPr>
        <p:txBody>
          <a:bodyPr wrap="none" lIns="36000" tIns="10800" rIns="36000" bIns="10800" rtlCol="0">
            <a:noAutofit/>
          </a:bodyPr>
          <a:lstStyle/>
          <a:p>
            <a:pPr algn="ctr"/>
            <a:r>
              <a:rPr lang="en-US" altLang="ko-KR" sz="900" b="1" dirty="0" smtClean="0"/>
              <a:t>(7) MIS_N2N_HO_Commit.request</a:t>
            </a:r>
            <a:endParaRPr lang="ko-KR" altLang="en-US" sz="900" b="1" dirty="0"/>
          </a:p>
        </p:txBody>
      </p:sp>
      <p:sp>
        <p:nvSpPr>
          <p:cNvPr id="125" name="TextBox 124"/>
          <p:cNvSpPr txBox="1"/>
          <p:nvPr/>
        </p:nvSpPr>
        <p:spPr>
          <a:xfrm>
            <a:off x="6519370" y="3717032"/>
            <a:ext cx="2193210" cy="211728"/>
          </a:xfrm>
          <a:prstGeom prst="rect">
            <a:avLst/>
          </a:prstGeom>
          <a:noFill/>
        </p:spPr>
        <p:txBody>
          <a:bodyPr wrap="none" lIns="36000" tIns="10800" rIns="36000" bIns="10800" rtlCol="0">
            <a:noAutofit/>
          </a:bodyPr>
          <a:lstStyle/>
          <a:p>
            <a:pPr algn="ctr"/>
            <a:r>
              <a:rPr lang="en-US" altLang="ko-KR" sz="900" b="1" dirty="0" smtClean="0"/>
              <a:t>(11) MIS_N2N_HO_Commit.response</a:t>
            </a:r>
            <a:endParaRPr lang="ko-KR" altLang="en-US" sz="900" b="1" dirty="0"/>
          </a:p>
        </p:txBody>
      </p:sp>
      <p:sp>
        <p:nvSpPr>
          <p:cNvPr id="126" name="TextBox 125"/>
          <p:cNvSpPr txBox="1"/>
          <p:nvPr/>
        </p:nvSpPr>
        <p:spPr>
          <a:xfrm>
            <a:off x="5037478" y="3234658"/>
            <a:ext cx="1798650" cy="211728"/>
          </a:xfrm>
          <a:prstGeom prst="rect">
            <a:avLst/>
          </a:prstGeom>
          <a:noFill/>
        </p:spPr>
        <p:txBody>
          <a:bodyPr wrap="none" lIns="36000" tIns="10800" rIns="36000" bIns="10800" rtlCol="0">
            <a:noAutofit/>
          </a:bodyPr>
          <a:lstStyle/>
          <a:p>
            <a:pPr algn="ctr"/>
            <a:r>
              <a:rPr lang="en-US" altLang="ko-KR" sz="900" b="1" dirty="0" smtClean="0">
                <a:solidFill>
                  <a:srgbClr val="0070C0"/>
                </a:solidFill>
              </a:rPr>
              <a:t>(8) OFPT_FLOW_MOD</a:t>
            </a:r>
            <a:endParaRPr lang="ko-KR" altLang="en-US" sz="900" b="1" dirty="0">
              <a:solidFill>
                <a:srgbClr val="0070C0"/>
              </a:solidFill>
            </a:endParaRPr>
          </a:p>
        </p:txBody>
      </p:sp>
      <p:sp>
        <p:nvSpPr>
          <p:cNvPr id="127" name="TextBox 126"/>
          <p:cNvSpPr txBox="1"/>
          <p:nvPr/>
        </p:nvSpPr>
        <p:spPr>
          <a:xfrm>
            <a:off x="5149614" y="3414654"/>
            <a:ext cx="1798650" cy="211728"/>
          </a:xfrm>
          <a:prstGeom prst="rect">
            <a:avLst/>
          </a:prstGeom>
          <a:noFill/>
        </p:spPr>
        <p:txBody>
          <a:bodyPr wrap="none" lIns="36000" tIns="10800" rIns="36000" bIns="10800" rtlCol="0">
            <a:noAutofit/>
          </a:bodyPr>
          <a:lstStyle/>
          <a:p>
            <a:pPr algn="ctr"/>
            <a:r>
              <a:rPr lang="en-US" altLang="ko-KR" sz="900" b="1" dirty="0" smtClean="0">
                <a:solidFill>
                  <a:srgbClr val="0070C0"/>
                </a:solidFill>
              </a:rPr>
              <a:t>(9) OFPT_BARRIER_REQUEST</a:t>
            </a:r>
            <a:endParaRPr lang="ko-KR" altLang="en-US" sz="900" b="1" dirty="0">
              <a:solidFill>
                <a:srgbClr val="0070C0"/>
              </a:solidFill>
            </a:endParaRPr>
          </a:p>
        </p:txBody>
      </p:sp>
      <p:sp>
        <p:nvSpPr>
          <p:cNvPr id="128" name="TextBox 127"/>
          <p:cNvSpPr txBox="1"/>
          <p:nvPr/>
        </p:nvSpPr>
        <p:spPr>
          <a:xfrm>
            <a:off x="5070799" y="3577312"/>
            <a:ext cx="1798650" cy="211728"/>
          </a:xfrm>
          <a:prstGeom prst="rect">
            <a:avLst/>
          </a:prstGeom>
          <a:noFill/>
        </p:spPr>
        <p:txBody>
          <a:bodyPr wrap="none" lIns="36000" tIns="10800" rIns="36000" bIns="10800" rtlCol="0">
            <a:noAutofit/>
          </a:bodyPr>
          <a:lstStyle/>
          <a:p>
            <a:pPr algn="ctr"/>
            <a:r>
              <a:rPr lang="en-US" altLang="ko-KR" sz="900" b="1" dirty="0" smtClean="0">
                <a:solidFill>
                  <a:srgbClr val="0070C0"/>
                </a:solidFill>
              </a:rPr>
              <a:t>(10) OFPT_BARRIER_REPLY</a:t>
            </a:r>
            <a:endParaRPr lang="ko-KR" altLang="en-US" sz="900" b="1" dirty="0">
              <a:solidFill>
                <a:srgbClr val="0070C0"/>
              </a:solidFill>
            </a:endParaRPr>
          </a:p>
        </p:txBody>
      </p:sp>
      <p:sp>
        <p:nvSpPr>
          <p:cNvPr id="129" name="TextBox 128"/>
          <p:cNvSpPr txBox="1"/>
          <p:nvPr/>
        </p:nvSpPr>
        <p:spPr>
          <a:xfrm>
            <a:off x="3792183" y="3861048"/>
            <a:ext cx="2193210" cy="211728"/>
          </a:xfrm>
          <a:prstGeom prst="rect">
            <a:avLst/>
          </a:prstGeom>
          <a:noFill/>
        </p:spPr>
        <p:txBody>
          <a:bodyPr wrap="none" lIns="36000" tIns="10800" rIns="36000" bIns="10800" rtlCol="0">
            <a:noAutofit/>
          </a:bodyPr>
          <a:lstStyle/>
          <a:p>
            <a:pPr algn="ctr"/>
            <a:r>
              <a:rPr lang="en-US" altLang="ko-KR" sz="900" b="1" dirty="0" smtClean="0"/>
              <a:t>(12) </a:t>
            </a:r>
            <a:r>
              <a:rPr lang="en-US" altLang="ko-KR" sz="900" b="1" dirty="0" err="1" smtClean="0"/>
              <a:t>MIS_MN_HO_Commit.response</a:t>
            </a:r>
            <a:endParaRPr lang="ko-KR" altLang="en-US" sz="900" b="1" dirty="0"/>
          </a:p>
        </p:txBody>
      </p:sp>
      <p:cxnSp>
        <p:nvCxnSpPr>
          <p:cNvPr id="130" name="직선 화살표 연결선 129"/>
          <p:cNvCxnSpPr/>
          <p:nvPr/>
        </p:nvCxnSpPr>
        <p:spPr>
          <a:xfrm>
            <a:off x="5112000" y="1567770"/>
            <a:ext cx="0" cy="469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1" name="직선 화살표 연결선 130"/>
          <p:cNvCxnSpPr/>
          <p:nvPr/>
        </p:nvCxnSpPr>
        <p:spPr>
          <a:xfrm>
            <a:off x="3832156" y="1452104"/>
            <a:ext cx="0" cy="469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2" name="직선 화살표 연결선 131"/>
          <p:cNvCxnSpPr/>
          <p:nvPr/>
        </p:nvCxnSpPr>
        <p:spPr>
          <a:xfrm>
            <a:off x="2628000" y="1491928"/>
            <a:ext cx="0" cy="469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3" name="TextBox 132"/>
          <p:cNvSpPr txBox="1"/>
          <p:nvPr/>
        </p:nvSpPr>
        <p:spPr>
          <a:xfrm>
            <a:off x="2133853" y="4105921"/>
            <a:ext cx="903822" cy="211728"/>
          </a:xfrm>
          <a:prstGeom prst="rect">
            <a:avLst/>
          </a:prstGeom>
          <a:noFill/>
        </p:spPr>
        <p:txBody>
          <a:bodyPr wrap="none" lIns="36000" tIns="10800" rIns="36000" bIns="10800" rtlCol="0">
            <a:noAutofit/>
          </a:bodyPr>
          <a:lstStyle/>
          <a:p>
            <a:pPr algn="ctr"/>
            <a:r>
              <a:rPr lang="en-US" altLang="ko-KR" sz="900" b="1" dirty="0" smtClean="0"/>
              <a:t>L2 Handover</a:t>
            </a:r>
            <a:endParaRPr lang="ko-KR" altLang="en-US" sz="900" b="1" dirty="0"/>
          </a:p>
        </p:txBody>
      </p:sp>
      <p:sp>
        <p:nvSpPr>
          <p:cNvPr id="134" name="TextBox 133"/>
          <p:cNvSpPr txBox="1"/>
          <p:nvPr/>
        </p:nvSpPr>
        <p:spPr>
          <a:xfrm>
            <a:off x="2051720" y="4383891"/>
            <a:ext cx="2193210" cy="211728"/>
          </a:xfrm>
          <a:prstGeom prst="rect">
            <a:avLst/>
          </a:prstGeom>
          <a:noFill/>
        </p:spPr>
        <p:txBody>
          <a:bodyPr wrap="none" lIns="36000" tIns="10800" rIns="36000" bIns="10800" rtlCol="0">
            <a:noAutofit/>
          </a:bodyPr>
          <a:lstStyle/>
          <a:p>
            <a:pPr algn="ctr"/>
            <a:r>
              <a:rPr lang="en-US" altLang="ko-KR" sz="900" b="1" dirty="0" smtClean="0"/>
              <a:t>(13) </a:t>
            </a:r>
            <a:r>
              <a:rPr lang="en-US" altLang="ko-KR" sz="900" b="1" dirty="0" err="1" smtClean="0"/>
              <a:t>MIS_MN_Link_Up.indication</a:t>
            </a:r>
            <a:endParaRPr lang="ko-KR" altLang="en-US" sz="900" b="1" dirty="0"/>
          </a:p>
        </p:txBody>
      </p:sp>
      <p:sp>
        <p:nvSpPr>
          <p:cNvPr id="135" name="자유형 134"/>
          <p:cNvSpPr/>
          <p:nvPr/>
        </p:nvSpPr>
        <p:spPr>
          <a:xfrm flipH="1">
            <a:off x="2373864" y="4489756"/>
            <a:ext cx="289924" cy="211728"/>
          </a:xfrm>
          <a:custGeom>
            <a:avLst/>
            <a:gdLst>
              <a:gd name="connsiteX0" fmla="*/ 0 w 238946"/>
              <a:gd name="connsiteY0" fmla="*/ 0 h 65902"/>
              <a:gd name="connsiteX1" fmla="*/ 238897 w 238946"/>
              <a:gd name="connsiteY1" fmla="*/ 32951 h 65902"/>
              <a:gd name="connsiteX2" fmla="*/ 16475 w 238946"/>
              <a:gd name="connsiteY2" fmla="*/ 65902 h 65902"/>
            </a:gdLst>
            <a:ahLst/>
            <a:cxnLst>
              <a:cxn ang="0">
                <a:pos x="connsiteX0" y="connsiteY0"/>
              </a:cxn>
              <a:cxn ang="0">
                <a:pos x="connsiteX1" y="connsiteY1"/>
              </a:cxn>
              <a:cxn ang="0">
                <a:pos x="connsiteX2" y="connsiteY2"/>
              </a:cxn>
            </a:cxnLst>
            <a:rect l="l" t="t" r="r" b="b"/>
            <a:pathLst>
              <a:path w="238946" h="65902">
                <a:moveTo>
                  <a:pt x="0" y="0"/>
                </a:moveTo>
                <a:cubicBezTo>
                  <a:pt x="118075" y="10983"/>
                  <a:pt x="236151" y="21967"/>
                  <a:pt x="238897" y="32951"/>
                </a:cubicBezTo>
                <a:cubicBezTo>
                  <a:pt x="241643" y="43935"/>
                  <a:pt x="129059" y="54918"/>
                  <a:pt x="16475" y="65902"/>
                </a:cubicBezTo>
              </a:path>
            </a:pathLst>
          </a:custGeom>
          <a:ln>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sp>
        <p:nvSpPr>
          <p:cNvPr id="137" name="TextBox 136"/>
          <p:cNvSpPr txBox="1"/>
          <p:nvPr/>
        </p:nvSpPr>
        <p:spPr>
          <a:xfrm>
            <a:off x="3746942" y="4633374"/>
            <a:ext cx="2193210" cy="211728"/>
          </a:xfrm>
          <a:prstGeom prst="rect">
            <a:avLst/>
          </a:prstGeom>
          <a:noFill/>
        </p:spPr>
        <p:txBody>
          <a:bodyPr wrap="none" lIns="36000" tIns="10800" rIns="36000" bIns="10800" rtlCol="0">
            <a:noAutofit/>
          </a:bodyPr>
          <a:lstStyle/>
          <a:p>
            <a:pPr algn="ctr"/>
            <a:r>
              <a:rPr lang="en-US" altLang="ko-KR" sz="900" b="1" dirty="0" smtClean="0"/>
              <a:t>(15) </a:t>
            </a:r>
            <a:r>
              <a:rPr lang="en-US" altLang="ko-KR" sz="900" b="1" dirty="0" err="1" smtClean="0"/>
              <a:t>MIS_MN_HO_Complete.request</a:t>
            </a:r>
            <a:endParaRPr lang="ko-KR" altLang="en-US" sz="900" b="1" dirty="0"/>
          </a:p>
        </p:txBody>
      </p:sp>
      <p:sp>
        <p:nvSpPr>
          <p:cNvPr id="138" name="TextBox 137"/>
          <p:cNvSpPr txBox="1"/>
          <p:nvPr/>
        </p:nvSpPr>
        <p:spPr>
          <a:xfrm>
            <a:off x="4075248" y="5627392"/>
            <a:ext cx="2193210" cy="211728"/>
          </a:xfrm>
          <a:prstGeom prst="rect">
            <a:avLst/>
          </a:prstGeom>
          <a:noFill/>
        </p:spPr>
        <p:txBody>
          <a:bodyPr wrap="none" lIns="36000" tIns="10800" rIns="36000" bIns="10800" rtlCol="0">
            <a:noAutofit/>
          </a:bodyPr>
          <a:lstStyle/>
          <a:p>
            <a:pPr algn="ctr"/>
            <a:r>
              <a:rPr lang="en-US" altLang="ko-KR" sz="900" b="1" dirty="0" smtClean="0"/>
              <a:t>(19) </a:t>
            </a:r>
            <a:r>
              <a:rPr lang="en-US" altLang="ko-KR" sz="900" b="1" dirty="0" err="1" smtClean="0"/>
              <a:t>MIS_MN_HO_Complete.response</a:t>
            </a:r>
            <a:endParaRPr lang="ko-KR" altLang="en-US" sz="900" b="1" dirty="0"/>
          </a:p>
        </p:txBody>
      </p:sp>
      <p:sp>
        <p:nvSpPr>
          <p:cNvPr id="139" name="TextBox 138"/>
          <p:cNvSpPr txBox="1"/>
          <p:nvPr/>
        </p:nvSpPr>
        <p:spPr>
          <a:xfrm>
            <a:off x="4034974" y="5449520"/>
            <a:ext cx="2193210" cy="211728"/>
          </a:xfrm>
          <a:prstGeom prst="rect">
            <a:avLst/>
          </a:prstGeom>
          <a:noFill/>
        </p:spPr>
        <p:txBody>
          <a:bodyPr wrap="none" lIns="36000" tIns="10800" rIns="36000" bIns="10800" rtlCol="0">
            <a:noAutofit/>
          </a:bodyPr>
          <a:lstStyle/>
          <a:p>
            <a:pPr algn="ctr"/>
            <a:r>
              <a:rPr lang="en-US" altLang="ko-KR" sz="900" b="1" dirty="0" smtClean="0"/>
              <a:t>(18) </a:t>
            </a:r>
            <a:r>
              <a:rPr lang="en-US" altLang="ko-KR" sz="900" b="1" dirty="0" err="1" smtClean="0"/>
              <a:t>MIS_MN_HO_Complete.request</a:t>
            </a:r>
            <a:endParaRPr lang="ko-KR" altLang="en-US" sz="900" b="1" dirty="0"/>
          </a:p>
        </p:txBody>
      </p:sp>
      <p:sp>
        <p:nvSpPr>
          <p:cNvPr id="141" name="자유형 140"/>
          <p:cNvSpPr/>
          <p:nvPr/>
        </p:nvSpPr>
        <p:spPr>
          <a:xfrm flipH="1">
            <a:off x="2267744" y="1888629"/>
            <a:ext cx="289924" cy="211728"/>
          </a:xfrm>
          <a:custGeom>
            <a:avLst/>
            <a:gdLst>
              <a:gd name="connsiteX0" fmla="*/ 0 w 238946"/>
              <a:gd name="connsiteY0" fmla="*/ 0 h 65902"/>
              <a:gd name="connsiteX1" fmla="*/ 238897 w 238946"/>
              <a:gd name="connsiteY1" fmla="*/ 32951 h 65902"/>
              <a:gd name="connsiteX2" fmla="*/ 16475 w 238946"/>
              <a:gd name="connsiteY2" fmla="*/ 65902 h 65902"/>
            </a:gdLst>
            <a:ahLst/>
            <a:cxnLst>
              <a:cxn ang="0">
                <a:pos x="connsiteX0" y="connsiteY0"/>
              </a:cxn>
              <a:cxn ang="0">
                <a:pos x="connsiteX1" y="connsiteY1"/>
              </a:cxn>
              <a:cxn ang="0">
                <a:pos x="connsiteX2" y="connsiteY2"/>
              </a:cxn>
            </a:cxnLst>
            <a:rect l="l" t="t" r="r" b="b"/>
            <a:pathLst>
              <a:path w="238946" h="65902">
                <a:moveTo>
                  <a:pt x="0" y="0"/>
                </a:moveTo>
                <a:cubicBezTo>
                  <a:pt x="118075" y="10983"/>
                  <a:pt x="236151" y="21967"/>
                  <a:pt x="238897" y="32951"/>
                </a:cubicBezTo>
                <a:cubicBezTo>
                  <a:pt x="241643" y="43935"/>
                  <a:pt x="129059" y="54918"/>
                  <a:pt x="16475" y="65902"/>
                </a:cubicBezTo>
              </a:path>
            </a:pathLst>
          </a:custGeom>
          <a:ln>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cxnSp>
        <p:nvCxnSpPr>
          <p:cNvPr id="143" name="직선 화살표 연결선 142"/>
          <p:cNvCxnSpPr/>
          <p:nvPr/>
        </p:nvCxnSpPr>
        <p:spPr>
          <a:xfrm>
            <a:off x="6676279" y="3911885"/>
            <a:ext cx="1498709"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4" name="직선 화살표 연결선 143"/>
          <p:cNvCxnSpPr/>
          <p:nvPr/>
        </p:nvCxnSpPr>
        <p:spPr>
          <a:xfrm>
            <a:off x="6667012" y="3212976"/>
            <a:ext cx="1477183" cy="0"/>
          </a:xfrm>
          <a:prstGeom prst="straightConnector1">
            <a:avLst/>
          </a:prstGeom>
          <a:ln>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5" name="직선 화살표 연결선 144"/>
          <p:cNvCxnSpPr/>
          <p:nvPr/>
        </p:nvCxnSpPr>
        <p:spPr>
          <a:xfrm>
            <a:off x="5112000" y="3382948"/>
            <a:ext cx="1548232" cy="0"/>
          </a:xfrm>
          <a:prstGeom prst="straightConnector1">
            <a:avLst/>
          </a:prstGeom>
          <a:ln>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6" name="직선 화살표 연결선 145"/>
          <p:cNvCxnSpPr/>
          <p:nvPr/>
        </p:nvCxnSpPr>
        <p:spPr>
          <a:xfrm>
            <a:off x="5104448" y="3562473"/>
            <a:ext cx="1556446" cy="0"/>
          </a:xfrm>
          <a:prstGeom prst="straightConnector1">
            <a:avLst/>
          </a:prstGeom>
          <a:ln>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7" name="직선 화살표 연결선 146"/>
          <p:cNvCxnSpPr/>
          <p:nvPr/>
        </p:nvCxnSpPr>
        <p:spPr>
          <a:xfrm>
            <a:off x="5104448" y="3741998"/>
            <a:ext cx="1555784" cy="0"/>
          </a:xfrm>
          <a:prstGeom prst="straightConnector1">
            <a:avLst/>
          </a:prstGeom>
          <a:ln>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48" name="직선 화살표 연결선 147"/>
          <p:cNvCxnSpPr/>
          <p:nvPr/>
        </p:nvCxnSpPr>
        <p:spPr>
          <a:xfrm>
            <a:off x="3832156" y="2800993"/>
            <a:ext cx="4312039" cy="0"/>
          </a:xfrm>
          <a:prstGeom prst="straightConnector1">
            <a:avLst/>
          </a:prstGeom>
          <a:ln>
            <a:solidFill>
              <a:srgbClr val="0070C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9" name="직선 화살표 연결선 148"/>
          <p:cNvCxnSpPr/>
          <p:nvPr/>
        </p:nvCxnSpPr>
        <p:spPr>
          <a:xfrm>
            <a:off x="2615679" y="2996952"/>
            <a:ext cx="1223920" cy="0"/>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50" name="직선 화살표 연결선 149"/>
          <p:cNvCxnSpPr/>
          <p:nvPr/>
        </p:nvCxnSpPr>
        <p:spPr>
          <a:xfrm>
            <a:off x="3839599" y="4045357"/>
            <a:ext cx="4295681" cy="0"/>
          </a:xfrm>
          <a:prstGeom prst="straightConnector1">
            <a:avLst/>
          </a:prstGeom>
          <a:ln>
            <a:solidFill>
              <a:srgbClr val="0070C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1" name="직선 화살표 연결선 150"/>
          <p:cNvCxnSpPr/>
          <p:nvPr/>
        </p:nvCxnSpPr>
        <p:spPr>
          <a:xfrm>
            <a:off x="5104448" y="6165304"/>
            <a:ext cx="1543553" cy="0"/>
          </a:xfrm>
          <a:prstGeom prst="straightConnector1">
            <a:avLst/>
          </a:prstGeom>
          <a:ln>
            <a:solidFill>
              <a:srgbClr val="0070C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152" name="TextBox 151"/>
          <p:cNvSpPr txBox="1"/>
          <p:nvPr/>
        </p:nvSpPr>
        <p:spPr>
          <a:xfrm>
            <a:off x="6516216" y="2137152"/>
            <a:ext cx="2193210" cy="211728"/>
          </a:xfrm>
          <a:prstGeom prst="rect">
            <a:avLst/>
          </a:prstGeom>
          <a:noFill/>
        </p:spPr>
        <p:txBody>
          <a:bodyPr wrap="none" lIns="36000" tIns="10800" rIns="36000" bIns="10800" rtlCol="0">
            <a:noAutofit/>
          </a:bodyPr>
          <a:lstStyle/>
          <a:p>
            <a:pPr algn="ctr"/>
            <a:r>
              <a:rPr lang="en-US" altLang="ko-KR" sz="900" b="1" dirty="0" smtClean="0"/>
              <a:t>(3) MIS_N2N_HO_Query_Resource.request</a:t>
            </a:r>
            <a:endParaRPr lang="ko-KR" altLang="en-US" sz="900" b="1" dirty="0"/>
          </a:p>
        </p:txBody>
      </p:sp>
      <p:sp>
        <p:nvSpPr>
          <p:cNvPr id="153" name="TextBox 152"/>
          <p:cNvSpPr txBox="1"/>
          <p:nvPr/>
        </p:nvSpPr>
        <p:spPr>
          <a:xfrm>
            <a:off x="6511181" y="2351119"/>
            <a:ext cx="2193210" cy="211728"/>
          </a:xfrm>
          <a:prstGeom prst="rect">
            <a:avLst/>
          </a:prstGeom>
          <a:noFill/>
        </p:spPr>
        <p:txBody>
          <a:bodyPr wrap="none" lIns="36000" tIns="10800" rIns="36000" bIns="10800" rtlCol="0">
            <a:noAutofit/>
          </a:bodyPr>
          <a:lstStyle/>
          <a:p>
            <a:pPr algn="ctr"/>
            <a:r>
              <a:rPr lang="en-US" altLang="ko-KR" sz="900" b="1" dirty="0" smtClean="0"/>
              <a:t>(4) MIS_N2N_HO_Query_Resource.response</a:t>
            </a:r>
            <a:endParaRPr lang="ko-KR" altLang="en-US" sz="900" b="1" dirty="0"/>
          </a:p>
        </p:txBody>
      </p:sp>
      <p:cxnSp>
        <p:nvCxnSpPr>
          <p:cNvPr id="154" name="직선 화살표 연결선 153"/>
          <p:cNvCxnSpPr/>
          <p:nvPr/>
        </p:nvCxnSpPr>
        <p:spPr>
          <a:xfrm>
            <a:off x="6668090" y="2603404"/>
            <a:ext cx="1498709"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5" name="직선 화살표 연결선 154"/>
          <p:cNvCxnSpPr/>
          <p:nvPr/>
        </p:nvCxnSpPr>
        <p:spPr>
          <a:xfrm>
            <a:off x="6667012" y="2328104"/>
            <a:ext cx="1477183" cy="0"/>
          </a:xfrm>
          <a:prstGeom prst="straightConnector1">
            <a:avLst/>
          </a:prstGeom>
          <a:ln>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69" name="TextBox 68"/>
          <p:cNvSpPr txBox="1"/>
          <p:nvPr/>
        </p:nvSpPr>
        <p:spPr>
          <a:xfrm>
            <a:off x="4427984" y="2191790"/>
            <a:ext cx="2193210" cy="211728"/>
          </a:xfrm>
          <a:prstGeom prst="rect">
            <a:avLst/>
          </a:prstGeom>
          <a:noFill/>
        </p:spPr>
        <p:txBody>
          <a:bodyPr wrap="none" lIns="36000" tIns="10800" rIns="36000" bIns="10800" rtlCol="0">
            <a:noAutofit/>
          </a:bodyPr>
          <a:lstStyle/>
          <a:p>
            <a:pPr algn="ctr"/>
            <a:r>
              <a:rPr lang="en-US" altLang="ko-KR" sz="900" b="1" dirty="0" smtClean="0">
                <a:solidFill>
                  <a:schemeClr val="accent1">
                    <a:lumMod val="50000"/>
                  </a:schemeClr>
                </a:solidFill>
              </a:rPr>
              <a:t>(3) OFPT_STATUS_REQUEST</a:t>
            </a:r>
            <a:endParaRPr lang="ko-KR" altLang="en-US" sz="900" b="1" dirty="0">
              <a:solidFill>
                <a:schemeClr val="accent1">
                  <a:lumMod val="50000"/>
                </a:schemeClr>
              </a:solidFill>
            </a:endParaRPr>
          </a:p>
        </p:txBody>
      </p:sp>
      <p:sp>
        <p:nvSpPr>
          <p:cNvPr id="70" name="TextBox 69"/>
          <p:cNvSpPr txBox="1"/>
          <p:nvPr/>
        </p:nvSpPr>
        <p:spPr>
          <a:xfrm>
            <a:off x="4493217" y="2425184"/>
            <a:ext cx="2193210" cy="211728"/>
          </a:xfrm>
          <a:prstGeom prst="rect">
            <a:avLst/>
          </a:prstGeom>
          <a:noFill/>
        </p:spPr>
        <p:txBody>
          <a:bodyPr wrap="none" lIns="36000" tIns="10800" rIns="36000" bIns="10800" rtlCol="0">
            <a:noAutofit/>
          </a:bodyPr>
          <a:lstStyle/>
          <a:p>
            <a:pPr algn="ctr"/>
            <a:r>
              <a:rPr lang="en-US" altLang="ko-KR" sz="900" b="1" dirty="0" smtClean="0">
                <a:solidFill>
                  <a:schemeClr val="accent1">
                    <a:lumMod val="50000"/>
                  </a:schemeClr>
                </a:solidFill>
              </a:rPr>
              <a:t>(4) OFPT_STATUS_RESPONSE</a:t>
            </a:r>
            <a:endParaRPr lang="ko-KR" altLang="en-US" sz="900" b="1" dirty="0">
              <a:solidFill>
                <a:schemeClr val="accent1">
                  <a:lumMod val="50000"/>
                </a:schemeClr>
              </a:solidFill>
            </a:endParaRPr>
          </a:p>
        </p:txBody>
      </p:sp>
      <p:cxnSp>
        <p:nvCxnSpPr>
          <p:cNvPr id="73" name="직선 화살표 연결선 72"/>
          <p:cNvCxnSpPr/>
          <p:nvPr/>
        </p:nvCxnSpPr>
        <p:spPr>
          <a:xfrm>
            <a:off x="5103461" y="2595741"/>
            <a:ext cx="1498709"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4" name="직선 화살표 연결선 73"/>
          <p:cNvCxnSpPr/>
          <p:nvPr/>
        </p:nvCxnSpPr>
        <p:spPr>
          <a:xfrm>
            <a:off x="5124987" y="2334427"/>
            <a:ext cx="1477183" cy="0"/>
          </a:xfrm>
          <a:prstGeom prst="straightConnector1">
            <a:avLst/>
          </a:prstGeom>
          <a:ln>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79541335"/>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3200" dirty="0" smtClean="0"/>
              <a:t>(3) </a:t>
            </a:r>
            <a:r>
              <a:rPr lang="en-US" altLang="ko-KR" sz="3200" dirty="0" smtClean="0">
                <a:solidFill>
                  <a:srgbClr val="0070C0"/>
                </a:solidFill>
              </a:rPr>
              <a:t>Integrated </a:t>
            </a:r>
            <a:r>
              <a:rPr lang="en-US" altLang="ko-KR" sz="3200" dirty="0">
                <a:solidFill>
                  <a:srgbClr val="0070C0"/>
                </a:solidFill>
              </a:rPr>
              <a:t>Solution </a:t>
            </a:r>
            <a:r>
              <a:rPr lang="en-US" altLang="ko-KR" sz="3200" dirty="0"/>
              <a:t>of MIS </a:t>
            </a:r>
            <a:r>
              <a:rPr lang="en-US" altLang="ko-KR" sz="3200" dirty="0" smtClean="0"/>
              <a:t>framework</a:t>
            </a:r>
            <a:endParaRPr lang="ko-KR" altLang="en-US" sz="3200" dirty="0"/>
          </a:p>
        </p:txBody>
      </p:sp>
      <p:sp>
        <p:nvSpPr>
          <p:cNvPr id="3" name="내용 개체 틀 2"/>
          <p:cNvSpPr>
            <a:spLocks noGrp="1"/>
          </p:cNvSpPr>
          <p:nvPr>
            <p:ph idx="1"/>
          </p:nvPr>
        </p:nvSpPr>
        <p:spPr/>
        <p:txBody>
          <a:bodyPr/>
          <a:lstStyle/>
          <a:p>
            <a:r>
              <a:rPr lang="en-US" altLang="ko-KR" sz="2200" dirty="0" smtClean="0"/>
              <a:t>Integrated MIS &amp; SDN control framework </a:t>
            </a:r>
            <a:r>
              <a:rPr lang="en-US" altLang="ko-KR" sz="2200" dirty="0" smtClean="0">
                <a:solidFill>
                  <a:srgbClr val="FF0000"/>
                </a:solidFill>
              </a:rPr>
              <a:t>for SDN based Wireless Access Networks</a:t>
            </a:r>
            <a:endParaRPr lang="en-US" altLang="ko-KR" sz="2000" dirty="0"/>
          </a:p>
          <a:p>
            <a:pPr lvl="1" algn="just">
              <a:buFont typeface="Wingdings" panose="05000000000000000000" pitchFamily="2" charset="2"/>
              <a:buChar char="Ø"/>
            </a:pPr>
            <a:r>
              <a:rPr lang="en-US" altLang="ko-KR" sz="2000" dirty="0" smtClean="0"/>
              <a:t>extension </a:t>
            </a:r>
            <a:r>
              <a:rPr lang="en-US" altLang="ko-KR" sz="2000" dirty="0"/>
              <a:t>of </a:t>
            </a:r>
            <a:r>
              <a:rPr lang="en-US" altLang="ko-KR" sz="2000" dirty="0" smtClean="0"/>
              <a:t>Northbound </a:t>
            </a:r>
            <a:r>
              <a:rPr lang="en-US" altLang="ko-KR" sz="2000" dirty="0"/>
              <a:t>interface </a:t>
            </a:r>
            <a:r>
              <a:rPr lang="en-US" altLang="ko-KR" sz="2000" dirty="0" smtClean="0"/>
              <a:t>for MIS </a:t>
            </a:r>
            <a:r>
              <a:rPr lang="en-US" altLang="ko-KR" sz="2000" dirty="0" err="1" smtClean="0"/>
              <a:t>PoS</a:t>
            </a:r>
            <a:endParaRPr lang="en-US" altLang="ko-KR" sz="2000" dirty="0" smtClean="0"/>
          </a:p>
          <a:p>
            <a:pPr lvl="1" algn="just">
              <a:buFont typeface="Wingdings" panose="05000000000000000000" pitchFamily="2" charset="2"/>
              <a:buChar char="Ø"/>
            </a:pPr>
            <a:r>
              <a:rPr lang="en-US" altLang="ko-KR" sz="2000" dirty="0" smtClean="0"/>
              <a:t>extension </a:t>
            </a:r>
            <a:r>
              <a:rPr lang="en-US" altLang="ko-KR" sz="2000" dirty="0"/>
              <a:t>of </a:t>
            </a:r>
            <a:r>
              <a:rPr lang="en-US" altLang="ko-KR" sz="2000" dirty="0" smtClean="0"/>
              <a:t>southbound interface for </a:t>
            </a:r>
            <a:r>
              <a:rPr lang="en-US" altLang="ko-KR" sz="2000" dirty="0"/>
              <a:t>(</a:t>
            </a:r>
            <a:r>
              <a:rPr lang="en-US" altLang="ko-KR" sz="2000" dirty="0" err="1"/>
              <a:t>OpenFlow</a:t>
            </a:r>
            <a:r>
              <a:rPr lang="en-US" altLang="ko-KR" sz="2000" dirty="0"/>
              <a:t>) primitive</a:t>
            </a:r>
          </a:p>
          <a:p>
            <a:pPr marL="471487" lvl="1" indent="0" algn="just">
              <a:buNone/>
            </a:pPr>
            <a:endParaRPr lang="en-US" altLang="ko-KR" sz="2000" dirty="0"/>
          </a:p>
          <a:p>
            <a:pPr marL="471487" lvl="1" indent="0" algn="just">
              <a:buNone/>
            </a:pPr>
            <a:endParaRPr lang="en-US" altLang="ko-KR" sz="2000" dirty="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16</a:t>
            </a:fld>
            <a:endParaRPr lang="en-US" altLang="ja-JP">
              <a:solidFill>
                <a:srgbClr val="000000"/>
              </a:solidFill>
            </a:endParaRPr>
          </a:p>
        </p:txBody>
      </p:sp>
      <p:sp>
        <p:nvSpPr>
          <p:cNvPr id="5" name="슬라이드 번호 개체 틀 3"/>
          <p:cNvSpPr txBox="1">
            <a:spLocks/>
          </p:cNvSpPr>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ko-KR"/>
            </a:defPPr>
            <a:lvl1pPr marL="0" algn="r" defTabSz="914400" rtl="0" eaLnBrk="0" latinLnBrk="1" hangingPunct="0">
              <a:lnSpc>
                <a:spcPct val="90000"/>
              </a:lnSpc>
              <a:defRPr sz="1400" kern="1200">
                <a:solidFill>
                  <a:schemeClr val="tx1"/>
                </a:solidFill>
                <a:latin typeface="Times" charset="0"/>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fld id="{F29C0F80-CD8F-472D-AFB6-6F74E86F726D}" type="slidenum">
              <a:rPr lang="en-US" altLang="ja-JP" smtClean="0">
                <a:solidFill>
                  <a:srgbClr val="000000"/>
                </a:solidFill>
              </a:rPr>
              <a:pPr/>
              <a:t>16</a:t>
            </a:fld>
            <a:endParaRPr lang="en-US" altLang="ja-JP">
              <a:solidFill>
                <a:srgbClr val="000000"/>
              </a:solidFill>
            </a:endParaRPr>
          </a:p>
        </p:txBody>
      </p:sp>
      <p:cxnSp>
        <p:nvCxnSpPr>
          <p:cNvPr id="6" name="직선 연결선 5"/>
          <p:cNvCxnSpPr/>
          <p:nvPr/>
        </p:nvCxnSpPr>
        <p:spPr>
          <a:xfrm flipV="1">
            <a:off x="3083758" y="4373101"/>
            <a:ext cx="191253" cy="9231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직선 연결선 6"/>
          <p:cNvCxnSpPr/>
          <p:nvPr/>
        </p:nvCxnSpPr>
        <p:spPr>
          <a:xfrm flipH="1" flipV="1">
            <a:off x="3427411" y="4525501"/>
            <a:ext cx="570030" cy="7707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직선 연결선 7"/>
          <p:cNvCxnSpPr/>
          <p:nvPr/>
        </p:nvCxnSpPr>
        <p:spPr>
          <a:xfrm flipV="1">
            <a:off x="5204035" y="4369788"/>
            <a:ext cx="247473" cy="9264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직선 연결선 8"/>
          <p:cNvCxnSpPr/>
          <p:nvPr/>
        </p:nvCxnSpPr>
        <p:spPr>
          <a:xfrm flipH="1" flipV="1">
            <a:off x="5701287" y="4447644"/>
            <a:ext cx="570030" cy="7707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0" name="Picture 12"/>
          <p:cNvPicPr>
            <a:picLocks noChangeAspect="1" noChangeArrowheads="1"/>
          </p:cNvPicPr>
          <p:nvPr/>
        </p:nvPicPr>
        <p:blipFill>
          <a:blip r:embed="rId2" cstate="print">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5003203" y="4752004"/>
            <a:ext cx="401664" cy="790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12"/>
          <p:cNvPicPr>
            <a:picLocks noChangeAspect="1" noChangeArrowheads="1"/>
          </p:cNvPicPr>
          <p:nvPr/>
        </p:nvPicPr>
        <p:blipFill>
          <a:blip r:embed="rId2" cstate="print">
            <a:duotone>
              <a:prstClr val="black"/>
              <a:schemeClr val="accent2">
                <a:tint val="45000"/>
                <a:satMod val="400000"/>
              </a:schemeClr>
            </a:duotone>
            <a:extLst>
              <a:ext uri="{28A0092B-C50C-407E-A947-70E740481C1C}">
                <a14:useLocalDpi xmlns:a14="http://schemas.microsoft.com/office/drawing/2010/main" val="0"/>
              </a:ext>
            </a:extLst>
          </a:blip>
          <a:srcRect/>
          <a:stretch>
            <a:fillRect/>
          </a:stretch>
        </p:blipFill>
        <p:spPr bwMode="auto">
          <a:xfrm>
            <a:off x="2845159" y="4730041"/>
            <a:ext cx="401664" cy="790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12"/>
          <p:cNvPicPr>
            <a:picLocks noChangeAspect="1" noChangeArrowheads="1"/>
          </p:cNvPicPr>
          <p:nvPr/>
        </p:nvPicPr>
        <p:blipFill>
          <a:blip r:embed="rId2" cstate="print">
            <a:duotone>
              <a:prstClr val="black"/>
              <a:schemeClr val="accent2">
                <a:tint val="45000"/>
                <a:satMod val="400000"/>
              </a:schemeClr>
            </a:duotone>
            <a:extLst>
              <a:ext uri="{28A0092B-C50C-407E-A947-70E740481C1C}">
                <a14:useLocalDpi xmlns:a14="http://schemas.microsoft.com/office/drawing/2010/main" val="0"/>
              </a:ext>
            </a:extLst>
          </a:blip>
          <a:srcRect/>
          <a:stretch>
            <a:fillRect/>
          </a:stretch>
        </p:blipFill>
        <p:spPr bwMode="auto">
          <a:xfrm>
            <a:off x="3749857" y="4745413"/>
            <a:ext cx="401664" cy="790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12"/>
          <p:cNvPicPr>
            <a:picLocks noChangeAspect="1" noChangeArrowheads="1"/>
          </p:cNvPicPr>
          <p:nvPr/>
        </p:nvPicPr>
        <p:blipFill>
          <a:blip r:embed="rId2" cstate="print">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6065277" y="4673367"/>
            <a:ext cx="401664" cy="790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5" name="직선 연결선 14"/>
          <p:cNvCxnSpPr/>
          <p:nvPr/>
        </p:nvCxnSpPr>
        <p:spPr>
          <a:xfrm flipV="1">
            <a:off x="3533192" y="3019374"/>
            <a:ext cx="1953521" cy="123327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7" name="직선 연결선 16"/>
          <p:cNvCxnSpPr/>
          <p:nvPr/>
        </p:nvCxnSpPr>
        <p:spPr>
          <a:xfrm flipV="1">
            <a:off x="5649289" y="3170746"/>
            <a:ext cx="0" cy="12023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20" name="그림 19"/>
          <p:cNvPicPr>
            <a:picLocks noChangeAspect="1"/>
          </p:cNvPicPr>
          <p:nvPr/>
        </p:nvPicPr>
        <p:blipFill>
          <a:blip r:embed="rId3" cstate="print">
            <a:duotone>
              <a:prstClr val="black"/>
              <a:schemeClr val="accent1">
                <a:tint val="45000"/>
                <a:satMod val="400000"/>
              </a:schemeClr>
            </a:duotone>
          </a:blip>
          <a:stretch>
            <a:fillRect/>
          </a:stretch>
        </p:blipFill>
        <p:spPr>
          <a:xfrm>
            <a:off x="3138475" y="4115007"/>
            <a:ext cx="647190" cy="558360"/>
          </a:xfrm>
          <a:prstGeom prst="rect">
            <a:avLst/>
          </a:prstGeom>
        </p:spPr>
      </p:pic>
      <p:pic>
        <p:nvPicPr>
          <p:cNvPr id="21" name="그림 20"/>
          <p:cNvPicPr>
            <a:picLocks noChangeAspect="1"/>
          </p:cNvPicPr>
          <p:nvPr/>
        </p:nvPicPr>
        <p:blipFill>
          <a:blip r:embed="rId4" cstate="print">
            <a:duotone>
              <a:prstClr val="black"/>
              <a:schemeClr val="accent1">
                <a:tint val="45000"/>
                <a:satMod val="400000"/>
              </a:schemeClr>
            </a:duotone>
          </a:blip>
          <a:stretch>
            <a:fillRect/>
          </a:stretch>
        </p:blipFill>
        <p:spPr>
          <a:xfrm>
            <a:off x="5317141" y="2557786"/>
            <a:ext cx="683150" cy="923176"/>
          </a:xfrm>
          <a:prstGeom prst="rect">
            <a:avLst/>
          </a:prstGeom>
        </p:spPr>
      </p:pic>
      <p:pic>
        <p:nvPicPr>
          <p:cNvPr id="22" name="그림 21"/>
          <p:cNvPicPr>
            <a:picLocks noChangeAspect="1"/>
          </p:cNvPicPr>
          <p:nvPr/>
        </p:nvPicPr>
        <p:blipFill>
          <a:blip r:embed="rId3" cstate="print">
            <a:duotone>
              <a:prstClr val="black"/>
              <a:schemeClr val="accent1">
                <a:tint val="45000"/>
                <a:satMod val="400000"/>
              </a:schemeClr>
            </a:duotone>
          </a:blip>
          <a:stretch>
            <a:fillRect/>
          </a:stretch>
        </p:blipFill>
        <p:spPr>
          <a:xfrm>
            <a:off x="5317141" y="4093921"/>
            <a:ext cx="647190" cy="558360"/>
          </a:xfrm>
          <a:prstGeom prst="rect">
            <a:avLst/>
          </a:prstGeom>
        </p:spPr>
      </p:pic>
      <p:pic>
        <p:nvPicPr>
          <p:cNvPr id="23" name="Picture 2" descr="C:\Users\user\AppData\Local\Microsoft\Windows\Temporary Internet Files\Content.IE5\EVQU9V7S\MC900433826[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162179" y="5554371"/>
            <a:ext cx="658458" cy="658458"/>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2" descr="C:\Users\user\AppData\Local\Microsoft\Windows\Temporary Internet Files\Content.IE5\EVQU9V7S\MC900433826[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51508" y="5520343"/>
            <a:ext cx="658458" cy="658458"/>
          </a:xfrm>
          <a:prstGeom prst="rect">
            <a:avLst/>
          </a:prstGeom>
          <a:noFill/>
          <a:extLst>
            <a:ext uri="{909E8E84-426E-40DD-AFC4-6F175D3DCCD1}">
              <a14:hiddenFill xmlns:a14="http://schemas.microsoft.com/office/drawing/2010/main">
                <a:solidFill>
                  <a:srgbClr val="FFFFFF"/>
                </a:solidFill>
              </a14:hiddenFill>
            </a:ext>
          </a:extLst>
        </p:spPr>
      </p:pic>
      <p:sp>
        <p:nvSpPr>
          <p:cNvPr id="27" name="TextBox 26"/>
          <p:cNvSpPr txBox="1"/>
          <p:nvPr/>
        </p:nvSpPr>
        <p:spPr>
          <a:xfrm>
            <a:off x="2196736" y="3955360"/>
            <a:ext cx="1050087" cy="738664"/>
          </a:xfrm>
          <a:prstGeom prst="rect">
            <a:avLst/>
          </a:prstGeom>
          <a:noFill/>
        </p:spPr>
        <p:txBody>
          <a:bodyPr wrap="square" rtlCol="0">
            <a:spAutoFit/>
          </a:bodyPr>
          <a:lstStyle/>
          <a:p>
            <a:r>
              <a:rPr lang="en-US" altLang="ko-KR" sz="1400" dirty="0" smtClean="0"/>
              <a:t>Router/ Switch</a:t>
            </a:r>
          </a:p>
          <a:p>
            <a:r>
              <a:rPr lang="en-US" altLang="ko-KR" sz="1400" dirty="0" smtClean="0"/>
              <a:t>(MIS </a:t>
            </a:r>
            <a:r>
              <a:rPr lang="en-US" altLang="ko-KR" sz="1400" dirty="0" err="1" smtClean="0"/>
              <a:t>PoS</a:t>
            </a:r>
            <a:r>
              <a:rPr lang="en-US" altLang="ko-KR" sz="1400" dirty="0" smtClean="0"/>
              <a:t>) </a:t>
            </a:r>
          </a:p>
        </p:txBody>
      </p:sp>
      <p:sp>
        <p:nvSpPr>
          <p:cNvPr id="28" name="TextBox 27"/>
          <p:cNvSpPr txBox="1"/>
          <p:nvPr/>
        </p:nvSpPr>
        <p:spPr>
          <a:xfrm>
            <a:off x="6534033" y="2492896"/>
            <a:ext cx="969218" cy="738664"/>
          </a:xfrm>
          <a:prstGeom prst="rect">
            <a:avLst/>
          </a:prstGeom>
          <a:noFill/>
        </p:spPr>
        <p:txBody>
          <a:bodyPr wrap="square" rtlCol="0">
            <a:spAutoFit/>
          </a:bodyPr>
          <a:lstStyle/>
          <a:p>
            <a:r>
              <a:rPr lang="en-US" altLang="ko-KR" sz="1400" dirty="0" smtClean="0"/>
              <a:t>SDN Controller</a:t>
            </a:r>
          </a:p>
          <a:p>
            <a:r>
              <a:rPr lang="en-US" altLang="ko-KR" sz="1400" dirty="0"/>
              <a:t>(MIS </a:t>
            </a:r>
            <a:r>
              <a:rPr lang="en-US" altLang="ko-KR" sz="1400" dirty="0" err="1"/>
              <a:t>PoS</a:t>
            </a:r>
            <a:r>
              <a:rPr lang="en-US" altLang="ko-KR" sz="1400" dirty="0"/>
              <a:t>)</a:t>
            </a:r>
            <a:endParaRPr lang="en-US" altLang="ko-KR" sz="1400" dirty="0" smtClean="0"/>
          </a:p>
        </p:txBody>
      </p:sp>
      <p:sp>
        <p:nvSpPr>
          <p:cNvPr id="29" name="TextBox 28"/>
          <p:cNvSpPr txBox="1"/>
          <p:nvPr/>
        </p:nvSpPr>
        <p:spPr>
          <a:xfrm>
            <a:off x="5933318" y="4039550"/>
            <a:ext cx="1140303" cy="452698"/>
          </a:xfrm>
          <a:prstGeom prst="rect">
            <a:avLst/>
          </a:prstGeom>
          <a:noFill/>
        </p:spPr>
        <p:txBody>
          <a:bodyPr wrap="none" lIns="36000" tIns="10800" rIns="36000" bIns="10800" rtlCol="0">
            <a:spAutoFit/>
          </a:bodyPr>
          <a:lstStyle/>
          <a:p>
            <a:r>
              <a:rPr lang="en-US" altLang="ko-KR" sz="1400" dirty="0" smtClean="0"/>
              <a:t>MISF enabled </a:t>
            </a:r>
          </a:p>
          <a:p>
            <a:r>
              <a:rPr lang="en-US" altLang="ko-KR" sz="1400" dirty="0" smtClean="0"/>
              <a:t>SDN Switch</a:t>
            </a:r>
          </a:p>
        </p:txBody>
      </p:sp>
      <p:sp>
        <p:nvSpPr>
          <p:cNvPr id="30" name="TextBox 29"/>
          <p:cNvSpPr txBox="1"/>
          <p:nvPr/>
        </p:nvSpPr>
        <p:spPr>
          <a:xfrm>
            <a:off x="3222664" y="5133631"/>
            <a:ext cx="979409" cy="307777"/>
          </a:xfrm>
          <a:prstGeom prst="rect">
            <a:avLst/>
          </a:prstGeom>
          <a:noFill/>
        </p:spPr>
        <p:txBody>
          <a:bodyPr wrap="square" rtlCol="0">
            <a:spAutoFit/>
          </a:bodyPr>
          <a:lstStyle/>
          <a:p>
            <a:r>
              <a:rPr lang="en-US" altLang="ko-KR" sz="1400" dirty="0" smtClean="0"/>
              <a:t>PoA1</a:t>
            </a:r>
            <a:endParaRPr lang="ko-KR" altLang="en-US" sz="1400" dirty="0"/>
          </a:p>
        </p:txBody>
      </p:sp>
      <p:sp>
        <p:nvSpPr>
          <p:cNvPr id="31" name="TextBox 30"/>
          <p:cNvSpPr txBox="1"/>
          <p:nvPr/>
        </p:nvSpPr>
        <p:spPr>
          <a:xfrm>
            <a:off x="5364088" y="5140266"/>
            <a:ext cx="979409" cy="307777"/>
          </a:xfrm>
          <a:prstGeom prst="rect">
            <a:avLst/>
          </a:prstGeom>
          <a:noFill/>
        </p:spPr>
        <p:txBody>
          <a:bodyPr wrap="square" rtlCol="0">
            <a:spAutoFit/>
          </a:bodyPr>
          <a:lstStyle/>
          <a:p>
            <a:r>
              <a:rPr lang="en-US" altLang="ko-KR" sz="1400" dirty="0" smtClean="0"/>
              <a:t>PoA2</a:t>
            </a:r>
            <a:endParaRPr lang="ko-KR" altLang="en-US" sz="1400" dirty="0"/>
          </a:p>
        </p:txBody>
      </p:sp>
      <p:sp>
        <p:nvSpPr>
          <p:cNvPr id="32" name="TextBox 31"/>
          <p:cNvSpPr txBox="1"/>
          <p:nvPr/>
        </p:nvSpPr>
        <p:spPr>
          <a:xfrm>
            <a:off x="3661817" y="5732263"/>
            <a:ext cx="622152" cy="369332"/>
          </a:xfrm>
          <a:prstGeom prst="rect">
            <a:avLst/>
          </a:prstGeom>
          <a:noFill/>
        </p:spPr>
        <p:txBody>
          <a:bodyPr wrap="square" rtlCol="0">
            <a:spAutoFit/>
          </a:bodyPr>
          <a:lstStyle/>
          <a:p>
            <a:r>
              <a:rPr lang="en-US" altLang="ko-KR" dirty="0" smtClean="0"/>
              <a:t>MN</a:t>
            </a:r>
            <a:endParaRPr lang="ko-KR" altLang="en-US" dirty="0"/>
          </a:p>
        </p:txBody>
      </p:sp>
      <p:cxnSp>
        <p:nvCxnSpPr>
          <p:cNvPr id="35" name="직선 화살표 연결선 34"/>
          <p:cNvCxnSpPr/>
          <p:nvPr/>
        </p:nvCxnSpPr>
        <p:spPr>
          <a:xfrm flipV="1">
            <a:off x="3104154" y="4468595"/>
            <a:ext cx="61812" cy="409543"/>
          </a:xfrm>
          <a:prstGeom prst="straightConnector1">
            <a:avLst/>
          </a:prstGeom>
          <a:ln w="2857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6" name="직선 화살표 연결선 35"/>
          <p:cNvCxnSpPr/>
          <p:nvPr/>
        </p:nvCxnSpPr>
        <p:spPr>
          <a:xfrm flipH="1" flipV="1">
            <a:off x="3667882" y="4629918"/>
            <a:ext cx="192606" cy="280971"/>
          </a:xfrm>
          <a:prstGeom prst="straightConnector1">
            <a:avLst/>
          </a:prstGeom>
          <a:ln w="2857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7" name="직선 화살표 연결선 36"/>
          <p:cNvCxnSpPr/>
          <p:nvPr/>
        </p:nvCxnSpPr>
        <p:spPr>
          <a:xfrm flipV="1">
            <a:off x="5283911" y="4468595"/>
            <a:ext cx="86934" cy="337878"/>
          </a:xfrm>
          <a:prstGeom prst="straightConnector1">
            <a:avLst/>
          </a:prstGeom>
          <a:ln w="285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8" name="직선 화살표 연결선 37"/>
          <p:cNvCxnSpPr/>
          <p:nvPr/>
        </p:nvCxnSpPr>
        <p:spPr>
          <a:xfrm flipH="1" flipV="1">
            <a:off x="5900439" y="4526570"/>
            <a:ext cx="209527" cy="284340"/>
          </a:xfrm>
          <a:prstGeom prst="straightConnector1">
            <a:avLst/>
          </a:prstGeom>
          <a:ln w="285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9" name="직선 화살표 연결선 38"/>
          <p:cNvCxnSpPr/>
          <p:nvPr/>
        </p:nvCxnSpPr>
        <p:spPr>
          <a:xfrm flipH="1" flipV="1">
            <a:off x="5695425" y="3435249"/>
            <a:ext cx="5862" cy="679758"/>
          </a:xfrm>
          <a:prstGeom prst="straightConnector1">
            <a:avLst/>
          </a:prstGeom>
          <a:ln w="285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1" name="직선 화살표 연결선 40"/>
          <p:cNvCxnSpPr/>
          <p:nvPr/>
        </p:nvCxnSpPr>
        <p:spPr>
          <a:xfrm flipH="1">
            <a:off x="3749856" y="3260554"/>
            <a:ext cx="1214105" cy="771683"/>
          </a:xfrm>
          <a:prstGeom prst="straightConnector1">
            <a:avLst/>
          </a:prstGeom>
          <a:ln w="76200">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3" name="왼쪽 대괄호 42"/>
          <p:cNvSpPr/>
          <p:nvPr/>
        </p:nvSpPr>
        <p:spPr>
          <a:xfrm rot="16200000">
            <a:off x="4549793" y="5245758"/>
            <a:ext cx="181765" cy="791243"/>
          </a:xfrm>
          <a:prstGeom prst="lef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sp>
        <p:nvSpPr>
          <p:cNvPr id="44" name="TextBox 43"/>
          <p:cNvSpPr txBox="1"/>
          <p:nvPr/>
        </p:nvSpPr>
        <p:spPr>
          <a:xfrm>
            <a:off x="4253384" y="5791814"/>
            <a:ext cx="758541" cy="276999"/>
          </a:xfrm>
          <a:prstGeom prst="rect">
            <a:avLst/>
          </a:prstGeom>
          <a:solidFill>
            <a:srgbClr val="FFFF00"/>
          </a:solidFill>
        </p:spPr>
        <p:txBody>
          <a:bodyPr wrap="none" rtlCol="0">
            <a:spAutoFit/>
          </a:bodyPr>
          <a:lstStyle/>
          <a:p>
            <a:r>
              <a:rPr lang="en-US" altLang="ko-KR" sz="1200" dirty="0" smtClean="0"/>
              <a:t>handover</a:t>
            </a:r>
            <a:endParaRPr lang="ko-KR" altLang="en-US" sz="1200" dirty="0"/>
          </a:p>
        </p:txBody>
      </p:sp>
      <p:sp>
        <p:nvSpPr>
          <p:cNvPr id="45" name="모서리가 둥근 직사각형 44"/>
          <p:cNvSpPr/>
          <p:nvPr/>
        </p:nvSpPr>
        <p:spPr>
          <a:xfrm>
            <a:off x="3357382" y="4221946"/>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
        <p:nvSpPr>
          <p:cNvPr id="46" name="모서리가 둥근 직사각형 45"/>
          <p:cNvSpPr/>
          <p:nvPr/>
        </p:nvSpPr>
        <p:spPr>
          <a:xfrm>
            <a:off x="5457807" y="4207749"/>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
        <p:nvSpPr>
          <p:cNvPr id="48" name="모서리가 둥근 직사각형 47"/>
          <p:cNvSpPr/>
          <p:nvPr/>
        </p:nvSpPr>
        <p:spPr>
          <a:xfrm>
            <a:off x="6089164" y="2862228"/>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cxnSp>
        <p:nvCxnSpPr>
          <p:cNvPr id="49" name="직선 화살표 연결선 48"/>
          <p:cNvCxnSpPr/>
          <p:nvPr/>
        </p:nvCxnSpPr>
        <p:spPr>
          <a:xfrm flipV="1">
            <a:off x="5705589" y="3508161"/>
            <a:ext cx="0" cy="548770"/>
          </a:xfrm>
          <a:prstGeom prst="straightConnector1">
            <a:avLst/>
          </a:prstGeom>
          <a:ln w="57150">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0" name="모서리가 둥근 직사각형 49"/>
          <p:cNvSpPr/>
          <p:nvPr/>
        </p:nvSpPr>
        <p:spPr>
          <a:xfrm>
            <a:off x="3864826" y="5144376"/>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
        <p:nvSpPr>
          <p:cNvPr id="51" name="모서리가 둥근 직사각형 50"/>
          <p:cNvSpPr/>
          <p:nvPr/>
        </p:nvSpPr>
        <p:spPr>
          <a:xfrm>
            <a:off x="4917237" y="5163155"/>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
        <p:nvSpPr>
          <p:cNvPr id="52" name="모서리가 둥근 직사각형 51"/>
          <p:cNvSpPr/>
          <p:nvPr/>
        </p:nvSpPr>
        <p:spPr>
          <a:xfrm>
            <a:off x="3158412" y="5649714"/>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
        <p:nvSpPr>
          <p:cNvPr id="53" name="모서리가 둥근 직사각형 52"/>
          <p:cNvSpPr/>
          <p:nvPr/>
        </p:nvSpPr>
        <p:spPr>
          <a:xfrm>
            <a:off x="5451508" y="5615319"/>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
        <p:nvSpPr>
          <p:cNvPr id="58" name="모서리가 둥근 직사각형 57"/>
          <p:cNvSpPr/>
          <p:nvPr/>
        </p:nvSpPr>
        <p:spPr>
          <a:xfrm>
            <a:off x="2915816" y="5153324"/>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
        <p:nvSpPr>
          <p:cNvPr id="59" name="모서리가 둥근 직사각형 58"/>
          <p:cNvSpPr/>
          <p:nvPr/>
        </p:nvSpPr>
        <p:spPr>
          <a:xfrm>
            <a:off x="6233180" y="5153324"/>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
        <p:nvSpPr>
          <p:cNvPr id="56" name="TextBox 55"/>
          <p:cNvSpPr txBox="1"/>
          <p:nvPr/>
        </p:nvSpPr>
        <p:spPr>
          <a:xfrm>
            <a:off x="2915816" y="3143787"/>
            <a:ext cx="1609099" cy="523220"/>
          </a:xfrm>
          <a:prstGeom prst="rect">
            <a:avLst/>
          </a:prstGeom>
          <a:noFill/>
        </p:spPr>
        <p:txBody>
          <a:bodyPr wrap="square" rtlCol="0">
            <a:spAutoFit/>
          </a:bodyPr>
          <a:lstStyle/>
          <a:p>
            <a:r>
              <a:rPr lang="en-US" altLang="ko-KR" sz="1400" dirty="0" err="1" smtClean="0">
                <a:solidFill>
                  <a:srgbClr val="0070C0"/>
                </a:solidFill>
              </a:rPr>
              <a:t>OpenFlow</a:t>
            </a:r>
            <a:r>
              <a:rPr lang="en-US" altLang="ko-KR" sz="1400" dirty="0" smtClean="0">
                <a:solidFill>
                  <a:srgbClr val="0070C0"/>
                </a:solidFill>
              </a:rPr>
              <a:t> </a:t>
            </a:r>
            <a:br>
              <a:rPr lang="en-US" altLang="ko-KR" sz="1400" dirty="0" smtClean="0">
                <a:solidFill>
                  <a:srgbClr val="0070C0"/>
                </a:solidFill>
              </a:rPr>
            </a:br>
            <a:r>
              <a:rPr lang="en-US" altLang="ko-KR" sz="1400" dirty="0" smtClean="0">
                <a:solidFill>
                  <a:srgbClr val="0070C0"/>
                </a:solidFill>
              </a:rPr>
              <a:t>Extended primitive</a:t>
            </a:r>
          </a:p>
        </p:txBody>
      </p:sp>
      <p:sp>
        <p:nvSpPr>
          <p:cNvPr id="60" name="TextBox 59"/>
          <p:cNvSpPr txBox="1"/>
          <p:nvPr/>
        </p:nvSpPr>
        <p:spPr>
          <a:xfrm>
            <a:off x="5983372" y="3446202"/>
            <a:ext cx="1609099" cy="523220"/>
          </a:xfrm>
          <a:prstGeom prst="rect">
            <a:avLst/>
          </a:prstGeom>
          <a:noFill/>
        </p:spPr>
        <p:txBody>
          <a:bodyPr wrap="square" rtlCol="0">
            <a:spAutoFit/>
          </a:bodyPr>
          <a:lstStyle/>
          <a:p>
            <a:r>
              <a:rPr lang="en-US" altLang="ko-KR" sz="1400" dirty="0" err="1" smtClean="0">
                <a:solidFill>
                  <a:srgbClr val="0070C0"/>
                </a:solidFill>
              </a:rPr>
              <a:t>OpenFlow</a:t>
            </a:r>
            <a:r>
              <a:rPr lang="en-US" altLang="ko-KR" sz="1400" dirty="0" smtClean="0">
                <a:solidFill>
                  <a:srgbClr val="0070C0"/>
                </a:solidFill>
              </a:rPr>
              <a:t> </a:t>
            </a:r>
            <a:br>
              <a:rPr lang="en-US" altLang="ko-KR" sz="1400" dirty="0" smtClean="0">
                <a:solidFill>
                  <a:srgbClr val="0070C0"/>
                </a:solidFill>
              </a:rPr>
            </a:br>
            <a:r>
              <a:rPr lang="en-US" altLang="ko-KR" sz="1400" dirty="0" smtClean="0">
                <a:solidFill>
                  <a:srgbClr val="0070C0"/>
                </a:solidFill>
              </a:rPr>
              <a:t>Extended primitive</a:t>
            </a:r>
          </a:p>
        </p:txBody>
      </p:sp>
    </p:spTree>
    <p:extLst>
      <p:ext uri="{BB962C8B-B14F-4D97-AF65-F5344CB8AC3E}">
        <p14:creationId xmlns:p14="http://schemas.microsoft.com/office/powerpoint/2010/main" val="1937375314"/>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t>(3) Signaling message flows (Integrated[3,4,8])</a:t>
            </a:r>
            <a:endParaRPr lang="ko-KR" altLang="en-US" sz="2800" dirty="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17</a:t>
            </a:fld>
            <a:endParaRPr lang="en-US" altLang="ja-JP">
              <a:solidFill>
                <a:srgbClr val="000000"/>
              </a:solidFill>
            </a:endParaRPr>
          </a:p>
        </p:txBody>
      </p:sp>
      <p:grpSp>
        <p:nvGrpSpPr>
          <p:cNvPr id="9" name="그룹 8"/>
          <p:cNvGrpSpPr/>
          <p:nvPr/>
        </p:nvGrpSpPr>
        <p:grpSpPr>
          <a:xfrm>
            <a:off x="1071765" y="1113816"/>
            <a:ext cx="6085479" cy="5278393"/>
            <a:chOff x="1071765" y="1113816"/>
            <a:chExt cx="6085479" cy="5278393"/>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79712" y="1113816"/>
              <a:ext cx="5177532" cy="52783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모서리가 둥근 직사각형 5"/>
            <p:cNvSpPr/>
            <p:nvPr/>
          </p:nvSpPr>
          <p:spPr>
            <a:xfrm>
              <a:off x="6228184" y="1196752"/>
              <a:ext cx="789856" cy="43204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24" name="모서리가 둥근 직사각형 23"/>
            <p:cNvSpPr/>
            <p:nvPr/>
          </p:nvSpPr>
          <p:spPr>
            <a:xfrm>
              <a:off x="6281736" y="1233949"/>
              <a:ext cx="789856" cy="432048"/>
            </a:xfrm>
            <a:prstGeom prst="roundRect">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50" dirty="0" smtClean="0">
                  <a:solidFill>
                    <a:schemeClr val="tx1"/>
                  </a:solidFill>
                </a:rPr>
                <a:t>MIS </a:t>
              </a:r>
              <a:r>
                <a:rPr lang="en-US" altLang="ko-KR" sz="1050" dirty="0" err="1" smtClean="0">
                  <a:solidFill>
                    <a:schemeClr val="tx1"/>
                  </a:solidFill>
                </a:rPr>
                <a:t>PoS</a:t>
              </a:r>
              <a:endParaRPr lang="ko-KR" altLang="en-US" sz="1050" dirty="0">
                <a:solidFill>
                  <a:schemeClr val="tx1"/>
                </a:solidFill>
              </a:endParaRPr>
            </a:p>
          </p:txBody>
        </p:sp>
        <p:cxnSp>
          <p:nvCxnSpPr>
            <p:cNvPr id="25" name="직선 화살표 연결선 24"/>
            <p:cNvCxnSpPr>
              <a:stCxn id="24" idx="2"/>
            </p:cNvCxnSpPr>
            <p:nvPr/>
          </p:nvCxnSpPr>
          <p:spPr>
            <a:xfrm>
              <a:off x="6676664" y="1665997"/>
              <a:ext cx="0" cy="469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6" name="모서리가 둥근 직사각형 25"/>
            <p:cNvSpPr/>
            <p:nvPr/>
          </p:nvSpPr>
          <p:spPr>
            <a:xfrm>
              <a:off x="6244617" y="1268760"/>
              <a:ext cx="864095" cy="362427"/>
            </a:xfrm>
            <a:prstGeom prst="roundRect">
              <a:avLst/>
            </a:prstGeom>
            <a:solidFill>
              <a:schemeClr val="accent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rIns="36000" rtlCol="0" anchor="ctr"/>
            <a:lstStyle/>
            <a:p>
              <a:pPr algn="ctr"/>
              <a:r>
                <a:rPr lang="en-US" altLang="ko-KR" sz="1100" dirty="0" smtClean="0">
                  <a:solidFill>
                    <a:schemeClr val="tx1"/>
                  </a:solidFill>
                </a:rPr>
                <a:t>Controller</a:t>
              </a:r>
            </a:p>
            <a:p>
              <a:pPr algn="ctr"/>
              <a:r>
                <a:rPr lang="en-US" altLang="ko-KR" sz="1100" dirty="0" smtClean="0">
                  <a:solidFill>
                    <a:schemeClr val="tx1"/>
                  </a:solidFill>
                </a:rPr>
                <a:t>MIS </a:t>
              </a:r>
              <a:r>
                <a:rPr lang="en-US" altLang="ko-KR" sz="1100" dirty="0" err="1">
                  <a:solidFill>
                    <a:schemeClr val="tx1"/>
                  </a:solidFill>
                </a:rPr>
                <a:t>PoS</a:t>
              </a:r>
              <a:endParaRPr lang="ko-KR" altLang="en-US" sz="1100" dirty="0">
                <a:solidFill>
                  <a:schemeClr val="tx1"/>
                </a:solidFill>
              </a:endParaRPr>
            </a:p>
          </p:txBody>
        </p:sp>
        <p:sp>
          <p:nvSpPr>
            <p:cNvPr id="29" name="모서리가 둥근 직사각형 28"/>
            <p:cNvSpPr/>
            <p:nvPr/>
          </p:nvSpPr>
          <p:spPr>
            <a:xfrm>
              <a:off x="4730413" y="1205343"/>
              <a:ext cx="777691" cy="362427"/>
            </a:xfrm>
            <a:prstGeom prst="roundRect">
              <a:avLst/>
            </a:prstGeom>
            <a:solidFill>
              <a:schemeClr val="bg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rIns="36000" rtlCol="0" anchor="ctr"/>
            <a:lstStyle/>
            <a:p>
              <a:pPr algn="ctr"/>
              <a:r>
                <a:rPr lang="en-US" altLang="ko-KR" sz="1100" dirty="0" smtClean="0">
                  <a:solidFill>
                    <a:schemeClr val="accent1">
                      <a:lumMod val="75000"/>
                    </a:schemeClr>
                  </a:solidFill>
                </a:rPr>
                <a:t>Candidate</a:t>
              </a:r>
            </a:p>
            <a:p>
              <a:pPr algn="ctr"/>
              <a:r>
                <a:rPr lang="en-US" altLang="ko-KR" sz="1100" dirty="0" err="1" smtClean="0">
                  <a:solidFill>
                    <a:schemeClr val="accent1">
                      <a:lumMod val="75000"/>
                    </a:schemeClr>
                  </a:solidFill>
                </a:rPr>
                <a:t>PoA</a:t>
              </a:r>
              <a:r>
                <a:rPr lang="en-US" altLang="ko-KR" sz="1100" dirty="0" smtClean="0">
                  <a:solidFill>
                    <a:schemeClr val="accent1">
                      <a:lumMod val="75000"/>
                    </a:schemeClr>
                  </a:solidFill>
                </a:rPr>
                <a:t> 2</a:t>
              </a:r>
              <a:endParaRPr lang="ko-KR" altLang="en-US" sz="1100" dirty="0">
                <a:solidFill>
                  <a:schemeClr val="accent1">
                    <a:lumMod val="75000"/>
                  </a:schemeClr>
                </a:solidFill>
              </a:endParaRPr>
            </a:p>
          </p:txBody>
        </p:sp>
        <p:sp>
          <p:nvSpPr>
            <p:cNvPr id="30" name="모서리가 둥근 직사각형 29"/>
            <p:cNvSpPr/>
            <p:nvPr/>
          </p:nvSpPr>
          <p:spPr>
            <a:xfrm>
              <a:off x="3635897" y="1240153"/>
              <a:ext cx="504056" cy="362427"/>
            </a:xfrm>
            <a:prstGeom prst="roundRect">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wrap="none" lIns="36000" rIns="36000" rtlCol="0" anchor="ctr"/>
            <a:lstStyle/>
            <a:p>
              <a:pPr algn="ctr"/>
              <a:r>
                <a:rPr lang="en-US" altLang="ko-KR" sz="1100" dirty="0" smtClean="0">
                  <a:solidFill>
                    <a:schemeClr val="accent1">
                      <a:lumMod val="75000"/>
                    </a:schemeClr>
                  </a:solidFill>
                </a:rPr>
                <a:t>Serving</a:t>
              </a:r>
            </a:p>
            <a:p>
              <a:pPr algn="ctr"/>
              <a:r>
                <a:rPr lang="en-US" altLang="ko-KR" sz="1100" dirty="0" smtClean="0">
                  <a:solidFill>
                    <a:schemeClr val="accent1">
                      <a:lumMod val="75000"/>
                    </a:schemeClr>
                  </a:solidFill>
                </a:rPr>
                <a:t>PoA1</a:t>
              </a:r>
              <a:endParaRPr lang="ko-KR" altLang="en-US" sz="1100" dirty="0">
                <a:solidFill>
                  <a:schemeClr val="accent1">
                    <a:lumMod val="75000"/>
                  </a:schemeClr>
                </a:solidFill>
              </a:endParaRPr>
            </a:p>
          </p:txBody>
        </p:sp>
        <p:sp>
          <p:nvSpPr>
            <p:cNvPr id="31" name="모서리가 둥근 직사각형 30"/>
            <p:cNvSpPr/>
            <p:nvPr/>
          </p:nvSpPr>
          <p:spPr>
            <a:xfrm>
              <a:off x="2411760" y="1240153"/>
              <a:ext cx="504056" cy="327617"/>
            </a:xfrm>
            <a:prstGeom prst="roundRect">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wrap="none" lIns="36000" rIns="36000" rtlCol="0" anchor="ctr"/>
            <a:lstStyle/>
            <a:p>
              <a:pPr algn="ctr"/>
              <a:r>
                <a:rPr lang="en-US" altLang="ko-KR" sz="1100" dirty="0" smtClean="0">
                  <a:solidFill>
                    <a:schemeClr val="accent1">
                      <a:lumMod val="75000"/>
                    </a:schemeClr>
                  </a:solidFill>
                </a:rPr>
                <a:t>MN</a:t>
              </a:r>
              <a:endParaRPr lang="ko-KR" altLang="en-US" sz="1100" dirty="0">
                <a:solidFill>
                  <a:schemeClr val="accent1">
                    <a:lumMod val="75000"/>
                  </a:schemeClr>
                </a:solidFill>
              </a:endParaRPr>
            </a:p>
          </p:txBody>
        </p:sp>
        <p:cxnSp>
          <p:nvCxnSpPr>
            <p:cNvPr id="32" name="직선 화살표 연결선 31"/>
            <p:cNvCxnSpPr/>
            <p:nvPr/>
          </p:nvCxnSpPr>
          <p:spPr>
            <a:xfrm>
              <a:off x="2663788" y="1952836"/>
              <a:ext cx="120354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직선 연결선 33"/>
            <p:cNvCxnSpPr/>
            <p:nvPr/>
          </p:nvCxnSpPr>
          <p:spPr>
            <a:xfrm>
              <a:off x="2627784" y="1556792"/>
              <a:ext cx="0" cy="468052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6" name="직선 연결선 35"/>
            <p:cNvCxnSpPr/>
            <p:nvPr/>
          </p:nvCxnSpPr>
          <p:spPr>
            <a:xfrm>
              <a:off x="5119258" y="1497558"/>
              <a:ext cx="0" cy="468052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7" name="직선 연결선 36"/>
            <p:cNvCxnSpPr/>
            <p:nvPr/>
          </p:nvCxnSpPr>
          <p:spPr>
            <a:xfrm>
              <a:off x="6660232" y="1628800"/>
              <a:ext cx="0" cy="468052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8" name="직선 연결선 37"/>
            <p:cNvCxnSpPr/>
            <p:nvPr/>
          </p:nvCxnSpPr>
          <p:spPr>
            <a:xfrm>
              <a:off x="3825275" y="1607503"/>
              <a:ext cx="0" cy="468052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1071765" y="1584995"/>
              <a:ext cx="936103" cy="423457"/>
            </a:xfrm>
            <a:prstGeom prst="rect">
              <a:avLst/>
            </a:prstGeom>
            <a:noFill/>
          </p:spPr>
          <p:txBody>
            <a:bodyPr wrap="none" lIns="36000" tIns="10800" rIns="36000" bIns="10800" rtlCol="0">
              <a:noAutofit/>
            </a:bodyPr>
            <a:lstStyle/>
            <a:p>
              <a:pPr algn="ctr"/>
              <a:r>
                <a:rPr lang="en-US" altLang="ko-KR" sz="1200" dirty="0" smtClean="0"/>
                <a:t>MN detects</a:t>
              </a:r>
              <a:br>
                <a:rPr lang="en-US" altLang="ko-KR" sz="1200" dirty="0" smtClean="0"/>
              </a:br>
              <a:r>
                <a:rPr lang="en-US" altLang="ko-KR" sz="1200" dirty="0" smtClean="0"/>
                <a:t> PoA2</a:t>
              </a:r>
              <a:endParaRPr lang="ko-KR" altLang="en-US" sz="1200" dirty="0"/>
            </a:p>
          </p:txBody>
        </p:sp>
        <p:sp>
          <p:nvSpPr>
            <p:cNvPr id="39" name="TextBox 38"/>
            <p:cNvSpPr txBox="1"/>
            <p:nvPr/>
          </p:nvSpPr>
          <p:spPr>
            <a:xfrm>
              <a:off x="1071765" y="2538080"/>
              <a:ext cx="1302099" cy="211728"/>
            </a:xfrm>
            <a:prstGeom prst="rect">
              <a:avLst/>
            </a:prstGeom>
            <a:noFill/>
          </p:spPr>
          <p:txBody>
            <a:bodyPr wrap="none" lIns="36000" tIns="10800" rIns="36000" bIns="10800" rtlCol="0">
              <a:noAutofit/>
            </a:bodyPr>
            <a:lstStyle/>
            <a:p>
              <a:pPr algn="ctr"/>
              <a:r>
                <a:rPr lang="en-US" altLang="ko-KR" sz="1200" dirty="0" smtClean="0"/>
                <a:t>Handover execution</a:t>
              </a:r>
              <a:endParaRPr lang="ko-KR" altLang="en-US" sz="1200" dirty="0"/>
            </a:p>
          </p:txBody>
        </p:sp>
        <p:sp>
          <p:nvSpPr>
            <p:cNvPr id="41" name="TextBox 40"/>
            <p:cNvSpPr txBox="1"/>
            <p:nvPr/>
          </p:nvSpPr>
          <p:spPr>
            <a:xfrm>
              <a:off x="1197750" y="4573091"/>
              <a:ext cx="936103" cy="423457"/>
            </a:xfrm>
            <a:prstGeom prst="rect">
              <a:avLst/>
            </a:prstGeom>
            <a:noFill/>
          </p:spPr>
          <p:txBody>
            <a:bodyPr wrap="none" lIns="36000" tIns="10800" rIns="36000" bIns="10800" rtlCol="0">
              <a:noAutofit/>
            </a:bodyPr>
            <a:lstStyle/>
            <a:p>
              <a:pPr algn="ctr"/>
              <a:r>
                <a:rPr lang="en-US" altLang="ko-KR" sz="1200" dirty="0" smtClean="0"/>
                <a:t>MN connects</a:t>
              </a:r>
              <a:br>
                <a:rPr lang="en-US" altLang="ko-KR" sz="1200" dirty="0" smtClean="0"/>
              </a:br>
              <a:r>
                <a:rPr lang="en-US" altLang="ko-KR" sz="1200" dirty="0" smtClean="0"/>
                <a:t>to PoA2</a:t>
              </a:r>
              <a:endParaRPr lang="ko-KR" altLang="en-US" sz="1200" dirty="0"/>
            </a:p>
          </p:txBody>
        </p:sp>
        <p:cxnSp>
          <p:nvCxnSpPr>
            <p:cNvPr id="43" name="직선 화살표 연결선 42"/>
            <p:cNvCxnSpPr/>
            <p:nvPr/>
          </p:nvCxnSpPr>
          <p:spPr>
            <a:xfrm>
              <a:off x="3825275" y="2592000"/>
              <a:ext cx="2794790" cy="0"/>
            </a:xfrm>
            <a:prstGeom prst="straightConnector1">
              <a:avLst/>
            </a:prstGeom>
            <a:ln>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4" name="직선 화살표 연결선 43"/>
            <p:cNvCxnSpPr/>
            <p:nvPr/>
          </p:nvCxnSpPr>
          <p:spPr>
            <a:xfrm>
              <a:off x="2627784" y="2808000"/>
              <a:ext cx="3996444"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6" name="직선 화살표 연결선 45"/>
            <p:cNvCxnSpPr/>
            <p:nvPr/>
          </p:nvCxnSpPr>
          <p:spPr>
            <a:xfrm>
              <a:off x="3861602" y="4176000"/>
              <a:ext cx="2757347" cy="0"/>
            </a:xfrm>
            <a:prstGeom prst="straightConnector1">
              <a:avLst/>
            </a:prstGeom>
            <a:ln>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7" name="직선 화살표 연결선 46"/>
            <p:cNvCxnSpPr/>
            <p:nvPr/>
          </p:nvCxnSpPr>
          <p:spPr>
            <a:xfrm>
              <a:off x="2628000" y="4896000"/>
              <a:ext cx="2491258"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 name="직선 화살표 연결선 47"/>
            <p:cNvCxnSpPr/>
            <p:nvPr/>
          </p:nvCxnSpPr>
          <p:spPr>
            <a:xfrm>
              <a:off x="5119258" y="6218712"/>
              <a:ext cx="1499691" cy="0"/>
            </a:xfrm>
            <a:prstGeom prst="straightConnector1">
              <a:avLst/>
            </a:prstGeom>
            <a:ln>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9" name="직선 화살표 연결선 48"/>
            <p:cNvCxnSpPr/>
            <p:nvPr/>
          </p:nvCxnSpPr>
          <p:spPr>
            <a:xfrm>
              <a:off x="3809613" y="5760000"/>
              <a:ext cx="2814831" cy="0"/>
            </a:xfrm>
            <a:prstGeom prst="straightConnector1">
              <a:avLst/>
            </a:prstGeom>
            <a:ln>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0" name="직선 화살표 연결선 49"/>
            <p:cNvCxnSpPr/>
            <p:nvPr/>
          </p:nvCxnSpPr>
          <p:spPr>
            <a:xfrm>
              <a:off x="3867328" y="5976000"/>
              <a:ext cx="2792904"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직선 화살표 연결선 32"/>
            <p:cNvCxnSpPr/>
            <p:nvPr/>
          </p:nvCxnSpPr>
          <p:spPr>
            <a:xfrm>
              <a:off x="2658062" y="2808000"/>
              <a:ext cx="120354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731074322"/>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Conclusions</a:t>
            </a:r>
            <a:endParaRPr lang="ko-KR" altLang="en-US"/>
          </a:p>
        </p:txBody>
      </p:sp>
      <p:sp>
        <p:nvSpPr>
          <p:cNvPr id="3" name="내용 개체 틀 2"/>
          <p:cNvSpPr>
            <a:spLocks noGrp="1"/>
          </p:cNvSpPr>
          <p:nvPr>
            <p:ph idx="1"/>
          </p:nvPr>
        </p:nvSpPr>
        <p:spPr>
          <a:xfrm>
            <a:off x="422275" y="1143000"/>
            <a:ext cx="8270876" cy="5181600"/>
          </a:xfrm>
        </p:spPr>
        <p:txBody>
          <a:bodyPr/>
          <a:lstStyle/>
          <a:p>
            <a:pPr algn="just"/>
            <a:r>
              <a:rPr lang="en-US" altLang="ko-KR" sz="2000" dirty="0" smtClean="0"/>
              <a:t>SDN and MIS frameworks are open platform to control networks</a:t>
            </a:r>
            <a:r>
              <a:rPr lang="en-US" altLang="ko-KR" sz="2000" dirty="0"/>
              <a:t> </a:t>
            </a:r>
          </a:p>
          <a:p>
            <a:pPr lvl="1" algn="just">
              <a:buFont typeface="Wingdings" panose="05000000000000000000" pitchFamily="2" charset="2"/>
              <a:buChar char="Ø"/>
            </a:pPr>
            <a:r>
              <a:rPr lang="en-US" altLang="ko-KR" sz="2000" dirty="0" smtClean="0"/>
              <a:t>SDN usually focuses on </a:t>
            </a:r>
            <a:r>
              <a:rPr lang="en-US" altLang="ko-KR" sz="2000" dirty="0"/>
              <a:t>data path control and resource </a:t>
            </a:r>
            <a:r>
              <a:rPr lang="en-US" altLang="ko-KR" sz="2000" dirty="0" smtClean="0"/>
              <a:t>management.</a:t>
            </a:r>
          </a:p>
          <a:p>
            <a:pPr lvl="1" algn="just">
              <a:buFont typeface="Wingdings" panose="05000000000000000000" pitchFamily="2" charset="2"/>
              <a:buChar char="Ø"/>
            </a:pPr>
            <a:r>
              <a:rPr lang="en-US" altLang="ko-KR" sz="2000" dirty="0"/>
              <a:t>MIS framework focuses on mobility </a:t>
            </a:r>
            <a:r>
              <a:rPr lang="en-US" altLang="ko-KR" sz="2000" dirty="0" smtClean="0"/>
              <a:t>and </a:t>
            </a:r>
            <a:r>
              <a:rPr lang="en-US" altLang="ko-KR" sz="2000" dirty="0"/>
              <a:t>radio resource </a:t>
            </a:r>
            <a:r>
              <a:rPr lang="en-US" altLang="ko-KR" sz="2000" dirty="0" smtClean="0"/>
              <a:t>management.</a:t>
            </a:r>
          </a:p>
          <a:p>
            <a:pPr algn="just"/>
            <a:r>
              <a:rPr lang="en-US" altLang="ko-KR" sz="2000" dirty="0"/>
              <a:t>Scenarios for </a:t>
            </a:r>
            <a:r>
              <a:rPr lang="en-US" altLang="ko-KR" sz="2000" dirty="0" smtClean="0"/>
              <a:t>MIS framework cooperating SDN control framework</a:t>
            </a:r>
          </a:p>
          <a:p>
            <a:pPr marL="723900" lvl="1" indent="-254000" algn="just">
              <a:buFont typeface="+mj-lt"/>
              <a:buAutoNum type="arabicPeriod"/>
            </a:pPr>
            <a:r>
              <a:rPr lang="en-US" altLang="ko-KR" sz="2000" dirty="0" smtClean="0"/>
              <a:t>Overlay Model: </a:t>
            </a:r>
          </a:p>
          <a:p>
            <a:pPr marL="1293813" lvl="2" indent="-342900" algn="just">
              <a:buFont typeface="Arial" pitchFamily="34" charset="0"/>
              <a:buChar char="•"/>
            </a:pPr>
            <a:r>
              <a:rPr lang="en-US" altLang="ko-KR" sz="2000" dirty="0"/>
              <a:t>Integration of MIS function with control agent in SDN </a:t>
            </a:r>
            <a:r>
              <a:rPr lang="en-US" altLang="ko-KR" sz="2000" dirty="0" smtClean="0"/>
              <a:t>Switch</a:t>
            </a:r>
          </a:p>
          <a:p>
            <a:pPr marL="723900" lvl="1" indent="-254000" algn="just">
              <a:buFont typeface="+mj-lt"/>
              <a:buAutoNum type="arabicPeriod"/>
            </a:pPr>
            <a:r>
              <a:rPr lang="en-US" altLang="ko-KR" sz="2000" dirty="0" smtClean="0"/>
              <a:t>Interworking Model</a:t>
            </a:r>
          </a:p>
          <a:p>
            <a:pPr marL="1293813" lvl="2" indent="-342900" algn="just">
              <a:buFont typeface="Arial" pitchFamily="34" charset="0"/>
              <a:buChar char="•"/>
            </a:pPr>
            <a:r>
              <a:rPr lang="en-US" altLang="ko-KR" sz="2000" dirty="0" smtClean="0"/>
              <a:t>MIS </a:t>
            </a:r>
            <a:r>
              <a:rPr lang="en-US" altLang="ko-KR" sz="2000" dirty="0" err="1" smtClean="0"/>
              <a:t>PoS</a:t>
            </a:r>
            <a:r>
              <a:rPr lang="en-US" altLang="ko-KR" sz="2000" dirty="0" smtClean="0"/>
              <a:t> cooperates with </a:t>
            </a:r>
            <a:r>
              <a:rPr lang="en-US" altLang="ko-KR" sz="2000" dirty="0"/>
              <a:t>SDN </a:t>
            </a:r>
            <a:r>
              <a:rPr lang="en-US" altLang="ko-KR" sz="2000" dirty="0" smtClean="0"/>
              <a:t>Controller</a:t>
            </a:r>
          </a:p>
          <a:p>
            <a:pPr marL="723900" lvl="1" indent="-254000" algn="just">
              <a:buFont typeface="+mj-lt"/>
              <a:buAutoNum type="arabicPeriod"/>
            </a:pPr>
            <a:r>
              <a:rPr lang="en-US" altLang="ko-KR" sz="2000" dirty="0" smtClean="0"/>
              <a:t>Integrated Model</a:t>
            </a:r>
          </a:p>
          <a:p>
            <a:pPr marL="1293813" lvl="2" indent="-342900" algn="just">
              <a:buFont typeface="Arial" pitchFamily="34" charset="0"/>
              <a:buChar char="•"/>
            </a:pPr>
            <a:r>
              <a:rPr lang="en-US" altLang="ko-KR" sz="2000" dirty="0" smtClean="0"/>
              <a:t>Integration of MIS </a:t>
            </a:r>
            <a:r>
              <a:rPr lang="en-US" altLang="ko-KR" sz="2000" dirty="0" err="1" smtClean="0"/>
              <a:t>PoS</a:t>
            </a:r>
            <a:r>
              <a:rPr lang="en-US" altLang="ko-KR" sz="2000" dirty="0" smtClean="0"/>
              <a:t> with SDN controller and</a:t>
            </a:r>
          </a:p>
          <a:p>
            <a:pPr marL="1293813" lvl="2" indent="-342900" algn="just">
              <a:buFont typeface="Arial" pitchFamily="34" charset="0"/>
              <a:buChar char="•"/>
            </a:pPr>
            <a:r>
              <a:rPr lang="en-US" altLang="ko-KR" sz="2000" dirty="0" smtClean="0"/>
              <a:t>Integration </a:t>
            </a:r>
            <a:r>
              <a:rPr lang="en-US" altLang="ko-KR" sz="2000" dirty="0"/>
              <a:t>of MIS </a:t>
            </a:r>
            <a:r>
              <a:rPr lang="en-US" altLang="ko-KR" sz="2000" dirty="0" smtClean="0"/>
              <a:t>function with control agent in </a:t>
            </a:r>
            <a:r>
              <a:rPr lang="en-US" altLang="ko-KR" sz="2000" dirty="0"/>
              <a:t>SDN </a:t>
            </a:r>
            <a:r>
              <a:rPr lang="en-US" altLang="ko-KR" sz="2000" dirty="0" smtClean="0"/>
              <a:t>Switch</a:t>
            </a:r>
          </a:p>
          <a:p>
            <a:pPr marL="280988" lvl="1" indent="-280988" algn="just">
              <a:spcBef>
                <a:spcPct val="40000"/>
              </a:spcBef>
              <a:buSzTx/>
            </a:pPr>
            <a:r>
              <a:rPr lang="en-US" altLang="ko-KR" sz="2000" dirty="0" smtClean="0">
                <a:cs typeface="ＭＳ Ｐゴシック" charset="0"/>
              </a:rPr>
              <a:t>Further discussions on SDN issues in IEEE 802.21.1 task group</a:t>
            </a:r>
            <a:endParaRPr lang="en-US" altLang="ko-KR" sz="2000" dirty="0" smtClean="0"/>
          </a:p>
          <a:p>
            <a:pPr lvl="1" algn="just">
              <a:buFont typeface="Wingdings" panose="05000000000000000000" pitchFamily="2" charset="2"/>
              <a:buChar char="Ø"/>
            </a:pPr>
            <a:r>
              <a:rPr lang="en-US" altLang="ko-KR" sz="1800" dirty="0" smtClean="0"/>
              <a:t>Cooperation between MIS framework and SDN framework will be important in future because it shows complementary relationship between them.</a:t>
            </a:r>
          </a:p>
          <a:p>
            <a:pPr lvl="1" algn="just">
              <a:buFont typeface="Wingdings" panose="05000000000000000000" pitchFamily="2" charset="2"/>
              <a:buChar char="Ø"/>
            </a:pPr>
            <a:r>
              <a:rPr lang="en-US" altLang="ko-KR" sz="1800" dirty="0" smtClean="0"/>
              <a:t>For the cooperation, interfaces between MIS framework and SDN framework should be discussed in IEEE 802.21.1 task group.  </a:t>
            </a:r>
          </a:p>
          <a:p>
            <a:pPr lvl="1" algn="just">
              <a:buFont typeface="Wingdings" panose="05000000000000000000" pitchFamily="2" charset="2"/>
              <a:buChar char="Ø"/>
            </a:pPr>
            <a:r>
              <a:rPr lang="en-US" altLang="ko-KR" sz="1800" dirty="0"/>
              <a:t>We need to make detailed description texts for the three models of MIS and SDN cooperation scenarios.</a:t>
            </a:r>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18</a:t>
            </a:fld>
            <a:endParaRPr lang="en-US" altLang="ja-JP">
              <a:solidFill>
                <a:srgbClr val="000000"/>
              </a:solidFill>
            </a:endParaRPr>
          </a:p>
        </p:txBody>
      </p:sp>
    </p:spTree>
    <p:extLst>
      <p:ext uri="{BB962C8B-B14F-4D97-AF65-F5344CB8AC3E}">
        <p14:creationId xmlns:p14="http://schemas.microsoft.com/office/powerpoint/2010/main" val="336347566"/>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References</a:t>
            </a:r>
            <a:endParaRPr lang="ko-KR" altLang="en-US" dirty="0"/>
          </a:p>
        </p:txBody>
      </p:sp>
      <p:sp>
        <p:nvSpPr>
          <p:cNvPr id="3" name="내용 개체 틀 2"/>
          <p:cNvSpPr>
            <a:spLocks noGrp="1"/>
          </p:cNvSpPr>
          <p:nvPr>
            <p:ph idx="1"/>
          </p:nvPr>
        </p:nvSpPr>
        <p:spPr>
          <a:xfrm>
            <a:off x="422275" y="980728"/>
            <a:ext cx="8299450" cy="5343872"/>
          </a:xfrm>
        </p:spPr>
        <p:txBody>
          <a:bodyPr/>
          <a:lstStyle/>
          <a:p>
            <a:pPr marL="457200" indent="-457200">
              <a:buFont typeface="+mj-lt"/>
              <a:buAutoNum type="arabicPeriod"/>
            </a:pPr>
            <a:r>
              <a:rPr lang="en-US" altLang="ko-KR" sz="1800" dirty="0" smtClean="0"/>
              <a:t>IEEE</a:t>
            </a:r>
            <a:r>
              <a:rPr lang="ko-KR" altLang="en-US" sz="1800" dirty="0" smtClean="0"/>
              <a:t> </a:t>
            </a:r>
            <a:r>
              <a:rPr lang="en-US" altLang="ko-KR" sz="1800" dirty="0" smtClean="0"/>
              <a:t>802.21 Contribution, 21-14-0017-00, Daniel </a:t>
            </a:r>
            <a:r>
              <a:rPr lang="en-US" altLang="ko-KR" sz="1800" dirty="0" err="1" smtClean="0"/>
              <a:t>Corujo</a:t>
            </a:r>
            <a:r>
              <a:rPr lang="en-US" altLang="ko-KR" sz="1800" dirty="0" smtClean="0"/>
              <a:t> et. al., 802.21 for SDN-based flow handover in wireless environments.</a:t>
            </a:r>
          </a:p>
          <a:p>
            <a:pPr marL="457200" indent="-457200">
              <a:buFont typeface="+mj-lt"/>
              <a:buAutoNum type="arabicPeriod"/>
            </a:pPr>
            <a:r>
              <a:rPr lang="en-US" altLang="ko-KR" sz="1800" dirty="0"/>
              <a:t>IEEE</a:t>
            </a:r>
            <a:r>
              <a:rPr lang="ko-KR" altLang="en-US" sz="1800" dirty="0"/>
              <a:t> </a:t>
            </a:r>
            <a:r>
              <a:rPr lang="en-US" altLang="ko-KR" sz="1800" dirty="0"/>
              <a:t>802.21 Contribution, 21-14-0029-00</a:t>
            </a:r>
            <a:r>
              <a:rPr lang="en-US" altLang="ko-KR" sz="1800" dirty="0" smtClean="0"/>
              <a:t>, </a:t>
            </a:r>
            <a:r>
              <a:rPr lang="en-US" altLang="ko-KR" sz="1800" dirty="0"/>
              <a:t>Daniel </a:t>
            </a:r>
            <a:r>
              <a:rPr lang="en-US" altLang="ko-KR" sz="1800" dirty="0" err="1"/>
              <a:t>Corujo</a:t>
            </a:r>
            <a:r>
              <a:rPr lang="en-US" altLang="ko-KR" sz="1800" dirty="0"/>
              <a:t> et. al., </a:t>
            </a:r>
            <a:r>
              <a:rPr lang="en-US" altLang="ko-KR" sz="1800" dirty="0" smtClean="0"/>
              <a:t>802.21+SDN integrated scenarios and new </a:t>
            </a:r>
            <a:r>
              <a:rPr lang="en-US" altLang="ko-KR" sz="1800" dirty="0" err="1" smtClean="0"/>
              <a:t>PoA</a:t>
            </a:r>
            <a:r>
              <a:rPr lang="en-US" altLang="ko-KR" sz="1800" dirty="0" smtClean="0"/>
              <a:t>-related primitives.</a:t>
            </a:r>
          </a:p>
          <a:p>
            <a:pPr marL="457200" indent="-457200">
              <a:buFont typeface="+mj-lt"/>
              <a:buAutoNum type="arabicPeriod"/>
            </a:pPr>
            <a:r>
              <a:rPr lang="en-US" altLang="ko-KR" sz="1800" dirty="0" smtClean="0"/>
              <a:t>C. </a:t>
            </a:r>
            <a:r>
              <a:rPr lang="en-US" altLang="ko-KR" sz="1800" dirty="0" err="1"/>
              <a:t>Guimarães</a:t>
            </a:r>
            <a:r>
              <a:rPr lang="en-US" altLang="ko-KR" sz="1800" dirty="0" smtClean="0"/>
              <a:t> et</a:t>
            </a:r>
            <a:r>
              <a:rPr lang="en-US" altLang="ko-KR" sz="1800" dirty="0"/>
              <a:t>. al</a:t>
            </a:r>
            <a:r>
              <a:rPr lang="en-US" altLang="ko-KR" sz="1800" dirty="0" smtClean="0"/>
              <a:t>., Empowering Software Defined Wireless Networks Through Media Independent Handover Management, </a:t>
            </a:r>
            <a:r>
              <a:rPr lang="en-US" altLang="ko-KR" sz="1800" dirty="0" err="1" smtClean="0"/>
              <a:t>Globecom</a:t>
            </a:r>
            <a:r>
              <a:rPr lang="en-US" altLang="ko-KR" sz="1800" dirty="0" smtClean="0"/>
              <a:t> 2013.</a:t>
            </a:r>
          </a:p>
          <a:p>
            <a:pPr marL="457200" indent="-457200">
              <a:buFont typeface="+mj-lt"/>
              <a:buAutoNum type="arabicPeriod"/>
            </a:pPr>
            <a:r>
              <a:rPr lang="en-US" altLang="ko-KR" sz="1800" dirty="0" smtClean="0"/>
              <a:t>C. </a:t>
            </a:r>
            <a:r>
              <a:rPr lang="en-US" altLang="ko-KR" sz="1800" dirty="0" err="1"/>
              <a:t>Guimarães</a:t>
            </a:r>
            <a:r>
              <a:rPr lang="en-US" altLang="ko-KR" sz="1800" dirty="0"/>
              <a:t> </a:t>
            </a:r>
            <a:r>
              <a:rPr lang="en-US" altLang="ko-KR" sz="1800" dirty="0" smtClean="0"/>
              <a:t>et</a:t>
            </a:r>
            <a:r>
              <a:rPr lang="en-US" altLang="ko-KR" sz="1800" dirty="0"/>
              <a:t>. al</a:t>
            </a:r>
            <a:r>
              <a:rPr lang="en-US" altLang="ko-KR" sz="1800" dirty="0" smtClean="0"/>
              <a:t>., IEEE 802.21-enabled entity title architecture for handover optimization, WCNC 2014.</a:t>
            </a:r>
          </a:p>
          <a:p>
            <a:pPr marL="457200" indent="-457200">
              <a:buFont typeface="+mj-lt"/>
              <a:buAutoNum type="arabicPeriod"/>
            </a:pPr>
            <a:r>
              <a:rPr lang="en-US" altLang="ko-KR" sz="1800" dirty="0" smtClean="0"/>
              <a:t>F. </a:t>
            </a:r>
            <a:r>
              <a:rPr lang="en-US" altLang="ko-KR" sz="1800" dirty="0" err="1" smtClean="0"/>
              <a:t>Buiati</a:t>
            </a:r>
            <a:r>
              <a:rPr lang="en-US" altLang="ko-KR" sz="1800" dirty="0"/>
              <a:t> et. al., IEEE </a:t>
            </a:r>
            <a:r>
              <a:rPr lang="en-US" altLang="ko-KR" sz="1800" dirty="0" smtClean="0"/>
              <a:t>802.21 information services deployment for heterogeneous mobile environments, IET </a:t>
            </a:r>
            <a:r>
              <a:rPr lang="en-US" altLang="ko-KR" sz="1800" dirty="0" err="1" smtClean="0"/>
              <a:t>Commun</a:t>
            </a:r>
            <a:r>
              <a:rPr lang="en-US" altLang="ko-KR" sz="1800" dirty="0" smtClean="0"/>
              <a:t>., 2011</a:t>
            </a:r>
          </a:p>
          <a:p>
            <a:pPr marL="457200" indent="-457200">
              <a:buFont typeface="+mj-lt"/>
              <a:buAutoNum type="arabicPeriod"/>
            </a:pPr>
            <a:r>
              <a:rPr lang="en-US" altLang="ko-KR" sz="1800" dirty="0"/>
              <a:t>IEEE</a:t>
            </a:r>
            <a:r>
              <a:rPr lang="ko-KR" altLang="en-US" sz="1800" dirty="0"/>
              <a:t> </a:t>
            </a:r>
            <a:r>
              <a:rPr lang="en-US" altLang="ko-KR" sz="1800" dirty="0"/>
              <a:t>802.21 Contribution, 21-14-0060-00</a:t>
            </a:r>
            <a:r>
              <a:rPr lang="en-US" altLang="ko-KR" sz="1800" dirty="0" smtClean="0"/>
              <a:t>, Charles E. Perkins, </a:t>
            </a:r>
            <a:r>
              <a:rPr lang="en-US" altLang="ko-KR" sz="1800" dirty="0" err="1" smtClean="0"/>
              <a:t>OpenFlow</a:t>
            </a:r>
            <a:r>
              <a:rPr lang="en-US" altLang="ko-KR" sz="1800" dirty="0" smtClean="0"/>
              <a:t> </a:t>
            </a:r>
            <a:r>
              <a:rPr lang="en-US" altLang="ko-KR" sz="1800" dirty="0" err="1"/>
              <a:t>PoA</a:t>
            </a:r>
            <a:r>
              <a:rPr lang="en-US" altLang="ko-KR" sz="1800" dirty="0"/>
              <a:t> proposal for </a:t>
            </a:r>
            <a:r>
              <a:rPr lang="en-US" altLang="ko-KR" sz="1800" dirty="0" smtClean="0"/>
              <a:t>SDN </a:t>
            </a:r>
            <a:r>
              <a:rPr lang="en-US" altLang="ko-KR" sz="1800" dirty="0"/>
              <a:t>use </a:t>
            </a:r>
            <a:r>
              <a:rPr lang="en-US" altLang="ko-KR" sz="1800" dirty="0" smtClean="0"/>
              <a:t>case</a:t>
            </a:r>
          </a:p>
          <a:p>
            <a:pPr marL="457200" indent="-457200">
              <a:buFont typeface="+mj-lt"/>
              <a:buAutoNum type="arabicPeriod"/>
            </a:pPr>
            <a:r>
              <a:rPr lang="en-US" altLang="ko-KR" sz="1800" dirty="0"/>
              <a:t>IEEE</a:t>
            </a:r>
            <a:r>
              <a:rPr lang="ko-KR" altLang="en-US" sz="1800" dirty="0"/>
              <a:t> </a:t>
            </a:r>
            <a:r>
              <a:rPr lang="en-US" altLang="ko-KR" sz="1800" dirty="0"/>
              <a:t>802.21 Contribution, 21-14-0707-00</a:t>
            </a:r>
            <a:r>
              <a:rPr lang="en-US" altLang="ko-KR" sz="1800" dirty="0" smtClean="0"/>
              <a:t>, H. H. Lee et al., Consideration for MIS framework to cooperate with SDN</a:t>
            </a:r>
          </a:p>
          <a:p>
            <a:pPr marL="457200" indent="-457200">
              <a:buFont typeface="+mj-lt"/>
              <a:buAutoNum type="arabicPeriod"/>
            </a:pPr>
            <a:r>
              <a:rPr lang="en-US" altLang="ko-KR" sz="1800" dirty="0"/>
              <a:t>Carlos </a:t>
            </a:r>
            <a:r>
              <a:rPr lang="en-US" altLang="ko-KR" sz="1800" dirty="0" err="1"/>
              <a:t>Guimarães</a:t>
            </a:r>
            <a:r>
              <a:rPr lang="en-US" altLang="ko-KR" sz="1800" dirty="0"/>
              <a:t> et. al., Enhancing </a:t>
            </a:r>
            <a:r>
              <a:rPr lang="en-US" altLang="ko-KR" sz="1800" dirty="0" err="1"/>
              <a:t>OpenFlow</a:t>
            </a:r>
            <a:r>
              <a:rPr lang="en-US" altLang="ko-KR" sz="1800" dirty="0"/>
              <a:t> with Media Independent Management Capabilities, ICC 2014</a:t>
            </a:r>
            <a:r>
              <a:rPr lang="en-US" altLang="ko-KR" sz="1800" dirty="0" smtClean="0"/>
              <a:t>.</a:t>
            </a:r>
          </a:p>
          <a:p>
            <a:pPr marL="457200" indent="-457200">
              <a:buFont typeface="+mj-lt"/>
              <a:buAutoNum type="arabicPeriod"/>
            </a:pPr>
            <a:r>
              <a:rPr lang="en-US" altLang="ko-KR" sz="1800" dirty="0" smtClean="0"/>
              <a:t>C. J. </a:t>
            </a:r>
            <a:r>
              <a:rPr lang="en-US" altLang="ko-KR" sz="1800" dirty="0" err="1" smtClean="0"/>
              <a:t>Bernardos</a:t>
            </a:r>
            <a:r>
              <a:rPr lang="en-US" altLang="ko-KR" sz="1800" dirty="0" smtClean="0"/>
              <a:t>, et al., “An architecture for software defined wireless networking, IEEE </a:t>
            </a:r>
            <a:r>
              <a:rPr lang="en-US" altLang="ko-KR" sz="1800" dirty="0"/>
              <a:t>Wireless </a:t>
            </a:r>
            <a:r>
              <a:rPr lang="en-US" altLang="ko-KR" sz="1800" dirty="0" err="1" smtClean="0"/>
              <a:t>Commun</a:t>
            </a:r>
            <a:r>
              <a:rPr lang="en-US" altLang="ko-KR" sz="1800" dirty="0" smtClean="0"/>
              <a:t>. </a:t>
            </a:r>
            <a:r>
              <a:rPr lang="en-US" altLang="ko-KR" sz="1800" smtClean="0"/>
              <a:t>Mag., </a:t>
            </a:r>
            <a:r>
              <a:rPr lang="en-US" altLang="ko-KR" sz="1800" dirty="0" smtClean="0"/>
              <a:t>June, 2014</a:t>
            </a:r>
            <a:endParaRPr lang="en-US" altLang="ko-KR" sz="1800" dirty="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19</a:t>
            </a:fld>
            <a:endParaRPr lang="en-US" altLang="ja-JP">
              <a:solidFill>
                <a:srgbClr val="000000"/>
              </a:solidFill>
            </a:endParaRPr>
          </a:p>
        </p:txBody>
      </p:sp>
    </p:spTree>
    <p:extLst>
      <p:ext uri="{BB962C8B-B14F-4D97-AF65-F5344CB8AC3E}">
        <p14:creationId xmlns:p14="http://schemas.microsoft.com/office/powerpoint/2010/main" val="3098542512"/>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4"/>
          <p:cNvSpPr>
            <a:spLocks noGrp="1"/>
          </p:cNvSpPr>
          <p:nvPr>
            <p:ph type="sldNum" sz="quarter" idx="11"/>
          </p:nvPr>
        </p:nvSpPr>
        <p:spPr>
          <a:noFill/>
        </p:spPr>
        <p:txBody>
          <a:bodyPr/>
          <a:lstStyle/>
          <a:p>
            <a:fld id="{BE78C5E8-8C35-4A85-BF87-71E4D39BF386}" type="slidenum">
              <a:rPr lang="en-US" altLang="ja-JP">
                <a:solidFill>
                  <a:srgbClr val="000000"/>
                </a:solidFill>
              </a:rPr>
              <a:pPr/>
              <a:t>2</a:t>
            </a:fld>
            <a:endParaRPr lang="en-US" altLang="ja-JP">
              <a:solidFill>
                <a:srgbClr val="000000"/>
              </a:solidFill>
            </a:endParaRPr>
          </a:p>
        </p:txBody>
      </p:sp>
      <p:sp>
        <p:nvSpPr>
          <p:cNvPr id="3076"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fontAlgn="base" latinLnBrk="0">
              <a:lnSpc>
                <a:spcPct val="80000"/>
              </a:lnSpc>
              <a:spcBef>
                <a:spcPct val="0"/>
              </a:spcBef>
              <a:spcAft>
                <a:spcPct val="0"/>
              </a:spcAft>
              <a:buClr>
                <a:srgbClr val="618FFD"/>
              </a:buClr>
              <a:buSzPct val="75000"/>
            </a:pPr>
            <a:r>
              <a:rPr lang="en-US" altLang="ja-JP" sz="2400" b="1" dirty="0">
                <a:solidFill>
                  <a:srgbClr val="000000"/>
                </a:solidFill>
                <a:latin typeface="Times New Roman" pitchFamily="18" charset="0"/>
                <a:ea typeface="ＭＳ Ｐゴシック" pitchFamily="50" charset="-128"/>
                <a:cs typeface="Times New Roman" pitchFamily="18" charset="0"/>
              </a:rPr>
              <a:t>IEEE 802.21 presentation release statements</a:t>
            </a:r>
            <a:endParaRPr lang="en-US" altLang="ja-JP" sz="2400" dirty="0">
              <a:solidFill>
                <a:srgbClr val="000000"/>
              </a:solidFill>
              <a:latin typeface="Times New Roman" pitchFamily="18" charset="0"/>
              <a:ea typeface="ＭＳ Ｐゴシック" pitchFamily="50" charset="-128"/>
              <a:cs typeface="Times New Roman" pitchFamily="18" charset="0"/>
            </a:endParaRPr>
          </a:p>
          <a:p>
            <a:pPr marL="280988" indent="-280988" algn="just" defTabSz="762000" fontAlgn="base" latinLnBrk="0">
              <a:lnSpc>
                <a:spcPct val="80000"/>
              </a:lnSpc>
              <a:spcBef>
                <a:spcPct val="40000"/>
              </a:spcBef>
              <a:spcAft>
                <a:spcPct val="0"/>
              </a:spcAft>
              <a:buClr>
                <a:srgbClr val="FAFD00"/>
              </a:buClr>
              <a:buSzPct val="200000"/>
            </a:pPr>
            <a:r>
              <a:rPr lang="en-US" altLang="ja-JP" sz="1600" dirty="0">
                <a:solidFill>
                  <a:srgbClr val="000000"/>
                </a:solidFill>
                <a:latin typeface="Times New Roman" pitchFamily="18" charset="0"/>
                <a:ea typeface="ＭＳ Ｐゴシック" pitchFamily="50"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fontAlgn="base" latinLnBrk="0">
              <a:lnSpc>
                <a:spcPct val="80000"/>
              </a:lnSpc>
              <a:spcBef>
                <a:spcPct val="40000"/>
              </a:spcBef>
              <a:spcAft>
                <a:spcPct val="0"/>
              </a:spcAft>
              <a:buClr>
                <a:srgbClr val="FAFD00"/>
              </a:buClr>
              <a:buSzPct val="200000"/>
            </a:pPr>
            <a:r>
              <a:rPr lang="en-US" altLang="ja-JP" sz="1600" dirty="0">
                <a:solidFill>
                  <a:srgbClr val="000000"/>
                </a:solidFill>
                <a:latin typeface="Times New Roman" pitchFamily="18" charset="0"/>
                <a:ea typeface="ＭＳ Ｐゴシック" pitchFamily="50"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fontAlgn="base" latinLnBrk="0">
              <a:lnSpc>
                <a:spcPct val="80000"/>
              </a:lnSpc>
              <a:spcBef>
                <a:spcPct val="40000"/>
              </a:spcBef>
              <a:spcAft>
                <a:spcPct val="0"/>
              </a:spcAft>
              <a:buClr>
                <a:srgbClr val="FAFD00"/>
              </a:buClr>
              <a:buSzPct val="200000"/>
            </a:pPr>
            <a:r>
              <a:rPr lang="en-US" altLang="ja-JP" sz="1600" dirty="0">
                <a:solidFill>
                  <a:srgbClr val="000000"/>
                </a:solidFill>
                <a:latin typeface="Times New Roman" pitchFamily="18" charset="0"/>
                <a:ea typeface="ＭＳ Ｐゴシック" pitchFamily="50" charset="-128"/>
                <a:cs typeface="Times New Roman" pitchFamily="18" charset="0"/>
              </a:rPr>
              <a:t>The contributor is familiar with IEEE patent policy, as stated in </a:t>
            </a:r>
            <a:r>
              <a:rPr lang="en-US" altLang="ja-JP" sz="1600" dirty="0">
                <a:solidFill>
                  <a:srgbClr val="000000"/>
                </a:solidFill>
                <a:latin typeface="Times New Roman" pitchFamily="18" charset="0"/>
                <a:ea typeface="ＭＳ Ｐゴシック" pitchFamily="50" charset="-128"/>
                <a:cs typeface="Times New Roman" pitchFamily="18" charset="0"/>
                <a:hlinkClick r:id="rId3"/>
              </a:rPr>
              <a:t>Section 6 of the IEEE-SA Standards Board bylaws</a:t>
            </a:r>
            <a:r>
              <a:rPr lang="en-US" altLang="ja-JP" sz="1600" dirty="0">
                <a:solidFill>
                  <a:srgbClr val="000099"/>
                </a:solidFill>
                <a:latin typeface="Times New Roman" pitchFamily="18" charset="0"/>
                <a:ea typeface="ＭＳ Ｐゴシック" pitchFamily="50" charset="-128"/>
                <a:cs typeface="Times New Roman" pitchFamily="18" charset="0"/>
              </a:rPr>
              <a:t> </a:t>
            </a:r>
            <a:r>
              <a:rPr lang="en-US" altLang="ja-JP" sz="1600" dirty="0">
                <a:solidFill>
                  <a:srgbClr val="000000"/>
                </a:solidFill>
                <a:latin typeface="Times New Roman" pitchFamily="18" charset="0"/>
                <a:ea typeface="ＭＳ Ｐゴシック" pitchFamily="50" charset="-128"/>
                <a:cs typeface="Times New Roman" pitchFamily="18" charset="0"/>
              </a:rPr>
              <a:t>&lt;</a:t>
            </a:r>
            <a:r>
              <a:rPr lang="en-US" altLang="ja-JP" sz="1600" dirty="0">
                <a:solidFill>
                  <a:srgbClr val="000000"/>
                </a:solidFill>
                <a:latin typeface="Times New Roman" pitchFamily="18" charset="0"/>
                <a:ea typeface="ＭＳ Ｐゴシック" pitchFamily="50" charset="-128"/>
                <a:cs typeface="Times New Roman" pitchFamily="18" charset="0"/>
                <a:hlinkClick r:id="rId4"/>
              </a:rPr>
              <a:t>http://standards.ieee.org/guides/bylaws/sect6-7.html#6</a:t>
            </a:r>
            <a:r>
              <a:rPr lang="en-US" altLang="ja-JP" sz="1600" dirty="0">
                <a:solidFill>
                  <a:srgbClr val="000000"/>
                </a:solidFill>
                <a:latin typeface="Times New Roman" pitchFamily="18" charset="0"/>
                <a:ea typeface="ＭＳ Ｐゴシック" pitchFamily="50" charset="-128"/>
                <a:cs typeface="Times New Roman" pitchFamily="18" charset="0"/>
              </a:rPr>
              <a:t>&gt; and in </a:t>
            </a:r>
            <a:r>
              <a:rPr lang="en-US" altLang="ja-JP" sz="1600" i="1" dirty="0">
                <a:solidFill>
                  <a:srgbClr val="000000"/>
                </a:solidFill>
                <a:latin typeface="Times New Roman" pitchFamily="18" charset="0"/>
                <a:ea typeface="ＭＳ Ｐゴシック" pitchFamily="50" charset="-128"/>
                <a:cs typeface="Times New Roman" pitchFamily="18" charset="0"/>
              </a:rPr>
              <a:t>Understanding Patent Issues During IEEE Standards Development</a:t>
            </a:r>
            <a:r>
              <a:rPr lang="en-US" altLang="ja-JP" sz="1600" dirty="0">
                <a:solidFill>
                  <a:srgbClr val="000000"/>
                </a:solidFill>
                <a:latin typeface="Times New Roman" pitchFamily="18" charset="0"/>
                <a:ea typeface="ＭＳ Ｐゴシック" pitchFamily="50" charset="-128"/>
                <a:cs typeface="Times New Roman" pitchFamily="18" charset="0"/>
              </a:rPr>
              <a:t> </a:t>
            </a:r>
            <a:r>
              <a:rPr lang="en-US" altLang="ja-JP" sz="1600" dirty="0">
                <a:solidFill>
                  <a:srgbClr val="000000"/>
                </a:solidFill>
                <a:latin typeface="Times New Roman" pitchFamily="18" charset="0"/>
                <a:ea typeface="ＭＳ Ｐゴシック" pitchFamily="50" charset="-128"/>
                <a:cs typeface="Times New Roman" pitchFamily="18" charset="0"/>
                <a:hlinkClick r:id="rId5"/>
              </a:rPr>
              <a:t>http://standards.ieee.org/board/pat/faq.pdf</a:t>
            </a:r>
            <a:r>
              <a:rPr lang="en-US" altLang="ja-JP" sz="1600" dirty="0">
                <a:solidFill>
                  <a:srgbClr val="000000"/>
                </a:solidFill>
                <a:latin typeface="Times New Roman" pitchFamily="18" charset="0"/>
                <a:ea typeface="ＭＳ Ｐゴシック" pitchFamily="50" charset="-128"/>
                <a:cs typeface="Times New Roman" pitchFamily="18" charset="0"/>
              </a:rPr>
              <a:t>&gt; </a:t>
            </a:r>
          </a:p>
        </p:txBody>
      </p:sp>
    </p:spTree>
    <p:extLst>
      <p:ext uri="{BB962C8B-B14F-4D97-AF65-F5344CB8AC3E}">
        <p14:creationId xmlns:p14="http://schemas.microsoft.com/office/powerpoint/2010/main" val="2967525779"/>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3200" dirty="0" smtClean="0"/>
              <a:t>Definitions of </a:t>
            </a:r>
            <a:br>
              <a:rPr lang="en-US" altLang="ko-KR" sz="3200" dirty="0" smtClean="0"/>
            </a:br>
            <a:r>
              <a:rPr lang="en-US" altLang="ko-KR" sz="3200" dirty="0" smtClean="0"/>
              <a:t>SDN and MIS Frameworks</a:t>
            </a:r>
            <a:endParaRPr lang="ko-KR" altLang="en-US" sz="3200" dirty="0"/>
          </a:p>
        </p:txBody>
      </p:sp>
      <p:sp>
        <p:nvSpPr>
          <p:cNvPr id="3" name="내용 개체 틀 2"/>
          <p:cNvSpPr>
            <a:spLocks noGrp="1"/>
          </p:cNvSpPr>
          <p:nvPr>
            <p:ph idx="1"/>
          </p:nvPr>
        </p:nvSpPr>
        <p:spPr/>
        <p:txBody>
          <a:bodyPr/>
          <a:lstStyle/>
          <a:p>
            <a:r>
              <a:rPr lang="en-US" altLang="ko-KR" sz="2000" dirty="0" smtClean="0"/>
              <a:t>SDN (Software-Defined Networking)</a:t>
            </a:r>
            <a:r>
              <a:rPr lang="en-US" altLang="ko-KR" sz="2000" dirty="0" smtClean="0">
                <a:sym typeface="Wingdings" panose="05000000000000000000" pitchFamily="2" charset="2"/>
              </a:rPr>
              <a:t>*</a:t>
            </a:r>
            <a:r>
              <a:rPr lang="en-US" altLang="ko-KR" sz="2000" dirty="0" smtClean="0"/>
              <a:t> for </a:t>
            </a:r>
            <a:r>
              <a:rPr lang="en-US" altLang="ko-KR" sz="2000" dirty="0" smtClean="0">
                <a:solidFill>
                  <a:srgbClr val="FF0000"/>
                </a:solidFill>
              </a:rPr>
              <a:t>Wireless Access networks </a:t>
            </a:r>
          </a:p>
          <a:p>
            <a:pPr lvl="1" algn="just">
              <a:buFont typeface="Wingdings" panose="05000000000000000000" pitchFamily="2" charset="2"/>
              <a:buChar char="ü"/>
            </a:pPr>
            <a:r>
              <a:rPr lang="en-US" altLang="ko-KR" sz="2000" dirty="0" smtClean="0">
                <a:sym typeface="Wingdings" panose="05000000000000000000" pitchFamily="2" charset="2"/>
              </a:rPr>
              <a:t>Definition from ONF: The </a:t>
            </a:r>
            <a:r>
              <a:rPr lang="en-US" altLang="ko-KR" sz="2000" dirty="0">
                <a:sym typeface="Wingdings" panose="05000000000000000000" pitchFamily="2" charset="2"/>
              </a:rPr>
              <a:t>physical separation of the network control plane from the forwarding plane, and where a control plane controls several </a:t>
            </a:r>
            <a:r>
              <a:rPr lang="en-US" altLang="ko-KR" sz="2000" dirty="0" smtClean="0">
                <a:sym typeface="Wingdings" panose="05000000000000000000" pitchFamily="2" charset="2"/>
              </a:rPr>
              <a:t>devices.</a:t>
            </a:r>
          </a:p>
          <a:p>
            <a:pPr lvl="1" algn="just">
              <a:buFont typeface="Wingdings" panose="05000000000000000000" pitchFamily="2" charset="2"/>
              <a:buChar char="ü"/>
            </a:pPr>
            <a:r>
              <a:rPr lang="en-US" altLang="ko-KR" sz="2000" dirty="0" smtClean="0"/>
              <a:t>SDN framework extended </a:t>
            </a:r>
            <a:r>
              <a:rPr lang="en-US" altLang="ko-KR" sz="2000" dirty="0"/>
              <a:t>to </a:t>
            </a:r>
            <a:r>
              <a:rPr lang="en-US" altLang="ko-KR" sz="2000" dirty="0" smtClean="0">
                <a:solidFill>
                  <a:srgbClr val="FF0000"/>
                </a:solidFill>
              </a:rPr>
              <a:t>wireless access networks </a:t>
            </a:r>
            <a:r>
              <a:rPr lang="en-US" altLang="ko-KR" sz="2000" dirty="0" smtClean="0"/>
              <a:t>(802 technology)</a:t>
            </a:r>
          </a:p>
          <a:p>
            <a:r>
              <a:rPr lang="en-US" altLang="ko-KR" sz="2000" dirty="0" smtClean="0"/>
              <a:t>MIS (Media Independent Services) framework </a:t>
            </a:r>
            <a:r>
              <a:rPr lang="en-US" altLang="ko-KR" sz="2000" dirty="0" smtClean="0">
                <a:solidFill>
                  <a:srgbClr val="FF0000"/>
                </a:solidFill>
              </a:rPr>
              <a:t>for wireless Access networks</a:t>
            </a:r>
          </a:p>
          <a:p>
            <a:pPr lvl="1" algn="just">
              <a:buFont typeface="Wingdings" panose="05000000000000000000" pitchFamily="2" charset="2"/>
              <a:buChar char="ü"/>
            </a:pPr>
            <a:r>
              <a:rPr lang="en-US" altLang="ko-KR" sz="2000" dirty="0"/>
              <a:t>Framework to facilitate interworking between IEEE 802 networks for improving the user experience of mobile devices </a:t>
            </a:r>
            <a:r>
              <a:rPr lang="en-US" altLang="ko-KR" sz="2000" dirty="0" smtClean="0"/>
              <a:t>such as</a:t>
            </a:r>
          </a:p>
          <a:p>
            <a:pPr lvl="2"/>
            <a:r>
              <a:rPr lang="en-US" altLang="ko-KR" sz="1800" dirty="0" smtClean="0"/>
              <a:t>Link layer </a:t>
            </a:r>
            <a:r>
              <a:rPr lang="en-US" altLang="ko-KR" sz="1800" dirty="0"/>
              <a:t>interface enabling the communication between the 802 technologies </a:t>
            </a:r>
            <a:r>
              <a:rPr lang="en-US" altLang="ko-KR" sz="1800" dirty="0" smtClean="0"/>
              <a:t>(</a:t>
            </a:r>
            <a:r>
              <a:rPr lang="en-US" altLang="ko-KR" sz="1800" dirty="0"/>
              <a:t>e.g. access abstraction)</a:t>
            </a:r>
          </a:p>
          <a:p>
            <a:pPr lvl="2"/>
            <a:r>
              <a:rPr lang="en-US" altLang="ko-KR" sz="1800" dirty="0"/>
              <a:t>Clearly defined interfaces, SAPs (APIs) and </a:t>
            </a:r>
            <a:r>
              <a:rPr lang="en-US" altLang="ko-KR" sz="1800" dirty="0" smtClean="0"/>
              <a:t>behaviors for mobility and handover</a:t>
            </a:r>
            <a:endParaRPr lang="en-US" altLang="ko-KR" sz="1800" dirty="0"/>
          </a:p>
          <a:p>
            <a:pPr lvl="2"/>
            <a:r>
              <a:rPr lang="en-US" altLang="ko-KR" sz="1800" dirty="0"/>
              <a:t>Ability to modify data path </a:t>
            </a:r>
            <a:r>
              <a:rPr lang="en-US" altLang="ko-KR" sz="1800" dirty="0" smtClean="0"/>
              <a:t>based </a:t>
            </a:r>
            <a:r>
              <a:rPr lang="en-US" altLang="ko-KR" sz="1800" dirty="0"/>
              <a:t>on </a:t>
            </a:r>
            <a:r>
              <a:rPr lang="en-US" altLang="ko-KR" sz="1800" dirty="0" smtClean="0"/>
              <a:t>link parameters</a:t>
            </a:r>
          </a:p>
          <a:p>
            <a:pPr lvl="2"/>
            <a:endParaRPr lang="en-US" altLang="ko-KR" sz="1800" dirty="0"/>
          </a:p>
          <a:p>
            <a:pPr>
              <a:buFont typeface="Wingdings" pitchFamily="2" charset="2"/>
              <a:buChar char="ü"/>
            </a:pPr>
            <a:r>
              <a:rPr lang="en-US" altLang="ko-KR" sz="1800" u="sng" dirty="0" smtClean="0">
                <a:solidFill>
                  <a:srgbClr val="FF0000"/>
                </a:solidFill>
              </a:rPr>
              <a:t>MIS framework needs to cooperate with SDN based wireless access networks [3]</a:t>
            </a:r>
            <a:endParaRPr lang="en-US" altLang="ko-KR" u="sng" dirty="0">
              <a:solidFill>
                <a:srgbClr val="FF0000"/>
              </a:solidFill>
            </a:endParaRPr>
          </a:p>
          <a:p>
            <a:pPr marL="471487" lvl="1" indent="0" algn="just">
              <a:buNone/>
            </a:pPr>
            <a:endParaRPr lang="en-US" altLang="ko-KR" dirty="0" smtClean="0"/>
          </a:p>
          <a:p>
            <a:pPr marL="0" lvl="1" indent="0" algn="just">
              <a:buNone/>
            </a:pPr>
            <a:r>
              <a:rPr lang="en-US" altLang="ko-KR" sz="1600" dirty="0" smtClean="0"/>
              <a:t>* </a:t>
            </a:r>
            <a:r>
              <a:rPr lang="en-US" altLang="ko-KR" sz="1600" dirty="0" smtClean="0">
                <a:hlinkClick r:id="rId2"/>
              </a:rPr>
              <a:t>https</a:t>
            </a:r>
            <a:r>
              <a:rPr lang="en-US" altLang="ko-KR" sz="1600" dirty="0">
                <a:hlinkClick r:id="rId2"/>
              </a:rPr>
              <a:t>://</a:t>
            </a:r>
            <a:r>
              <a:rPr lang="en-US" altLang="ko-KR" sz="1600" dirty="0" smtClean="0">
                <a:hlinkClick r:id="rId2"/>
              </a:rPr>
              <a:t>www.opennetworking.org/sdn-resources/sdn-definition</a:t>
            </a:r>
            <a:r>
              <a:rPr lang="en-US" altLang="ko-KR" sz="1600" dirty="0" smtClean="0"/>
              <a:t> </a:t>
            </a:r>
            <a:endParaRPr lang="en-US" altLang="ko-KR" sz="1600" dirty="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3</a:t>
            </a:fld>
            <a:endParaRPr lang="en-US" altLang="ja-JP">
              <a:solidFill>
                <a:srgbClr val="000000"/>
              </a:solidFill>
            </a:endParaRPr>
          </a:p>
        </p:txBody>
      </p:sp>
    </p:spTree>
    <p:extLst>
      <p:ext uri="{BB962C8B-B14F-4D97-AF65-F5344CB8AC3E}">
        <p14:creationId xmlns:p14="http://schemas.microsoft.com/office/powerpoint/2010/main" val="3987858794"/>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MIS </a:t>
            </a:r>
            <a:r>
              <a:rPr lang="en-US" altLang="ko-KR" dirty="0" err="1" smtClean="0"/>
              <a:t>vs</a:t>
            </a:r>
            <a:r>
              <a:rPr lang="en-US" altLang="ko-KR" dirty="0" smtClean="0"/>
              <a:t> SDN</a:t>
            </a:r>
            <a:endParaRPr lang="ko-KR" altLang="en-US" dirty="0"/>
          </a:p>
        </p:txBody>
      </p:sp>
      <p:sp>
        <p:nvSpPr>
          <p:cNvPr id="6" name="내용 개체 틀 5"/>
          <p:cNvSpPr>
            <a:spLocks noGrp="1"/>
          </p:cNvSpPr>
          <p:nvPr>
            <p:ph sz="half" idx="2"/>
          </p:nvPr>
        </p:nvSpPr>
        <p:spPr>
          <a:xfrm>
            <a:off x="4646612" y="1655102"/>
            <a:ext cx="4389884" cy="1269174"/>
          </a:xfrm>
          <a:solidFill>
            <a:srgbClr val="0070C0"/>
          </a:solidFill>
        </p:spPr>
        <p:txBody>
          <a:bodyPr/>
          <a:lstStyle/>
          <a:p>
            <a:pPr marL="0" indent="0">
              <a:buNone/>
            </a:pPr>
            <a:r>
              <a:rPr lang="en-US" altLang="ko-KR" sz="2000" b="1" dirty="0">
                <a:solidFill>
                  <a:schemeClr val="bg1"/>
                </a:solidFill>
              </a:rPr>
              <a:t>SDN </a:t>
            </a:r>
            <a:r>
              <a:rPr lang="en-US" altLang="ko-KR" sz="2000" b="1" dirty="0" smtClean="0">
                <a:solidFill>
                  <a:schemeClr val="bg1"/>
                </a:solidFill>
              </a:rPr>
              <a:t>based wireless Access networks</a:t>
            </a:r>
          </a:p>
          <a:p>
            <a:r>
              <a:rPr lang="en-US" altLang="ko-KR" sz="1600" dirty="0" smtClean="0">
                <a:solidFill>
                  <a:schemeClr val="bg1"/>
                </a:solidFill>
              </a:rPr>
              <a:t>Centralized control separating from switches</a:t>
            </a:r>
          </a:p>
          <a:p>
            <a:r>
              <a:rPr lang="en-US" altLang="ko-KR" sz="1600" dirty="0" smtClean="0">
                <a:solidFill>
                  <a:schemeClr val="bg1"/>
                </a:solidFill>
              </a:rPr>
              <a:t>Centralized data path control and resource management</a:t>
            </a:r>
          </a:p>
        </p:txBody>
      </p:sp>
      <p:sp>
        <p:nvSpPr>
          <p:cNvPr id="8" name="내용 개체 틀 7"/>
          <p:cNvSpPr>
            <a:spLocks noGrp="1"/>
          </p:cNvSpPr>
          <p:nvPr>
            <p:ph sz="quarter" idx="4"/>
          </p:nvPr>
        </p:nvSpPr>
        <p:spPr>
          <a:xfrm>
            <a:off x="97883" y="1655102"/>
            <a:ext cx="4399505" cy="1266690"/>
          </a:xfrm>
          <a:solidFill>
            <a:srgbClr val="00B050"/>
          </a:solidFill>
        </p:spPr>
        <p:txBody>
          <a:bodyPr/>
          <a:lstStyle/>
          <a:p>
            <a:pPr marL="0" indent="0">
              <a:buNone/>
            </a:pPr>
            <a:r>
              <a:rPr lang="en-US" altLang="ko-KR" sz="2000" b="1" dirty="0" smtClean="0">
                <a:solidFill>
                  <a:schemeClr val="bg1"/>
                </a:solidFill>
              </a:rPr>
              <a:t>IEEE 802.21 based Access networks</a:t>
            </a:r>
            <a:endParaRPr lang="en-US" altLang="ko-KR" sz="1400" b="1" dirty="0" smtClean="0">
              <a:solidFill>
                <a:schemeClr val="bg1"/>
              </a:solidFill>
            </a:endParaRPr>
          </a:p>
          <a:p>
            <a:r>
              <a:rPr lang="en-US" altLang="ko-KR" sz="1600" dirty="0" smtClean="0">
                <a:solidFill>
                  <a:schemeClr val="bg1"/>
                </a:solidFill>
              </a:rPr>
              <a:t>Distributed  MIS framework on </a:t>
            </a:r>
            <a:br>
              <a:rPr lang="en-US" altLang="ko-KR" sz="1600" dirty="0" smtClean="0">
                <a:solidFill>
                  <a:schemeClr val="bg1"/>
                </a:solidFill>
              </a:rPr>
            </a:br>
            <a:r>
              <a:rPr lang="en-US" altLang="ko-KR" sz="1600" dirty="0" smtClean="0">
                <a:solidFill>
                  <a:schemeClr val="bg1"/>
                </a:solidFill>
              </a:rPr>
              <a:t>AP, Switch, and MN (Mobile Node)</a:t>
            </a:r>
          </a:p>
          <a:p>
            <a:endParaRPr lang="en-US" altLang="ko-KR" sz="1400" dirty="0" smtClean="0">
              <a:solidFill>
                <a:schemeClr val="bg1"/>
              </a:solidFill>
            </a:endParaRPr>
          </a:p>
          <a:p>
            <a:endParaRPr lang="ko-KR" altLang="en-US" sz="1400" dirty="0">
              <a:solidFill>
                <a:schemeClr val="bg1"/>
              </a:solidFill>
            </a:endParaRPr>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4</a:t>
            </a:fld>
            <a:endParaRPr lang="en-US" altLang="ja-JP">
              <a:solidFill>
                <a:srgbClr val="000000"/>
              </a:solidFill>
            </a:endParaRPr>
          </a:p>
        </p:txBody>
      </p:sp>
      <p:pic>
        <p:nvPicPr>
          <p:cNvPr id="11" name="그림 10"/>
          <p:cNvPicPr>
            <a:picLocks noChangeAspect="1"/>
          </p:cNvPicPr>
          <p:nvPr/>
        </p:nvPicPr>
        <p:blipFill>
          <a:blip r:embed="rId3" cstate="print">
            <a:duotone>
              <a:prstClr val="black"/>
              <a:schemeClr val="accent1">
                <a:tint val="45000"/>
                <a:satMod val="400000"/>
              </a:schemeClr>
            </a:duotone>
          </a:blip>
          <a:stretch>
            <a:fillRect/>
          </a:stretch>
        </p:blipFill>
        <p:spPr>
          <a:xfrm>
            <a:off x="5162977" y="4351686"/>
            <a:ext cx="647190" cy="558360"/>
          </a:xfrm>
          <a:prstGeom prst="rect">
            <a:avLst/>
          </a:prstGeom>
        </p:spPr>
      </p:pic>
      <p:pic>
        <p:nvPicPr>
          <p:cNvPr id="12" name="그림 11"/>
          <p:cNvPicPr>
            <a:picLocks noChangeAspect="1"/>
          </p:cNvPicPr>
          <p:nvPr/>
        </p:nvPicPr>
        <p:blipFill>
          <a:blip r:embed="rId3" cstate="print">
            <a:duotone>
              <a:prstClr val="black"/>
              <a:schemeClr val="accent1">
                <a:tint val="45000"/>
                <a:satMod val="400000"/>
              </a:schemeClr>
            </a:duotone>
          </a:blip>
          <a:stretch>
            <a:fillRect/>
          </a:stretch>
        </p:blipFill>
        <p:spPr>
          <a:xfrm>
            <a:off x="6236683" y="4397207"/>
            <a:ext cx="647190" cy="558360"/>
          </a:xfrm>
          <a:prstGeom prst="rect">
            <a:avLst/>
          </a:prstGeom>
        </p:spPr>
      </p:pic>
      <p:pic>
        <p:nvPicPr>
          <p:cNvPr id="13" name="그림 12"/>
          <p:cNvPicPr>
            <a:picLocks noChangeAspect="1"/>
          </p:cNvPicPr>
          <p:nvPr/>
        </p:nvPicPr>
        <p:blipFill>
          <a:blip r:embed="rId3" cstate="print">
            <a:duotone>
              <a:prstClr val="black"/>
              <a:schemeClr val="accent1">
                <a:tint val="45000"/>
                <a:satMod val="400000"/>
              </a:schemeClr>
            </a:duotone>
          </a:blip>
          <a:stretch>
            <a:fillRect/>
          </a:stretch>
        </p:blipFill>
        <p:spPr>
          <a:xfrm>
            <a:off x="7134662" y="4342750"/>
            <a:ext cx="647190" cy="558360"/>
          </a:xfrm>
          <a:prstGeom prst="rect">
            <a:avLst/>
          </a:prstGeom>
        </p:spPr>
      </p:pic>
      <p:cxnSp>
        <p:nvCxnSpPr>
          <p:cNvPr id="15" name="직선 연결선 14"/>
          <p:cNvCxnSpPr/>
          <p:nvPr/>
        </p:nvCxnSpPr>
        <p:spPr>
          <a:xfrm>
            <a:off x="6634097" y="3974868"/>
            <a:ext cx="0" cy="71533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직선 연결선 15"/>
          <p:cNvCxnSpPr/>
          <p:nvPr/>
        </p:nvCxnSpPr>
        <p:spPr>
          <a:xfrm flipH="1">
            <a:off x="5658700" y="3974867"/>
            <a:ext cx="577984" cy="65194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직선 연결선 17"/>
          <p:cNvCxnSpPr>
            <a:endCxn id="13" idx="0"/>
          </p:cNvCxnSpPr>
          <p:nvPr/>
        </p:nvCxnSpPr>
        <p:spPr>
          <a:xfrm>
            <a:off x="6879194" y="3278882"/>
            <a:ext cx="579063" cy="106386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7108636" y="3278882"/>
            <a:ext cx="1512168" cy="646331"/>
          </a:xfrm>
          <a:prstGeom prst="rect">
            <a:avLst/>
          </a:prstGeom>
          <a:noFill/>
        </p:spPr>
        <p:txBody>
          <a:bodyPr wrap="square" rtlCol="0">
            <a:spAutoFit/>
          </a:bodyPr>
          <a:lstStyle/>
          <a:p>
            <a:r>
              <a:rPr lang="en-US" altLang="ko-KR" dirty="0" smtClean="0"/>
              <a:t>SDN Controller</a:t>
            </a:r>
          </a:p>
        </p:txBody>
      </p:sp>
      <p:sp>
        <p:nvSpPr>
          <p:cNvPr id="21" name="TextBox 20"/>
          <p:cNvSpPr txBox="1"/>
          <p:nvPr/>
        </p:nvSpPr>
        <p:spPr>
          <a:xfrm>
            <a:off x="6592477" y="5260387"/>
            <a:ext cx="2636188" cy="369332"/>
          </a:xfrm>
          <a:prstGeom prst="rect">
            <a:avLst/>
          </a:prstGeom>
          <a:noFill/>
        </p:spPr>
        <p:txBody>
          <a:bodyPr wrap="square" rtlCol="0">
            <a:spAutoFit/>
          </a:bodyPr>
          <a:lstStyle/>
          <a:p>
            <a:r>
              <a:rPr lang="en-US" altLang="ko-KR" dirty="0" smtClean="0"/>
              <a:t>Wireless SDN Switch</a:t>
            </a:r>
            <a:endParaRPr lang="ko-KR" altLang="en-US" dirty="0"/>
          </a:p>
        </p:txBody>
      </p:sp>
      <p:pic>
        <p:nvPicPr>
          <p:cNvPr id="26" name="그림 25"/>
          <p:cNvPicPr>
            <a:picLocks noChangeAspect="1"/>
          </p:cNvPicPr>
          <p:nvPr/>
        </p:nvPicPr>
        <p:blipFill>
          <a:blip r:embed="rId3" cstate="print">
            <a:duotone>
              <a:prstClr val="black"/>
              <a:schemeClr val="accent2">
                <a:tint val="45000"/>
                <a:satMod val="400000"/>
              </a:schemeClr>
            </a:duotone>
          </a:blip>
          <a:stretch>
            <a:fillRect/>
          </a:stretch>
        </p:blipFill>
        <p:spPr>
          <a:xfrm>
            <a:off x="973750" y="4341675"/>
            <a:ext cx="647190" cy="558360"/>
          </a:xfrm>
          <a:prstGeom prst="rect">
            <a:avLst/>
          </a:prstGeom>
        </p:spPr>
      </p:pic>
      <p:pic>
        <p:nvPicPr>
          <p:cNvPr id="28" name="그림 27"/>
          <p:cNvPicPr>
            <a:picLocks noChangeAspect="1"/>
          </p:cNvPicPr>
          <p:nvPr/>
        </p:nvPicPr>
        <p:blipFill>
          <a:blip r:embed="rId3" cstate="print">
            <a:duotone>
              <a:prstClr val="black"/>
              <a:schemeClr val="accent2">
                <a:tint val="45000"/>
                <a:satMod val="400000"/>
              </a:schemeClr>
            </a:duotone>
          </a:blip>
          <a:stretch>
            <a:fillRect/>
          </a:stretch>
        </p:blipFill>
        <p:spPr>
          <a:xfrm>
            <a:off x="2752260" y="4176086"/>
            <a:ext cx="647190" cy="558360"/>
          </a:xfrm>
          <a:prstGeom prst="rect">
            <a:avLst/>
          </a:prstGeom>
        </p:spPr>
      </p:pic>
      <p:pic>
        <p:nvPicPr>
          <p:cNvPr id="29" name="Picture 12"/>
          <p:cNvPicPr>
            <a:picLocks noChangeAspect="1" noChangeArrowheads="1"/>
          </p:cNvPicPr>
          <p:nvPr/>
        </p:nvPicPr>
        <p:blipFill>
          <a:blip r:embed="rId4" cstate="print">
            <a:duotone>
              <a:prstClr val="black"/>
              <a:schemeClr val="accent2">
                <a:tint val="45000"/>
                <a:satMod val="400000"/>
              </a:schemeClr>
            </a:duotone>
            <a:extLst>
              <a:ext uri="{28A0092B-C50C-407E-A947-70E740481C1C}">
                <a14:useLocalDpi xmlns:a14="http://schemas.microsoft.com/office/drawing/2010/main" val="0"/>
              </a:ext>
            </a:extLst>
          </a:blip>
          <a:srcRect/>
          <a:stretch>
            <a:fillRect/>
          </a:stretch>
        </p:blipFill>
        <p:spPr bwMode="auto">
          <a:xfrm>
            <a:off x="2792464" y="4869540"/>
            <a:ext cx="401664" cy="790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 name="Picture 12"/>
          <p:cNvPicPr>
            <a:picLocks noChangeAspect="1" noChangeArrowheads="1"/>
          </p:cNvPicPr>
          <p:nvPr/>
        </p:nvPicPr>
        <p:blipFill>
          <a:blip r:embed="rId4" cstate="print">
            <a:duotone>
              <a:prstClr val="black"/>
              <a:schemeClr val="accent2">
                <a:tint val="45000"/>
                <a:satMod val="400000"/>
              </a:schemeClr>
            </a:duotone>
            <a:extLst>
              <a:ext uri="{28A0092B-C50C-407E-A947-70E740481C1C}">
                <a14:useLocalDpi xmlns:a14="http://schemas.microsoft.com/office/drawing/2010/main" val="0"/>
              </a:ext>
            </a:extLst>
          </a:blip>
          <a:srcRect/>
          <a:stretch>
            <a:fillRect/>
          </a:stretch>
        </p:blipFill>
        <p:spPr bwMode="auto">
          <a:xfrm>
            <a:off x="3287075" y="4891638"/>
            <a:ext cx="401664" cy="790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 name="Picture 12"/>
          <p:cNvPicPr>
            <a:picLocks noChangeAspect="1" noChangeArrowheads="1"/>
          </p:cNvPicPr>
          <p:nvPr/>
        </p:nvPicPr>
        <p:blipFill>
          <a:blip r:embed="rId4" cstate="print">
            <a:duotone>
              <a:prstClr val="black"/>
              <a:schemeClr val="accent2">
                <a:tint val="45000"/>
                <a:satMod val="400000"/>
              </a:schemeClr>
            </a:duotone>
            <a:extLst>
              <a:ext uri="{28A0092B-C50C-407E-A947-70E740481C1C}">
                <a14:useLocalDpi xmlns:a14="http://schemas.microsoft.com/office/drawing/2010/main" val="0"/>
              </a:ext>
            </a:extLst>
          </a:blip>
          <a:srcRect/>
          <a:stretch>
            <a:fillRect/>
          </a:stretch>
        </p:blipFill>
        <p:spPr bwMode="auto">
          <a:xfrm>
            <a:off x="3870407" y="4930700"/>
            <a:ext cx="401664" cy="790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32" name="직선 연결선 31"/>
          <p:cNvCxnSpPr/>
          <p:nvPr/>
        </p:nvCxnSpPr>
        <p:spPr>
          <a:xfrm flipH="1">
            <a:off x="1387638" y="4064123"/>
            <a:ext cx="300133" cy="39114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직선 연결선 33"/>
          <p:cNvCxnSpPr/>
          <p:nvPr/>
        </p:nvCxnSpPr>
        <p:spPr>
          <a:xfrm flipH="1">
            <a:off x="3063190" y="4706739"/>
            <a:ext cx="66856" cy="50314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직선 연결선 35"/>
          <p:cNvCxnSpPr/>
          <p:nvPr/>
        </p:nvCxnSpPr>
        <p:spPr>
          <a:xfrm>
            <a:off x="3252116" y="4687056"/>
            <a:ext cx="325786" cy="5988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직선 연결선 37"/>
          <p:cNvCxnSpPr/>
          <p:nvPr/>
        </p:nvCxnSpPr>
        <p:spPr>
          <a:xfrm>
            <a:off x="3317765" y="4629168"/>
            <a:ext cx="670211" cy="4221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4821515" y="3703593"/>
            <a:ext cx="1192267" cy="646331"/>
          </a:xfrm>
          <a:prstGeom prst="rect">
            <a:avLst/>
          </a:prstGeom>
          <a:noFill/>
        </p:spPr>
        <p:txBody>
          <a:bodyPr wrap="square" rtlCol="0">
            <a:spAutoFit/>
          </a:bodyPr>
          <a:lstStyle/>
          <a:p>
            <a:r>
              <a:rPr lang="en-US" altLang="ko-KR" dirty="0" smtClean="0">
                <a:solidFill>
                  <a:srgbClr val="0070C0"/>
                </a:solidFill>
              </a:rPr>
              <a:t>SDN Protocol</a:t>
            </a:r>
            <a:endParaRPr lang="ko-KR" altLang="en-US" dirty="0">
              <a:solidFill>
                <a:srgbClr val="0070C0"/>
              </a:solidFill>
            </a:endParaRPr>
          </a:p>
        </p:txBody>
      </p:sp>
      <p:cxnSp>
        <p:nvCxnSpPr>
          <p:cNvPr id="41" name="직선 연결선 40"/>
          <p:cNvCxnSpPr/>
          <p:nvPr/>
        </p:nvCxnSpPr>
        <p:spPr>
          <a:xfrm flipH="1">
            <a:off x="1615864" y="4561059"/>
            <a:ext cx="1208303" cy="250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직선 연결선 42"/>
          <p:cNvCxnSpPr/>
          <p:nvPr/>
        </p:nvCxnSpPr>
        <p:spPr>
          <a:xfrm>
            <a:off x="2184066" y="3936528"/>
            <a:ext cx="681580" cy="34405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직선 화살표 연결선 45"/>
          <p:cNvCxnSpPr/>
          <p:nvPr/>
        </p:nvCxnSpPr>
        <p:spPr>
          <a:xfrm flipV="1">
            <a:off x="5730708" y="3754649"/>
            <a:ext cx="404080" cy="423249"/>
          </a:xfrm>
          <a:prstGeom prst="straightConnector1">
            <a:avLst/>
          </a:prstGeom>
          <a:ln>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1" name="직선 화살표 연결선 50"/>
          <p:cNvCxnSpPr/>
          <p:nvPr/>
        </p:nvCxnSpPr>
        <p:spPr>
          <a:xfrm>
            <a:off x="1657628" y="4408935"/>
            <a:ext cx="1048112" cy="0"/>
          </a:xfrm>
          <a:prstGeom prst="straightConnector1">
            <a:avLst/>
          </a:prstGeom>
          <a:ln w="2857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3" name="직선 화살표 연결선 52"/>
          <p:cNvCxnSpPr/>
          <p:nvPr/>
        </p:nvCxnSpPr>
        <p:spPr>
          <a:xfrm flipH="1" flipV="1">
            <a:off x="2405672" y="3970230"/>
            <a:ext cx="300068" cy="138324"/>
          </a:xfrm>
          <a:prstGeom prst="straightConnector1">
            <a:avLst/>
          </a:prstGeom>
          <a:ln w="2857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4" name="직선 화살표 연결선 53"/>
          <p:cNvCxnSpPr/>
          <p:nvPr/>
        </p:nvCxnSpPr>
        <p:spPr>
          <a:xfrm flipH="1" flipV="1">
            <a:off x="3202628" y="4735118"/>
            <a:ext cx="169286" cy="398962"/>
          </a:xfrm>
          <a:prstGeom prst="straightConnector1">
            <a:avLst/>
          </a:prstGeom>
          <a:ln w="2857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5" name="직선 화살표 연결선 54"/>
          <p:cNvCxnSpPr/>
          <p:nvPr/>
        </p:nvCxnSpPr>
        <p:spPr>
          <a:xfrm flipV="1">
            <a:off x="2967273" y="4757158"/>
            <a:ext cx="38842" cy="325942"/>
          </a:xfrm>
          <a:prstGeom prst="straightConnector1">
            <a:avLst/>
          </a:prstGeom>
          <a:ln w="2857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6" name="직선 화살표 연결선 55"/>
          <p:cNvCxnSpPr/>
          <p:nvPr/>
        </p:nvCxnSpPr>
        <p:spPr>
          <a:xfrm flipH="1" flipV="1">
            <a:off x="3321919" y="4693375"/>
            <a:ext cx="568488" cy="380002"/>
          </a:xfrm>
          <a:prstGeom prst="straightConnector1">
            <a:avLst/>
          </a:prstGeom>
          <a:ln w="2857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58" name="Picture 2" descr="C:\Users\user\AppData\Local\Microsoft\Windows\Temporary Internet Files\Content.IE5\EVQU9V7S\MC900433826[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273582" y="6154918"/>
            <a:ext cx="658458" cy="658458"/>
          </a:xfrm>
          <a:prstGeom prst="rect">
            <a:avLst/>
          </a:prstGeom>
          <a:noFill/>
          <a:extLst>
            <a:ext uri="{909E8E84-426E-40DD-AFC4-6F175D3DCCD1}">
              <a14:hiddenFill xmlns:a14="http://schemas.microsoft.com/office/drawing/2010/main">
                <a:solidFill>
                  <a:srgbClr val="FFFFFF"/>
                </a:solidFill>
              </a14:hiddenFill>
            </a:ext>
          </a:extLst>
        </p:spPr>
      </p:pic>
      <p:sp>
        <p:nvSpPr>
          <p:cNvPr id="61" name="모서리가 둥근 직사각형 60"/>
          <p:cNvSpPr/>
          <p:nvPr/>
        </p:nvSpPr>
        <p:spPr>
          <a:xfrm>
            <a:off x="2639585" y="4784088"/>
            <a:ext cx="1793209" cy="936914"/>
          </a:xfrm>
          <a:prstGeom prst="round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2" name="모서리가 둥근 직사각형 61"/>
          <p:cNvSpPr/>
          <p:nvPr/>
        </p:nvSpPr>
        <p:spPr>
          <a:xfrm>
            <a:off x="854492" y="3288685"/>
            <a:ext cx="8172399" cy="1602337"/>
          </a:xfrm>
          <a:prstGeom prst="round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3" name="TextBox 62"/>
          <p:cNvSpPr txBox="1"/>
          <p:nvPr/>
        </p:nvSpPr>
        <p:spPr>
          <a:xfrm>
            <a:off x="4716016" y="6127487"/>
            <a:ext cx="586630" cy="369332"/>
          </a:xfrm>
          <a:prstGeom prst="rect">
            <a:avLst/>
          </a:prstGeom>
          <a:noFill/>
        </p:spPr>
        <p:txBody>
          <a:bodyPr wrap="square" rtlCol="0">
            <a:spAutoFit/>
          </a:bodyPr>
          <a:lstStyle/>
          <a:p>
            <a:r>
              <a:rPr lang="en-US" altLang="ko-KR" dirty="0" smtClean="0"/>
              <a:t>MN</a:t>
            </a:r>
            <a:endParaRPr lang="ko-KR" altLang="en-US" dirty="0"/>
          </a:p>
        </p:txBody>
      </p:sp>
      <p:sp>
        <p:nvSpPr>
          <p:cNvPr id="64" name="TextBox 63"/>
          <p:cNvSpPr txBox="1"/>
          <p:nvPr/>
        </p:nvSpPr>
        <p:spPr>
          <a:xfrm>
            <a:off x="2123728" y="5312608"/>
            <a:ext cx="870838" cy="369332"/>
          </a:xfrm>
          <a:prstGeom prst="rect">
            <a:avLst/>
          </a:prstGeom>
          <a:noFill/>
        </p:spPr>
        <p:txBody>
          <a:bodyPr wrap="square" rtlCol="0">
            <a:spAutoFit/>
          </a:bodyPr>
          <a:lstStyle/>
          <a:p>
            <a:r>
              <a:rPr lang="en-US" altLang="ko-KR" dirty="0" smtClean="0"/>
              <a:t>AP</a:t>
            </a:r>
            <a:endParaRPr lang="ko-KR" altLang="en-US" dirty="0"/>
          </a:p>
        </p:txBody>
      </p:sp>
      <p:cxnSp>
        <p:nvCxnSpPr>
          <p:cNvPr id="44" name="직선 화살표 연결선 43"/>
          <p:cNvCxnSpPr/>
          <p:nvPr/>
        </p:nvCxnSpPr>
        <p:spPr>
          <a:xfrm flipH="1" flipV="1">
            <a:off x="4272071" y="5681940"/>
            <a:ext cx="423934" cy="311783"/>
          </a:xfrm>
          <a:prstGeom prst="straightConnector1">
            <a:avLst/>
          </a:prstGeom>
          <a:ln w="2857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2289657" y="3214135"/>
            <a:ext cx="1064489" cy="646331"/>
          </a:xfrm>
          <a:prstGeom prst="rect">
            <a:avLst/>
          </a:prstGeom>
          <a:noFill/>
        </p:spPr>
        <p:txBody>
          <a:bodyPr wrap="square" rtlCol="0">
            <a:spAutoFit/>
          </a:bodyPr>
          <a:lstStyle/>
          <a:p>
            <a:r>
              <a:rPr lang="en-US" altLang="ko-KR" dirty="0"/>
              <a:t>Switch/</a:t>
            </a:r>
          </a:p>
          <a:p>
            <a:r>
              <a:rPr lang="en-US" altLang="ko-KR" dirty="0"/>
              <a:t>Router</a:t>
            </a:r>
          </a:p>
        </p:txBody>
      </p:sp>
      <p:sp>
        <p:nvSpPr>
          <p:cNvPr id="48" name="TextBox 47"/>
          <p:cNvSpPr txBox="1"/>
          <p:nvPr/>
        </p:nvSpPr>
        <p:spPr>
          <a:xfrm>
            <a:off x="3354146" y="3927300"/>
            <a:ext cx="1098750" cy="646331"/>
          </a:xfrm>
          <a:prstGeom prst="rect">
            <a:avLst/>
          </a:prstGeom>
          <a:noFill/>
        </p:spPr>
        <p:txBody>
          <a:bodyPr wrap="square" rtlCol="0">
            <a:spAutoFit/>
          </a:bodyPr>
          <a:lstStyle/>
          <a:p>
            <a:r>
              <a:rPr lang="en-US" altLang="ko-KR" dirty="0" smtClean="0"/>
              <a:t>Switch/</a:t>
            </a:r>
          </a:p>
          <a:p>
            <a:r>
              <a:rPr lang="en-US" altLang="ko-KR" dirty="0" smtClean="0"/>
              <a:t>Router</a:t>
            </a:r>
          </a:p>
        </p:txBody>
      </p:sp>
      <p:pic>
        <p:nvPicPr>
          <p:cNvPr id="10" name="그림 9"/>
          <p:cNvPicPr>
            <a:picLocks noChangeAspect="1"/>
          </p:cNvPicPr>
          <p:nvPr/>
        </p:nvPicPr>
        <p:blipFill>
          <a:blip r:embed="rId6" cstate="print">
            <a:duotone>
              <a:prstClr val="black"/>
              <a:schemeClr val="accent1">
                <a:tint val="45000"/>
                <a:satMod val="400000"/>
              </a:schemeClr>
            </a:duotone>
          </a:blip>
          <a:stretch>
            <a:fillRect/>
          </a:stretch>
        </p:blipFill>
        <p:spPr>
          <a:xfrm>
            <a:off x="6130887" y="3173440"/>
            <a:ext cx="939060" cy="1071990"/>
          </a:xfrm>
          <a:prstGeom prst="rect">
            <a:avLst/>
          </a:prstGeom>
        </p:spPr>
      </p:pic>
      <p:sp>
        <p:nvSpPr>
          <p:cNvPr id="49" name="모서리가 둥근 직사각형 48"/>
          <p:cNvSpPr/>
          <p:nvPr/>
        </p:nvSpPr>
        <p:spPr>
          <a:xfrm>
            <a:off x="4821515" y="4400656"/>
            <a:ext cx="3738310" cy="897852"/>
          </a:xfrm>
          <a:prstGeom prst="round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60" name="Picture 12"/>
          <p:cNvPicPr>
            <a:picLocks noChangeAspect="1" noChangeArrowheads="1"/>
          </p:cNvPicPr>
          <p:nvPr/>
        </p:nvPicPr>
        <p:blipFill>
          <a:blip r:embed="rId4" cstate="print">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5153439" y="4955567"/>
            <a:ext cx="401664" cy="790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8" name="Picture 12"/>
          <p:cNvPicPr>
            <a:picLocks noChangeAspect="1" noChangeArrowheads="1"/>
          </p:cNvPicPr>
          <p:nvPr/>
        </p:nvPicPr>
        <p:blipFill>
          <a:blip r:embed="rId4" cstate="print">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5648050" y="4977665"/>
            <a:ext cx="401664" cy="790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9" name="Picture 12"/>
          <p:cNvPicPr>
            <a:picLocks noChangeAspect="1" noChangeArrowheads="1"/>
          </p:cNvPicPr>
          <p:nvPr/>
        </p:nvPicPr>
        <p:blipFill>
          <a:blip r:embed="rId4" cstate="print">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6231382" y="5016727"/>
            <a:ext cx="401664" cy="790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70" name="직선 연결선 69"/>
          <p:cNvCxnSpPr/>
          <p:nvPr/>
        </p:nvCxnSpPr>
        <p:spPr>
          <a:xfrm flipH="1">
            <a:off x="5424165" y="4792766"/>
            <a:ext cx="66856" cy="50314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직선 연결선 70"/>
          <p:cNvCxnSpPr/>
          <p:nvPr/>
        </p:nvCxnSpPr>
        <p:spPr>
          <a:xfrm>
            <a:off x="5613091" y="4773083"/>
            <a:ext cx="325786" cy="5988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직선 연결선 71"/>
          <p:cNvCxnSpPr/>
          <p:nvPr/>
        </p:nvCxnSpPr>
        <p:spPr>
          <a:xfrm>
            <a:off x="5678740" y="4715195"/>
            <a:ext cx="670211" cy="4221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직선 화살표 연결선 72"/>
          <p:cNvCxnSpPr/>
          <p:nvPr/>
        </p:nvCxnSpPr>
        <p:spPr>
          <a:xfrm flipH="1" flipV="1">
            <a:off x="5563603" y="4821145"/>
            <a:ext cx="169286" cy="398962"/>
          </a:xfrm>
          <a:prstGeom prst="straightConnector1">
            <a:avLst/>
          </a:prstGeom>
          <a:ln w="285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4" name="직선 화살표 연결선 73"/>
          <p:cNvCxnSpPr/>
          <p:nvPr/>
        </p:nvCxnSpPr>
        <p:spPr>
          <a:xfrm flipV="1">
            <a:off x="5328248" y="4843185"/>
            <a:ext cx="38842" cy="325942"/>
          </a:xfrm>
          <a:prstGeom prst="straightConnector1">
            <a:avLst/>
          </a:prstGeom>
          <a:ln w="285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5" name="직선 화살표 연결선 74"/>
          <p:cNvCxnSpPr/>
          <p:nvPr/>
        </p:nvCxnSpPr>
        <p:spPr>
          <a:xfrm flipH="1" flipV="1">
            <a:off x="5682894" y="4779402"/>
            <a:ext cx="568488" cy="380002"/>
          </a:xfrm>
          <a:prstGeom prst="straightConnector1">
            <a:avLst/>
          </a:prstGeom>
          <a:ln w="285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81" name="그림 80"/>
          <p:cNvPicPr>
            <a:picLocks noChangeAspect="1"/>
          </p:cNvPicPr>
          <p:nvPr/>
        </p:nvPicPr>
        <p:blipFill>
          <a:blip r:embed="rId3" cstate="print">
            <a:duotone>
              <a:prstClr val="black"/>
              <a:schemeClr val="accent2">
                <a:tint val="45000"/>
                <a:satMod val="400000"/>
              </a:schemeClr>
            </a:duotone>
          </a:blip>
          <a:stretch>
            <a:fillRect/>
          </a:stretch>
        </p:blipFill>
        <p:spPr>
          <a:xfrm>
            <a:off x="1687771" y="3713453"/>
            <a:ext cx="647190" cy="558360"/>
          </a:xfrm>
          <a:prstGeom prst="rect">
            <a:avLst/>
          </a:prstGeom>
        </p:spPr>
      </p:pic>
      <p:cxnSp>
        <p:nvCxnSpPr>
          <p:cNvPr id="59" name="직선 화살표 연결선 58"/>
          <p:cNvCxnSpPr/>
          <p:nvPr/>
        </p:nvCxnSpPr>
        <p:spPr>
          <a:xfrm flipV="1">
            <a:off x="4712204" y="5450000"/>
            <a:ext cx="454317" cy="415915"/>
          </a:xfrm>
          <a:prstGeom prst="straightConnector1">
            <a:avLst/>
          </a:prstGeom>
          <a:ln w="285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7" name="모서리가 둥근 직사각형 56"/>
          <p:cNvSpPr/>
          <p:nvPr/>
        </p:nvSpPr>
        <p:spPr>
          <a:xfrm>
            <a:off x="6183785" y="3338339"/>
            <a:ext cx="833264" cy="44524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Control &amp; </a:t>
            </a:r>
          </a:p>
          <a:p>
            <a:pPr algn="ctr"/>
            <a:r>
              <a:rPr lang="en-US" altLang="ko-KR" sz="1100" dirty="0" smtClean="0">
                <a:solidFill>
                  <a:schemeClr val="tx1"/>
                </a:solidFill>
              </a:rPr>
              <a:t>Management</a:t>
            </a:r>
            <a:endParaRPr lang="ko-KR" altLang="en-US" sz="1200" dirty="0">
              <a:solidFill>
                <a:schemeClr val="tx1"/>
              </a:solidFill>
            </a:endParaRPr>
          </a:p>
        </p:txBody>
      </p:sp>
      <p:sp>
        <p:nvSpPr>
          <p:cNvPr id="65" name="모서리가 둥근 직사각형 64"/>
          <p:cNvSpPr/>
          <p:nvPr/>
        </p:nvSpPr>
        <p:spPr>
          <a:xfrm>
            <a:off x="1864971" y="3760037"/>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
        <p:nvSpPr>
          <p:cNvPr id="66" name="모서리가 둥근 직사각형 65"/>
          <p:cNvSpPr/>
          <p:nvPr/>
        </p:nvSpPr>
        <p:spPr>
          <a:xfrm>
            <a:off x="2909844" y="4268311"/>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
        <p:nvSpPr>
          <p:cNvPr id="76" name="모서리가 둥근 직사각형 75"/>
          <p:cNvSpPr/>
          <p:nvPr/>
        </p:nvSpPr>
        <p:spPr>
          <a:xfrm>
            <a:off x="2779148" y="5350718"/>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
        <p:nvSpPr>
          <p:cNvPr id="77" name="모서리가 둥근 직사각형 76"/>
          <p:cNvSpPr/>
          <p:nvPr/>
        </p:nvSpPr>
        <p:spPr>
          <a:xfrm>
            <a:off x="1247947" y="4416888"/>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
        <p:nvSpPr>
          <p:cNvPr id="78" name="모서리가 둥근 직사각형 77"/>
          <p:cNvSpPr/>
          <p:nvPr/>
        </p:nvSpPr>
        <p:spPr>
          <a:xfrm>
            <a:off x="4432794" y="6010544"/>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
        <p:nvSpPr>
          <p:cNvPr id="79" name="모서리가 둥근 직사각형 78"/>
          <p:cNvSpPr/>
          <p:nvPr/>
        </p:nvSpPr>
        <p:spPr>
          <a:xfrm>
            <a:off x="7377211" y="4449476"/>
            <a:ext cx="416632" cy="270642"/>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Agent </a:t>
            </a:r>
            <a:endParaRPr lang="ko-KR" altLang="en-US" sz="1200" dirty="0">
              <a:solidFill>
                <a:schemeClr val="tx1"/>
              </a:solidFill>
            </a:endParaRPr>
          </a:p>
        </p:txBody>
      </p:sp>
      <p:sp>
        <p:nvSpPr>
          <p:cNvPr id="80" name="모서리가 둥근 직사각형 79"/>
          <p:cNvSpPr/>
          <p:nvPr/>
        </p:nvSpPr>
        <p:spPr>
          <a:xfrm>
            <a:off x="6425781" y="4495545"/>
            <a:ext cx="416632" cy="270642"/>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Agent </a:t>
            </a:r>
            <a:endParaRPr lang="ko-KR" altLang="en-US" sz="1200" dirty="0">
              <a:solidFill>
                <a:schemeClr val="tx1"/>
              </a:solidFill>
            </a:endParaRPr>
          </a:p>
        </p:txBody>
      </p:sp>
      <p:sp>
        <p:nvSpPr>
          <p:cNvPr id="82" name="모서리가 둥근 직사각형 81"/>
          <p:cNvSpPr/>
          <p:nvPr/>
        </p:nvSpPr>
        <p:spPr>
          <a:xfrm>
            <a:off x="5313701" y="4497764"/>
            <a:ext cx="416632" cy="270642"/>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Agent </a:t>
            </a:r>
            <a:endParaRPr lang="ko-KR" altLang="en-US" sz="1200" dirty="0">
              <a:solidFill>
                <a:schemeClr val="tx1"/>
              </a:solidFill>
            </a:endParaRPr>
          </a:p>
        </p:txBody>
      </p:sp>
      <p:sp>
        <p:nvSpPr>
          <p:cNvPr id="83" name="모서리가 둥근 직사각형 82"/>
          <p:cNvSpPr/>
          <p:nvPr/>
        </p:nvSpPr>
        <p:spPr>
          <a:xfrm>
            <a:off x="3918606" y="5402466"/>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
        <p:nvSpPr>
          <p:cNvPr id="84" name="모서리가 둥근 직사각형 83"/>
          <p:cNvSpPr/>
          <p:nvPr/>
        </p:nvSpPr>
        <p:spPr>
          <a:xfrm>
            <a:off x="3358667" y="5374294"/>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Tree>
    <p:extLst>
      <p:ext uri="{BB962C8B-B14F-4D97-AF65-F5344CB8AC3E}">
        <p14:creationId xmlns:p14="http://schemas.microsoft.com/office/powerpoint/2010/main" val="3676317260"/>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p:txBody>
          <a:bodyPr/>
          <a:lstStyle/>
          <a:p>
            <a:r>
              <a:rPr lang="en-US" altLang="ko-KR" dirty="0" smtClean="0"/>
              <a:t>MIS &amp; SDN cooperated Framework</a:t>
            </a:r>
            <a:endParaRPr lang="ko-KR" altLang="en-US" dirty="0"/>
          </a:p>
        </p:txBody>
      </p:sp>
      <p:sp>
        <p:nvSpPr>
          <p:cNvPr id="3" name="부제목 2"/>
          <p:cNvSpPr>
            <a:spLocks noGrp="1"/>
          </p:cNvSpPr>
          <p:nvPr>
            <p:ph type="subTitle" idx="1"/>
          </p:nvPr>
        </p:nvSpPr>
        <p:spPr/>
        <p:txBody>
          <a:bodyPr/>
          <a:lstStyle/>
          <a:p>
            <a:r>
              <a:rPr lang="en-US" altLang="ko-KR" dirty="0" smtClean="0"/>
              <a:t>Overlay Model</a:t>
            </a:r>
          </a:p>
          <a:p>
            <a:r>
              <a:rPr lang="en-US" altLang="ko-KR" dirty="0" smtClean="0"/>
              <a:t>Interworking Model</a:t>
            </a:r>
          </a:p>
          <a:p>
            <a:r>
              <a:rPr lang="en-US" altLang="ko-KR" dirty="0" smtClean="0"/>
              <a:t>Integrated Model</a:t>
            </a:r>
            <a:endParaRPr lang="ko-KR" altLang="en-US" dirty="0"/>
          </a:p>
        </p:txBody>
      </p:sp>
      <p:sp>
        <p:nvSpPr>
          <p:cNvPr id="4" name="슬라이드 번호 개체 틀 3"/>
          <p:cNvSpPr>
            <a:spLocks noGrp="1"/>
          </p:cNvSpPr>
          <p:nvPr>
            <p:ph type="sldNum" sz="quarter" idx="11"/>
          </p:nvPr>
        </p:nvSpPr>
        <p:spPr/>
        <p:txBody>
          <a:bodyPr/>
          <a:lstStyle/>
          <a:p>
            <a:fld id="{8A00C4BF-FC3E-40D1-91D4-0ECC3DF801CA}" type="slidenum">
              <a:rPr lang="en-US" altLang="ja-JP" smtClean="0">
                <a:solidFill>
                  <a:srgbClr val="000000"/>
                </a:solidFill>
              </a:rPr>
              <a:pPr/>
              <a:t>5</a:t>
            </a:fld>
            <a:endParaRPr lang="en-US" altLang="ja-JP">
              <a:solidFill>
                <a:srgbClr val="000000"/>
              </a:solidFill>
            </a:endParaRPr>
          </a:p>
        </p:txBody>
      </p:sp>
    </p:spTree>
    <p:extLst>
      <p:ext uri="{BB962C8B-B14F-4D97-AF65-F5344CB8AC3E}">
        <p14:creationId xmlns:p14="http://schemas.microsoft.com/office/powerpoint/2010/main" val="3861582883"/>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p:spPr>
        <p:txBody>
          <a:bodyPr/>
          <a:lstStyle/>
          <a:p>
            <a:r>
              <a:rPr lang="en-US" altLang="ko-KR" sz="2400" dirty="0" smtClean="0">
                <a:solidFill>
                  <a:srgbClr val="FF0000"/>
                </a:solidFill>
              </a:rPr>
              <a:t>Cooperation </a:t>
            </a:r>
            <a:r>
              <a:rPr lang="en-US" altLang="ko-KR" sz="2400" dirty="0" smtClean="0"/>
              <a:t>between MIS and SDN frameworks</a:t>
            </a:r>
            <a:endParaRPr lang="en-US" altLang="ko-KR" sz="2400" dirty="0"/>
          </a:p>
        </p:txBody>
      </p:sp>
      <p:sp>
        <p:nvSpPr>
          <p:cNvPr id="3" name="내용 개체 틀 2"/>
          <p:cNvSpPr>
            <a:spLocks noGrp="1"/>
          </p:cNvSpPr>
          <p:nvPr>
            <p:ph idx="1"/>
          </p:nvPr>
        </p:nvSpPr>
        <p:spPr>
          <a:xfrm>
            <a:off x="251521" y="980728"/>
            <a:ext cx="8657106" cy="1657786"/>
          </a:xfrm>
        </p:spPr>
        <p:txBody>
          <a:bodyPr/>
          <a:lstStyle/>
          <a:p>
            <a:pPr algn="just"/>
            <a:r>
              <a:rPr lang="en-US" altLang="ko-KR" sz="1800" dirty="0" smtClean="0"/>
              <a:t>MIS framework enables data path control and resource management for network entities (i.e., </a:t>
            </a:r>
            <a:r>
              <a:rPr lang="en-US" altLang="ko-KR" sz="1800" dirty="0" err="1" smtClean="0"/>
              <a:t>PoS</a:t>
            </a:r>
            <a:r>
              <a:rPr lang="en-US" altLang="ko-KR" sz="1800" dirty="0" smtClean="0"/>
              <a:t> and </a:t>
            </a:r>
            <a:r>
              <a:rPr lang="en-US" altLang="ko-KR" sz="1800" dirty="0" err="1" smtClean="0"/>
              <a:t>PoA</a:t>
            </a:r>
            <a:r>
              <a:rPr lang="en-US" altLang="ko-KR" sz="1800" dirty="0" smtClean="0"/>
              <a:t> for </a:t>
            </a:r>
            <a:r>
              <a:rPr lang="en-US" altLang="ko-KR" sz="1800" dirty="0"/>
              <a:t>various 802 access </a:t>
            </a:r>
            <a:r>
              <a:rPr lang="en-US" altLang="ko-KR" sz="1800" dirty="0" smtClean="0"/>
              <a:t>networks) and MN [7].</a:t>
            </a:r>
          </a:p>
          <a:p>
            <a:pPr marL="280988" lvl="1" indent="-280988" algn="just">
              <a:spcBef>
                <a:spcPct val="40000"/>
              </a:spcBef>
              <a:buSzTx/>
            </a:pPr>
            <a:r>
              <a:rPr lang="en-US" altLang="ko-KR" sz="1800" dirty="0" smtClean="0"/>
              <a:t>MIS Requirements of </a:t>
            </a:r>
            <a:r>
              <a:rPr lang="en-US" altLang="ko-KR" sz="1800" dirty="0">
                <a:solidFill>
                  <a:srgbClr val="FF0000"/>
                </a:solidFill>
              </a:rPr>
              <a:t>Resource management &amp; data path </a:t>
            </a:r>
            <a:r>
              <a:rPr lang="en-US" altLang="ko-KR" sz="1800" dirty="0" smtClean="0">
                <a:solidFill>
                  <a:srgbClr val="FF0000"/>
                </a:solidFill>
              </a:rPr>
              <a:t>control</a:t>
            </a:r>
            <a:r>
              <a:rPr lang="en-US" altLang="ko-KR" sz="1800" dirty="0" smtClean="0"/>
              <a:t>: </a:t>
            </a:r>
          </a:p>
          <a:p>
            <a:pPr lvl="1" algn="just"/>
            <a:r>
              <a:rPr lang="en-US" altLang="ko-KR" sz="1800" dirty="0" smtClean="0"/>
              <a:t>SDN Switch has no ability to manage data </a:t>
            </a:r>
            <a:r>
              <a:rPr lang="en-US" altLang="ko-KR" sz="1800" dirty="0"/>
              <a:t>path </a:t>
            </a:r>
            <a:r>
              <a:rPr lang="en-US" altLang="ko-KR" sz="1800" dirty="0" smtClean="0"/>
              <a:t>and network </a:t>
            </a:r>
            <a:r>
              <a:rPr lang="en-US" altLang="ko-KR" sz="1800" dirty="0"/>
              <a:t>resource, </a:t>
            </a:r>
            <a:endParaRPr lang="en-US" altLang="ko-KR" sz="1800" dirty="0" smtClean="0"/>
          </a:p>
          <a:p>
            <a:pPr lvl="1" algn="just"/>
            <a:r>
              <a:rPr lang="en-US" altLang="ko-KR" sz="1800" dirty="0" smtClean="0">
                <a:solidFill>
                  <a:srgbClr val="0070C0"/>
                </a:solidFill>
              </a:rPr>
              <a:t>but SDN controller has</a:t>
            </a:r>
            <a:r>
              <a:rPr lang="en-US" altLang="ko-KR" sz="1800" dirty="0" smtClean="0"/>
              <a:t> ability to </a:t>
            </a:r>
            <a:r>
              <a:rPr lang="en-US" altLang="ko-KR" sz="1800" dirty="0"/>
              <a:t>manage data path and network resource.</a:t>
            </a:r>
            <a:endParaRPr lang="en-US" altLang="ko-KR" sz="1800" dirty="0" smtClean="0"/>
          </a:p>
          <a:p>
            <a:pPr algn="just"/>
            <a:r>
              <a:rPr lang="en-US" altLang="ko-KR" sz="1800" dirty="0" smtClean="0"/>
              <a:t>MIS framework should cooperate with SDN framework.</a:t>
            </a:r>
          </a:p>
          <a:p>
            <a:pPr lvl="1" algn="just"/>
            <a:r>
              <a:rPr lang="en-US" altLang="ko-KR" sz="1800" dirty="0" smtClean="0"/>
              <a:t>Overlay vs. Interworking vs. Integrated</a:t>
            </a:r>
          </a:p>
        </p:txBody>
      </p:sp>
      <p:sp>
        <p:nvSpPr>
          <p:cNvPr id="4" name="슬라이드 번호 개체 틀 3"/>
          <p:cNvSpPr>
            <a:spLocks noGrp="1"/>
          </p:cNvSpPr>
          <p:nvPr>
            <p:ph type="sldNum" sz="quarter" idx="11"/>
          </p:nvPr>
        </p:nvSpPr>
        <p:spPr>
          <a:xfrm>
            <a:off x="7772400" y="6184776"/>
            <a:ext cx="685800" cy="381000"/>
          </a:xfrm>
        </p:spPr>
        <p:txBody>
          <a:bodyPr/>
          <a:lstStyle/>
          <a:p>
            <a:fld id="{F29C0F80-CD8F-472D-AFB6-6F74E86F726D}" type="slidenum">
              <a:rPr lang="en-US" altLang="ja-JP" smtClean="0">
                <a:solidFill>
                  <a:srgbClr val="000000"/>
                </a:solidFill>
              </a:rPr>
              <a:pPr/>
              <a:t>6</a:t>
            </a:fld>
            <a:endParaRPr lang="en-US" altLang="ja-JP">
              <a:solidFill>
                <a:srgbClr val="000000"/>
              </a:solidFill>
            </a:endParaRPr>
          </a:p>
        </p:txBody>
      </p:sp>
      <p:grpSp>
        <p:nvGrpSpPr>
          <p:cNvPr id="5" name="그룹 4"/>
          <p:cNvGrpSpPr/>
          <p:nvPr/>
        </p:nvGrpSpPr>
        <p:grpSpPr>
          <a:xfrm>
            <a:off x="2308855" y="3091658"/>
            <a:ext cx="4147676" cy="3316957"/>
            <a:chOff x="2165801" y="2906027"/>
            <a:chExt cx="4997755" cy="4189041"/>
          </a:xfrm>
        </p:grpSpPr>
        <p:cxnSp>
          <p:nvCxnSpPr>
            <p:cNvPr id="16" name="직선 연결선 15"/>
            <p:cNvCxnSpPr/>
            <p:nvPr/>
          </p:nvCxnSpPr>
          <p:spPr>
            <a:xfrm flipV="1">
              <a:off x="3215887" y="5255340"/>
              <a:ext cx="191253" cy="9231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직선 연결선 16"/>
            <p:cNvCxnSpPr/>
            <p:nvPr/>
          </p:nvCxnSpPr>
          <p:spPr>
            <a:xfrm flipH="1" flipV="1">
              <a:off x="3559540" y="5407740"/>
              <a:ext cx="570030" cy="7707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직선 연결선 17"/>
            <p:cNvCxnSpPr/>
            <p:nvPr/>
          </p:nvCxnSpPr>
          <p:spPr>
            <a:xfrm flipV="1">
              <a:off x="5336164" y="5252027"/>
              <a:ext cx="247473" cy="9264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직선 연결선 18"/>
            <p:cNvCxnSpPr/>
            <p:nvPr/>
          </p:nvCxnSpPr>
          <p:spPr>
            <a:xfrm flipH="1" flipV="1">
              <a:off x="5833416" y="5329883"/>
              <a:ext cx="570030" cy="7707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20" name="Picture 12"/>
            <p:cNvPicPr>
              <a:picLocks noChangeAspect="1" noChangeArrowheads="1"/>
            </p:cNvPicPr>
            <p:nvPr/>
          </p:nvPicPr>
          <p:blipFill>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5135332" y="5634243"/>
              <a:ext cx="401664" cy="790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 name="Picture 12"/>
            <p:cNvPicPr>
              <a:picLocks noChangeAspect="1" noChangeArrowheads="1"/>
            </p:cNvPicPr>
            <p:nvPr/>
          </p:nvPicPr>
          <p:blipFill>
            <a:blip r:embed="rId3" cstate="print">
              <a:duotone>
                <a:prstClr val="black"/>
                <a:schemeClr val="accent2">
                  <a:tint val="45000"/>
                  <a:satMod val="400000"/>
                </a:schemeClr>
              </a:duotone>
              <a:extLst>
                <a:ext uri="{28A0092B-C50C-407E-A947-70E740481C1C}">
                  <a14:useLocalDpi xmlns:a14="http://schemas.microsoft.com/office/drawing/2010/main" val="0"/>
                </a:ext>
              </a:extLst>
            </a:blip>
            <a:srcRect/>
            <a:stretch>
              <a:fillRect/>
            </a:stretch>
          </p:blipFill>
          <p:spPr bwMode="auto">
            <a:xfrm>
              <a:off x="2977288" y="5612280"/>
              <a:ext cx="401664" cy="790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 name="Picture 12"/>
            <p:cNvPicPr>
              <a:picLocks noChangeAspect="1" noChangeArrowheads="1"/>
            </p:cNvPicPr>
            <p:nvPr/>
          </p:nvPicPr>
          <p:blipFill>
            <a:blip r:embed="rId3" cstate="print">
              <a:duotone>
                <a:prstClr val="black"/>
                <a:schemeClr val="accent2">
                  <a:tint val="45000"/>
                  <a:satMod val="400000"/>
                </a:schemeClr>
              </a:duotone>
              <a:extLst>
                <a:ext uri="{28A0092B-C50C-407E-A947-70E740481C1C}">
                  <a14:useLocalDpi xmlns:a14="http://schemas.microsoft.com/office/drawing/2010/main" val="0"/>
                </a:ext>
              </a:extLst>
            </a:blip>
            <a:srcRect/>
            <a:stretch>
              <a:fillRect/>
            </a:stretch>
          </p:blipFill>
          <p:spPr bwMode="auto">
            <a:xfrm>
              <a:off x="3881986" y="5627652"/>
              <a:ext cx="401664" cy="790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 name="Picture 12"/>
            <p:cNvPicPr>
              <a:picLocks noChangeAspect="1" noChangeArrowheads="1"/>
            </p:cNvPicPr>
            <p:nvPr/>
          </p:nvPicPr>
          <p:blipFill>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6197406" y="5555606"/>
              <a:ext cx="401664" cy="790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24" name="직선 연결선 23"/>
            <p:cNvCxnSpPr/>
            <p:nvPr/>
          </p:nvCxnSpPr>
          <p:spPr>
            <a:xfrm>
              <a:off x="3769105" y="3901613"/>
              <a:ext cx="1920859" cy="13053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5" name="직선 연결선 24"/>
            <p:cNvCxnSpPr/>
            <p:nvPr/>
          </p:nvCxnSpPr>
          <p:spPr>
            <a:xfrm flipV="1">
              <a:off x="3665321" y="3901613"/>
              <a:ext cx="1953521" cy="123327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6" name="직선 연결선 25"/>
            <p:cNvCxnSpPr/>
            <p:nvPr/>
          </p:nvCxnSpPr>
          <p:spPr>
            <a:xfrm flipV="1">
              <a:off x="3576219" y="4252246"/>
              <a:ext cx="17980" cy="8826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직선 연결선 26"/>
            <p:cNvCxnSpPr/>
            <p:nvPr/>
          </p:nvCxnSpPr>
          <p:spPr>
            <a:xfrm flipV="1">
              <a:off x="5781418" y="4052985"/>
              <a:ext cx="0" cy="12023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직선 연결선 27"/>
            <p:cNvCxnSpPr/>
            <p:nvPr/>
          </p:nvCxnSpPr>
          <p:spPr>
            <a:xfrm flipV="1">
              <a:off x="3769105" y="3828586"/>
              <a:ext cx="2088883" cy="1635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29" name="그림 28"/>
            <p:cNvPicPr>
              <a:picLocks noChangeAspect="1"/>
            </p:cNvPicPr>
            <p:nvPr/>
          </p:nvPicPr>
          <p:blipFill>
            <a:blip r:embed="rId4" cstate="print">
              <a:duotone>
                <a:prstClr val="black"/>
                <a:schemeClr val="accent6">
                  <a:tint val="45000"/>
                  <a:satMod val="400000"/>
                </a:schemeClr>
              </a:duotone>
            </a:blip>
            <a:stretch>
              <a:fillRect/>
            </a:stretch>
          </p:blipFill>
          <p:spPr>
            <a:xfrm>
              <a:off x="3234644" y="3440025"/>
              <a:ext cx="683150" cy="923176"/>
            </a:xfrm>
            <a:prstGeom prst="rect">
              <a:avLst/>
            </a:prstGeom>
          </p:spPr>
        </p:pic>
        <p:pic>
          <p:nvPicPr>
            <p:cNvPr id="30" name="그림 29"/>
            <p:cNvPicPr>
              <a:picLocks noChangeAspect="1"/>
            </p:cNvPicPr>
            <p:nvPr/>
          </p:nvPicPr>
          <p:blipFill>
            <a:blip r:embed="rId5" cstate="print">
              <a:duotone>
                <a:prstClr val="black"/>
                <a:schemeClr val="accent2">
                  <a:tint val="45000"/>
                  <a:satMod val="400000"/>
                </a:schemeClr>
              </a:duotone>
            </a:blip>
            <a:stretch>
              <a:fillRect/>
            </a:stretch>
          </p:blipFill>
          <p:spPr>
            <a:xfrm>
              <a:off x="3270604" y="4997246"/>
              <a:ext cx="647190" cy="558360"/>
            </a:xfrm>
            <a:prstGeom prst="rect">
              <a:avLst/>
            </a:prstGeom>
          </p:spPr>
        </p:pic>
        <p:pic>
          <p:nvPicPr>
            <p:cNvPr id="31" name="그림 30"/>
            <p:cNvPicPr>
              <a:picLocks noChangeAspect="1"/>
            </p:cNvPicPr>
            <p:nvPr/>
          </p:nvPicPr>
          <p:blipFill>
            <a:blip r:embed="rId4" cstate="print">
              <a:duotone>
                <a:prstClr val="black"/>
                <a:schemeClr val="accent1">
                  <a:tint val="45000"/>
                  <a:satMod val="400000"/>
                </a:schemeClr>
              </a:duotone>
            </a:blip>
            <a:stretch>
              <a:fillRect/>
            </a:stretch>
          </p:blipFill>
          <p:spPr>
            <a:xfrm>
              <a:off x="5449270" y="3440025"/>
              <a:ext cx="683150" cy="923176"/>
            </a:xfrm>
            <a:prstGeom prst="rect">
              <a:avLst/>
            </a:prstGeom>
          </p:spPr>
        </p:pic>
        <p:pic>
          <p:nvPicPr>
            <p:cNvPr id="32" name="그림 31"/>
            <p:cNvPicPr>
              <a:picLocks noChangeAspect="1"/>
            </p:cNvPicPr>
            <p:nvPr/>
          </p:nvPicPr>
          <p:blipFill>
            <a:blip r:embed="rId5" cstate="print">
              <a:duotone>
                <a:prstClr val="black"/>
                <a:schemeClr val="accent1">
                  <a:tint val="45000"/>
                  <a:satMod val="400000"/>
                </a:schemeClr>
              </a:duotone>
            </a:blip>
            <a:stretch>
              <a:fillRect/>
            </a:stretch>
          </p:blipFill>
          <p:spPr>
            <a:xfrm>
              <a:off x="5449270" y="4976160"/>
              <a:ext cx="647190" cy="558360"/>
            </a:xfrm>
            <a:prstGeom prst="rect">
              <a:avLst/>
            </a:prstGeom>
          </p:spPr>
        </p:pic>
        <p:pic>
          <p:nvPicPr>
            <p:cNvPr id="33" name="Picture 2" descr="C:\Users\user\AppData\Local\Microsoft\Windows\Temporary Internet Files\Content.IE5\EVQU9V7S\MC900433826[1].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294308" y="6436610"/>
              <a:ext cx="658458" cy="658458"/>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2" descr="C:\Users\user\AppData\Local\Microsoft\Windows\Temporary Internet Files\Content.IE5\EVQU9V7S\MC900433826[1].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583637" y="6402582"/>
              <a:ext cx="658458" cy="658458"/>
            </a:xfrm>
            <a:prstGeom prst="rect">
              <a:avLst/>
            </a:prstGeom>
            <a:noFill/>
            <a:extLst>
              <a:ext uri="{909E8E84-426E-40DD-AFC4-6F175D3DCCD1}">
                <a14:hiddenFill xmlns:a14="http://schemas.microsoft.com/office/drawing/2010/main">
                  <a:solidFill>
                    <a:srgbClr val="FFFFFF"/>
                  </a:solidFill>
                </a14:hiddenFill>
              </a:ext>
            </a:extLst>
          </p:spPr>
        </p:pic>
        <p:sp>
          <p:nvSpPr>
            <p:cNvPr id="37" name="TextBox 36"/>
            <p:cNvSpPr txBox="1"/>
            <p:nvPr/>
          </p:nvSpPr>
          <p:spPr>
            <a:xfrm>
              <a:off x="2195151" y="3000057"/>
              <a:ext cx="1083682" cy="816262"/>
            </a:xfrm>
            <a:prstGeom prst="rect">
              <a:avLst/>
            </a:prstGeom>
            <a:noFill/>
          </p:spPr>
          <p:txBody>
            <a:bodyPr wrap="square" rtlCol="0">
              <a:spAutoFit/>
            </a:bodyPr>
            <a:lstStyle/>
            <a:p>
              <a:r>
                <a:rPr lang="en-US" altLang="ko-KR" sz="1200" dirty="0" smtClean="0"/>
                <a:t>Access Controller (MIS </a:t>
              </a:r>
              <a:r>
                <a:rPr lang="en-US" altLang="ko-KR" sz="1200" dirty="0" err="1" smtClean="0"/>
                <a:t>PoS</a:t>
              </a:r>
              <a:r>
                <a:rPr lang="en-US" altLang="ko-KR" sz="1200" dirty="0" smtClean="0"/>
                <a:t>) </a:t>
              </a:r>
            </a:p>
          </p:txBody>
        </p:sp>
        <p:sp>
          <p:nvSpPr>
            <p:cNvPr id="38" name="TextBox 37"/>
            <p:cNvSpPr txBox="1"/>
            <p:nvPr/>
          </p:nvSpPr>
          <p:spPr>
            <a:xfrm>
              <a:off x="2165801" y="4734715"/>
              <a:ext cx="1050086" cy="816262"/>
            </a:xfrm>
            <a:prstGeom prst="rect">
              <a:avLst/>
            </a:prstGeom>
            <a:noFill/>
          </p:spPr>
          <p:txBody>
            <a:bodyPr wrap="square" rtlCol="0">
              <a:spAutoFit/>
            </a:bodyPr>
            <a:lstStyle/>
            <a:p>
              <a:r>
                <a:rPr lang="en-US" altLang="ko-KR" sz="1200" dirty="0" smtClean="0"/>
                <a:t>Router/ Switch</a:t>
              </a:r>
            </a:p>
            <a:p>
              <a:r>
                <a:rPr lang="en-US" altLang="ko-KR" sz="1200" dirty="0" smtClean="0"/>
                <a:t>(MIS </a:t>
              </a:r>
              <a:r>
                <a:rPr lang="en-US" altLang="ko-KR" sz="1200" dirty="0" err="1" smtClean="0"/>
                <a:t>PoS</a:t>
              </a:r>
              <a:r>
                <a:rPr lang="en-US" altLang="ko-KR" sz="1200" dirty="0" smtClean="0"/>
                <a:t>) </a:t>
              </a:r>
            </a:p>
          </p:txBody>
        </p:sp>
        <p:sp>
          <p:nvSpPr>
            <p:cNvPr id="39" name="TextBox 38"/>
            <p:cNvSpPr txBox="1"/>
            <p:nvPr/>
          </p:nvSpPr>
          <p:spPr>
            <a:xfrm>
              <a:off x="6098291" y="3116665"/>
              <a:ext cx="1065265" cy="583045"/>
            </a:xfrm>
            <a:prstGeom prst="rect">
              <a:avLst/>
            </a:prstGeom>
            <a:noFill/>
          </p:spPr>
          <p:txBody>
            <a:bodyPr wrap="square" rtlCol="0">
              <a:spAutoFit/>
            </a:bodyPr>
            <a:lstStyle/>
            <a:p>
              <a:r>
                <a:rPr lang="en-US" altLang="ko-KR" sz="1200" dirty="0" smtClean="0"/>
                <a:t>SDN Controller</a:t>
              </a:r>
            </a:p>
          </p:txBody>
        </p:sp>
        <p:sp>
          <p:nvSpPr>
            <p:cNvPr id="40" name="TextBox 39"/>
            <p:cNvSpPr txBox="1"/>
            <p:nvPr/>
          </p:nvSpPr>
          <p:spPr>
            <a:xfrm>
              <a:off x="6194338" y="4997246"/>
              <a:ext cx="969218" cy="583045"/>
            </a:xfrm>
            <a:prstGeom prst="rect">
              <a:avLst/>
            </a:prstGeom>
            <a:noFill/>
          </p:spPr>
          <p:txBody>
            <a:bodyPr wrap="square" rtlCol="0">
              <a:spAutoFit/>
            </a:bodyPr>
            <a:lstStyle/>
            <a:p>
              <a:r>
                <a:rPr lang="en-US" altLang="ko-KR" sz="1200" dirty="0" smtClean="0"/>
                <a:t>SDN Switch</a:t>
              </a:r>
            </a:p>
          </p:txBody>
        </p:sp>
        <p:sp>
          <p:nvSpPr>
            <p:cNvPr id="41" name="TextBox 40"/>
            <p:cNvSpPr txBox="1"/>
            <p:nvPr/>
          </p:nvSpPr>
          <p:spPr>
            <a:xfrm>
              <a:off x="3294308" y="5938231"/>
              <a:ext cx="979409" cy="349827"/>
            </a:xfrm>
            <a:prstGeom prst="rect">
              <a:avLst/>
            </a:prstGeom>
            <a:noFill/>
          </p:spPr>
          <p:txBody>
            <a:bodyPr wrap="square" rtlCol="0">
              <a:spAutoFit/>
            </a:bodyPr>
            <a:lstStyle/>
            <a:p>
              <a:r>
                <a:rPr lang="en-US" altLang="ko-KR" sz="1200" dirty="0" smtClean="0"/>
                <a:t>PoA1</a:t>
              </a:r>
              <a:endParaRPr lang="ko-KR" altLang="en-US" sz="1200" dirty="0"/>
            </a:p>
          </p:txBody>
        </p:sp>
        <p:sp>
          <p:nvSpPr>
            <p:cNvPr id="42" name="TextBox 41"/>
            <p:cNvSpPr txBox="1"/>
            <p:nvPr/>
          </p:nvSpPr>
          <p:spPr>
            <a:xfrm>
              <a:off x="5536442" y="5944866"/>
              <a:ext cx="979409" cy="349827"/>
            </a:xfrm>
            <a:prstGeom prst="rect">
              <a:avLst/>
            </a:prstGeom>
            <a:noFill/>
          </p:spPr>
          <p:txBody>
            <a:bodyPr wrap="square" rtlCol="0">
              <a:spAutoFit/>
            </a:bodyPr>
            <a:lstStyle/>
            <a:p>
              <a:r>
                <a:rPr lang="en-US" altLang="ko-KR" sz="1200" dirty="0" smtClean="0"/>
                <a:t>PoA2</a:t>
              </a:r>
              <a:endParaRPr lang="ko-KR" altLang="en-US" sz="1200" dirty="0"/>
            </a:p>
          </p:txBody>
        </p:sp>
        <p:sp>
          <p:nvSpPr>
            <p:cNvPr id="43" name="TextBox 42"/>
            <p:cNvSpPr txBox="1"/>
            <p:nvPr/>
          </p:nvSpPr>
          <p:spPr>
            <a:xfrm>
              <a:off x="3793946" y="6614502"/>
              <a:ext cx="622152" cy="427566"/>
            </a:xfrm>
            <a:prstGeom prst="rect">
              <a:avLst/>
            </a:prstGeom>
            <a:noFill/>
          </p:spPr>
          <p:txBody>
            <a:bodyPr wrap="square" rtlCol="0">
              <a:spAutoFit/>
            </a:bodyPr>
            <a:lstStyle/>
            <a:p>
              <a:r>
                <a:rPr lang="en-US" altLang="ko-KR" sz="1600" dirty="0" smtClean="0"/>
                <a:t>MN</a:t>
              </a:r>
              <a:endParaRPr lang="ko-KR" altLang="en-US" sz="1600" dirty="0"/>
            </a:p>
          </p:txBody>
        </p:sp>
        <p:cxnSp>
          <p:nvCxnSpPr>
            <p:cNvPr id="44" name="직선 화살표 연결선 43"/>
            <p:cNvCxnSpPr/>
            <p:nvPr/>
          </p:nvCxnSpPr>
          <p:spPr>
            <a:xfrm flipV="1">
              <a:off x="3507959" y="4417060"/>
              <a:ext cx="0" cy="548770"/>
            </a:xfrm>
            <a:prstGeom prst="straightConnector1">
              <a:avLst/>
            </a:prstGeom>
            <a:ln w="57150">
              <a:solidFill>
                <a:schemeClr val="accent6"/>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5" name="직선 화살표 연결선 44"/>
            <p:cNvCxnSpPr/>
            <p:nvPr/>
          </p:nvCxnSpPr>
          <p:spPr>
            <a:xfrm flipV="1">
              <a:off x="3236283" y="5350834"/>
              <a:ext cx="61812" cy="409543"/>
            </a:xfrm>
            <a:prstGeom prst="straightConnector1">
              <a:avLst/>
            </a:prstGeom>
            <a:ln w="2857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6" name="직선 화살표 연결선 45"/>
            <p:cNvCxnSpPr/>
            <p:nvPr/>
          </p:nvCxnSpPr>
          <p:spPr>
            <a:xfrm flipH="1" flipV="1">
              <a:off x="3800011" y="5512157"/>
              <a:ext cx="192606" cy="280971"/>
            </a:xfrm>
            <a:prstGeom prst="straightConnector1">
              <a:avLst/>
            </a:prstGeom>
            <a:ln w="2857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7" name="직선 화살표 연결선 46"/>
            <p:cNvCxnSpPr/>
            <p:nvPr/>
          </p:nvCxnSpPr>
          <p:spPr>
            <a:xfrm flipV="1">
              <a:off x="5416040" y="5350834"/>
              <a:ext cx="86934" cy="337878"/>
            </a:xfrm>
            <a:prstGeom prst="straightConnector1">
              <a:avLst/>
            </a:prstGeom>
            <a:ln w="285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8" name="직선 화살표 연결선 47"/>
            <p:cNvCxnSpPr/>
            <p:nvPr/>
          </p:nvCxnSpPr>
          <p:spPr>
            <a:xfrm flipH="1" flipV="1">
              <a:off x="6032568" y="5408809"/>
              <a:ext cx="209527" cy="284340"/>
            </a:xfrm>
            <a:prstGeom prst="straightConnector1">
              <a:avLst/>
            </a:prstGeom>
            <a:ln w="285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9" name="직선 화살표 연결선 48"/>
            <p:cNvCxnSpPr/>
            <p:nvPr/>
          </p:nvCxnSpPr>
          <p:spPr>
            <a:xfrm flipH="1" flipV="1">
              <a:off x="5827554" y="4317488"/>
              <a:ext cx="5862" cy="679758"/>
            </a:xfrm>
            <a:prstGeom prst="straightConnector1">
              <a:avLst/>
            </a:prstGeom>
            <a:ln w="285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0" name="직선 화살표 연결선 49"/>
            <p:cNvCxnSpPr/>
            <p:nvPr/>
          </p:nvCxnSpPr>
          <p:spPr>
            <a:xfrm flipH="1" flipV="1">
              <a:off x="4082818" y="4029326"/>
              <a:ext cx="1286470" cy="830818"/>
            </a:xfrm>
            <a:prstGeom prst="straightConnector1">
              <a:avLst/>
            </a:prstGeom>
            <a:ln w="76200">
              <a:solidFill>
                <a:srgbClr val="FFFF0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1" name="왼쪽 대괄호 50"/>
            <p:cNvSpPr/>
            <p:nvPr/>
          </p:nvSpPr>
          <p:spPr>
            <a:xfrm rot="16200000">
              <a:off x="4681922" y="6127997"/>
              <a:ext cx="181765" cy="791243"/>
            </a:xfrm>
            <a:prstGeom prst="lef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sz="1600"/>
            </a:p>
          </p:txBody>
        </p:sp>
        <p:sp>
          <p:nvSpPr>
            <p:cNvPr id="52" name="TextBox 51"/>
            <p:cNvSpPr txBox="1"/>
            <p:nvPr/>
          </p:nvSpPr>
          <p:spPr>
            <a:xfrm>
              <a:off x="4385513" y="6674053"/>
              <a:ext cx="854129" cy="330392"/>
            </a:xfrm>
            <a:prstGeom prst="rect">
              <a:avLst/>
            </a:prstGeom>
            <a:solidFill>
              <a:srgbClr val="FFFF00"/>
            </a:solidFill>
          </p:spPr>
          <p:txBody>
            <a:bodyPr wrap="none" rtlCol="0">
              <a:spAutoFit/>
            </a:bodyPr>
            <a:lstStyle/>
            <a:p>
              <a:r>
                <a:rPr lang="en-US" altLang="ko-KR" sz="1100" dirty="0" smtClean="0"/>
                <a:t>handover</a:t>
              </a:r>
              <a:endParaRPr lang="ko-KR" altLang="en-US" sz="1100" dirty="0"/>
            </a:p>
          </p:txBody>
        </p:sp>
        <p:sp>
          <p:nvSpPr>
            <p:cNvPr id="53" name="모서리가 둥근 직사각형 52"/>
            <p:cNvSpPr/>
            <p:nvPr/>
          </p:nvSpPr>
          <p:spPr>
            <a:xfrm>
              <a:off x="3489511" y="5104185"/>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050" dirty="0" smtClean="0">
                  <a:solidFill>
                    <a:schemeClr val="tx1"/>
                  </a:solidFill>
                </a:rPr>
                <a:t>MISF</a:t>
              </a:r>
              <a:endParaRPr lang="ko-KR" altLang="en-US" sz="1100" dirty="0">
                <a:solidFill>
                  <a:schemeClr val="tx1"/>
                </a:solidFill>
              </a:endParaRPr>
            </a:p>
          </p:txBody>
        </p:sp>
        <p:sp>
          <p:nvSpPr>
            <p:cNvPr id="54" name="모서리가 둥근 직사각형 53"/>
            <p:cNvSpPr/>
            <p:nvPr/>
          </p:nvSpPr>
          <p:spPr>
            <a:xfrm>
              <a:off x="5589936" y="5089988"/>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050" dirty="0" smtClean="0">
                  <a:solidFill>
                    <a:schemeClr val="tx1"/>
                  </a:solidFill>
                </a:rPr>
                <a:t>MISF</a:t>
              </a:r>
              <a:endParaRPr lang="ko-KR" altLang="en-US" sz="1100" dirty="0">
                <a:solidFill>
                  <a:schemeClr val="tx1"/>
                </a:solidFill>
              </a:endParaRPr>
            </a:p>
          </p:txBody>
        </p:sp>
        <p:sp>
          <p:nvSpPr>
            <p:cNvPr id="55" name="모서리가 둥근 직사각형 54"/>
            <p:cNvSpPr/>
            <p:nvPr/>
          </p:nvSpPr>
          <p:spPr>
            <a:xfrm>
              <a:off x="3430104" y="3816320"/>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050" dirty="0" smtClean="0">
                  <a:solidFill>
                    <a:schemeClr val="tx1"/>
                  </a:solidFill>
                </a:rPr>
                <a:t>MISF</a:t>
              </a:r>
              <a:endParaRPr lang="ko-KR" altLang="en-US" sz="1100" dirty="0">
                <a:solidFill>
                  <a:schemeClr val="tx1"/>
                </a:solidFill>
              </a:endParaRPr>
            </a:p>
          </p:txBody>
        </p:sp>
        <p:sp>
          <p:nvSpPr>
            <p:cNvPr id="56" name="모서리가 둥근 직사각형 55"/>
            <p:cNvSpPr/>
            <p:nvPr/>
          </p:nvSpPr>
          <p:spPr>
            <a:xfrm>
              <a:off x="6072281" y="3744467"/>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050" dirty="0" smtClean="0">
                  <a:solidFill>
                    <a:schemeClr val="tx1"/>
                  </a:solidFill>
                </a:rPr>
                <a:t>MISF</a:t>
              </a:r>
              <a:endParaRPr lang="ko-KR" altLang="en-US" sz="1100" dirty="0">
                <a:solidFill>
                  <a:schemeClr val="tx1"/>
                </a:solidFill>
              </a:endParaRPr>
            </a:p>
          </p:txBody>
        </p:sp>
        <p:cxnSp>
          <p:nvCxnSpPr>
            <p:cNvPr id="57" name="직선 화살표 연결선 56"/>
            <p:cNvCxnSpPr/>
            <p:nvPr/>
          </p:nvCxnSpPr>
          <p:spPr>
            <a:xfrm flipV="1">
              <a:off x="6398238" y="4382982"/>
              <a:ext cx="0" cy="548770"/>
            </a:xfrm>
            <a:prstGeom prst="straightConnector1">
              <a:avLst/>
            </a:prstGeom>
            <a:ln w="57150">
              <a:solidFill>
                <a:schemeClr val="accent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8" name="모서리가 둥근 직사각형 57"/>
            <p:cNvSpPr/>
            <p:nvPr/>
          </p:nvSpPr>
          <p:spPr>
            <a:xfrm>
              <a:off x="3996955" y="6026615"/>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050" dirty="0" smtClean="0">
                  <a:solidFill>
                    <a:schemeClr val="tx1"/>
                  </a:solidFill>
                </a:rPr>
                <a:t>MISF</a:t>
              </a:r>
              <a:endParaRPr lang="ko-KR" altLang="en-US" sz="1100" dirty="0">
                <a:solidFill>
                  <a:schemeClr val="tx1"/>
                </a:solidFill>
              </a:endParaRPr>
            </a:p>
          </p:txBody>
        </p:sp>
        <p:sp>
          <p:nvSpPr>
            <p:cNvPr id="59" name="모서리가 둥근 직사각형 58"/>
            <p:cNvSpPr/>
            <p:nvPr/>
          </p:nvSpPr>
          <p:spPr>
            <a:xfrm>
              <a:off x="5049366" y="6045394"/>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050" dirty="0" smtClean="0">
                  <a:solidFill>
                    <a:schemeClr val="tx1"/>
                  </a:solidFill>
                </a:rPr>
                <a:t>MISF</a:t>
              </a:r>
              <a:endParaRPr lang="ko-KR" altLang="en-US" sz="1100" dirty="0">
                <a:solidFill>
                  <a:schemeClr val="tx1"/>
                </a:solidFill>
              </a:endParaRPr>
            </a:p>
          </p:txBody>
        </p:sp>
        <p:sp>
          <p:nvSpPr>
            <p:cNvPr id="60" name="모서리가 둥근 직사각형 59"/>
            <p:cNvSpPr/>
            <p:nvPr/>
          </p:nvSpPr>
          <p:spPr>
            <a:xfrm>
              <a:off x="3290541" y="6531953"/>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050" dirty="0" smtClean="0">
                  <a:solidFill>
                    <a:schemeClr val="tx1"/>
                  </a:solidFill>
                </a:rPr>
                <a:t>MISF</a:t>
              </a:r>
              <a:endParaRPr lang="ko-KR" altLang="en-US" sz="1100" dirty="0">
                <a:solidFill>
                  <a:schemeClr val="tx1"/>
                </a:solidFill>
              </a:endParaRPr>
            </a:p>
          </p:txBody>
        </p:sp>
        <p:sp>
          <p:nvSpPr>
            <p:cNvPr id="61" name="모서리가 둥근 직사각형 60"/>
            <p:cNvSpPr/>
            <p:nvPr/>
          </p:nvSpPr>
          <p:spPr>
            <a:xfrm>
              <a:off x="5583637" y="6497558"/>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050" dirty="0" smtClean="0">
                  <a:solidFill>
                    <a:schemeClr val="tx1"/>
                  </a:solidFill>
                </a:rPr>
                <a:t>MISF</a:t>
              </a:r>
              <a:endParaRPr lang="ko-KR" altLang="en-US" sz="1100" dirty="0">
                <a:solidFill>
                  <a:schemeClr val="tx1"/>
                </a:solidFill>
              </a:endParaRPr>
            </a:p>
          </p:txBody>
        </p:sp>
        <p:sp>
          <p:nvSpPr>
            <p:cNvPr id="64" name="TextBox 63"/>
            <p:cNvSpPr txBox="1"/>
            <p:nvPr/>
          </p:nvSpPr>
          <p:spPr>
            <a:xfrm>
              <a:off x="3844556" y="2906027"/>
              <a:ext cx="1700145" cy="816262"/>
            </a:xfrm>
            <a:prstGeom prst="rect">
              <a:avLst/>
            </a:prstGeom>
            <a:noFill/>
          </p:spPr>
          <p:txBody>
            <a:bodyPr wrap="none" rtlCol="0">
              <a:spAutoFit/>
            </a:bodyPr>
            <a:lstStyle/>
            <a:p>
              <a:r>
                <a:rPr lang="en-US" altLang="ko-KR" sz="1200" dirty="0" err="1" smtClean="0">
                  <a:solidFill>
                    <a:srgbClr val="FF0000"/>
                  </a:solidFill>
                </a:rPr>
                <a:t>Signalling</a:t>
              </a:r>
              <a:r>
                <a:rPr lang="en-US" altLang="ko-KR" sz="1200" dirty="0" smtClean="0">
                  <a:solidFill>
                    <a:srgbClr val="FF0000"/>
                  </a:solidFill>
                </a:rPr>
                <a:t> between </a:t>
              </a:r>
              <a:br>
                <a:rPr lang="en-US" altLang="ko-KR" sz="1200" dirty="0" smtClean="0">
                  <a:solidFill>
                    <a:srgbClr val="FF0000"/>
                  </a:solidFill>
                </a:rPr>
              </a:br>
              <a:r>
                <a:rPr lang="en-US" altLang="ko-KR" sz="1200" dirty="0" smtClean="0">
                  <a:solidFill>
                    <a:srgbClr val="FF0000"/>
                  </a:solidFill>
                </a:rPr>
                <a:t>MIS </a:t>
              </a:r>
              <a:r>
                <a:rPr lang="en-US" altLang="ko-KR" sz="1200" dirty="0" err="1" smtClean="0">
                  <a:solidFill>
                    <a:srgbClr val="FF0000"/>
                  </a:solidFill>
                </a:rPr>
                <a:t>PoS</a:t>
              </a:r>
              <a:r>
                <a:rPr lang="en-US" altLang="ko-KR" sz="1200" dirty="0" smtClean="0">
                  <a:solidFill>
                    <a:srgbClr val="FF0000"/>
                  </a:solidFill>
                </a:rPr>
                <a:t> and SDN </a:t>
              </a:r>
              <a:br>
                <a:rPr lang="en-US" altLang="ko-KR" sz="1200" dirty="0" smtClean="0">
                  <a:solidFill>
                    <a:srgbClr val="FF0000"/>
                  </a:solidFill>
                </a:rPr>
              </a:br>
              <a:r>
                <a:rPr lang="en-US" altLang="ko-KR" sz="1200" dirty="0" smtClean="0">
                  <a:solidFill>
                    <a:srgbClr val="FF0000"/>
                  </a:solidFill>
                </a:rPr>
                <a:t>control entities</a:t>
              </a:r>
              <a:endParaRPr lang="ko-KR" altLang="en-US" sz="1200" dirty="0">
                <a:solidFill>
                  <a:srgbClr val="FF0000"/>
                </a:solidFill>
              </a:endParaRPr>
            </a:p>
          </p:txBody>
        </p:sp>
        <p:cxnSp>
          <p:nvCxnSpPr>
            <p:cNvPr id="65" name="직선 화살표 연결선 64"/>
            <p:cNvCxnSpPr/>
            <p:nvPr/>
          </p:nvCxnSpPr>
          <p:spPr>
            <a:xfrm flipH="1">
              <a:off x="4047236" y="3749891"/>
              <a:ext cx="1288927" cy="0"/>
            </a:xfrm>
            <a:prstGeom prst="straightConnector1">
              <a:avLst/>
            </a:prstGeom>
            <a:ln w="76200">
              <a:solidFill>
                <a:schemeClr val="accent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6" name="직선 화살표 연결선 65"/>
            <p:cNvCxnSpPr/>
            <p:nvPr/>
          </p:nvCxnSpPr>
          <p:spPr>
            <a:xfrm flipH="1">
              <a:off x="4036992" y="4060702"/>
              <a:ext cx="1214105" cy="771683"/>
            </a:xfrm>
            <a:prstGeom prst="straightConnector1">
              <a:avLst/>
            </a:prstGeom>
            <a:ln w="76200">
              <a:solidFill>
                <a:schemeClr val="accent1"/>
              </a:solidFill>
              <a:headEnd type="triangle"/>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202490762"/>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p:spPr>
        <p:txBody>
          <a:bodyPr/>
          <a:lstStyle/>
          <a:p>
            <a:r>
              <a:rPr lang="en-US" altLang="ko-KR" sz="2400" dirty="0" smtClean="0"/>
              <a:t>(1) </a:t>
            </a:r>
            <a:r>
              <a:rPr lang="en-US" altLang="ko-KR" sz="2400" dirty="0" smtClean="0">
                <a:solidFill>
                  <a:schemeClr val="accent1">
                    <a:lumMod val="50000"/>
                  </a:schemeClr>
                </a:solidFill>
              </a:rPr>
              <a:t>Overlay Solution: </a:t>
            </a:r>
            <a:r>
              <a:rPr lang="en-US" altLang="ko-KR" sz="2400" dirty="0" smtClean="0"/>
              <a:t>Mobility and MIS framework </a:t>
            </a:r>
            <a:endParaRPr lang="en-US" altLang="ko-KR" sz="2400" dirty="0"/>
          </a:p>
        </p:txBody>
      </p:sp>
      <p:cxnSp>
        <p:nvCxnSpPr>
          <p:cNvPr id="114" name="직선 연결선 113"/>
          <p:cNvCxnSpPr/>
          <p:nvPr/>
        </p:nvCxnSpPr>
        <p:spPr>
          <a:xfrm flipV="1">
            <a:off x="2993232" y="4730322"/>
            <a:ext cx="191253" cy="9231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 name="직선 연결선 115"/>
          <p:cNvCxnSpPr/>
          <p:nvPr/>
        </p:nvCxnSpPr>
        <p:spPr>
          <a:xfrm flipH="1" flipV="1">
            <a:off x="3336885" y="4882722"/>
            <a:ext cx="570030" cy="7707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직선 연결선 117"/>
          <p:cNvCxnSpPr/>
          <p:nvPr/>
        </p:nvCxnSpPr>
        <p:spPr>
          <a:xfrm flipV="1">
            <a:off x="5113509" y="4727009"/>
            <a:ext cx="247473" cy="9264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 name="직선 연결선 119"/>
          <p:cNvCxnSpPr/>
          <p:nvPr/>
        </p:nvCxnSpPr>
        <p:spPr>
          <a:xfrm flipH="1" flipV="1">
            <a:off x="5610761" y="4804865"/>
            <a:ext cx="570030" cy="7707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내용 개체 틀 2"/>
          <p:cNvSpPr>
            <a:spLocks noGrp="1"/>
          </p:cNvSpPr>
          <p:nvPr>
            <p:ph idx="1"/>
          </p:nvPr>
        </p:nvSpPr>
        <p:spPr>
          <a:xfrm>
            <a:off x="107504" y="836712"/>
            <a:ext cx="8856984" cy="1815315"/>
          </a:xfrm>
        </p:spPr>
        <p:txBody>
          <a:bodyPr/>
          <a:lstStyle/>
          <a:p>
            <a:pPr algn="just"/>
            <a:r>
              <a:rPr lang="en-US" altLang="ko-KR" sz="1800" dirty="0" smtClean="0"/>
              <a:t>Network entities of MIS framework may cooperate with other framework for optimizing data path control, mobility management, and resource management in both wireless and wired networks.</a:t>
            </a:r>
          </a:p>
          <a:p>
            <a:pPr algn="just"/>
            <a:r>
              <a:rPr lang="en-US" altLang="ko-KR" sz="1800" dirty="0" smtClean="0"/>
              <a:t>Requirements</a:t>
            </a:r>
          </a:p>
          <a:p>
            <a:pPr lvl="1" algn="just">
              <a:buFont typeface="Wingdings" panose="05000000000000000000" pitchFamily="2" charset="2"/>
              <a:buChar char="Ø"/>
            </a:pPr>
            <a:r>
              <a:rPr lang="en-US" altLang="ko-KR" sz="1800" dirty="0"/>
              <a:t>MIS function </a:t>
            </a:r>
            <a:r>
              <a:rPr lang="en-US" altLang="ko-KR" sz="1800" dirty="0" smtClean="0"/>
              <a:t>and SDN function can </a:t>
            </a:r>
            <a:r>
              <a:rPr lang="en-US" altLang="ko-KR" sz="1800" dirty="0"/>
              <a:t>co-exist </a:t>
            </a:r>
            <a:r>
              <a:rPr lang="en-US" altLang="ko-KR" sz="1800" dirty="0" smtClean="0"/>
              <a:t>in </a:t>
            </a:r>
            <a:r>
              <a:rPr lang="en-US" altLang="ko-KR" sz="1800" dirty="0"/>
              <a:t>the same physical network entities.</a:t>
            </a:r>
          </a:p>
          <a:p>
            <a:pPr lvl="1" algn="just">
              <a:buFont typeface="Wingdings" panose="05000000000000000000" pitchFamily="2" charset="2"/>
              <a:buChar char="Ø"/>
            </a:pPr>
            <a:r>
              <a:rPr lang="en-US" altLang="ko-KR" sz="1800" dirty="0" smtClean="0"/>
              <a:t>Then, MISF are needed </a:t>
            </a:r>
            <a:r>
              <a:rPr lang="en-US" altLang="ko-KR" sz="1800" dirty="0"/>
              <a:t>in </a:t>
            </a:r>
            <a:r>
              <a:rPr lang="en-US" altLang="ko-KR" sz="1800" dirty="0" smtClean="0"/>
              <a:t>SDN switches without interworking with SDN controller. </a:t>
            </a:r>
          </a:p>
        </p:txBody>
      </p:sp>
      <p:sp>
        <p:nvSpPr>
          <p:cNvPr id="4" name="슬라이드 번호 개체 틀 3"/>
          <p:cNvSpPr>
            <a:spLocks noGrp="1"/>
          </p:cNvSpPr>
          <p:nvPr>
            <p:ph type="sldNum" sz="quarter" idx="11"/>
          </p:nvPr>
        </p:nvSpPr>
        <p:spPr>
          <a:xfrm>
            <a:off x="8402383" y="6423331"/>
            <a:ext cx="685800" cy="381000"/>
          </a:xfrm>
        </p:spPr>
        <p:txBody>
          <a:bodyPr/>
          <a:lstStyle/>
          <a:p>
            <a:fld id="{F29C0F80-CD8F-472D-AFB6-6F74E86F726D}" type="slidenum">
              <a:rPr lang="en-US" altLang="ja-JP" smtClean="0">
                <a:solidFill>
                  <a:srgbClr val="000000"/>
                </a:solidFill>
              </a:rPr>
              <a:pPr/>
              <a:t>7</a:t>
            </a:fld>
            <a:endParaRPr lang="en-US" altLang="ja-JP" dirty="0">
              <a:solidFill>
                <a:srgbClr val="000000"/>
              </a:solidFill>
            </a:endParaRPr>
          </a:p>
        </p:txBody>
      </p:sp>
      <p:pic>
        <p:nvPicPr>
          <p:cNvPr id="68" name="Picture 12"/>
          <p:cNvPicPr>
            <a:picLocks noChangeAspect="1" noChangeArrowheads="1"/>
          </p:cNvPicPr>
          <p:nvPr/>
        </p:nvPicPr>
        <p:blipFill>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4912677" y="5109225"/>
            <a:ext cx="401664" cy="790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9" name="Picture 12"/>
          <p:cNvPicPr>
            <a:picLocks noChangeAspect="1" noChangeArrowheads="1"/>
          </p:cNvPicPr>
          <p:nvPr/>
        </p:nvPicPr>
        <p:blipFill>
          <a:blip r:embed="rId3" cstate="print">
            <a:duotone>
              <a:prstClr val="black"/>
              <a:schemeClr val="accent2">
                <a:tint val="45000"/>
                <a:satMod val="400000"/>
              </a:schemeClr>
            </a:duotone>
            <a:extLst>
              <a:ext uri="{28A0092B-C50C-407E-A947-70E740481C1C}">
                <a14:useLocalDpi xmlns:a14="http://schemas.microsoft.com/office/drawing/2010/main" val="0"/>
              </a:ext>
            </a:extLst>
          </a:blip>
          <a:srcRect/>
          <a:stretch>
            <a:fillRect/>
          </a:stretch>
        </p:blipFill>
        <p:spPr bwMode="auto">
          <a:xfrm>
            <a:off x="2754633" y="5087262"/>
            <a:ext cx="401664" cy="790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0" name="Picture 12"/>
          <p:cNvPicPr>
            <a:picLocks noChangeAspect="1" noChangeArrowheads="1"/>
          </p:cNvPicPr>
          <p:nvPr/>
        </p:nvPicPr>
        <p:blipFill>
          <a:blip r:embed="rId3" cstate="print">
            <a:duotone>
              <a:prstClr val="black"/>
              <a:schemeClr val="accent2">
                <a:tint val="45000"/>
                <a:satMod val="400000"/>
              </a:schemeClr>
            </a:duotone>
            <a:extLst>
              <a:ext uri="{28A0092B-C50C-407E-A947-70E740481C1C}">
                <a14:useLocalDpi xmlns:a14="http://schemas.microsoft.com/office/drawing/2010/main" val="0"/>
              </a:ext>
            </a:extLst>
          </a:blip>
          <a:srcRect/>
          <a:stretch>
            <a:fillRect/>
          </a:stretch>
        </p:blipFill>
        <p:spPr bwMode="auto">
          <a:xfrm>
            <a:off x="3659331" y="5102634"/>
            <a:ext cx="401664" cy="790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 name="Picture 12"/>
          <p:cNvPicPr>
            <a:picLocks noChangeAspect="1" noChangeArrowheads="1"/>
          </p:cNvPicPr>
          <p:nvPr/>
        </p:nvPicPr>
        <p:blipFill>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5974751" y="5030588"/>
            <a:ext cx="401664" cy="790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46" name="직선 연결선 45"/>
          <p:cNvCxnSpPr/>
          <p:nvPr/>
        </p:nvCxnSpPr>
        <p:spPr>
          <a:xfrm>
            <a:off x="3546450" y="3376595"/>
            <a:ext cx="1920859" cy="13053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3" name="직선 연결선 72"/>
          <p:cNvCxnSpPr/>
          <p:nvPr/>
        </p:nvCxnSpPr>
        <p:spPr>
          <a:xfrm flipV="1">
            <a:off x="3442666" y="3376595"/>
            <a:ext cx="1953521" cy="123327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2" name="직선 연결선 81"/>
          <p:cNvCxnSpPr/>
          <p:nvPr/>
        </p:nvCxnSpPr>
        <p:spPr>
          <a:xfrm flipV="1">
            <a:off x="3353564" y="3727228"/>
            <a:ext cx="17980" cy="8826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직선 연결선 82"/>
          <p:cNvCxnSpPr/>
          <p:nvPr/>
        </p:nvCxnSpPr>
        <p:spPr>
          <a:xfrm flipV="1">
            <a:off x="5558763" y="3527967"/>
            <a:ext cx="0" cy="12023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직선 연결선 85"/>
          <p:cNvCxnSpPr/>
          <p:nvPr/>
        </p:nvCxnSpPr>
        <p:spPr>
          <a:xfrm flipV="1">
            <a:off x="3546450" y="3303568"/>
            <a:ext cx="2088883" cy="1635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64" name="그림 63"/>
          <p:cNvPicPr>
            <a:picLocks noChangeAspect="1"/>
          </p:cNvPicPr>
          <p:nvPr/>
        </p:nvPicPr>
        <p:blipFill>
          <a:blip r:embed="rId4" cstate="print">
            <a:duotone>
              <a:prstClr val="black"/>
              <a:schemeClr val="accent6">
                <a:tint val="45000"/>
                <a:satMod val="400000"/>
              </a:schemeClr>
            </a:duotone>
          </a:blip>
          <a:stretch>
            <a:fillRect/>
          </a:stretch>
        </p:blipFill>
        <p:spPr>
          <a:xfrm>
            <a:off x="3011989" y="2915007"/>
            <a:ext cx="683150" cy="923176"/>
          </a:xfrm>
          <a:prstGeom prst="rect">
            <a:avLst/>
          </a:prstGeom>
        </p:spPr>
      </p:pic>
      <p:pic>
        <p:nvPicPr>
          <p:cNvPr id="65" name="그림 64"/>
          <p:cNvPicPr>
            <a:picLocks noChangeAspect="1"/>
          </p:cNvPicPr>
          <p:nvPr/>
        </p:nvPicPr>
        <p:blipFill>
          <a:blip r:embed="rId5" cstate="print">
            <a:duotone>
              <a:prstClr val="black"/>
              <a:schemeClr val="accent2">
                <a:tint val="45000"/>
                <a:satMod val="400000"/>
              </a:schemeClr>
            </a:duotone>
          </a:blip>
          <a:stretch>
            <a:fillRect/>
          </a:stretch>
        </p:blipFill>
        <p:spPr>
          <a:xfrm>
            <a:off x="3047949" y="4472228"/>
            <a:ext cx="647190" cy="558360"/>
          </a:xfrm>
          <a:prstGeom prst="rect">
            <a:avLst/>
          </a:prstGeom>
        </p:spPr>
      </p:pic>
      <p:pic>
        <p:nvPicPr>
          <p:cNvPr id="66" name="그림 65"/>
          <p:cNvPicPr>
            <a:picLocks noChangeAspect="1"/>
          </p:cNvPicPr>
          <p:nvPr/>
        </p:nvPicPr>
        <p:blipFill>
          <a:blip r:embed="rId4" cstate="print">
            <a:duotone>
              <a:prstClr val="black"/>
              <a:schemeClr val="accent1">
                <a:tint val="45000"/>
                <a:satMod val="400000"/>
              </a:schemeClr>
            </a:duotone>
          </a:blip>
          <a:stretch>
            <a:fillRect/>
          </a:stretch>
        </p:blipFill>
        <p:spPr>
          <a:xfrm>
            <a:off x="5226615" y="2915007"/>
            <a:ext cx="683150" cy="923176"/>
          </a:xfrm>
          <a:prstGeom prst="rect">
            <a:avLst/>
          </a:prstGeom>
        </p:spPr>
      </p:pic>
      <p:pic>
        <p:nvPicPr>
          <p:cNvPr id="67" name="그림 66"/>
          <p:cNvPicPr>
            <a:picLocks noChangeAspect="1"/>
          </p:cNvPicPr>
          <p:nvPr/>
        </p:nvPicPr>
        <p:blipFill>
          <a:blip r:embed="rId5" cstate="print">
            <a:duotone>
              <a:prstClr val="black"/>
              <a:schemeClr val="accent1">
                <a:tint val="45000"/>
                <a:satMod val="400000"/>
              </a:schemeClr>
            </a:duotone>
          </a:blip>
          <a:stretch>
            <a:fillRect/>
          </a:stretch>
        </p:blipFill>
        <p:spPr>
          <a:xfrm>
            <a:off x="5226615" y="4451142"/>
            <a:ext cx="647190" cy="558360"/>
          </a:xfrm>
          <a:prstGeom prst="rect">
            <a:avLst/>
          </a:prstGeom>
        </p:spPr>
      </p:pic>
      <p:pic>
        <p:nvPicPr>
          <p:cNvPr id="126" name="Picture 2" descr="C:\Users\user\AppData\Local\Microsoft\Windows\Temporary Internet Files\Content.IE5\EVQU9V7S\MC900433826[1].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071653" y="5911592"/>
            <a:ext cx="658458" cy="658458"/>
          </a:xfrm>
          <a:prstGeom prst="rect">
            <a:avLst/>
          </a:prstGeom>
          <a:noFill/>
          <a:extLst>
            <a:ext uri="{909E8E84-426E-40DD-AFC4-6F175D3DCCD1}">
              <a14:hiddenFill xmlns:a14="http://schemas.microsoft.com/office/drawing/2010/main">
                <a:solidFill>
                  <a:srgbClr val="FFFFFF"/>
                </a:solidFill>
              </a14:hiddenFill>
            </a:ext>
          </a:extLst>
        </p:spPr>
      </p:pic>
      <p:pic>
        <p:nvPicPr>
          <p:cNvPr id="127" name="Picture 2" descr="C:\Users\user\AppData\Local\Microsoft\Windows\Temporary Internet Files\Content.IE5\EVQU9V7S\MC900433826[1].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360982" y="5877564"/>
            <a:ext cx="658458" cy="658458"/>
          </a:xfrm>
          <a:prstGeom prst="rect">
            <a:avLst/>
          </a:prstGeom>
          <a:noFill/>
          <a:extLst>
            <a:ext uri="{909E8E84-426E-40DD-AFC4-6F175D3DCCD1}">
              <a14:hiddenFill xmlns:a14="http://schemas.microsoft.com/office/drawing/2010/main">
                <a:solidFill>
                  <a:srgbClr val="FFFFFF"/>
                </a:solidFill>
              </a14:hiddenFill>
            </a:ext>
          </a:extLst>
        </p:spPr>
      </p:pic>
      <p:sp>
        <p:nvSpPr>
          <p:cNvPr id="145" name="TextBox 144"/>
          <p:cNvSpPr txBox="1"/>
          <p:nvPr/>
        </p:nvSpPr>
        <p:spPr>
          <a:xfrm>
            <a:off x="1835696" y="2876522"/>
            <a:ext cx="1113234" cy="738664"/>
          </a:xfrm>
          <a:prstGeom prst="rect">
            <a:avLst/>
          </a:prstGeom>
          <a:noFill/>
        </p:spPr>
        <p:txBody>
          <a:bodyPr wrap="square" rtlCol="0">
            <a:spAutoFit/>
          </a:bodyPr>
          <a:lstStyle/>
          <a:p>
            <a:r>
              <a:rPr lang="en-US" altLang="ko-KR" sz="1400" dirty="0"/>
              <a:t>Access </a:t>
            </a:r>
            <a:r>
              <a:rPr lang="en-US" altLang="ko-KR" sz="1400" dirty="0" smtClean="0"/>
              <a:t>Controller 1 (MIS </a:t>
            </a:r>
            <a:r>
              <a:rPr lang="en-US" altLang="ko-KR" sz="1400" dirty="0" err="1" smtClean="0"/>
              <a:t>PoS</a:t>
            </a:r>
            <a:r>
              <a:rPr lang="en-US" altLang="ko-KR" sz="1400" dirty="0" smtClean="0"/>
              <a:t>)</a:t>
            </a:r>
          </a:p>
        </p:txBody>
      </p:sp>
      <p:sp>
        <p:nvSpPr>
          <p:cNvPr id="146" name="TextBox 145"/>
          <p:cNvSpPr txBox="1"/>
          <p:nvPr/>
        </p:nvSpPr>
        <p:spPr>
          <a:xfrm>
            <a:off x="2021566" y="4209835"/>
            <a:ext cx="1050087" cy="738664"/>
          </a:xfrm>
          <a:prstGeom prst="rect">
            <a:avLst/>
          </a:prstGeom>
          <a:noFill/>
        </p:spPr>
        <p:txBody>
          <a:bodyPr wrap="square" rtlCol="0">
            <a:spAutoFit/>
          </a:bodyPr>
          <a:lstStyle/>
          <a:p>
            <a:r>
              <a:rPr lang="en-US" altLang="ko-KR" sz="1400" dirty="0" smtClean="0"/>
              <a:t>Router/ Switch</a:t>
            </a:r>
          </a:p>
          <a:p>
            <a:r>
              <a:rPr lang="en-US" altLang="ko-KR" sz="1400" dirty="0" smtClean="0"/>
              <a:t>(MIS </a:t>
            </a:r>
            <a:r>
              <a:rPr lang="en-US" altLang="ko-KR" sz="1400" dirty="0" err="1" smtClean="0"/>
              <a:t>PoS</a:t>
            </a:r>
            <a:r>
              <a:rPr lang="en-US" altLang="ko-KR" sz="1400" dirty="0" smtClean="0"/>
              <a:t>) </a:t>
            </a:r>
          </a:p>
        </p:txBody>
      </p:sp>
      <p:sp>
        <p:nvSpPr>
          <p:cNvPr id="147" name="TextBox 146"/>
          <p:cNvSpPr txBox="1"/>
          <p:nvPr/>
        </p:nvSpPr>
        <p:spPr>
          <a:xfrm>
            <a:off x="5974750" y="3058311"/>
            <a:ext cx="1189537" cy="523220"/>
          </a:xfrm>
          <a:prstGeom prst="rect">
            <a:avLst/>
          </a:prstGeom>
          <a:noFill/>
        </p:spPr>
        <p:txBody>
          <a:bodyPr wrap="square" rtlCol="0">
            <a:spAutoFit/>
          </a:bodyPr>
          <a:lstStyle/>
          <a:p>
            <a:r>
              <a:rPr lang="en-US" altLang="ko-KR" sz="1400" dirty="0" smtClean="0"/>
              <a:t>SDN Controller 2</a:t>
            </a:r>
          </a:p>
        </p:txBody>
      </p:sp>
      <p:sp>
        <p:nvSpPr>
          <p:cNvPr id="148" name="TextBox 147"/>
          <p:cNvSpPr txBox="1"/>
          <p:nvPr/>
        </p:nvSpPr>
        <p:spPr>
          <a:xfrm>
            <a:off x="5568190" y="4086646"/>
            <a:ext cx="969218" cy="523220"/>
          </a:xfrm>
          <a:prstGeom prst="rect">
            <a:avLst/>
          </a:prstGeom>
          <a:noFill/>
        </p:spPr>
        <p:txBody>
          <a:bodyPr wrap="square" rtlCol="0">
            <a:spAutoFit/>
          </a:bodyPr>
          <a:lstStyle/>
          <a:p>
            <a:r>
              <a:rPr lang="en-US" altLang="ko-KR" sz="1400" dirty="0" smtClean="0"/>
              <a:t>SDN Switch</a:t>
            </a:r>
          </a:p>
        </p:txBody>
      </p:sp>
      <p:sp>
        <p:nvSpPr>
          <p:cNvPr id="149" name="TextBox 148"/>
          <p:cNvSpPr txBox="1"/>
          <p:nvPr/>
        </p:nvSpPr>
        <p:spPr>
          <a:xfrm>
            <a:off x="3071653" y="5413213"/>
            <a:ext cx="979409" cy="307777"/>
          </a:xfrm>
          <a:prstGeom prst="rect">
            <a:avLst/>
          </a:prstGeom>
          <a:noFill/>
        </p:spPr>
        <p:txBody>
          <a:bodyPr wrap="square" rtlCol="0">
            <a:spAutoFit/>
          </a:bodyPr>
          <a:lstStyle/>
          <a:p>
            <a:r>
              <a:rPr lang="en-US" altLang="ko-KR" sz="1400" dirty="0" smtClean="0"/>
              <a:t>PoA1</a:t>
            </a:r>
            <a:endParaRPr lang="ko-KR" altLang="en-US" sz="1400" dirty="0"/>
          </a:p>
        </p:txBody>
      </p:sp>
      <p:sp>
        <p:nvSpPr>
          <p:cNvPr id="150" name="TextBox 149"/>
          <p:cNvSpPr txBox="1"/>
          <p:nvPr/>
        </p:nvSpPr>
        <p:spPr>
          <a:xfrm>
            <a:off x="5313788" y="5419848"/>
            <a:ext cx="979409" cy="307777"/>
          </a:xfrm>
          <a:prstGeom prst="rect">
            <a:avLst/>
          </a:prstGeom>
          <a:noFill/>
        </p:spPr>
        <p:txBody>
          <a:bodyPr wrap="square" rtlCol="0">
            <a:spAutoFit/>
          </a:bodyPr>
          <a:lstStyle/>
          <a:p>
            <a:r>
              <a:rPr lang="en-US" altLang="ko-KR" sz="1400" dirty="0" smtClean="0"/>
              <a:t>PoA2</a:t>
            </a:r>
            <a:endParaRPr lang="ko-KR" altLang="en-US" sz="1400" dirty="0"/>
          </a:p>
        </p:txBody>
      </p:sp>
      <p:sp>
        <p:nvSpPr>
          <p:cNvPr id="151" name="TextBox 150"/>
          <p:cNvSpPr txBox="1"/>
          <p:nvPr/>
        </p:nvSpPr>
        <p:spPr>
          <a:xfrm>
            <a:off x="3571291" y="6089484"/>
            <a:ext cx="622152" cy="369332"/>
          </a:xfrm>
          <a:prstGeom prst="rect">
            <a:avLst/>
          </a:prstGeom>
          <a:noFill/>
        </p:spPr>
        <p:txBody>
          <a:bodyPr wrap="square" rtlCol="0">
            <a:spAutoFit/>
          </a:bodyPr>
          <a:lstStyle/>
          <a:p>
            <a:r>
              <a:rPr lang="en-US" altLang="ko-KR" dirty="0" smtClean="0"/>
              <a:t>MN</a:t>
            </a:r>
            <a:endParaRPr lang="ko-KR" altLang="en-US" dirty="0"/>
          </a:p>
        </p:txBody>
      </p:sp>
      <p:sp>
        <p:nvSpPr>
          <p:cNvPr id="152" name="TextBox 151"/>
          <p:cNvSpPr txBox="1"/>
          <p:nvPr/>
        </p:nvSpPr>
        <p:spPr>
          <a:xfrm>
            <a:off x="5734313" y="6042991"/>
            <a:ext cx="979409" cy="369332"/>
          </a:xfrm>
          <a:prstGeom prst="rect">
            <a:avLst/>
          </a:prstGeom>
          <a:noFill/>
        </p:spPr>
        <p:txBody>
          <a:bodyPr wrap="square" rtlCol="0">
            <a:spAutoFit/>
          </a:bodyPr>
          <a:lstStyle/>
          <a:p>
            <a:r>
              <a:rPr lang="en-US" altLang="ko-KR" dirty="0" smtClean="0"/>
              <a:t>MN</a:t>
            </a:r>
            <a:endParaRPr lang="ko-KR" altLang="en-US"/>
          </a:p>
        </p:txBody>
      </p:sp>
      <p:cxnSp>
        <p:nvCxnSpPr>
          <p:cNvPr id="76" name="직선 화살표 연결선 75"/>
          <p:cNvCxnSpPr/>
          <p:nvPr/>
        </p:nvCxnSpPr>
        <p:spPr>
          <a:xfrm flipV="1">
            <a:off x="3285304" y="3892042"/>
            <a:ext cx="0" cy="548770"/>
          </a:xfrm>
          <a:prstGeom prst="straightConnector1">
            <a:avLst/>
          </a:prstGeom>
          <a:ln w="57150">
            <a:solidFill>
              <a:srgbClr val="FFFF0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9" name="직선 화살표 연결선 78"/>
          <p:cNvCxnSpPr/>
          <p:nvPr/>
        </p:nvCxnSpPr>
        <p:spPr>
          <a:xfrm flipV="1">
            <a:off x="3013628" y="4825816"/>
            <a:ext cx="61812" cy="409543"/>
          </a:xfrm>
          <a:prstGeom prst="straightConnector1">
            <a:avLst/>
          </a:prstGeom>
          <a:ln w="2857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1" name="직선 화살표 연결선 80"/>
          <p:cNvCxnSpPr/>
          <p:nvPr/>
        </p:nvCxnSpPr>
        <p:spPr>
          <a:xfrm flipH="1" flipV="1">
            <a:off x="3577356" y="4987139"/>
            <a:ext cx="192606" cy="280971"/>
          </a:xfrm>
          <a:prstGeom prst="straightConnector1">
            <a:avLst/>
          </a:prstGeom>
          <a:ln w="2857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4" name="직선 화살표 연결선 83"/>
          <p:cNvCxnSpPr/>
          <p:nvPr/>
        </p:nvCxnSpPr>
        <p:spPr>
          <a:xfrm flipV="1">
            <a:off x="5193385" y="4825816"/>
            <a:ext cx="86934" cy="337878"/>
          </a:xfrm>
          <a:prstGeom prst="straightConnector1">
            <a:avLst/>
          </a:prstGeom>
          <a:ln w="285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5" name="직선 화살표 연결선 84"/>
          <p:cNvCxnSpPr/>
          <p:nvPr/>
        </p:nvCxnSpPr>
        <p:spPr>
          <a:xfrm flipH="1" flipV="1">
            <a:off x="5809913" y="4883791"/>
            <a:ext cx="209527" cy="284340"/>
          </a:xfrm>
          <a:prstGeom prst="straightConnector1">
            <a:avLst/>
          </a:prstGeom>
          <a:ln w="285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7" name="직선 화살표 연결선 86"/>
          <p:cNvCxnSpPr/>
          <p:nvPr/>
        </p:nvCxnSpPr>
        <p:spPr>
          <a:xfrm flipH="1" flipV="1">
            <a:off x="5604899" y="3792470"/>
            <a:ext cx="5862" cy="679758"/>
          </a:xfrm>
          <a:prstGeom prst="straightConnector1">
            <a:avLst/>
          </a:prstGeom>
          <a:ln w="285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4" name="직선 화살표 연결선 93"/>
          <p:cNvCxnSpPr/>
          <p:nvPr/>
        </p:nvCxnSpPr>
        <p:spPr>
          <a:xfrm flipH="1" flipV="1">
            <a:off x="3860163" y="3504308"/>
            <a:ext cx="1286470" cy="830818"/>
          </a:xfrm>
          <a:prstGeom prst="straightConnector1">
            <a:avLst/>
          </a:prstGeom>
          <a:ln w="76200">
            <a:solidFill>
              <a:srgbClr val="FFFF0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 name="왼쪽 대괄호 5"/>
          <p:cNvSpPr/>
          <p:nvPr/>
        </p:nvSpPr>
        <p:spPr>
          <a:xfrm rot="16200000">
            <a:off x="4459267" y="5602979"/>
            <a:ext cx="181765" cy="791243"/>
          </a:xfrm>
          <a:prstGeom prst="lef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sp>
        <p:nvSpPr>
          <p:cNvPr id="50" name="TextBox 49"/>
          <p:cNvSpPr txBox="1"/>
          <p:nvPr/>
        </p:nvSpPr>
        <p:spPr>
          <a:xfrm>
            <a:off x="4162858" y="6149035"/>
            <a:ext cx="758541" cy="276999"/>
          </a:xfrm>
          <a:prstGeom prst="rect">
            <a:avLst/>
          </a:prstGeom>
          <a:solidFill>
            <a:srgbClr val="FFFF00"/>
          </a:solidFill>
        </p:spPr>
        <p:txBody>
          <a:bodyPr wrap="none" rtlCol="0">
            <a:spAutoFit/>
          </a:bodyPr>
          <a:lstStyle/>
          <a:p>
            <a:r>
              <a:rPr lang="en-US" altLang="ko-KR" sz="1200" dirty="0" smtClean="0"/>
              <a:t>handover</a:t>
            </a:r>
            <a:endParaRPr lang="ko-KR" altLang="en-US" sz="1200" dirty="0"/>
          </a:p>
        </p:txBody>
      </p:sp>
      <p:sp>
        <p:nvSpPr>
          <p:cNvPr id="52" name="모서리가 둥근 직사각형 51"/>
          <p:cNvSpPr/>
          <p:nvPr/>
        </p:nvSpPr>
        <p:spPr>
          <a:xfrm>
            <a:off x="3266856" y="4579167"/>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
        <p:nvSpPr>
          <p:cNvPr id="53" name="모서리가 둥근 직사각형 52"/>
          <p:cNvSpPr/>
          <p:nvPr/>
        </p:nvSpPr>
        <p:spPr>
          <a:xfrm>
            <a:off x="5367281" y="4564970"/>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
        <p:nvSpPr>
          <p:cNvPr id="74" name="모서리가 둥근 직사각형 73"/>
          <p:cNvSpPr/>
          <p:nvPr/>
        </p:nvSpPr>
        <p:spPr>
          <a:xfrm>
            <a:off x="3207449" y="3291302"/>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
        <p:nvSpPr>
          <p:cNvPr id="90" name="모서리가 둥근 직사각형 89"/>
          <p:cNvSpPr/>
          <p:nvPr/>
        </p:nvSpPr>
        <p:spPr>
          <a:xfrm>
            <a:off x="3774300" y="5501597"/>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
        <p:nvSpPr>
          <p:cNvPr id="91" name="모서리가 둥근 직사각형 90"/>
          <p:cNvSpPr/>
          <p:nvPr/>
        </p:nvSpPr>
        <p:spPr>
          <a:xfrm>
            <a:off x="4826711" y="5520376"/>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
        <p:nvSpPr>
          <p:cNvPr id="93" name="모서리가 둥근 직사각형 92"/>
          <p:cNvSpPr/>
          <p:nvPr/>
        </p:nvSpPr>
        <p:spPr>
          <a:xfrm>
            <a:off x="3067886" y="6006935"/>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
        <p:nvSpPr>
          <p:cNvPr id="95" name="모서리가 둥근 직사각형 94"/>
          <p:cNvSpPr/>
          <p:nvPr/>
        </p:nvSpPr>
        <p:spPr>
          <a:xfrm>
            <a:off x="5360982" y="5972540"/>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
        <p:nvSpPr>
          <p:cNvPr id="96" name="모서리가 둥근 직사각형 95"/>
          <p:cNvSpPr/>
          <p:nvPr/>
        </p:nvSpPr>
        <p:spPr>
          <a:xfrm>
            <a:off x="2753282" y="5589240"/>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
        <p:nvSpPr>
          <p:cNvPr id="97" name="모서리가 둥근 직사각형 96"/>
          <p:cNvSpPr/>
          <p:nvPr/>
        </p:nvSpPr>
        <p:spPr>
          <a:xfrm>
            <a:off x="6070646" y="5589240"/>
            <a:ext cx="355044" cy="233886"/>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ko-KR" sz="1100" dirty="0" smtClean="0">
                <a:solidFill>
                  <a:schemeClr val="tx1"/>
                </a:solidFill>
              </a:rPr>
              <a:t>MISF</a:t>
            </a:r>
            <a:endParaRPr lang="ko-KR" altLang="en-US" sz="1200" dirty="0">
              <a:solidFill>
                <a:schemeClr val="tx1"/>
              </a:solidFill>
            </a:endParaRPr>
          </a:p>
        </p:txBody>
      </p:sp>
      <p:sp>
        <p:nvSpPr>
          <p:cNvPr id="62" name="TextBox 61"/>
          <p:cNvSpPr txBox="1"/>
          <p:nvPr/>
        </p:nvSpPr>
        <p:spPr>
          <a:xfrm>
            <a:off x="5915229" y="3720542"/>
            <a:ext cx="1609099" cy="523220"/>
          </a:xfrm>
          <a:prstGeom prst="rect">
            <a:avLst/>
          </a:prstGeom>
          <a:noFill/>
        </p:spPr>
        <p:txBody>
          <a:bodyPr wrap="square" rtlCol="0">
            <a:spAutoFit/>
          </a:bodyPr>
          <a:lstStyle/>
          <a:p>
            <a:r>
              <a:rPr lang="en-US" altLang="ko-KR" sz="1400" dirty="0" err="1" smtClean="0">
                <a:solidFill>
                  <a:srgbClr val="0070C0"/>
                </a:solidFill>
              </a:rPr>
              <a:t>OpenFlow</a:t>
            </a:r>
            <a:r>
              <a:rPr lang="en-US" altLang="ko-KR" sz="1400" dirty="0" smtClean="0">
                <a:solidFill>
                  <a:srgbClr val="0070C0"/>
                </a:solidFill>
              </a:rPr>
              <a:t> </a:t>
            </a:r>
            <a:br>
              <a:rPr lang="en-US" altLang="ko-KR" sz="1400" dirty="0" smtClean="0">
                <a:solidFill>
                  <a:srgbClr val="0070C0"/>
                </a:solidFill>
              </a:rPr>
            </a:br>
            <a:r>
              <a:rPr lang="en-US" altLang="ko-KR" sz="1400" dirty="0" smtClean="0">
                <a:solidFill>
                  <a:srgbClr val="0070C0"/>
                </a:solidFill>
              </a:rPr>
              <a:t>Extended primitive</a:t>
            </a:r>
          </a:p>
        </p:txBody>
      </p:sp>
    </p:spTree>
    <p:extLst>
      <p:ext uri="{BB962C8B-B14F-4D97-AF65-F5344CB8AC3E}">
        <p14:creationId xmlns:p14="http://schemas.microsoft.com/office/powerpoint/2010/main" val="298088087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t>(1) Signaling message flows (overlay)</a:t>
            </a:r>
            <a:endParaRPr lang="ko-KR" altLang="en-US" sz="2800" dirty="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8</a:t>
            </a:fld>
            <a:endParaRPr lang="en-US" altLang="ja-JP">
              <a:solidFill>
                <a:srgbClr val="000000"/>
              </a:solidFill>
            </a:endParaRPr>
          </a:p>
        </p:txBody>
      </p:sp>
      <p:sp>
        <p:nvSpPr>
          <p:cNvPr id="25" name="직사각형 24"/>
          <p:cNvSpPr/>
          <p:nvPr/>
        </p:nvSpPr>
        <p:spPr>
          <a:xfrm>
            <a:off x="3467121" y="4681980"/>
            <a:ext cx="4195944" cy="6348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6" name="직사각형 25"/>
          <p:cNvSpPr/>
          <p:nvPr/>
        </p:nvSpPr>
        <p:spPr>
          <a:xfrm>
            <a:off x="4732804" y="3004895"/>
            <a:ext cx="2935540" cy="11449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28" name="직선 화살표 연결선 27"/>
          <p:cNvCxnSpPr/>
          <p:nvPr/>
        </p:nvCxnSpPr>
        <p:spPr>
          <a:xfrm>
            <a:off x="7663065" y="1637391"/>
            <a:ext cx="0" cy="469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8" name="직선 화살표 연결선 37"/>
          <p:cNvCxnSpPr/>
          <p:nvPr/>
        </p:nvCxnSpPr>
        <p:spPr>
          <a:xfrm>
            <a:off x="2231740" y="2096852"/>
            <a:ext cx="1235381" cy="3306"/>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sp>
        <p:nvSpPr>
          <p:cNvPr id="42" name="직사각형 41"/>
          <p:cNvSpPr/>
          <p:nvPr/>
        </p:nvSpPr>
        <p:spPr>
          <a:xfrm>
            <a:off x="4730413" y="2060848"/>
            <a:ext cx="1514203" cy="799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43" name="직선 화살표 연결선 42"/>
          <p:cNvCxnSpPr/>
          <p:nvPr/>
        </p:nvCxnSpPr>
        <p:spPr>
          <a:xfrm flipV="1">
            <a:off x="3441600" y="2095080"/>
            <a:ext cx="4224353" cy="5078"/>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sp>
        <p:nvSpPr>
          <p:cNvPr id="47" name="직사각형 46"/>
          <p:cNvSpPr/>
          <p:nvPr/>
        </p:nvSpPr>
        <p:spPr>
          <a:xfrm>
            <a:off x="4716016" y="2268281"/>
            <a:ext cx="1514203" cy="799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8" name="직사각형 47"/>
          <p:cNvSpPr/>
          <p:nvPr/>
        </p:nvSpPr>
        <p:spPr>
          <a:xfrm>
            <a:off x="4730953" y="2488842"/>
            <a:ext cx="1514203" cy="799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1" name="직사각형 50"/>
          <p:cNvSpPr/>
          <p:nvPr/>
        </p:nvSpPr>
        <p:spPr>
          <a:xfrm>
            <a:off x="4740136" y="4423785"/>
            <a:ext cx="1514203" cy="799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2" name="직사각형 51"/>
          <p:cNvSpPr/>
          <p:nvPr/>
        </p:nvSpPr>
        <p:spPr>
          <a:xfrm>
            <a:off x="4731146" y="4645193"/>
            <a:ext cx="1514203" cy="799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53" name="직선 화살표 연결선 52"/>
          <p:cNvCxnSpPr/>
          <p:nvPr/>
        </p:nvCxnSpPr>
        <p:spPr>
          <a:xfrm>
            <a:off x="4745822" y="2534561"/>
            <a:ext cx="2926067" cy="0"/>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54" name="직선 화살표 연결선 53"/>
          <p:cNvCxnSpPr/>
          <p:nvPr/>
        </p:nvCxnSpPr>
        <p:spPr>
          <a:xfrm flipV="1">
            <a:off x="4745821" y="2297625"/>
            <a:ext cx="2917244" cy="5744"/>
          </a:xfrm>
          <a:prstGeom prst="straightConnector1">
            <a:avLst/>
          </a:prstGeom>
          <a:ln>
            <a:solidFill>
              <a:schemeClr val="accent6"/>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55" name="직사각형 54"/>
          <p:cNvSpPr/>
          <p:nvPr/>
        </p:nvSpPr>
        <p:spPr>
          <a:xfrm>
            <a:off x="4730412" y="2924944"/>
            <a:ext cx="1514203" cy="799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56" name="직선 화살표 연결선 55"/>
          <p:cNvCxnSpPr/>
          <p:nvPr/>
        </p:nvCxnSpPr>
        <p:spPr>
          <a:xfrm flipV="1">
            <a:off x="3441600" y="2962271"/>
            <a:ext cx="4230289" cy="8840"/>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57" name="직선 화살표 연결선 56"/>
          <p:cNvCxnSpPr/>
          <p:nvPr/>
        </p:nvCxnSpPr>
        <p:spPr>
          <a:xfrm>
            <a:off x="2231740" y="2754016"/>
            <a:ext cx="5431325" cy="0"/>
          </a:xfrm>
          <a:prstGeom prst="straightConnector1">
            <a:avLst/>
          </a:prstGeom>
          <a:ln>
            <a:solidFill>
              <a:schemeClr val="accent6"/>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7" name="직선 화살표 연결선 66"/>
          <p:cNvCxnSpPr/>
          <p:nvPr/>
        </p:nvCxnSpPr>
        <p:spPr>
          <a:xfrm>
            <a:off x="6244615" y="1657936"/>
            <a:ext cx="0" cy="469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8" name="직선 화살표 연결선 67"/>
          <p:cNvCxnSpPr/>
          <p:nvPr/>
        </p:nvCxnSpPr>
        <p:spPr>
          <a:xfrm>
            <a:off x="2231740" y="3898838"/>
            <a:ext cx="5453429" cy="0"/>
          </a:xfrm>
          <a:prstGeom prst="straightConnector1">
            <a:avLst/>
          </a:prstGeom>
          <a:ln>
            <a:solidFill>
              <a:schemeClr val="accent6"/>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0" name="직선 화살표 연결선 69"/>
          <p:cNvCxnSpPr/>
          <p:nvPr/>
        </p:nvCxnSpPr>
        <p:spPr>
          <a:xfrm>
            <a:off x="4727286" y="4437112"/>
            <a:ext cx="2938667" cy="0"/>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71" name="직선 화살표 연결선 70"/>
          <p:cNvCxnSpPr/>
          <p:nvPr/>
        </p:nvCxnSpPr>
        <p:spPr>
          <a:xfrm>
            <a:off x="2218460" y="4660505"/>
            <a:ext cx="5453429" cy="0"/>
          </a:xfrm>
          <a:prstGeom prst="straightConnector1">
            <a:avLst/>
          </a:prstGeom>
          <a:ln>
            <a:solidFill>
              <a:schemeClr val="accent6"/>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75" name="직선 화살표 연결선 74"/>
          <p:cNvCxnSpPr/>
          <p:nvPr/>
        </p:nvCxnSpPr>
        <p:spPr>
          <a:xfrm>
            <a:off x="2275262" y="5802984"/>
            <a:ext cx="5396627" cy="0"/>
          </a:xfrm>
          <a:prstGeom prst="straightConnector1">
            <a:avLst/>
          </a:prstGeom>
          <a:ln>
            <a:solidFill>
              <a:schemeClr val="accent6"/>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6" name="직선 화살표 연결선 75"/>
          <p:cNvCxnSpPr/>
          <p:nvPr/>
        </p:nvCxnSpPr>
        <p:spPr>
          <a:xfrm>
            <a:off x="3432358" y="5113300"/>
            <a:ext cx="4230707" cy="0"/>
          </a:xfrm>
          <a:prstGeom prst="straightConnector1">
            <a:avLst/>
          </a:prstGeom>
          <a:ln>
            <a:solidFill>
              <a:schemeClr val="accent6"/>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84" name="직사각형 83"/>
          <p:cNvSpPr/>
          <p:nvPr/>
        </p:nvSpPr>
        <p:spPr>
          <a:xfrm>
            <a:off x="4715423" y="5293265"/>
            <a:ext cx="1514203" cy="799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77" name="직선 화살표 연결선 76"/>
          <p:cNvCxnSpPr/>
          <p:nvPr/>
        </p:nvCxnSpPr>
        <p:spPr>
          <a:xfrm flipV="1">
            <a:off x="3441600" y="5333240"/>
            <a:ext cx="4221465" cy="1"/>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86" name="직선 화살표 연결선 85"/>
          <p:cNvCxnSpPr/>
          <p:nvPr/>
        </p:nvCxnSpPr>
        <p:spPr>
          <a:xfrm>
            <a:off x="4725718" y="1613520"/>
            <a:ext cx="0" cy="469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7" name="직선 화살표 연결선 86"/>
          <p:cNvCxnSpPr/>
          <p:nvPr/>
        </p:nvCxnSpPr>
        <p:spPr>
          <a:xfrm>
            <a:off x="3441600" y="1602580"/>
            <a:ext cx="0" cy="469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8" name="직선 화살표 연결선 87"/>
          <p:cNvCxnSpPr/>
          <p:nvPr/>
        </p:nvCxnSpPr>
        <p:spPr>
          <a:xfrm>
            <a:off x="2232000" y="1591640"/>
            <a:ext cx="0" cy="469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9" name="직선 화살표 연결선 88"/>
          <p:cNvCxnSpPr/>
          <p:nvPr/>
        </p:nvCxnSpPr>
        <p:spPr>
          <a:xfrm flipV="1">
            <a:off x="2231740" y="4660505"/>
            <a:ext cx="2484276" cy="6192"/>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sp>
        <p:nvSpPr>
          <p:cNvPr id="101" name="TextBox 100"/>
          <p:cNvSpPr txBox="1"/>
          <p:nvPr/>
        </p:nvSpPr>
        <p:spPr>
          <a:xfrm>
            <a:off x="728795" y="1753810"/>
            <a:ext cx="936103" cy="423457"/>
          </a:xfrm>
          <a:prstGeom prst="rect">
            <a:avLst/>
          </a:prstGeom>
          <a:noFill/>
        </p:spPr>
        <p:txBody>
          <a:bodyPr wrap="none" lIns="36000" tIns="10800" rIns="36000" bIns="10800" rtlCol="0">
            <a:noAutofit/>
          </a:bodyPr>
          <a:lstStyle/>
          <a:p>
            <a:pPr algn="ctr"/>
            <a:r>
              <a:rPr lang="en-US" altLang="ko-KR" sz="1200" dirty="0" smtClean="0"/>
              <a:t>MN detects</a:t>
            </a:r>
            <a:br>
              <a:rPr lang="en-US" altLang="ko-KR" sz="1200" dirty="0" smtClean="0"/>
            </a:br>
            <a:r>
              <a:rPr lang="en-US" altLang="ko-KR" sz="1200" dirty="0" smtClean="0"/>
              <a:t> PoA2</a:t>
            </a:r>
            <a:endParaRPr lang="ko-KR" altLang="en-US" sz="1200" dirty="0"/>
          </a:p>
        </p:txBody>
      </p:sp>
      <p:sp>
        <p:nvSpPr>
          <p:cNvPr id="102" name="TextBox 101"/>
          <p:cNvSpPr txBox="1"/>
          <p:nvPr/>
        </p:nvSpPr>
        <p:spPr>
          <a:xfrm>
            <a:off x="728795" y="2706895"/>
            <a:ext cx="1302099" cy="211728"/>
          </a:xfrm>
          <a:prstGeom prst="rect">
            <a:avLst/>
          </a:prstGeom>
          <a:noFill/>
        </p:spPr>
        <p:txBody>
          <a:bodyPr wrap="none" lIns="36000" tIns="10800" rIns="36000" bIns="10800" rtlCol="0">
            <a:noAutofit/>
          </a:bodyPr>
          <a:lstStyle/>
          <a:p>
            <a:pPr algn="ctr"/>
            <a:r>
              <a:rPr lang="en-US" altLang="ko-KR" sz="1200" dirty="0" smtClean="0"/>
              <a:t>Handover execution</a:t>
            </a:r>
            <a:endParaRPr lang="ko-KR" altLang="en-US" sz="1200" dirty="0"/>
          </a:p>
        </p:txBody>
      </p:sp>
      <p:sp>
        <p:nvSpPr>
          <p:cNvPr id="103" name="TextBox 102"/>
          <p:cNvSpPr txBox="1"/>
          <p:nvPr/>
        </p:nvSpPr>
        <p:spPr>
          <a:xfrm>
            <a:off x="854780" y="4316890"/>
            <a:ext cx="936103" cy="423457"/>
          </a:xfrm>
          <a:prstGeom prst="rect">
            <a:avLst/>
          </a:prstGeom>
          <a:noFill/>
        </p:spPr>
        <p:txBody>
          <a:bodyPr wrap="none" lIns="36000" tIns="10800" rIns="36000" bIns="10800" rtlCol="0">
            <a:noAutofit/>
          </a:bodyPr>
          <a:lstStyle/>
          <a:p>
            <a:pPr algn="ctr"/>
            <a:r>
              <a:rPr lang="en-US" altLang="ko-KR" sz="1200" dirty="0" smtClean="0"/>
              <a:t>MN connects</a:t>
            </a:r>
            <a:br>
              <a:rPr lang="en-US" altLang="ko-KR" sz="1200" dirty="0" smtClean="0"/>
            </a:br>
            <a:r>
              <a:rPr lang="en-US" altLang="ko-KR" sz="1200" dirty="0" smtClean="0"/>
              <a:t>to PoA2</a:t>
            </a:r>
            <a:endParaRPr lang="ko-KR" altLang="en-US" sz="1200" dirty="0"/>
          </a:p>
        </p:txBody>
      </p:sp>
      <p:sp>
        <p:nvSpPr>
          <p:cNvPr id="120" name="TextBox 119"/>
          <p:cNvSpPr txBox="1"/>
          <p:nvPr/>
        </p:nvSpPr>
        <p:spPr>
          <a:xfrm>
            <a:off x="911792" y="5535959"/>
            <a:ext cx="936103" cy="423457"/>
          </a:xfrm>
          <a:prstGeom prst="rect">
            <a:avLst/>
          </a:prstGeom>
          <a:noFill/>
        </p:spPr>
        <p:txBody>
          <a:bodyPr wrap="none" lIns="36000" tIns="10800" rIns="36000" bIns="10800" rtlCol="0">
            <a:noAutofit/>
          </a:bodyPr>
          <a:lstStyle/>
          <a:p>
            <a:pPr algn="ctr"/>
            <a:r>
              <a:rPr lang="en-US" altLang="ko-KR" sz="1200" dirty="0" smtClean="0"/>
              <a:t>Handover</a:t>
            </a:r>
          </a:p>
          <a:p>
            <a:pPr algn="ctr"/>
            <a:r>
              <a:rPr lang="en-US" altLang="ko-KR" sz="1200" dirty="0" smtClean="0"/>
              <a:t>Completed</a:t>
            </a:r>
            <a:endParaRPr lang="ko-KR" altLang="en-US" sz="1200" dirty="0"/>
          </a:p>
        </p:txBody>
      </p:sp>
      <p:sp>
        <p:nvSpPr>
          <p:cNvPr id="122" name="TextBox 121"/>
          <p:cNvSpPr txBox="1"/>
          <p:nvPr/>
        </p:nvSpPr>
        <p:spPr>
          <a:xfrm>
            <a:off x="1598100" y="1705104"/>
            <a:ext cx="2193210" cy="211728"/>
          </a:xfrm>
          <a:prstGeom prst="rect">
            <a:avLst/>
          </a:prstGeom>
          <a:noFill/>
        </p:spPr>
        <p:txBody>
          <a:bodyPr wrap="none" lIns="36000" tIns="10800" rIns="36000" bIns="10800" rtlCol="0">
            <a:noAutofit/>
          </a:bodyPr>
          <a:lstStyle/>
          <a:p>
            <a:pPr algn="ctr"/>
            <a:r>
              <a:rPr lang="en-US" altLang="ko-KR" sz="900" b="1" dirty="0" smtClean="0"/>
              <a:t>(1) </a:t>
            </a:r>
            <a:r>
              <a:rPr lang="en-US" altLang="ko-KR" sz="900" b="1" dirty="0" err="1" smtClean="0"/>
              <a:t>MIS_MN_Link_Detected.indication</a:t>
            </a:r>
            <a:endParaRPr lang="ko-KR" altLang="en-US" sz="900" b="1" dirty="0"/>
          </a:p>
        </p:txBody>
      </p:sp>
      <p:sp>
        <p:nvSpPr>
          <p:cNvPr id="123" name="TextBox 122"/>
          <p:cNvSpPr txBox="1"/>
          <p:nvPr/>
        </p:nvSpPr>
        <p:spPr>
          <a:xfrm>
            <a:off x="3341541" y="1888430"/>
            <a:ext cx="2193210" cy="211728"/>
          </a:xfrm>
          <a:prstGeom prst="rect">
            <a:avLst/>
          </a:prstGeom>
          <a:noFill/>
        </p:spPr>
        <p:txBody>
          <a:bodyPr wrap="none" lIns="36000" tIns="10800" rIns="36000" bIns="10800" rtlCol="0">
            <a:noAutofit/>
          </a:bodyPr>
          <a:lstStyle/>
          <a:p>
            <a:pPr algn="ctr"/>
            <a:r>
              <a:rPr lang="en-US" altLang="ko-KR" sz="900" b="1" dirty="0" smtClean="0"/>
              <a:t>(2) </a:t>
            </a:r>
            <a:r>
              <a:rPr lang="en-US" altLang="ko-KR" sz="900" b="1" dirty="0" err="1" smtClean="0"/>
              <a:t>MIS_MN_HO_Candidate_Query.request</a:t>
            </a:r>
            <a:endParaRPr lang="ko-KR" altLang="en-US" sz="900" b="1" dirty="0"/>
          </a:p>
        </p:txBody>
      </p:sp>
      <p:sp>
        <p:nvSpPr>
          <p:cNvPr id="124" name="TextBox 123"/>
          <p:cNvSpPr txBox="1"/>
          <p:nvPr/>
        </p:nvSpPr>
        <p:spPr>
          <a:xfrm>
            <a:off x="4628108" y="2135346"/>
            <a:ext cx="2193210" cy="211728"/>
          </a:xfrm>
          <a:prstGeom prst="rect">
            <a:avLst/>
          </a:prstGeom>
          <a:noFill/>
        </p:spPr>
        <p:txBody>
          <a:bodyPr wrap="none" lIns="36000" tIns="10800" rIns="36000" bIns="10800" rtlCol="0">
            <a:noAutofit/>
          </a:bodyPr>
          <a:lstStyle/>
          <a:p>
            <a:pPr algn="ctr"/>
            <a:r>
              <a:rPr lang="en-US" altLang="ko-KR" sz="900" b="1" dirty="0" smtClean="0"/>
              <a:t>(3) MIS_N2N_HO_Query_Resources.request</a:t>
            </a:r>
            <a:endParaRPr lang="ko-KR" altLang="en-US" sz="900" b="1" dirty="0"/>
          </a:p>
        </p:txBody>
      </p:sp>
      <p:sp>
        <p:nvSpPr>
          <p:cNvPr id="125" name="TextBox 124"/>
          <p:cNvSpPr txBox="1"/>
          <p:nvPr/>
        </p:nvSpPr>
        <p:spPr>
          <a:xfrm>
            <a:off x="4661078" y="2377975"/>
            <a:ext cx="2193210" cy="211728"/>
          </a:xfrm>
          <a:prstGeom prst="rect">
            <a:avLst/>
          </a:prstGeom>
          <a:noFill/>
        </p:spPr>
        <p:txBody>
          <a:bodyPr wrap="none" lIns="36000" tIns="10800" rIns="36000" bIns="10800" rtlCol="0">
            <a:noAutofit/>
          </a:bodyPr>
          <a:lstStyle/>
          <a:p>
            <a:pPr algn="ctr"/>
            <a:r>
              <a:rPr lang="en-US" altLang="ko-KR" sz="900" b="1" dirty="0" smtClean="0"/>
              <a:t>(4) MIS_N2N_HO_Query_Resources.response</a:t>
            </a:r>
            <a:endParaRPr lang="ko-KR" altLang="en-US" sz="900" b="1" dirty="0"/>
          </a:p>
        </p:txBody>
      </p:sp>
      <p:sp>
        <p:nvSpPr>
          <p:cNvPr id="126" name="TextBox 125"/>
          <p:cNvSpPr txBox="1"/>
          <p:nvPr/>
        </p:nvSpPr>
        <p:spPr>
          <a:xfrm>
            <a:off x="3403972" y="2601031"/>
            <a:ext cx="2193210" cy="211728"/>
          </a:xfrm>
          <a:prstGeom prst="rect">
            <a:avLst/>
          </a:prstGeom>
          <a:noFill/>
        </p:spPr>
        <p:txBody>
          <a:bodyPr wrap="none" lIns="36000" tIns="10800" rIns="36000" bIns="10800" rtlCol="0">
            <a:noAutofit/>
          </a:bodyPr>
          <a:lstStyle/>
          <a:p>
            <a:pPr algn="ctr"/>
            <a:r>
              <a:rPr lang="en-US" altLang="ko-KR" sz="900" b="1" dirty="0" smtClean="0"/>
              <a:t>(5) </a:t>
            </a:r>
            <a:r>
              <a:rPr lang="en-US" altLang="ko-KR" sz="900" b="1" dirty="0" err="1" smtClean="0"/>
              <a:t>MIS_MN_HO_Candidate_Query.response</a:t>
            </a:r>
            <a:endParaRPr lang="ko-KR" altLang="en-US" sz="900" b="1" dirty="0"/>
          </a:p>
        </p:txBody>
      </p:sp>
      <p:sp>
        <p:nvSpPr>
          <p:cNvPr id="127" name="TextBox 126"/>
          <p:cNvSpPr txBox="1"/>
          <p:nvPr/>
        </p:nvSpPr>
        <p:spPr>
          <a:xfrm>
            <a:off x="3467121" y="5591796"/>
            <a:ext cx="2193210" cy="211728"/>
          </a:xfrm>
          <a:prstGeom prst="rect">
            <a:avLst/>
          </a:prstGeom>
          <a:noFill/>
        </p:spPr>
        <p:txBody>
          <a:bodyPr wrap="none" lIns="36000" tIns="10800" rIns="36000" bIns="10800" rtlCol="0">
            <a:noAutofit/>
          </a:bodyPr>
          <a:lstStyle/>
          <a:p>
            <a:pPr algn="ctr"/>
            <a:r>
              <a:rPr lang="en-US" altLang="ko-KR" sz="900" b="1" dirty="0" smtClean="0"/>
              <a:t>(15) </a:t>
            </a:r>
            <a:r>
              <a:rPr lang="en-US" altLang="ko-KR" sz="900" b="1" dirty="0" err="1" smtClean="0"/>
              <a:t>MIS_MN_HO_Commit.response</a:t>
            </a:r>
            <a:endParaRPr lang="ko-KR" altLang="en-US" sz="900" b="1" dirty="0"/>
          </a:p>
        </p:txBody>
      </p:sp>
      <p:sp>
        <p:nvSpPr>
          <p:cNvPr id="128" name="TextBox 127"/>
          <p:cNvSpPr txBox="1"/>
          <p:nvPr/>
        </p:nvSpPr>
        <p:spPr>
          <a:xfrm>
            <a:off x="3305979" y="2822519"/>
            <a:ext cx="2193210" cy="211728"/>
          </a:xfrm>
          <a:prstGeom prst="rect">
            <a:avLst/>
          </a:prstGeom>
          <a:noFill/>
        </p:spPr>
        <p:txBody>
          <a:bodyPr wrap="none" lIns="36000" tIns="10800" rIns="36000" bIns="10800" rtlCol="0">
            <a:noAutofit/>
          </a:bodyPr>
          <a:lstStyle/>
          <a:p>
            <a:pPr algn="ctr"/>
            <a:r>
              <a:rPr lang="en-US" altLang="ko-KR" sz="900" b="1" dirty="0" smtClean="0"/>
              <a:t>(6) </a:t>
            </a:r>
            <a:r>
              <a:rPr lang="en-US" altLang="ko-KR" sz="900" b="1" dirty="0" err="1" smtClean="0"/>
              <a:t>MIS_MN_HO_Commit.request</a:t>
            </a:r>
            <a:endParaRPr lang="ko-KR" altLang="en-US" sz="900" b="1" dirty="0"/>
          </a:p>
        </p:txBody>
      </p:sp>
      <p:sp>
        <p:nvSpPr>
          <p:cNvPr id="129" name="TextBox 128"/>
          <p:cNvSpPr txBox="1"/>
          <p:nvPr/>
        </p:nvSpPr>
        <p:spPr>
          <a:xfrm>
            <a:off x="4897538" y="2996952"/>
            <a:ext cx="2193210" cy="211728"/>
          </a:xfrm>
          <a:prstGeom prst="rect">
            <a:avLst/>
          </a:prstGeom>
          <a:noFill/>
        </p:spPr>
        <p:txBody>
          <a:bodyPr wrap="none" lIns="36000" tIns="10800" rIns="36000" bIns="10800" rtlCol="0">
            <a:noAutofit/>
          </a:bodyPr>
          <a:lstStyle/>
          <a:p>
            <a:pPr algn="ctr"/>
            <a:r>
              <a:rPr lang="en-US" altLang="ko-KR" sz="900" b="1" dirty="0" smtClean="0"/>
              <a:t>(7) MIS_N2N_HO_Commit.request</a:t>
            </a:r>
            <a:endParaRPr lang="ko-KR" altLang="en-US" sz="900" b="1" dirty="0"/>
          </a:p>
        </p:txBody>
      </p:sp>
      <p:sp>
        <p:nvSpPr>
          <p:cNvPr id="130" name="TextBox 129"/>
          <p:cNvSpPr txBox="1"/>
          <p:nvPr/>
        </p:nvSpPr>
        <p:spPr>
          <a:xfrm>
            <a:off x="4899070" y="3208680"/>
            <a:ext cx="2193210" cy="211728"/>
          </a:xfrm>
          <a:prstGeom prst="rect">
            <a:avLst/>
          </a:prstGeom>
          <a:noFill/>
        </p:spPr>
        <p:txBody>
          <a:bodyPr wrap="none" lIns="36000" tIns="10800" rIns="36000" bIns="10800" rtlCol="0">
            <a:noAutofit/>
          </a:bodyPr>
          <a:lstStyle/>
          <a:p>
            <a:pPr algn="ctr"/>
            <a:r>
              <a:rPr lang="en-US" altLang="ko-KR" sz="900" b="1" dirty="0" smtClean="0"/>
              <a:t>(8) MIS_N2N_HO_Commit.response</a:t>
            </a:r>
            <a:endParaRPr lang="ko-KR" altLang="en-US" sz="900" b="1" dirty="0"/>
          </a:p>
        </p:txBody>
      </p:sp>
      <p:sp>
        <p:nvSpPr>
          <p:cNvPr id="134" name="TextBox 133"/>
          <p:cNvSpPr txBox="1"/>
          <p:nvPr/>
        </p:nvSpPr>
        <p:spPr>
          <a:xfrm>
            <a:off x="3449213" y="3721328"/>
            <a:ext cx="2193210" cy="211728"/>
          </a:xfrm>
          <a:prstGeom prst="rect">
            <a:avLst/>
          </a:prstGeom>
          <a:noFill/>
        </p:spPr>
        <p:txBody>
          <a:bodyPr wrap="none" lIns="36000" tIns="10800" rIns="36000" bIns="10800" rtlCol="0">
            <a:noAutofit/>
          </a:bodyPr>
          <a:lstStyle/>
          <a:p>
            <a:pPr algn="ctr"/>
            <a:r>
              <a:rPr lang="en-US" altLang="ko-KR" sz="900" b="1" dirty="0" smtClean="0"/>
              <a:t>(9) </a:t>
            </a:r>
            <a:r>
              <a:rPr lang="en-US" altLang="ko-KR" sz="900" b="1" dirty="0" err="1" smtClean="0"/>
              <a:t>MIS_MN_HO_Commit.response</a:t>
            </a:r>
            <a:endParaRPr lang="ko-KR" altLang="en-US" sz="900" b="1" dirty="0"/>
          </a:p>
        </p:txBody>
      </p:sp>
      <p:sp>
        <p:nvSpPr>
          <p:cNvPr id="138" name="TextBox 137"/>
          <p:cNvSpPr txBox="1"/>
          <p:nvPr/>
        </p:nvSpPr>
        <p:spPr>
          <a:xfrm>
            <a:off x="1790883" y="3933056"/>
            <a:ext cx="903822" cy="211728"/>
          </a:xfrm>
          <a:prstGeom prst="rect">
            <a:avLst/>
          </a:prstGeom>
          <a:noFill/>
        </p:spPr>
        <p:txBody>
          <a:bodyPr wrap="none" lIns="36000" tIns="10800" rIns="36000" bIns="10800" rtlCol="0">
            <a:noAutofit/>
          </a:bodyPr>
          <a:lstStyle/>
          <a:p>
            <a:pPr algn="ctr"/>
            <a:r>
              <a:rPr lang="en-US" altLang="ko-KR" sz="900" b="1" dirty="0" smtClean="0"/>
              <a:t>L2 Handover</a:t>
            </a:r>
            <a:endParaRPr lang="ko-KR" altLang="en-US" sz="900" b="1" dirty="0"/>
          </a:p>
        </p:txBody>
      </p:sp>
      <p:sp>
        <p:nvSpPr>
          <p:cNvPr id="139" name="TextBox 138"/>
          <p:cNvSpPr txBox="1"/>
          <p:nvPr/>
        </p:nvSpPr>
        <p:spPr>
          <a:xfrm>
            <a:off x="1708750" y="4211026"/>
            <a:ext cx="2193210" cy="211728"/>
          </a:xfrm>
          <a:prstGeom prst="rect">
            <a:avLst/>
          </a:prstGeom>
          <a:noFill/>
        </p:spPr>
        <p:txBody>
          <a:bodyPr wrap="none" lIns="36000" tIns="10800" rIns="36000" bIns="10800" rtlCol="0">
            <a:noAutofit/>
          </a:bodyPr>
          <a:lstStyle/>
          <a:p>
            <a:pPr algn="ctr"/>
            <a:r>
              <a:rPr lang="en-US" altLang="ko-KR" sz="900" b="1" dirty="0" smtClean="0"/>
              <a:t>(10) </a:t>
            </a:r>
            <a:r>
              <a:rPr lang="en-US" altLang="ko-KR" sz="900" b="1" dirty="0" err="1" smtClean="0"/>
              <a:t>MIS_MN_Link_Up.indication</a:t>
            </a:r>
            <a:endParaRPr lang="ko-KR" altLang="en-US" sz="900" b="1" dirty="0"/>
          </a:p>
        </p:txBody>
      </p:sp>
      <p:sp>
        <p:nvSpPr>
          <p:cNvPr id="140" name="자유형 139"/>
          <p:cNvSpPr/>
          <p:nvPr/>
        </p:nvSpPr>
        <p:spPr>
          <a:xfrm flipH="1">
            <a:off x="2030894" y="4316891"/>
            <a:ext cx="289924" cy="211728"/>
          </a:xfrm>
          <a:custGeom>
            <a:avLst/>
            <a:gdLst>
              <a:gd name="connsiteX0" fmla="*/ 0 w 238946"/>
              <a:gd name="connsiteY0" fmla="*/ 0 h 65902"/>
              <a:gd name="connsiteX1" fmla="*/ 238897 w 238946"/>
              <a:gd name="connsiteY1" fmla="*/ 32951 h 65902"/>
              <a:gd name="connsiteX2" fmla="*/ 16475 w 238946"/>
              <a:gd name="connsiteY2" fmla="*/ 65902 h 65902"/>
            </a:gdLst>
            <a:ahLst/>
            <a:cxnLst>
              <a:cxn ang="0">
                <a:pos x="connsiteX0" y="connsiteY0"/>
              </a:cxn>
              <a:cxn ang="0">
                <a:pos x="connsiteX1" y="connsiteY1"/>
              </a:cxn>
              <a:cxn ang="0">
                <a:pos x="connsiteX2" y="connsiteY2"/>
              </a:cxn>
            </a:cxnLst>
            <a:rect l="l" t="t" r="r" b="b"/>
            <a:pathLst>
              <a:path w="238946" h="65902">
                <a:moveTo>
                  <a:pt x="0" y="0"/>
                </a:moveTo>
                <a:cubicBezTo>
                  <a:pt x="118075" y="10983"/>
                  <a:pt x="236151" y="21967"/>
                  <a:pt x="238897" y="32951"/>
                </a:cubicBezTo>
                <a:cubicBezTo>
                  <a:pt x="241643" y="43935"/>
                  <a:pt x="129059" y="54918"/>
                  <a:pt x="16475" y="65902"/>
                </a:cubicBezTo>
              </a:path>
            </a:pathLst>
          </a:custGeom>
          <a:ln>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sp>
        <p:nvSpPr>
          <p:cNvPr id="141" name="TextBox 140"/>
          <p:cNvSpPr txBox="1"/>
          <p:nvPr/>
        </p:nvSpPr>
        <p:spPr>
          <a:xfrm>
            <a:off x="4152169" y="4144784"/>
            <a:ext cx="2193210" cy="211728"/>
          </a:xfrm>
          <a:prstGeom prst="rect">
            <a:avLst/>
          </a:prstGeom>
          <a:noFill/>
        </p:spPr>
        <p:txBody>
          <a:bodyPr wrap="none" lIns="36000" tIns="10800" rIns="36000" bIns="10800" rtlCol="0">
            <a:noAutofit/>
          </a:bodyPr>
          <a:lstStyle/>
          <a:p>
            <a:pPr algn="ctr"/>
            <a:r>
              <a:rPr lang="en-US" altLang="ko-KR" sz="900" b="1" dirty="0" smtClean="0"/>
              <a:t>(11) </a:t>
            </a:r>
            <a:r>
              <a:rPr lang="en-US" altLang="ko-KR" sz="900" b="1" dirty="0" err="1" smtClean="0"/>
              <a:t>MIS_MN_Link_Up.indication</a:t>
            </a:r>
            <a:endParaRPr lang="ko-KR" altLang="en-US" sz="900" b="1" dirty="0"/>
          </a:p>
        </p:txBody>
      </p:sp>
      <p:sp>
        <p:nvSpPr>
          <p:cNvPr id="142" name="TextBox 141"/>
          <p:cNvSpPr txBox="1"/>
          <p:nvPr/>
        </p:nvSpPr>
        <p:spPr>
          <a:xfrm>
            <a:off x="3403972" y="4506014"/>
            <a:ext cx="2193210" cy="211728"/>
          </a:xfrm>
          <a:prstGeom prst="rect">
            <a:avLst/>
          </a:prstGeom>
          <a:noFill/>
        </p:spPr>
        <p:txBody>
          <a:bodyPr wrap="none" lIns="36000" tIns="10800" rIns="36000" bIns="10800" rtlCol="0">
            <a:noAutofit/>
          </a:bodyPr>
          <a:lstStyle/>
          <a:p>
            <a:pPr algn="ctr"/>
            <a:r>
              <a:rPr lang="en-US" altLang="ko-KR" sz="900" b="1" dirty="0" smtClean="0"/>
              <a:t>(12) </a:t>
            </a:r>
            <a:r>
              <a:rPr lang="en-US" altLang="ko-KR" sz="900" b="1" dirty="0" err="1" smtClean="0"/>
              <a:t>MIS_MN_HO_Complete.request</a:t>
            </a:r>
            <a:endParaRPr lang="ko-KR" altLang="en-US" sz="900" b="1" dirty="0"/>
          </a:p>
        </p:txBody>
      </p:sp>
      <p:sp>
        <p:nvSpPr>
          <p:cNvPr id="143" name="TextBox 142"/>
          <p:cNvSpPr txBox="1"/>
          <p:nvPr/>
        </p:nvSpPr>
        <p:spPr>
          <a:xfrm>
            <a:off x="3729124" y="5153448"/>
            <a:ext cx="2193210" cy="211728"/>
          </a:xfrm>
          <a:prstGeom prst="rect">
            <a:avLst/>
          </a:prstGeom>
          <a:noFill/>
        </p:spPr>
        <p:txBody>
          <a:bodyPr wrap="none" lIns="36000" tIns="10800" rIns="36000" bIns="10800" rtlCol="0">
            <a:noAutofit/>
          </a:bodyPr>
          <a:lstStyle/>
          <a:p>
            <a:pPr algn="ctr"/>
            <a:r>
              <a:rPr lang="en-US" altLang="ko-KR" sz="900" b="1" dirty="0" smtClean="0"/>
              <a:t>(14) </a:t>
            </a:r>
            <a:r>
              <a:rPr lang="en-US" altLang="ko-KR" sz="900" b="1" dirty="0" err="1" smtClean="0"/>
              <a:t>MIS_MN_HO_Complete.response</a:t>
            </a:r>
            <a:endParaRPr lang="ko-KR" altLang="en-US" sz="900" b="1" dirty="0"/>
          </a:p>
        </p:txBody>
      </p:sp>
      <p:sp>
        <p:nvSpPr>
          <p:cNvPr id="144" name="TextBox 143"/>
          <p:cNvSpPr txBox="1"/>
          <p:nvPr/>
        </p:nvSpPr>
        <p:spPr>
          <a:xfrm>
            <a:off x="3796983" y="4975576"/>
            <a:ext cx="2193210" cy="211728"/>
          </a:xfrm>
          <a:prstGeom prst="rect">
            <a:avLst/>
          </a:prstGeom>
          <a:noFill/>
        </p:spPr>
        <p:txBody>
          <a:bodyPr wrap="none" lIns="36000" tIns="10800" rIns="36000" bIns="10800" rtlCol="0">
            <a:noAutofit/>
          </a:bodyPr>
          <a:lstStyle/>
          <a:p>
            <a:pPr algn="ctr"/>
            <a:r>
              <a:rPr lang="en-US" altLang="ko-KR" sz="900" b="1" dirty="0" smtClean="0"/>
              <a:t>(13) </a:t>
            </a:r>
            <a:r>
              <a:rPr lang="en-US" altLang="ko-KR" sz="900" b="1" dirty="0" err="1" smtClean="0"/>
              <a:t>MIS_MN_HO_Complete.request</a:t>
            </a:r>
            <a:endParaRPr lang="ko-KR" altLang="en-US" sz="900" b="1" dirty="0"/>
          </a:p>
        </p:txBody>
      </p:sp>
      <p:sp>
        <p:nvSpPr>
          <p:cNvPr id="145" name="자유형 144"/>
          <p:cNvSpPr/>
          <p:nvPr/>
        </p:nvSpPr>
        <p:spPr>
          <a:xfrm flipH="1">
            <a:off x="4587178" y="4257563"/>
            <a:ext cx="289924" cy="211728"/>
          </a:xfrm>
          <a:custGeom>
            <a:avLst/>
            <a:gdLst>
              <a:gd name="connsiteX0" fmla="*/ 0 w 238946"/>
              <a:gd name="connsiteY0" fmla="*/ 0 h 65902"/>
              <a:gd name="connsiteX1" fmla="*/ 238897 w 238946"/>
              <a:gd name="connsiteY1" fmla="*/ 32951 h 65902"/>
              <a:gd name="connsiteX2" fmla="*/ 16475 w 238946"/>
              <a:gd name="connsiteY2" fmla="*/ 65902 h 65902"/>
            </a:gdLst>
            <a:ahLst/>
            <a:cxnLst>
              <a:cxn ang="0">
                <a:pos x="connsiteX0" y="connsiteY0"/>
              </a:cxn>
              <a:cxn ang="0">
                <a:pos x="connsiteX1" y="connsiteY1"/>
              </a:cxn>
              <a:cxn ang="0">
                <a:pos x="connsiteX2" y="connsiteY2"/>
              </a:cxn>
            </a:cxnLst>
            <a:rect l="l" t="t" r="r" b="b"/>
            <a:pathLst>
              <a:path w="238946" h="65902">
                <a:moveTo>
                  <a:pt x="0" y="0"/>
                </a:moveTo>
                <a:cubicBezTo>
                  <a:pt x="118075" y="10983"/>
                  <a:pt x="236151" y="21967"/>
                  <a:pt x="238897" y="32951"/>
                </a:cubicBezTo>
                <a:cubicBezTo>
                  <a:pt x="241643" y="43935"/>
                  <a:pt x="129059" y="54918"/>
                  <a:pt x="16475" y="65902"/>
                </a:cubicBezTo>
              </a:path>
            </a:pathLst>
          </a:custGeom>
          <a:ln>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sp>
        <p:nvSpPr>
          <p:cNvPr id="65" name="자유형 64"/>
          <p:cNvSpPr/>
          <p:nvPr/>
        </p:nvSpPr>
        <p:spPr>
          <a:xfrm flipH="1">
            <a:off x="2002785" y="1895783"/>
            <a:ext cx="289924" cy="211728"/>
          </a:xfrm>
          <a:custGeom>
            <a:avLst/>
            <a:gdLst>
              <a:gd name="connsiteX0" fmla="*/ 0 w 238946"/>
              <a:gd name="connsiteY0" fmla="*/ 0 h 65902"/>
              <a:gd name="connsiteX1" fmla="*/ 238897 w 238946"/>
              <a:gd name="connsiteY1" fmla="*/ 32951 h 65902"/>
              <a:gd name="connsiteX2" fmla="*/ 16475 w 238946"/>
              <a:gd name="connsiteY2" fmla="*/ 65902 h 65902"/>
            </a:gdLst>
            <a:ahLst/>
            <a:cxnLst>
              <a:cxn ang="0">
                <a:pos x="connsiteX0" y="connsiteY0"/>
              </a:cxn>
              <a:cxn ang="0">
                <a:pos x="connsiteX1" y="connsiteY1"/>
              </a:cxn>
              <a:cxn ang="0">
                <a:pos x="connsiteX2" y="connsiteY2"/>
              </a:cxn>
            </a:cxnLst>
            <a:rect l="l" t="t" r="r" b="b"/>
            <a:pathLst>
              <a:path w="238946" h="65902">
                <a:moveTo>
                  <a:pt x="0" y="0"/>
                </a:moveTo>
                <a:cubicBezTo>
                  <a:pt x="118075" y="10983"/>
                  <a:pt x="236151" y="21967"/>
                  <a:pt x="238897" y="32951"/>
                </a:cubicBezTo>
                <a:cubicBezTo>
                  <a:pt x="241643" y="43935"/>
                  <a:pt x="129059" y="54918"/>
                  <a:pt x="16475" y="65902"/>
                </a:cubicBezTo>
              </a:path>
            </a:pathLst>
          </a:custGeom>
          <a:ln>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grpSp>
        <p:nvGrpSpPr>
          <p:cNvPr id="1034" name="그룹 1033"/>
          <p:cNvGrpSpPr/>
          <p:nvPr/>
        </p:nvGrpSpPr>
        <p:grpSpPr>
          <a:xfrm>
            <a:off x="1956193" y="1217165"/>
            <a:ext cx="6144199" cy="432048"/>
            <a:chOff x="1979712" y="1205343"/>
            <a:chExt cx="6144199" cy="432048"/>
          </a:xfrm>
        </p:grpSpPr>
        <p:sp>
          <p:nvSpPr>
            <p:cNvPr id="146" name="모서리가 둥근 직사각형 145"/>
            <p:cNvSpPr/>
            <p:nvPr/>
          </p:nvSpPr>
          <p:spPr>
            <a:xfrm>
              <a:off x="7259816" y="1253510"/>
              <a:ext cx="864095" cy="362427"/>
            </a:xfrm>
            <a:prstGeom prst="roundRect">
              <a:avLst/>
            </a:prstGeom>
            <a:solidFill>
              <a:srgbClr val="92D050"/>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wrap="none" lIns="36000" rIns="36000" rtlCol="0" anchor="ctr"/>
            <a:lstStyle/>
            <a:p>
              <a:pPr algn="ctr"/>
              <a:r>
                <a:rPr lang="en-US" altLang="ko-KR" sz="1100" dirty="0" smtClean="0">
                  <a:solidFill>
                    <a:schemeClr val="tx1"/>
                  </a:solidFill>
                </a:rPr>
                <a:t>MIS </a:t>
              </a:r>
              <a:r>
                <a:rPr lang="en-US" altLang="ko-KR" sz="1100" dirty="0" err="1" smtClean="0">
                  <a:solidFill>
                    <a:schemeClr val="tx1"/>
                  </a:solidFill>
                </a:rPr>
                <a:t>PoS</a:t>
              </a:r>
              <a:r>
                <a:rPr lang="en-US" altLang="ko-KR" sz="1100" dirty="0" smtClean="0">
                  <a:solidFill>
                    <a:schemeClr val="tx1"/>
                  </a:solidFill>
                </a:rPr>
                <a:t> 1</a:t>
              </a:r>
              <a:endParaRPr lang="ko-KR" altLang="en-US" sz="1100" dirty="0">
                <a:solidFill>
                  <a:schemeClr val="tx1"/>
                </a:solidFill>
              </a:endParaRPr>
            </a:p>
          </p:txBody>
        </p:sp>
        <p:sp>
          <p:nvSpPr>
            <p:cNvPr id="148" name="모서리가 둥근 직사각형 147"/>
            <p:cNvSpPr/>
            <p:nvPr/>
          </p:nvSpPr>
          <p:spPr>
            <a:xfrm>
              <a:off x="3203849" y="1240153"/>
              <a:ext cx="504056" cy="362427"/>
            </a:xfrm>
            <a:prstGeom prst="roundRect">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wrap="none" lIns="36000" rIns="36000" rtlCol="0" anchor="ctr"/>
            <a:lstStyle/>
            <a:p>
              <a:pPr algn="ctr"/>
              <a:r>
                <a:rPr lang="en-US" altLang="ko-KR" sz="1100" dirty="0" smtClean="0">
                  <a:solidFill>
                    <a:schemeClr val="accent1">
                      <a:lumMod val="75000"/>
                    </a:schemeClr>
                  </a:solidFill>
                </a:rPr>
                <a:t>Serving</a:t>
              </a:r>
            </a:p>
            <a:p>
              <a:pPr algn="ctr"/>
              <a:r>
                <a:rPr lang="en-US" altLang="ko-KR" sz="1100" dirty="0" smtClean="0">
                  <a:solidFill>
                    <a:schemeClr val="accent1">
                      <a:lumMod val="75000"/>
                    </a:schemeClr>
                  </a:solidFill>
                </a:rPr>
                <a:t>PoA1</a:t>
              </a:r>
              <a:endParaRPr lang="ko-KR" altLang="en-US" sz="1100" dirty="0">
                <a:solidFill>
                  <a:schemeClr val="accent1">
                    <a:lumMod val="75000"/>
                  </a:schemeClr>
                </a:solidFill>
              </a:endParaRPr>
            </a:p>
          </p:txBody>
        </p:sp>
        <p:sp>
          <p:nvSpPr>
            <p:cNvPr id="149" name="모서리가 둥근 직사각형 148"/>
            <p:cNvSpPr/>
            <p:nvPr/>
          </p:nvSpPr>
          <p:spPr>
            <a:xfrm>
              <a:off x="1979712" y="1240153"/>
              <a:ext cx="504056" cy="327617"/>
            </a:xfrm>
            <a:prstGeom prst="roundRect">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wrap="none" lIns="36000" rIns="36000" rtlCol="0" anchor="ctr"/>
            <a:lstStyle/>
            <a:p>
              <a:pPr algn="ctr"/>
              <a:r>
                <a:rPr lang="en-US" altLang="ko-KR" sz="1100" dirty="0" smtClean="0">
                  <a:solidFill>
                    <a:schemeClr val="accent1">
                      <a:lumMod val="75000"/>
                    </a:schemeClr>
                  </a:solidFill>
                </a:rPr>
                <a:t>MN</a:t>
              </a:r>
              <a:endParaRPr lang="ko-KR" altLang="en-US" sz="1100" dirty="0">
                <a:solidFill>
                  <a:schemeClr val="accent1">
                    <a:lumMod val="75000"/>
                  </a:schemeClr>
                </a:solidFill>
              </a:endParaRPr>
            </a:p>
          </p:txBody>
        </p:sp>
        <p:sp>
          <p:nvSpPr>
            <p:cNvPr id="150" name="모서리가 둥근 직사각형 149"/>
            <p:cNvSpPr/>
            <p:nvPr/>
          </p:nvSpPr>
          <p:spPr>
            <a:xfrm>
              <a:off x="5833256" y="1205343"/>
              <a:ext cx="789856"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ko-KR" sz="1100" dirty="0" smtClean="0"/>
                <a:t>SDN</a:t>
              </a:r>
            </a:p>
            <a:p>
              <a:pPr algn="ctr"/>
              <a:r>
                <a:rPr lang="en-US" altLang="ko-KR" sz="1100" dirty="0" smtClean="0"/>
                <a:t>Controller 2</a:t>
              </a:r>
              <a:endParaRPr lang="ko-KR" altLang="en-US" sz="1100" dirty="0"/>
            </a:p>
          </p:txBody>
        </p:sp>
        <p:sp>
          <p:nvSpPr>
            <p:cNvPr id="162" name="모서리가 둥근 직사각형 161"/>
            <p:cNvSpPr/>
            <p:nvPr/>
          </p:nvSpPr>
          <p:spPr>
            <a:xfrm>
              <a:off x="4307487" y="1228331"/>
              <a:ext cx="777691" cy="362427"/>
            </a:xfrm>
            <a:prstGeom prst="roundRect">
              <a:avLst/>
            </a:prstGeom>
            <a:solidFill>
              <a:schemeClr val="bg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rIns="36000" rtlCol="0" anchor="ctr"/>
            <a:lstStyle/>
            <a:p>
              <a:pPr algn="ctr"/>
              <a:r>
                <a:rPr lang="en-US" altLang="ko-KR" sz="1100" dirty="0" smtClean="0">
                  <a:solidFill>
                    <a:schemeClr val="accent1">
                      <a:lumMod val="75000"/>
                    </a:schemeClr>
                  </a:solidFill>
                </a:rPr>
                <a:t>Candidate</a:t>
              </a:r>
            </a:p>
            <a:p>
              <a:pPr algn="ctr"/>
              <a:r>
                <a:rPr lang="en-US" altLang="ko-KR" sz="1100" dirty="0" err="1" smtClean="0">
                  <a:solidFill>
                    <a:schemeClr val="accent1">
                      <a:lumMod val="75000"/>
                    </a:schemeClr>
                  </a:solidFill>
                </a:rPr>
                <a:t>PoA</a:t>
              </a:r>
              <a:r>
                <a:rPr lang="en-US" altLang="ko-KR" sz="1100" dirty="0" smtClean="0">
                  <a:solidFill>
                    <a:schemeClr val="accent1">
                      <a:lumMod val="75000"/>
                    </a:schemeClr>
                  </a:solidFill>
                </a:rPr>
                <a:t> 2</a:t>
              </a:r>
              <a:endParaRPr lang="ko-KR" altLang="en-US" sz="1100" dirty="0">
                <a:solidFill>
                  <a:schemeClr val="accent1">
                    <a:lumMod val="75000"/>
                  </a:schemeClr>
                </a:solidFill>
              </a:endParaRPr>
            </a:p>
          </p:txBody>
        </p:sp>
        <p:sp>
          <p:nvSpPr>
            <p:cNvPr id="147" name="모서리가 둥근 직사각형 146"/>
            <p:cNvSpPr/>
            <p:nvPr/>
          </p:nvSpPr>
          <p:spPr>
            <a:xfrm>
              <a:off x="4426103" y="1409543"/>
              <a:ext cx="570991" cy="158227"/>
            </a:xfrm>
            <a:prstGeom prst="round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wrap="none" lIns="36000" rIns="36000" rtlCol="0" anchor="ctr"/>
            <a:lstStyle/>
            <a:p>
              <a:pPr algn="ctr"/>
              <a:endParaRPr lang="ko-KR" altLang="en-US" sz="1100" dirty="0">
                <a:solidFill>
                  <a:schemeClr val="accent1">
                    <a:lumMod val="75000"/>
                  </a:schemeClr>
                </a:solidFill>
              </a:endParaRPr>
            </a:p>
          </p:txBody>
        </p:sp>
      </p:grpSp>
      <p:cxnSp>
        <p:nvCxnSpPr>
          <p:cNvPr id="153" name="직선 화살표 연결선 152"/>
          <p:cNvCxnSpPr/>
          <p:nvPr/>
        </p:nvCxnSpPr>
        <p:spPr>
          <a:xfrm>
            <a:off x="4703781" y="3400163"/>
            <a:ext cx="296217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5" name="직선 화살표 연결선 154"/>
          <p:cNvCxnSpPr/>
          <p:nvPr/>
        </p:nvCxnSpPr>
        <p:spPr>
          <a:xfrm>
            <a:off x="4727286" y="3188435"/>
            <a:ext cx="2954757" cy="0"/>
          </a:xfrm>
          <a:prstGeom prst="straightConnector1">
            <a:avLst/>
          </a:prstGeom>
          <a:ln>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9" name="직선 화살표 연결선 68"/>
          <p:cNvCxnSpPr/>
          <p:nvPr/>
        </p:nvCxnSpPr>
        <p:spPr>
          <a:xfrm>
            <a:off x="4729129" y="3607453"/>
            <a:ext cx="1525210" cy="0"/>
          </a:xfrm>
          <a:prstGeom prst="straightConnector1">
            <a:avLst/>
          </a:prstGeom>
          <a:ln>
            <a:solidFill>
              <a:srgbClr val="0070C0"/>
            </a:solidFill>
            <a:prstDash val="sysDash"/>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72" name="직선 화살표 연결선 71"/>
          <p:cNvCxnSpPr/>
          <p:nvPr/>
        </p:nvCxnSpPr>
        <p:spPr>
          <a:xfrm>
            <a:off x="4725718" y="5802984"/>
            <a:ext cx="2942626" cy="540"/>
          </a:xfrm>
          <a:prstGeom prst="straightConnector1">
            <a:avLst/>
          </a:prstGeom>
          <a:ln>
            <a:solidFill>
              <a:schemeClr val="accent6"/>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73" name="TextBox 72"/>
          <p:cNvSpPr txBox="1"/>
          <p:nvPr/>
        </p:nvSpPr>
        <p:spPr>
          <a:xfrm>
            <a:off x="6235173" y="3488504"/>
            <a:ext cx="1427892" cy="300536"/>
          </a:xfrm>
          <a:prstGeom prst="rect">
            <a:avLst/>
          </a:prstGeom>
          <a:noFill/>
        </p:spPr>
        <p:txBody>
          <a:bodyPr wrap="none" lIns="36000" tIns="10800" rIns="36000" bIns="10800" rtlCol="0">
            <a:noAutofit/>
          </a:bodyPr>
          <a:lstStyle/>
          <a:p>
            <a:pPr algn="ctr"/>
            <a:r>
              <a:rPr lang="en-US" altLang="ko-KR" sz="900" b="1" dirty="0" err="1" smtClean="0">
                <a:solidFill>
                  <a:srgbClr val="0070C0"/>
                </a:solidFill>
              </a:rPr>
              <a:t>OpenFlow</a:t>
            </a:r>
            <a:r>
              <a:rPr lang="en-US" altLang="ko-KR" sz="900" b="1" dirty="0">
                <a:solidFill>
                  <a:srgbClr val="0070C0"/>
                </a:solidFill>
              </a:rPr>
              <a:t> extended primitive</a:t>
            </a:r>
            <a:br>
              <a:rPr lang="en-US" altLang="ko-KR" sz="900" b="1" dirty="0">
                <a:solidFill>
                  <a:srgbClr val="0070C0"/>
                </a:solidFill>
              </a:rPr>
            </a:br>
            <a:r>
              <a:rPr lang="en-US" altLang="ko-KR" sz="900" b="1" dirty="0" smtClean="0">
                <a:solidFill>
                  <a:srgbClr val="0070C0"/>
                </a:solidFill>
              </a:rPr>
              <a:t>for Flow Set/Remove</a:t>
            </a:r>
            <a:endParaRPr lang="ko-KR" altLang="en-US" sz="900" b="1" dirty="0">
              <a:solidFill>
                <a:srgbClr val="0070C0"/>
              </a:solidFill>
            </a:endParaRPr>
          </a:p>
        </p:txBody>
      </p:sp>
      <p:cxnSp>
        <p:nvCxnSpPr>
          <p:cNvPr id="78" name="직선 화살표 연결선 77"/>
          <p:cNvCxnSpPr/>
          <p:nvPr/>
        </p:nvCxnSpPr>
        <p:spPr>
          <a:xfrm>
            <a:off x="2231740" y="2971111"/>
            <a:ext cx="1217473" cy="0"/>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cxnSp>
        <p:nvCxnSpPr>
          <p:cNvPr id="79" name="직선 화살표 연결선 78"/>
          <p:cNvCxnSpPr/>
          <p:nvPr/>
        </p:nvCxnSpPr>
        <p:spPr>
          <a:xfrm>
            <a:off x="3432358" y="2754016"/>
            <a:ext cx="4220357" cy="0"/>
          </a:xfrm>
          <a:prstGeom prst="straightConnector1">
            <a:avLst/>
          </a:prstGeom>
          <a:ln>
            <a:solidFill>
              <a:schemeClr val="accent6"/>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0" name="직선 화살표 연결선 79"/>
          <p:cNvCxnSpPr/>
          <p:nvPr/>
        </p:nvCxnSpPr>
        <p:spPr>
          <a:xfrm>
            <a:off x="3424572" y="3898838"/>
            <a:ext cx="4220357" cy="0"/>
          </a:xfrm>
          <a:prstGeom prst="straightConnector1">
            <a:avLst/>
          </a:prstGeom>
          <a:ln>
            <a:solidFill>
              <a:schemeClr val="accent6"/>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2635367"/>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t>(2) </a:t>
            </a:r>
            <a:r>
              <a:rPr lang="en-US" altLang="ko-KR" sz="2800" dirty="0" smtClean="0">
                <a:solidFill>
                  <a:srgbClr val="0070C0"/>
                </a:solidFill>
              </a:rPr>
              <a:t>Interworking </a:t>
            </a:r>
            <a:r>
              <a:rPr lang="en-US" altLang="ko-KR" sz="2800" dirty="0">
                <a:solidFill>
                  <a:srgbClr val="0070C0"/>
                </a:solidFill>
              </a:rPr>
              <a:t>Solution </a:t>
            </a:r>
            <a:r>
              <a:rPr lang="en-US" altLang="ko-KR" sz="2800" dirty="0"/>
              <a:t>of MIS framework </a:t>
            </a:r>
            <a:endParaRPr lang="ko-KR" altLang="en-US" sz="2800" dirty="0"/>
          </a:p>
        </p:txBody>
      </p:sp>
      <p:sp>
        <p:nvSpPr>
          <p:cNvPr id="3" name="내용 개체 틀 2"/>
          <p:cNvSpPr>
            <a:spLocks noGrp="1"/>
          </p:cNvSpPr>
          <p:nvPr>
            <p:ph idx="1"/>
          </p:nvPr>
        </p:nvSpPr>
        <p:spPr/>
        <p:txBody>
          <a:bodyPr/>
          <a:lstStyle/>
          <a:p>
            <a:r>
              <a:rPr lang="en-US" altLang="ko-KR" dirty="0" smtClean="0"/>
              <a:t>MIS framework </a:t>
            </a:r>
            <a:r>
              <a:rPr lang="en-US" altLang="ko-KR" dirty="0" smtClean="0">
                <a:solidFill>
                  <a:srgbClr val="FF0000"/>
                </a:solidFill>
              </a:rPr>
              <a:t>for centralized SDN control framework </a:t>
            </a:r>
          </a:p>
          <a:p>
            <a:pPr lvl="1" algn="just">
              <a:buFont typeface="Wingdings" panose="05000000000000000000" pitchFamily="2" charset="2"/>
              <a:buChar char="Ø"/>
            </a:pPr>
            <a:r>
              <a:rPr lang="en-US" altLang="ko-KR" sz="2000" dirty="0" smtClean="0"/>
              <a:t>The Cooperated Framework </a:t>
            </a:r>
            <a:r>
              <a:rPr lang="en-US" altLang="ko-KR" sz="2000" dirty="0">
                <a:solidFill>
                  <a:schemeClr val="accent1">
                    <a:lumMod val="75000"/>
                  </a:schemeClr>
                </a:solidFill>
              </a:rPr>
              <a:t>to facilitate interworking </a:t>
            </a:r>
            <a:r>
              <a:rPr lang="en-US" altLang="ko-KR" sz="2000" dirty="0"/>
              <a:t>between IEEE </a:t>
            </a:r>
            <a:r>
              <a:rPr lang="en-US" altLang="ko-KR" sz="2000" dirty="0" smtClean="0"/>
              <a:t>802.21 based MIS </a:t>
            </a:r>
            <a:r>
              <a:rPr lang="en-US" altLang="ko-KR" sz="2000" dirty="0" err="1" smtClean="0"/>
              <a:t>PoS</a:t>
            </a:r>
            <a:r>
              <a:rPr lang="en-US" altLang="ko-KR" sz="2000" dirty="0" smtClean="0"/>
              <a:t> </a:t>
            </a:r>
            <a:r>
              <a:rPr lang="en-US" altLang="ko-KR" sz="2000" dirty="0"/>
              <a:t>and </a:t>
            </a:r>
            <a:r>
              <a:rPr lang="en-US" altLang="ko-KR" sz="2000" dirty="0" smtClean="0"/>
              <a:t>SDN Controllers </a:t>
            </a:r>
          </a:p>
          <a:p>
            <a:pPr lvl="2" algn="just">
              <a:buFont typeface="Wingdings" panose="05000000000000000000" pitchFamily="2" charset="2"/>
              <a:buChar char="ü"/>
            </a:pPr>
            <a:r>
              <a:rPr lang="en-US" altLang="ko-KR" sz="2000" dirty="0"/>
              <a:t>MIS </a:t>
            </a:r>
            <a:r>
              <a:rPr lang="en-US" altLang="ko-KR" sz="2000" dirty="0" err="1"/>
              <a:t>PoS</a:t>
            </a:r>
            <a:r>
              <a:rPr lang="en-US" altLang="ko-KR" sz="2000" dirty="0"/>
              <a:t> needs to cooperate with SDN controller (e.g., Northbound APIs)</a:t>
            </a:r>
          </a:p>
          <a:p>
            <a:pPr lvl="3"/>
            <a:r>
              <a:rPr lang="en-US" altLang="ko-KR" sz="1400" dirty="0"/>
              <a:t>Clearly defined interfaces, SAPs (APIs) and behaviors for mobility and handover</a:t>
            </a:r>
          </a:p>
          <a:p>
            <a:pPr lvl="3"/>
            <a:r>
              <a:rPr lang="en-US" altLang="ko-KR" sz="1400" dirty="0"/>
              <a:t>Ability to modify data path based on link layer parameters</a:t>
            </a:r>
          </a:p>
          <a:p>
            <a:pPr lvl="2" algn="just">
              <a:buFont typeface="Wingdings" panose="05000000000000000000" pitchFamily="2" charset="2"/>
              <a:buChar char="ü"/>
            </a:pPr>
            <a:r>
              <a:rPr lang="en-US" altLang="ko-KR" sz="2000" dirty="0" smtClean="0"/>
              <a:t>MIS </a:t>
            </a:r>
            <a:r>
              <a:rPr lang="en-US" altLang="ko-KR" sz="2000" dirty="0" err="1" smtClean="0"/>
              <a:t>PoS</a:t>
            </a:r>
            <a:r>
              <a:rPr lang="en-US" altLang="ko-KR" sz="2000" dirty="0" smtClean="0"/>
              <a:t> configures </a:t>
            </a:r>
            <a:r>
              <a:rPr lang="en-US" altLang="ko-KR" sz="2000" dirty="0"/>
              <a:t>the </a:t>
            </a:r>
            <a:r>
              <a:rPr lang="en-US" altLang="ko-KR" sz="2000" dirty="0" smtClean="0"/>
              <a:t>network resources of SDN switches</a:t>
            </a:r>
            <a:endParaRPr lang="en-US" altLang="ko-KR" sz="2000" dirty="0"/>
          </a:p>
          <a:p>
            <a:pPr lvl="3"/>
            <a:r>
              <a:rPr lang="en-US" altLang="ko-KR" sz="1400" dirty="0" smtClean="0"/>
              <a:t>By enabling </a:t>
            </a:r>
            <a:r>
              <a:rPr lang="en-US" altLang="ko-KR" sz="1400" dirty="0"/>
              <a:t>the communication </a:t>
            </a:r>
            <a:r>
              <a:rPr lang="en-US" altLang="ko-KR" sz="1400" dirty="0" smtClean="0"/>
              <a:t>with </a:t>
            </a:r>
            <a:r>
              <a:rPr lang="en-US" altLang="ko-KR" sz="1400" dirty="0"/>
              <a:t>the </a:t>
            </a:r>
            <a:r>
              <a:rPr lang="en-US" altLang="ko-KR" sz="1400" dirty="0" smtClean="0"/>
              <a:t>centralized </a:t>
            </a:r>
            <a:r>
              <a:rPr lang="en-US" altLang="ko-KR" sz="1400" dirty="0"/>
              <a:t>SDN controller (e.g. access </a:t>
            </a:r>
            <a:r>
              <a:rPr lang="en-US" altLang="ko-KR" sz="1400" dirty="0" smtClean="0"/>
              <a:t>abstraction and handover initiation)</a:t>
            </a:r>
            <a:endParaRPr lang="en-US" altLang="ko-KR" sz="1400" dirty="0"/>
          </a:p>
          <a:p>
            <a:pPr lvl="3"/>
            <a:r>
              <a:rPr lang="en-US" altLang="ko-KR" sz="1400" dirty="0" smtClean="0"/>
              <a:t>SDN controller enables the resource allocation through Southbound </a:t>
            </a:r>
            <a:r>
              <a:rPr lang="en-US" altLang="ko-KR" sz="1400" dirty="0"/>
              <a:t>interface (</a:t>
            </a:r>
            <a:r>
              <a:rPr lang="en-US" altLang="ko-KR" sz="1400" dirty="0" smtClean="0"/>
              <a:t>e.g. resource management for handover)</a:t>
            </a:r>
          </a:p>
          <a:p>
            <a:pPr lvl="3"/>
            <a:endParaRPr lang="en-US" altLang="ko-KR" sz="1400" dirty="0" smtClean="0">
              <a:solidFill>
                <a:schemeClr val="accent6">
                  <a:lumMod val="60000"/>
                  <a:lumOff val="40000"/>
                </a:schemeClr>
              </a:solidFill>
            </a:endParaRPr>
          </a:p>
          <a:p>
            <a:pPr lvl="1" algn="just">
              <a:buFont typeface="Wingdings" panose="05000000000000000000" pitchFamily="2" charset="2"/>
              <a:buChar char="Ø"/>
            </a:pPr>
            <a:r>
              <a:rPr lang="en-US" altLang="ko-KR" sz="2000" dirty="0" smtClean="0"/>
              <a:t>This solution means that MIS technologies can</a:t>
            </a:r>
            <a:r>
              <a:rPr lang="ko-KR" altLang="en-US" sz="2000" dirty="0" smtClean="0"/>
              <a:t> </a:t>
            </a:r>
            <a:r>
              <a:rPr lang="en-US" altLang="ko-KR" sz="2000" dirty="0" smtClean="0"/>
              <a:t>facilitate SDN control framework</a:t>
            </a:r>
          </a:p>
          <a:p>
            <a:pPr lvl="1" algn="just">
              <a:buFont typeface="Wingdings" panose="05000000000000000000" pitchFamily="2" charset="2"/>
              <a:buChar char="Ø"/>
            </a:pPr>
            <a:endParaRPr lang="en-US" altLang="ko-KR" sz="2000" dirty="0" smtClean="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9</a:t>
            </a:fld>
            <a:endParaRPr lang="en-US" altLang="ja-JP">
              <a:solidFill>
                <a:srgbClr val="000000"/>
              </a:solidFill>
            </a:endParaRPr>
          </a:p>
        </p:txBody>
      </p:sp>
    </p:spTree>
    <p:extLst>
      <p:ext uri="{BB962C8B-B14F-4D97-AF65-F5344CB8AC3E}">
        <p14:creationId xmlns:p14="http://schemas.microsoft.com/office/powerpoint/2010/main" val="1839896695"/>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18974</TotalTime>
  <Words>1892</Words>
  <Application>Microsoft Office PowerPoint</Application>
  <PresentationFormat>화면 슬라이드 쇼(4:3)</PresentationFormat>
  <Paragraphs>395</Paragraphs>
  <Slides>19</Slides>
  <Notes>6</Notes>
  <HiddenSlides>0</HiddenSlides>
  <MMClips>0</MMClips>
  <ScaleCrop>false</ScaleCrop>
  <HeadingPairs>
    <vt:vector size="4" baseType="variant">
      <vt:variant>
        <vt:lpstr>테마</vt:lpstr>
      </vt:variant>
      <vt:variant>
        <vt:i4>1</vt:i4>
      </vt:variant>
      <vt:variant>
        <vt:lpstr>슬라이드 제목</vt:lpstr>
      </vt:variant>
      <vt:variant>
        <vt:i4>19</vt:i4>
      </vt:variant>
    </vt:vector>
  </HeadingPairs>
  <TitlesOfParts>
    <vt:vector size="20" baseType="lpstr">
      <vt:lpstr>blank presentation</vt:lpstr>
      <vt:lpstr>PowerPoint 프레젠테이션</vt:lpstr>
      <vt:lpstr>PowerPoint 프레젠테이션</vt:lpstr>
      <vt:lpstr>Definitions of  SDN and MIS Frameworks</vt:lpstr>
      <vt:lpstr>MIS vs SDN</vt:lpstr>
      <vt:lpstr>MIS &amp; SDN cooperated Framework</vt:lpstr>
      <vt:lpstr>Cooperation between MIS and SDN frameworks</vt:lpstr>
      <vt:lpstr>(1) Overlay Solution: Mobility and MIS framework </vt:lpstr>
      <vt:lpstr>(1) Signaling message flows (overlay)</vt:lpstr>
      <vt:lpstr>(2) Interworking Solution of MIS framework </vt:lpstr>
      <vt:lpstr>(2-1) Interworking Solution of MIS framework</vt:lpstr>
      <vt:lpstr>(2-1) Signaling message flows (Interworking)</vt:lpstr>
      <vt:lpstr>(2-2) Interworking Solution of MIS framework</vt:lpstr>
      <vt:lpstr>(2-2) Signaling message flows (Interworking)</vt:lpstr>
      <vt:lpstr>(2-3) Interworking Solution of MIS framework</vt:lpstr>
      <vt:lpstr>(2-3) Signaling message flows (Interworking)</vt:lpstr>
      <vt:lpstr>(3) Integrated Solution of MIS framework</vt:lpstr>
      <vt:lpstr>(3) Signaling message flows (Integrated[3,4,8])</vt:lpstr>
      <vt:lpstr>Conclusions</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Simplified Protocol Header for Single Radio Handover</dc:title>
  <dc:creator>etri</dc:creator>
  <cp:lastModifiedBy>USER</cp:lastModifiedBy>
  <cp:revision>1365</cp:revision>
  <cp:lastPrinted>2012-05-01T00:28:57Z</cp:lastPrinted>
  <dcterms:created xsi:type="dcterms:W3CDTF">2012-04-29T17:31:25Z</dcterms:created>
  <dcterms:modified xsi:type="dcterms:W3CDTF">2014-11-04T22:29:35Z</dcterms:modified>
</cp:coreProperties>
</file>