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</p:sldMasterIdLst>
  <p:notesMasterIdLst>
    <p:notesMasterId r:id="rId19"/>
  </p:notesMasterIdLst>
  <p:handoutMasterIdLst>
    <p:handoutMasterId r:id="rId20"/>
  </p:handoutMasterIdLst>
  <p:sldIdLst>
    <p:sldId id="413" r:id="rId7"/>
    <p:sldId id="425" r:id="rId8"/>
    <p:sldId id="426" r:id="rId9"/>
    <p:sldId id="428" r:id="rId10"/>
    <p:sldId id="489" r:id="rId11"/>
    <p:sldId id="486" r:id="rId12"/>
    <p:sldId id="487" r:id="rId13"/>
    <p:sldId id="488" r:id="rId14"/>
    <p:sldId id="429" r:id="rId15"/>
    <p:sldId id="483" r:id="rId16"/>
    <p:sldId id="484" r:id="rId17"/>
    <p:sldId id="485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3" d="100"/>
          <a:sy n="73" d="100"/>
        </p:scale>
        <p:origin x="-17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8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21-14-0145</a:t>
            </a:r>
            <a:r>
              <a:rPr lang="en-US" sz="1400" b="1" dirty="0" smtClean="0"/>
              <a:t>	-</a:t>
            </a:r>
            <a:r>
              <a:rPr lang="en-US" sz="1400" b="1" dirty="0" smtClean="0"/>
              <a:t>00-0000-Session#64-Closing_Plenary_Notes.ppt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7" Type="http://schemas.openxmlformats.org/officeDocument/2006/relationships/hyperlink" Target="https://aws.passkey.com/event/10739665/owner/52701/hom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802world.org/apps/session/88/register2/cancel" TargetMode="External"/><Relationship Id="rId5" Type="http://schemas.openxmlformats.org/officeDocument/2006/relationships/hyperlink" Target="https://802world.org/apps/session/88/register2/visa" TargetMode="External"/><Relationship Id="rId4" Type="http://schemas.openxmlformats.org/officeDocument/2006/relationships/hyperlink" Target="https://802world.org/apps/session/88/register2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4/21-14-0147-00-REVP-802-21m-session-64-closing-report.pptx" TargetMode="External"/><Relationship Id="rId2" Type="http://schemas.openxmlformats.org/officeDocument/2006/relationships/hyperlink" Target="https://mentor.ieee.org/802.21/dcn/14/21-14-0148-00-MuGM-tgd-september-closing-note.ppt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entor.ieee.org/802.21/dcn/14/21-14-0143-00-SAUC-closing-notes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64,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Athens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 Greece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November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November 2-7 , 2014 at the Grand Hyatt in San Antonio, TX USA</a:t>
            </a:r>
          </a:p>
          <a:p>
            <a:r>
              <a:rPr lang="en-US" sz="2000" b="1" dirty="0" smtClean="0"/>
              <a:t>Early Registration Deadline</a:t>
            </a:r>
            <a:r>
              <a:rPr lang="en-US" sz="2000" dirty="0" smtClean="0"/>
              <a:t> is 6PM Pacific Time on Friday September 5th.</a:t>
            </a:r>
          </a:p>
          <a:p>
            <a:r>
              <a:rPr lang="en-US" sz="2000" b="1" dirty="0" smtClean="0"/>
              <a:t>Cancellation Full Refund Deadline</a:t>
            </a:r>
            <a:r>
              <a:rPr lang="en-US" sz="2000" dirty="0" smtClean="0"/>
              <a:t> is 6PM Pacific Time on Friday September 5th.</a:t>
            </a:r>
          </a:p>
          <a:p>
            <a:r>
              <a:rPr lang="en-US" sz="2000" b="1" dirty="0" smtClean="0"/>
              <a:t>Hotel Group Rate Deadline*</a:t>
            </a:r>
            <a:r>
              <a:rPr lang="en-US" sz="2000" dirty="0" smtClean="0"/>
              <a:t> is 6PM Central Time on Saturday October 18th. </a:t>
            </a:r>
          </a:p>
          <a:p>
            <a:r>
              <a:rPr lang="en-US" sz="2000" dirty="0" smtClean="0"/>
              <a:t>*Guest Room Rate is Subject to Availability, if the IEEE 802 Room Block is sold out on or before the deadline date the preferred rate may no longer be available.</a:t>
            </a:r>
          </a:p>
          <a:p>
            <a:r>
              <a:rPr lang="en-US" sz="2000" b="1" dirty="0" smtClean="0"/>
              <a:t>Event Information Site: </a:t>
            </a:r>
            <a:r>
              <a:rPr lang="en-US" sz="2000" b="1" dirty="0" smtClean="0">
                <a:hlinkClick r:id="rId3"/>
              </a:rPr>
              <a:t>http://802world.org/plenary</a:t>
            </a:r>
            <a:endParaRPr lang="en-US" sz="2000" dirty="0" smtClean="0"/>
          </a:p>
          <a:p>
            <a:r>
              <a:rPr lang="en-US" sz="2000" dirty="0" smtClean="0"/>
              <a:t>Registration: </a:t>
            </a:r>
            <a:r>
              <a:rPr lang="en-US" sz="2000" dirty="0" smtClean="0">
                <a:hlinkClick r:id="rId4"/>
              </a:rPr>
              <a:t>https://802world.org/apps/session/88/register2</a:t>
            </a:r>
            <a:endParaRPr lang="en-US" sz="2000" dirty="0" smtClean="0"/>
          </a:p>
          <a:p>
            <a:r>
              <a:rPr lang="en-US" sz="2000" dirty="0" smtClean="0"/>
              <a:t>Visa Letter: </a:t>
            </a:r>
            <a:r>
              <a:rPr lang="en-US" sz="2000" dirty="0" smtClean="0">
                <a:hlinkClick r:id="rId5"/>
              </a:rPr>
              <a:t>https://802world.org/apps/session/88/register2/visa</a:t>
            </a:r>
            <a:endParaRPr lang="en-US" sz="2000" dirty="0" smtClean="0"/>
          </a:p>
          <a:p>
            <a:r>
              <a:rPr lang="en-US" sz="2000" dirty="0" smtClean="0"/>
              <a:t>Cancellation: </a:t>
            </a:r>
            <a:r>
              <a:rPr lang="en-US" sz="2000" dirty="0" smtClean="0">
                <a:hlinkClick r:id="rId6"/>
              </a:rPr>
              <a:t>https://802world.org/apps/session/88/register2/cancel</a:t>
            </a:r>
            <a:r>
              <a:rPr lang="en-US" sz="2000" dirty="0" smtClean="0"/>
              <a:t> </a:t>
            </a:r>
          </a:p>
          <a:p>
            <a:r>
              <a:rPr lang="en-US" sz="2000" dirty="0" smtClean="0"/>
              <a:t>Group Hotel Reservations: </a:t>
            </a:r>
            <a:r>
              <a:rPr lang="en-US" sz="2000" dirty="0" smtClean="0">
                <a:hlinkClick r:id="rId7"/>
              </a:rPr>
              <a:t>https://aws.passkey.com/event/10739665/owner/52701/home</a:t>
            </a:r>
            <a:r>
              <a:rPr lang="en-US" sz="2000" dirty="0" smtClean="0"/>
              <a:t> </a:t>
            </a:r>
          </a:p>
          <a:p>
            <a:pPr>
              <a:lnSpc>
                <a:spcPct val="90000"/>
              </a:lnSpc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dirty="0" smtClean="0"/>
              <a:t> 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2015,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March, 2015,  </a:t>
            </a:r>
            <a:r>
              <a:rPr lang="en-US" sz="2400" b="1" dirty="0" err="1" smtClean="0">
                <a:solidFill>
                  <a:srgbClr val="FF0000"/>
                </a:solidFill>
              </a:rPr>
              <a:t>Estrel</a:t>
            </a:r>
            <a:r>
              <a:rPr lang="en-US" sz="2400" b="1" dirty="0" smtClean="0">
                <a:solidFill>
                  <a:srgbClr val="FF0000"/>
                </a:solidFill>
              </a:rPr>
              <a:t> Convention Center and Hotel, Berlin, 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10-15, 2015, Hyatt Regency Vancouver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2015, Asia (Bangkok or Kuala </a:t>
            </a:r>
            <a:r>
              <a:rPr lang="en-US" sz="2400" b="1" dirty="0" err="1" smtClean="0">
                <a:solidFill>
                  <a:srgbClr val="0000FF"/>
                </a:solidFill>
              </a:rPr>
              <a:t>lumpur</a:t>
            </a:r>
            <a:r>
              <a:rPr lang="en-US" sz="2400" b="1" dirty="0" smtClean="0">
                <a:solidFill>
                  <a:srgbClr val="0000FF"/>
                </a:solidFill>
              </a:rPr>
              <a:t>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Teleconferences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802.21d  Multicast Management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 smtClean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mentor.ieee.org/802.21/dcn/14/21-14-0148-00-MuGM-tgd-september-closing-note.ppt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r>
              <a:rPr lang="en-US" sz="2200" dirty="0" smtClean="0"/>
              <a:t>802.21m</a:t>
            </a:r>
            <a:r>
              <a:rPr lang="en-US" sz="2200" dirty="0" smtClean="0"/>
              <a:t>: Revision  Task </a:t>
            </a:r>
            <a:r>
              <a:rPr lang="en-US" sz="2200" dirty="0" smtClean="0"/>
              <a:t>Group</a:t>
            </a:r>
            <a:endParaRPr lang="en-US" sz="1800" dirty="0" smtClean="0"/>
          </a:p>
          <a:p>
            <a:pPr lvl="1"/>
            <a:r>
              <a:rPr lang="en-US" sz="1800" dirty="0" smtClean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mentor.ieee.org/802.21/dcn/14/21-14-0147-00-REVP-802-21m-session-64-closing-report.pptx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r>
              <a:rPr lang="en-US" sz="2200" dirty="0" smtClean="0"/>
              <a:t>802.21.1: Media Independent Services and use cases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 smtClean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mentor.ieee.org/802.21/dcn/14/21-14-0143-00-SAUC-closing-notes.pptx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400" dirty="0" smtClean="0"/>
              <a:t>802.21d Teleconferences:</a:t>
            </a:r>
          </a:p>
          <a:p>
            <a:pPr marL="750888" lvl="1"/>
            <a:r>
              <a:rPr lang="en-US" sz="2000" dirty="0" smtClean="0"/>
              <a:t> </a:t>
            </a:r>
            <a:r>
              <a:rPr lang="en-US" sz="2000" dirty="0" smtClean="0"/>
              <a:t>Oct </a:t>
            </a:r>
            <a:r>
              <a:rPr lang="en-US" sz="2000" dirty="0" smtClean="0"/>
              <a:t>3 (Fri), 10am-noon, Eastern </a:t>
            </a:r>
            <a:r>
              <a:rPr lang="en-US" sz="2000" dirty="0" smtClean="0"/>
              <a:t>Time (Tentative)</a:t>
            </a:r>
            <a:endParaRPr lang="en-US" sz="2000" dirty="0" smtClean="0"/>
          </a:p>
          <a:p>
            <a:pPr marL="750888" lvl="1"/>
            <a:r>
              <a:rPr lang="en-US" sz="2000" dirty="0" smtClean="0"/>
              <a:t>Oct </a:t>
            </a:r>
            <a:r>
              <a:rPr lang="en-US" sz="2000" dirty="0" smtClean="0"/>
              <a:t>7 (Tue), 8am-10am, Eastern </a:t>
            </a:r>
            <a:r>
              <a:rPr lang="en-US" sz="2000" dirty="0" smtClean="0"/>
              <a:t>Time </a:t>
            </a:r>
            <a:r>
              <a:rPr lang="en-US" sz="2000" dirty="0" smtClean="0"/>
              <a:t>(Tentative)</a:t>
            </a:r>
          </a:p>
          <a:p>
            <a:pPr marL="750888" lvl="1"/>
            <a:r>
              <a:rPr lang="en-US" sz="2000" dirty="0" smtClean="0"/>
              <a:t>Oct </a:t>
            </a:r>
            <a:r>
              <a:rPr lang="en-US" sz="2000" dirty="0" smtClean="0"/>
              <a:t>10 (Fri), 10am-noon, Eastern </a:t>
            </a:r>
            <a:r>
              <a:rPr lang="en-US" sz="2000" dirty="0" smtClean="0"/>
              <a:t>Time </a:t>
            </a:r>
            <a:r>
              <a:rPr lang="en-US" sz="2000" dirty="0" smtClean="0"/>
              <a:t>(Tentative)</a:t>
            </a:r>
          </a:p>
          <a:p>
            <a:pPr marL="750888" lvl="1"/>
            <a:endParaRPr lang="en-US" sz="2000" dirty="0" smtClean="0"/>
          </a:p>
          <a:p>
            <a:r>
              <a:rPr lang="en-US" sz="2400" dirty="0" smtClean="0"/>
              <a:t>802.21m Teleconference: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smtClean="0"/>
              <a:t>Oct 16 (Thurs), 2014 1 pm, EST (Tentative)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802.21.1 Teleconference:</a:t>
            </a:r>
          </a:p>
          <a:p>
            <a:pPr lvl="1"/>
            <a:r>
              <a:rPr lang="en-US" sz="2000" dirty="0" smtClean="0"/>
              <a:t>Oct 02, 2014,  6 pm EST (tentative)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smtClean="0"/>
              <a:t>Oct 23,  2014, 6 pm EST (tentative)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smtClean="0">
                <a:ea typeface="ＭＳ Ｐゴシック" pitchFamily="50" charset="-128"/>
              </a:rPr>
              <a:t>WG Motion</a:t>
            </a: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7620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</a:t>
            </a: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331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953000"/>
          </a:xfrm>
        </p:spPr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itchFamily="18" charset="-120"/>
              </a:rPr>
              <a:t>Move to authorize</a:t>
            </a:r>
            <a:r>
              <a:rPr lang="en-US" altLang="ko-KR" dirty="0" smtClean="0">
                <a:ea typeface="Gulim" pitchFamily="34" charset="-127"/>
              </a:rPr>
              <a:t> the P802.21d Sponsor Ballot Resolution Committee (SBRC) to resolve Sponsor Ballot comments and approve the related contributions via teleconferences </a:t>
            </a:r>
            <a:endParaRPr lang="en-GB" altLang="ja-JP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lang="en-US" altLang="ja-JP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ja-JP" sz="2000" dirty="0" smtClean="0">
                <a:ea typeface="PMingLiU" pitchFamily="18" charset="-120"/>
              </a:rPr>
              <a:t>Moved by:  </a:t>
            </a:r>
            <a:r>
              <a:rPr lang="en-US" altLang="ja-JP" sz="2000" dirty="0" smtClean="0">
                <a:solidFill>
                  <a:srgbClr val="000000"/>
                </a:solidFill>
                <a:ea typeface="PMingLiU" pitchFamily="18" charset="-120"/>
              </a:rPr>
              <a:t>  Yoshihiro </a:t>
            </a:r>
            <a:r>
              <a:rPr lang="en-US" altLang="ja-JP" sz="2000" dirty="0" err="1" smtClean="0">
                <a:solidFill>
                  <a:srgbClr val="000000"/>
                </a:solidFill>
                <a:ea typeface="PMingLiU" pitchFamily="18" charset="-120"/>
              </a:rPr>
              <a:t>Ohba</a:t>
            </a:r>
            <a:r>
              <a:rPr lang="en-US" altLang="ja-JP" sz="2000" dirty="0" smtClean="0">
                <a:solidFill>
                  <a:srgbClr val="000000"/>
                </a:solidFill>
                <a:ea typeface="PMingLiU" pitchFamily="18" charset="-120"/>
              </a:rPr>
              <a:t> </a:t>
            </a:r>
            <a:endParaRPr lang="en-US" altLang="ja-JP" sz="10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lang="en-US" altLang="ja-JP" sz="2000" dirty="0" smtClean="0">
                <a:ea typeface="PMingLiU" pitchFamily="18" charset="-120"/>
              </a:rPr>
              <a:t>Seconded by: </a:t>
            </a:r>
            <a:r>
              <a:rPr lang="en-US" altLang="ja-JP" sz="2000" dirty="0" err="1" smtClean="0">
                <a:ea typeface="PMingLiU" pitchFamily="18" charset="-120"/>
              </a:rPr>
              <a:t>Chrales</a:t>
            </a:r>
            <a:r>
              <a:rPr lang="en-US" altLang="ja-JP" sz="2000" dirty="0" smtClean="0">
                <a:ea typeface="PMingLiU" pitchFamily="18" charset="-120"/>
              </a:rPr>
              <a:t> E. Perkins </a:t>
            </a:r>
            <a:endParaRPr lang="en-US" altLang="ja-JP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For: </a:t>
            </a:r>
            <a:r>
              <a:rPr lang="en-US" altLang="zh-HK" sz="2000" dirty="0" smtClean="0">
                <a:ea typeface="PMingLiU" pitchFamily="18" charset="-120"/>
              </a:rPr>
              <a:t> 05 </a:t>
            </a:r>
            <a:endParaRPr lang="en-US" altLang="zh-HK" sz="1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Against: </a:t>
            </a:r>
            <a:r>
              <a:rPr lang="en-US" altLang="zh-HK" sz="2000" dirty="0" smtClean="0">
                <a:ea typeface="PMingLiU" pitchFamily="18" charset="-120"/>
              </a:rPr>
              <a:t>00</a:t>
            </a: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Abstain: </a:t>
            </a:r>
            <a:r>
              <a:rPr lang="en-US" altLang="zh-HK" sz="2000" dirty="0" smtClean="0">
                <a:ea typeface="PMingLiU" pitchFamily="18" charset="-120"/>
              </a:rPr>
              <a:t>00</a:t>
            </a:r>
          </a:p>
          <a:p>
            <a:pPr>
              <a:tabLst>
                <a:tab pos="1271588" algn="l"/>
              </a:tabLst>
            </a:pPr>
            <a:r>
              <a:rPr lang="en-US" altLang="zh-HK" sz="2400" dirty="0" smtClean="0">
                <a:ea typeface="PMingLiU" pitchFamily="18" charset="-120"/>
              </a:rPr>
              <a:t>Motion passes</a:t>
            </a:r>
            <a:endParaRPr lang="en-US" altLang="zh-HK" sz="24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3317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56D3A2-3E14-49CD-B1DB-667C431D082C}" type="slidenum">
              <a:rPr lang="en-US" altLang="ja-JP"/>
              <a:pPr/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</a:t>
            </a: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433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029200"/>
          </a:xfrm>
        </p:spPr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itchFamily="18" charset="-120"/>
              </a:rPr>
              <a:t>Move to authorize</a:t>
            </a:r>
            <a:r>
              <a:rPr lang="en-US" altLang="ko-KR" dirty="0" smtClean="0">
                <a:ea typeface="Gulim" pitchFamily="34" charset="-127"/>
              </a:rPr>
              <a:t> the P802.21d  Editor to accept the resolution passed by the SBRC during teleconferences and produce </a:t>
            </a:r>
            <a:r>
              <a:rPr lang="en-US" altLang="ko-KR" dirty="0" smtClean="0">
                <a:ea typeface="Gulim" pitchFamily="34" charset="-127"/>
              </a:rPr>
              <a:t>P802</a:t>
            </a:r>
            <a:r>
              <a:rPr lang="en-US" altLang="zh-CN" dirty="0" smtClean="0">
                <a:ea typeface="SimSun" pitchFamily="2" charset="-122"/>
              </a:rPr>
              <a:t>.21d/D06</a:t>
            </a:r>
            <a:endParaRPr kumimoji="1" lang="en-US" altLang="ja-JP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800" dirty="0" smtClean="0">
                <a:ea typeface="ＭＳ Ｐゴシック" pitchFamily="50" charset="-128"/>
              </a:rPr>
              <a:t>Moved by: Yoshihiro </a:t>
            </a:r>
            <a:r>
              <a:rPr kumimoji="1" lang="en-US" altLang="ja-JP" sz="2800" dirty="0" err="1" smtClean="0">
                <a:ea typeface="ＭＳ Ｐゴシック" pitchFamily="50" charset="-128"/>
              </a:rPr>
              <a:t>Ohba</a:t>
            </a:r>
            <a:endParaRPr kumimoji="1" lang="en-US" altLang="ja-JP" sz="28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800" dirty="0" smtClean="0">
                <a:ea typeface="ＭＳ Ｐゴシック" pitchFamily="50" charset="-128"/>
              </a:rPr>
              <a:t>Seconded by: </a:t>
            </a:r>
            <a:r>
              <a:rPr kumimoji="1" lang="en-US" altLang="ja-JP" sz="2800" dirty="0" smtClean="0">
                <a:ea typeface="ＭＳ Ｐゴシック" pitchFamily="50" charset="-128"/>
              </a:rPr>
              <a:t>Charles E. Perkins</a:t>
            </a:r>
          </a:p>
          <a:p>
            <a:pPr>
              <a:buNone/>
              <a:tabLst>
                <a:tab pos="1271588" algn="l"/>
              </a:tabLst>
            </a:pPr>
            <a:endParaRPr kumimoji="1" lang="en-US" altLang="ja-JP" sz="28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000" dirty="0" smtClean="0">
                <a:ea typeface="ＭＳ Ｐゴシック" pitchFamily="50" charset="-128"/>
              </a:rPr>
              <a:t>Yes: </a:t>
            </a:r>
            <a:r>
              <a:rPr kumimoji="1" lang="en-US" altLang="ja-JP" sz="2000" dirty="0" smtClean="0">
                <a:ea typeface="ＭＳ Ｐゴシック" pitchFamily="50" charset="-128"/>
              </a:rPr>
              <a:t> 05</a:t>
            </a:r>
            <a:endParaRPr kumimoji="1" lang="en-US" altLang="ja-JP" sz="20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000" dirty="0" smtClean="0">
                <a:ea typeface="ＭＳ Ｐゴシック" pitchFamily="50" charset="-128"/>
              </a:rPr>
              <a:t>No: </a:t>
            </a:r>
            <a:r>
              <a:rPr kumimoji="1" lang="en-US" altLang="ja-JP" sz="2000" dirty="0" smtClean="0">
                <a:ea typeface="ＭＳ Ｐゴシック" pitchFamily="50" charset="-128"/>
              </a:rPr>
              <a:t>00</a:t>
            </a:r>
            <a:endParaRPr kumimoji="1" lang="en-US" altLang="ja-JP" sz="20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000" dirty="0" smtClean="0">
                <a:ea typeface="ＭＳ Ｐゴシック" pitchFamily="50" charset="-128"/>
              </a:rPr>
              <a:t>Abstain</a:t>
            </a:r>
            <a:r>
              <a:rPr kumimoji="1" lang="en-US" altLang="ja-JP" sz="2000" dirty="0" smtClean="0">
                <a:ea typeface="ＭＳ Ｐゴシック" pitchFamily="50" charset="-128"/>
              </a:rPr>
              <a:t>: 00</a:t>
            </a:r>
          </a:p>
          <a:p>
            <a:pPr>
              <a:buNone/>
              <a:tabLst>
                <a:tab pos="1271588" algn="l"/>
              </a:tabLst>
            </a:pPr>
            <a:endParaRPr kumimoji="1" lang="en-US" altLang="ja-JP" sz="20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ＭＳ Ｐゴシック" pitchFamily="50" charset="-128"/>
              </a:rPr>
              <a:t>Motion Passes </a:t>
            </a:r>
            <a:endParaRPr kumimoji="1" lang="ja-JP" altLang="en-US" sz="2400" smtClean="0">
              <a:ea typeface="ＭＳ Ｐゴシック" pitchFamily="50" charset="-128"/>
            </a:endParaRPr>
          </a:p>
        </p:txBody>
      </p:sp>
      <p:sp>
        <p:nvSpPr>
          <p:cNvPr id="14341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47A8426-43F6-4DC4-A030-4A848FF368E5}" type="slidenum">
              <a:rPr lang="en-US" altLang="ja-JP"/>
              <a:pPr/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8382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</a:t>
            </a: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536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5029200"/>
          </a:xfrm>
        </p:spPr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itchFamily="18" charset="-120"/>
              </a:rPr>
              <a:t>Move to authorize</a:t>
            </a:r>
            <a:r>
              <a:rPr lang="en-US" altLang="ko-KR" dirty="0" smtClean="0">
                <a:ea typeface="Gulim" pitchFamily="34" charset="-127"/>
              </a:rPr>
              <a:t> the P802.21 WG Chair to initiate a Sponsor Ballot re-circulation ballot for P802.21d/D06</a:t>
            </a:r>
            <a:r>
              <a:rPr lang="en-US" altLang="ko-KR" dirty="0" smtClean="0">
                <a:ea typeface="Gulim" pitchFamily="34" charset="-127"/>
              </a:rPr>
              <a:t>.</a:t>
            </a:r>
            <a:endParaRPr kumimoji="1" lang="en-US" altLang="ja-JP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800" dirty="0" smtClean="0">
                <a:ea typeface="ＭＳ Ｐゴシック" pitchFamily="50" charset="-128"/>
              </a:rPr>
              <a:t>Moved by: Yoshihiro </a:t>
            </a:r>
            <a:r>
              <a:rPr kumimoji="1" lang="en-US" altLang="ja-JP" sz="2800" dirty="0" err="1" smtClean="0">
                <a:ea typeface="ＭＳ Ｐゴシック" pitchFamily="50" charset="-128"/>
              </a:rPr>
              <a:t>Ohba</a:t>
            </a:r>
            <a:endParaRPr kumimoji="1" lang="en-US" altLang="ja-JP" sz="28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800" dirty="0" smtClean="0">
                <a:ea typeface="ＭＳ Ｐゴシック" pitchFamily="50" charset="-128"/>
              </a:rPr>
              <a:t>Seconded by: </a:t>
            </a:r>
            <a:r>
              <a:rPr kumimoji="1" lang="en-US" altLang="ja-JP" sz="2800" dirty="0" smtClean="0">
                <a:ea typeface="ＭＳ Ｐゴシック" pitchFamily="50" charset="-128"/>
              </a:rPr>
              <a:t>Charles E. Perkins </a:t>
            </a:r>
          </a:p>
          <a:p>
            <a:pPr>
              <a:buNone/>
              <a:tabLst>
                <a:tab pos="1271588" algn="l"/>
              </a:tabLst>
            </a:pPr>
            <a:endParaRPr kumimoji="1" lang="en-US" altLang="ja-JP" sz="28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ＭＳ Ｐゴシック" pitchFamily="50" charset="-128"/>
              </a:rPr>
              <a:t>Yes: </a:t>
            </a:r>
            <a:r>
              <a:rPr kumimoji="1" lang="en-US" altLang="ja-JP" sz="2400" dirty="0" smtClean="0">
                <a:ea typeface="ＭＳ Ｐゴシック" pitchFamily="50" charset="-128"/>
              </a:rPr>
              <a:t>05</a:t>
            </a:r>
            <a:endParaRPr kumimoji="1" lang="en-US" altLang="ja-JP" sz="24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ＭＳ Ｐゴシック" pitchFamily="50" charset="-128"/>
              </a:rPr>
              <a:t>No: </a:t>
            </a:r>
            <a:r>
              <a:rPr kumimoji="1" lang="en-US" altLang="ja-JP" sz="2400" dirty="0" smtClean="0">
                <a:ea typeface="ＭＳ Ｐゴシック" pitchFamily="50" charset="-128"/>
              </a:rPr>
              <a:t> 00</a:t>
            </a:r>
            <a:endParaRPr kumimoji="1" lang="en-US" altLang="ja-JP" sz="24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ＭＳ Ｐゴシック" pitchFamily="50" charset="-128"/>
              </a:rPr>
              <a:t>Abstain</a:t>
            </a:r>
            <a:r>
              <a:rPr kumimoji="1" lang="en-US" altLang="ja-JP" sz="2400" dirty="0" smtClean="0">
                <a:ea typeface="ＭＳ Ｐゴシック" pitchFamily="50" charset="-128"/>
              </a:rPr>
              <a:t>: 00</a:t>
            </a:r>
            <a:endParaRPr kumimoji="1" lang="en-US" altLang="ja-JP" sz="24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ＭＳ Ｐゴシック" pitchFamily="50" charset="-128"/>
              </a:rPr>
              <a:t>Result</a:t>
            </a:r>
            <a:r>
              <a:rPr kumimoji="1" lang="en-US" altLang="ja-JP" sz="2400" dirty="0" smtClean="0">
                <a:ea typeface="ＭＳ Ｐゴシック" pitchFamily="50" charset="-128"/>
              </a:rPr>
              <a:t>: passes</a:t>
            </a: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5365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995A5DF-232D-4D24-B3C2-9E5F2E367819}" type="slidenum">
              <a:rPr lang="en-US" altLang="ja-JP"/>
              <a:pPr/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55316</TotalTime>
  <Words>583</Words>
  <Application>Microsoft Office PowerPoint</Application>
  <PresentationFormat>On-screen Show (4:3)</PresentationFormat>
  <Paragraphs>143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Slide 1</vt:lpstr>
      <vt:lpstr>Meeting Updates</vt:lpstr>
      <vt:lpstr>TG Reports </vt:lpstr>
      <vt:lpstr>Teleconferences </vt:lpstr>
      <vt:lpstr>WG Motion</vt:lpstr>
      <vt:lpstr>WG Motion</vt:lpstr>
      <vt:lpstr>WG Motion</vt:lpstr>
      <vt:lpstr>WG Motion</vt:lpstr>
      <vt:lpstr>Future Sessions</vt:lpstr>
      <vt:lpstr>Future Sessions – 2014 </vt:lpstr>
      <vt:lpstr>November Meeting Logistics </vt:lpstr>
      <vt:lpstr>Future Sessions – 2015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sdas</cp:lastModifiedBy>
  <cp:revision>736</cp:revision>
  <cp:lastPrinted>1998-02-10T13:28:06Z</cp:lastPrinted>
  <dcterms:created xsi:type="dcterms:W3CDTF">2002-07-08T22:03:28Z</dcterms:created>
  <dcterms:modified xsi:type="dcterms:W3CDTF">2014-09-18T20:30:45Z</dcterms:modified>
</cp:coreProperties>
</file>