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31" r:id="rId3"/>
    <p:sldId id="446" r:id="rId4"/>
    <p:sldId id="432" r:id="rId5"/>
    <p:sldId id="400" r:id="rId6"/>
    <p:sldId id="401" r:id="rId7"/>
    <p:sldId id="402" r:id="rId8"/>
    <p:sldId id="403" r:id="rId9"/>
    <p:sldId id="404" r:id="rId10"/>
    <p:sldId id="405" r:id="rId11"/>
    <p:sldId id="406" r:id="rId12"/>
    <p:sldId id="407" r:id="rId13"/>
    <p:sldId id="408" r:id="rId14"/>
    <p:sldId id="409" r:id="rId15"/>
    <p:sldId id="410" r:id="rId16"/>
    <p:sldId id="411" r:id="rId17"/>
    <p:sldId id="447" r:id="rId18"/>
    <p:sldId id="451" r:id="rId19"/>
    <p:sldId id="449" r:id="rId20"/>
    <p:sldId id="443" r:id="rId21"/>
    <p:sldId id="45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895" autoAdjust="0"/>
    <p:restoredTop sz="99556" autoAdjust="0"/>
  </p:normalViewPr>
  <p:slideViewPr>
    <p:cSldViewPr>
      <p:cViewPr varScale="1">
        <p:scale>
          <a:sx n="73" d="100"/>
          <a:sy n="73" d="100"/>
        </p:scale>
        <p:origin x="-1782" y="-10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80"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dirty="0" smtClean="0"/>
          </a:p>
        </p:txBody>
      </p:sp>
      <p:sp>
        <p:nvSpPr>
          <p:cNvPr id="39940" name="Header Placeholder 3"/>
          <p:cNvSpPr>
            <a:spLocks noGrp="1"/>
          </p:cNvSpPr>
          <p:nvPr>
            <p:ph type="hdr" sz="quarter"/>
          </p:nvPr>
        </p:nvSpPr>
        <p:spPr>
          <a:noFill/>
        </p:spPr>
        <p:txBody>
          <a:bodyPr/>
          <a:lstStyle/>
          <a:p>
            <a:r>
              <a:rPr lang="en-US" dirty="0"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39942" name="Footer Placeholder 5"/>
          <p:cNvSpPr>
            <a:spLocks noGrp="1"/>
          </p:cNvSpPr>
          <p:nvPr>
            <p:ph type="ftr" sz="quarter" idx="4"/>
          </p:nvPr>
        </p:nvSpPr>
        <p:spPr>
          <a:noFill/>
        </p:spPr>
        <p:txBody>
          <a:bodyPr/>
          <a:lstStyle/>
          <a:p>
            <a:pPr lvl="4"/>
            <a:r>
              <a:rPr lang="en-US" dirty="0"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47E86FD9-54B1-4280-945A-202E0A5B216E}"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33598" y="394156"/>
            <a:ext cx="4642040"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21-14-0144-00-Session#64</a:t>
            </a:r>
            <a:r>
              <a:rPr lang="en-US" sz="1400" b="1" dirty="0" smtClean="0"/>
              <a:t>	-Opening_Plenary_Notes.ppt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802world.org/plenary" TargetMode="External"/><Relationship Id="rId7" Type="http://schemas.openxmlformats.org/officeDocument/2006/relationships/hyperlink" Target="https://aws.passkey.com/event/10739665/owner/52701/home"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hyperlink" Target="https://802world.org/apps/session/88/register2/cancel" TargetMode="External"/><Relationship Id="rId5" Type="http://schemas.openxmlformats.org/officeDocument/2006/relationships/hyperlink" Target="https://802world.org/apps/session/88/register2/visa" TargetMode="External"/><Relationship Id="rId4" Type="http://schemas.openxmlformats.org/officeDocument/2006/relationships/hyperlink" Target="https://802world.org/apps/session/88/register2"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#64, </a:t>
            </a:r>
            <a:br>
              <a:rPr lang="en-US" b="1" dirty="0" smtClean="0">
                <a:latin typeface="Arial" charset="0"/>
              </a:rPr>
            </a:br>
            <a:r>
              <a:rPr lang="en-US" b="1" dirty="0" smtClean="0">
                <a:latin typeface="Arial" charset="0"/>
              </a:rPr>
              <a:t>Athens, Greece</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http://standards.ieee.org/guides/bylaws/sect6-7.html#6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http://standards.ieee.org/guides/opman/sect6.html#6.3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#2</a:t>
            </a:r>
            <a:endParaRPr lang="en-US" sz="2400" dirty="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Active Task Groups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lvl="2">
              <a:lnSpc>
                <a:spcPct val="80000"/>
              </a:lnSpc>
              <a:buNone/>
            </a:pPr>
            <a:endParaRPr lang="en-US" sz="1200" dirty="0" smtClean="0">
              <a:latin typeface="Arial" charset="0"/>
            </a:endParaRPr>
          </a:p>
          <a:p>
            <a:pPr>
              <a:lnSpc>
                <a:spcPct val="80000"/>
              </a:lnSpc>
            </a:pPr>
            <a:r>
              <a:rPr lang="en-US" dirty="0" smtClean="0">
                <a:latin typeface="Arial" charset="0"/>
              </a:rPr>
              <a:t>802.21d - Multicast Group Management</a:t>
            </a:r>
          </a:p>
          <a:p>
            <a:pPr>
              <a:lnSpc>
                <a:spcPct val="80000"/>
              </a:lnSpc>
              <a:buNone/>
            </a:pPr>
            <a:r>
              <a:rPr lang="en-US" dirty="0" smtClean="0">
                <a:latin typeface="Arial" charset="0"/>
              </a:rPr>
              <a:t> </a:t>
            </a:r>
          </a:p>
          <a:p>
            <a:pPr>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a:lnSpc>
                <a:spcPct val="80000"/>
              </a:lnSpc>
            </a:pPr>
            <a:r>
              <a:rPr lang="en-US" dirty="0" smtClean="0">
                <a:latin typeface="Arial" charset="0"/>
              </a:rPr>
              <a:t>802.21.1 - Use cases and Services </a:t>
            </a: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September Meeting</a:t>
            </a:r>
          </a:p>
        </p:txBody>
      </p:sp>
      <p:sp>
        <p:nvSpPr>
          <p:cNvPr id="34822" name="Rectangle 3"/>
          <p:cNvSpPr>
            <a:spLocks noGrp="1" noChangeArrowheads="1"/>
          </p:cNvSpPr>
          <p:nvPr>
            <p:ph type="body" idx="1"/>
          </p:nvPr>
        </p:nvSpPr>
        <p:spPr>
          <a:xfrm>
            <a:off x="381000" y="1524000"/>
            <a:ext cx="8305800" cy="41148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 Group Management </a:t>
            </a:r>
            <a:endParaRPr lang="en-US" sz="1800" dirty="0" smtClean="0">
              <a:latin typeface="Arial" charset="0"/>
            </a:endParaRPr>
          </a:p>
          <a:p>
            <a:pPr lvl="2">
              <a:lnSpc>
                <a:spcPct val="80000"/>
              </a:lnSpc>
            </a:pPr>
            <a:r>
              <a:rPr lang="en-US" sz="1800" dirty="0" smtClean="0">
                <a:latin typeface="Arial" charset="0"/>
              </a:rPr>
              <a:t>Sponsor Ballot pool formed after July Plenary meeting </a:t>
            </a:r>
          </a:p>
          <a:p>
            <a:pPr lvl="2">
              <a:lnSpc>
                <a:spcPct val="80000"/>
              </a:lnSpc>
            </a:pPr>
            <a:r>
              <a:rPr lang="en-US" sz="1800" dirty="0" smtClean="0">
                <a:latin typeface="Arial" charset="0"/>
              </a:rPr>
              <a:t>64 people joined the SB pool </a:t>
            </a:r>
          </a:p>
          <a:p>
            <a:pPr lvl="2">
              <a:lnSpc>
                <a:spcPct val="80000"/>
              </a:lnSpc>
            </a:pPr>
            <a:r>
              <a:rPr lang="en-US" sz="1800" dirty="0" smtClean="0">
                <a:latin typeface="Arial" charset="0"/>
              </a:rPr>
              <a:t>Initiated Sponsor on August 18, 2014  which will end  on September  17, 2014</a:t>
            </a:r>
          </a:p>
          <a:p>
            <a:pPr lvl="2">
              <a:lnSpc>
                <a:spcPct val="90000"/>
              </a:lnSpc>
            </a:pPr>
            <a:r>
              <a:rPr lang="en-US" sz="1800" dirty="0" smtClean="0">
                <a:latin typeface="Arial" charset="0"/>
              </a:rPr>
              <a:t>Resolve SB comments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document update and changes   </a:t>
            </a: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Discuss and finalize the use cases and requirements </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219200"/>
            <a:ext cx="8534400" cy="4876800"/>
          </a:xfrm>
        </p:spPr>
        <p:txBody>
          <a:bodyPr/>
          <a:lstStyle/>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28041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charset="0"/>
                          <a:cs typeface="Arial" charset="0"/>
                        </a:rPr>
                        <a:t>Hyeong</a:t>
                      </a:r>
                      <a:r>
                        <a:rPr kumimoji="0" lang="en-US" sz="2400" b="0" i="0" u="none" strike="noStrike" cap="none" normalizeH="0" baseline="0" dirty="0" smtClean="0">
                          <a:ln>
                            <a:noFill/>
                          </a:ln>
                          <a:solidFill>
                            <a:schemeClr val="tx1"/>
                          </a:solidFill>
                          <a:effectLst/>
                          <a:latin typeface="Arial" charset="0"/>
                          <a:cs typeface="Arial" charset="0"/>
                        </a:rPr>
                        <a:t> Ho Lee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charset="0"/>
                          <a:cs typeface="Arial" charset="0"/>
                        </a:rPr>
                        <a:t>Charlie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685800" y="4876800"/>
            <a:ext cx="8153400" cy="9144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19 </a:t>
            </a:r>
            <a:r>
              <a:rPr lang="en-US" sz="2400" dirty="0">
                <a:latin typeface="Arial" charset="0"/>
              </a:rPr>
              <a:t>voting members </a:t>
            </a:r>
            <a:r>
              <a:rPr lang="en-US" sz="2400" dirty="0" smtClean="0">
                <a:latin typeface="Arial" charset="0"/>
              </a:rPr>
              <a:t>and 1 aspirant member as </a:t>
            </a:r>
            <a:r>
              <a:rPr lang="en-US" sz="2400" dirty="0">
                <a:latin typeface="Arial" charset="0"/>
              </a:rPr>
              <a:t>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85219" y="6477000"/>
            <a:ext cx="620363" cy="184666"/>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November Meeting Logistics </a:t>
            </a:r>
          </a:p>
        </p:txBody>
      </p:sp>
      <p:sp>
        <p:nvSpPr>
          <p:cNvPr id="34822" name="Rectangle 3"/>
          <p:cNvSpPr>
            <a:spLocks noGrp="1" noChangeArrowheads="1"/>
          </p:cNvSpPr>
          <p:nvPr>
            <p:ph type="body" idx="1"/>
          </p:nvPr>
        </p:nvSpPr>
        <p:spPr>
          <a:xfrm>
            <a:off x="304800" y="1219200"/>
            <a:ext cx="8610600" cy="5105400"/>
          </a:xfrm>
        </p:spPr>
        <p:txBody>
          <a:bodyPr/>
          <a:lstStyle/>
          <a:p>
            <a:pPr>
              <a:lnSpc>
                <a:spcPct val="90000"/>
              </a:lnSpc>
            </a:pPr>
            <a:r>
              <a:rPr lang="en-US" sz="2000" b="1" dirty="0" smtClean="0"/>
              <a:t>November 2-7 , 2014 at the Grand Hyatt in San Antonio, TX USA</a:t>
            </a:r>
          </a:p>
          <a:p>
            <a:r>
              <a:rPr lang="en-US" sz="2000" b="1" dirty="0" smtClean="0"/>
              <a:t>Early Registration Deadline</a:t>
            </a:r>
            <a:r>
              <a:rPr lang="en-US" sz="2000" dirty="0" smtClean="0"/>
              <a:t> is 6PM Pacific Time on Friday September 5th.</a:t>
            </a:r>
          </a:p>
          <a:p>
            <a:r>
              <a:rPr lang="en-US" sz="2000" b="1" dirty="0" smtClean="0"/>
              <a:t>Cancellation Full Refund Deadline</a:t>
            </a:r>
            <a:r>
              <a:rPr lang="en-US" sz="2000" dirty="0" smtClean="0"/>
              <a:t> is 6PM Pacific Time on Friday September 5th.</a:t>
            </a:r>
          </a:p>
          <a:p>
            <a:r>
              <a:rPr lang="en-US" sz="2000" b="1" dirty="0" smtClean="0"/>
              <a:t>Hotel Group Rate Deadline*</a:t>
            </a:r>
            <a:r>
              <a:rPr lang="en-US" sz="2000" dirty="0" smtClean="0"/>
              <a:t> is 6PM Central Time on Saturday October 18th. </a:t>
            </a:r>
          </a:p>
          <a:p>
            <a:r>
              <a:rPr lang="en-US" sz="2000" dirty="0" smtClean="0"/>
              <a:t>*Guest Room Rate is Subject to Availability, if the IEEE 802 Room Block is sold out on or before the deadline date the preferred rate may no longer be available.</a:t>
            </a:r>
          </a:p>
          <a:p>
            <a:r>
              <a:rPr lang="en-US" sz="2000" b="1" dirty="0" smtClean="0"/>
              <a:t>Event Information Site: </a:t>
            </a:r>
            <a:r>
              <a:rPr lang="en-US" sz="2000" b="1" dirty="0" smtClean="0">
                <a:hlinkClick r:id="rId3"/>
              </a:rPr>
              <a:t>http://802world.org/plenary</a:t>
            </a:r>
            <a:endParaRPr lang="en-US" sz="2000" dirty="0" smtClean="0"/>
          </a:p>
          <a:p>
            <a:r>
              <a:rPr lang="en-US" sz="2000" dirty="0" smtClean="0"/>
              <a:t>Registration: </a:t>
            </a:r>
            <a:r>
              <a:rPr lang="en-US" sz="2000" dirty="0" smtClean="0">
                <a:hlinkClick r:id="rId4"/>
              </a:rPr>
              <a:t>https://802world.org/apps/session/88/register2</a:t>
            </a:r>
            <a:endParaRPr lang="en-US" sz="2000" dirty="0" smtClean="0"/>
          </a:p>
          <a:p>
            <a:r>
              <a:rPr lang="en-US" sz="2000" dirty="0" smtClean="0"/>
              <a:t>Visa Letter: </a:t>
            </a:r>
            <a:r>
              <a:rPr lang="en-US" sz="2000" dirty="0" smtClean="0">
                <a:hlinkClick r:id="rId5"/>
              </a:rPr>
              <a:t>https://802world.org/apps/session/88/register2/visa</a:t>
            </a:r>
            <a:endParaRPr lang="en-US" sz="2000" dirty="0" smtClean="0"/>
          </a:p>
          <a:p>
            <a:r>
              <a:rPr lang="en-US" sz="2000" dirty="0" smtClean="0"/>
              <a:t>Cancellation: </a:t>
            </a:r>
            <a:r>
              <a:rPr lang="en-US" sz="2000" dirty="0" smtClean="0">
                <a:hlinkClick r:id="rId6"/>
              </a:rPr>
              <a:t>https://802world.org/apps/session/88/register2/cancel</a:t>
            </a:r>
            <a:r>
              <a:rPr lang="en-US" sz="2000" dirty="0" smtClean="0"/>
              <a:t> </a:t>
            </a:r>
          </a:p>
          <a:p>
            <a:r>
              <a:rPr lang="en-US" sz="2000" dirty="0" smtClean="0"/>
              <a:t>Group Hotel Reservations: </a:t>
            </a:r>
            <a:r>
              <a:rPr lang="en-US" sz="2000" dirty="0" smtClean="0">
                <a:hlinkClick r:id="rId7"/>
              </a:rPr>
              <a:t>https://aws.passkey.com/event/10739665/owner/52701/home</a:t>
            </a:r>
            <a:r>
              <a:rPr lang="en-US" sz="2000" dirty="0" smtClean="0"/>
              <a:t> </a:t>
            </a:r>
          </a:p>
          <a:p>
            <a:pPr>
              <a:lnSpc>
                <a:spcPct val="90000"/>
              </a:lnSpc>
            </a:pPr>
            <a:endParaRPr lang="en-US" sz="2000" b="1"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2015,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 March, 2015,  </a:t>
            </a:r>
            <a:r>
              <a:rPr lang="en-US" sz="2400" b="1" dirty="0" err="1" smtClean="0">
                <a:solidFill>
                  <a:srgbClr val="FF0000"/>
                </a:solidFill>
              </a:rPr>
              <a:t>Estrel</a:t>
            </a:r>
            <a:r>
              <a:rPr lang="en-US" sz="2400" b="1" dirty="0" smtClean="0">
                <a:solidFill>
                  <a:srgbClr val="FF0000"/>
                </a:solidFill>
              </a:rPr>
              <a:t> Convention Center and Hotel, Berlin,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Asia (Bangkok or Kuala </a:t>
            </a:r>
            <a:r>
              <a:rPr lang="en-US" sz="2400" b="1" dirty="0" err="1" smtClean="0">
                <a:solidFill>
                  <a:srgbClr val="0000FF"/>
                </a:solidFill>
              </a:rPr>
              <a:t>lumpur</a:t>
            </a:r>
            <a:r>
              <a:rPr lang="en-US" sz="2400" b="1" dirty="0" smtClean="0">
                <a:solidFill>
                  <a:srgbClr val="0000FF"/>
                </a:solidFill>
              </a:rPr>
              <a:t>)</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562600"/>
            <a:ext cx="7391400" cy="584775"/>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err="1" smtClean="0"/>
              <a:t>Santorini</a:t>
            </a:r>
            <a:r>
              <a:rPr lang="en-US" sz="1600" dirty="0" smtClean="0"/>
              <a:t> 6; 802.11 </a:t>
            </a:r>
            <a:r>
              <a:rPr lang="en-US" sz="1600" dirty="0" err="1" smtClean="0"/>
              <a:t>WNG:Terpsichore</a:t>
            </a:r>
            <a:r>
              <a:rPr lang="en-US" sz="1600" dirty="0" smtClean="0"/>
              <a:t> AB; 802.15 TG9: Patmos; 802.11NG;    </a:t>
            </a:r>
            <a:r>
              <a:rPr lang="en-US" sz="1600" dirty="0" err="1" smtClean="0"/>
              <a:t>Thalia</a:t>
            </a:r>
            <a:r>
              <a:rPr lang="en-US" sz="1600" dirty="0" smtClean="0"/>
              <a:t> 3; 802.24 </a:t>
            </a:r>
            <a:r>
              <a:rPr lang="en-US" sz="1600" dirty="0" err="1" smtClean="0"/>
              <a:t>TAG;Thalia</a:t>
            </a:r>
            <a:r>
              <a:rPr lang="en-US" sz="1600" dirty="0" smtClean="0"/>
              <a:t> 2; 802.11 ARC; </a:t>
            </a:r>
            <a:r>
              <a:rPr lang="en-US" sz="1600" dirty="0" err="1" smtClean="0"/>
              <a:t>Thalis</a:t>
            </a:r>
            <a:r>
              <a:rPr lang="en-US" sz="1600" dirty="0" smtClean="0"/>
              <a:t> 4</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3</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09600" y="61722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19 </a:t>
            </a:r>
            <a:r>
              <a:rPr lang="en-US" sz="1600" dirty="0">
                <a:latin typeface="Arial" charset="0"/>
              </a:rPr>
              <a:t>voting members </a:t>
            </a:r>
            <a:r>
              <a:rPr lang="en-US" sz="1600" dirty="0" smtClean="0">
                <a:latin typeface="Arial" charset="0"/>
              </a:rPr>
              <a:t> and 1 aspirant  voter as </a:t>
            </a:r>
            <a:r>
              <a:rPr lang="en-US" sz="1600" dirty="0">
                <a:latin typeface="Arial" charset="0"/>
              </a:rPr>
              <a:t>of this meeting</a:t>
            </a:r>
          </a:p>
        </p:txBody>
      </p:sp>
      <p:sp>
        <p:nvSpPr>
          <p:cNvPr id="20"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18" name="Table 17"/>
          <p:cNvGraphicFramePr>
            <a:graphicFrameLocks noGrp="1"/>
          </p:cNvGraphicFramePr>
          <p:nvPr/>
        </p:nvGraphicFramePr>
        <p:xfrm>
          <a:off x="533400" y="1600199"/>
          <a:ext cx="7696199" cy="3810000"/>
        </p:xfrm>
        <a:graphic>
          <a:graphicData uri="http://schemas.openxmlformats.org/drawingml/2006/table">
            <a:tbl>
              <a:tblPr/>
              <a:tblGrid>
                <a:gridCol w="1259484"/>
                <a:gridCol w="1725468"/>
                <a:gridCol w="1417852"/>
                <a:gridCol w="1620994"/>
                <a:gridCol w="1672401"/>
              </a:tblGrid>
              <a:tr h="731832">
                <a:tc>
                  <a:txBody>
                    <a:bodyPr/>
                    <a:lstStyle/>
                    <a:p>
                      <a:pPr marL="0" marR="0">
                        <a:spcBef>
                          <a:spcPts val="0"/>
                        </a:spcBef>
                        <a:spcAft>
                          <a:spcPts val="0"/>
                        </a:spcAft>
                      </a:pP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15,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16,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17,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(Sept 18, 2014)</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7212">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cs typeface="Times New Roman"/>
                      </a:endParaRPr>
                    </a:p>
                    <a:p>
                      <a:pPr marL="0" marR="0">
                        <a:spcBef>
                          <a:spcPts val="0"/>
                        </a:spcBef>
                        <a:spcAft>
                          <a:spcPts val="0"/>
                        </a:spcAft>
                      </a:pPr>
                      <a:r>
                        <a:rPr lang="en-US" sz="1200">
                          <a:latin typeface="Times New Roman"/>
                          <a:ea typeface="Times New Roman"/>
                          <a:cs typeface="Times New Roman"/>
                        </a:rPr>
                        <a:t> IEEE 802 Wireless Opening Plenary (until 9:00am)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802.11 WNG SC /802.15 TG9( KMP)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802.11 ARC (Architecture Group)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515">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821">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802.21.1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810">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802.11 NG (60 GHz SG) </a:t>
                      </a:r>
                      <a:r>
                        <a:rPr lang="en-US" sz="1200" dirty="0" smtClean="0">
                          <a:latin typeface="Times New Roman"/>
                          <a:ea typeface="Times New Roman"/>
                          <a:cs typeface="Times New Roman"/>
                        </a:rPr>
                        <a:t>/802.24</a:t>
                      </a:r>
                      <a:r>
                        <a:rPr lang="en-US" sz="1200" baseline="0" dirty="0" smtClean="0">
                          <a:latin typeface="Times New Roman"/>
                          <a:ea typeface="Times New Roman"/>
                          <a:cs typeface="Times New Roman"/>
                        </a:rPr>
                        <a:t> TAG</a:t>
                      </a:r>
                      <a:endParaRPr lang="en-US" sz="1200" dirty="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810">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6:00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65983" y="6477000"/>
            <a:ext cx="658835" cy="184666"/>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http://griffin.meeting.verilan.com</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15</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3810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rPr>
              <a:t>http://802world.org/plenary</a:t>
            </a:r>
          </a:p>
          <a:p>
            <a:pPr>
              <a:lnSpc>
                <a:spcPct val="90000"/>
              </a:lnSpc>
            </a:pPr>
            <a:r>
              <a:rPr lang="en-US" sz="2000" dirty="0" smtClean="0">
                <a:latin typeface="Arial" charset="0"/>
              </a:rPr>
              <a:t>Mobile Device website: </a:t>
            </a:r>
            <a:r>
              <a:rPr lang="en-US" sz="2400" dirty="0" smtClean="0">
                <a:hlinkClick r:id="rId3"/>
              </a:rPr>
              <a:t>http://802world.org/attendee</a:t>
            </a:r>
            <a:endParaRPr lang="en-US" sz="2400" dirty="0" smtClean="0"/>
          </a:p>
          <a:p>
            <a:pPr>
              <a:lnSpc>
                <a:spcPct val="90000"/>
              </a:lnSpc>
            </a:pPr>
            <a:r>
              <a:rPr lang="en-US" sz="2000" dirty="0" smtClean="0">
                <a:latin typeface="Arial" pitchFamily="34" charset="0"/>
                <a:cs typeface="Arial" pitchFamily="34" charset="0"/>
              </a:rPr>
              <a:t>Room  Internet is NOT complimentary</a:t>
            </a:r>
          </a:p>
          <a:p>
            <a:pPr>
              <a:lnSpc>
                <a:spcPct val="90000"/>
              </a:lnSpc>
            </a:pPr>
            <a:r>
              <a:rPr lang="en-US" sz="2000" dirty="0" smtClean="0">
                <a:latin typeface="Arial" pitchFamily="34" charset="0"/>
                <a:cs typeface="Arial" pitchFamily="34" charset="0"/>
              </a:rPr>
              <a:t>Meeting Place Network: Verilan-secure;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a:t>
            </a:r>
          </a:p>
          <a:p>
            <a:r>
              <a:rPr lang="en-US" sz="2000" dirty="0" smtClean="0">
                <a:latin typeface="Arial" charset="0"/>
              </a:rPr>
              <a:t>Breakfast  is included in your room rate (if you are staying in Hilton) </a:t>
            </a:r>
          </a:p>
          <a:p>
            <a:r>
              <a:rPr lang="en-US" sz="2000" dirty="0" smtClean="0">
                <a:latin typeface="Arial" charset="0"/>
              </a:rPr>
              <a:t>Morning Coffee/Tea &amp; Afternoon Coffee/Tea/Snacks: Foyer areas</a:t>
            </a:r>
          </a:p>
          <a:p>
            <a:r>
              <a:rPr lang="en-US" sz="2000" b="1" dirty="0" smtClean="0">
                <a:latin typeface="Arial" charset="0"/>
              </a:rPr>
              <a:t>Lunch: </a:t>
            </a:r>
            <a:r>
              <a:rPr lang="en-US" sz="2000" dirty="0" smtClean="0">
                <a:latin typeface="Arial" charset="0"/>
              </a:rPr>
              <a:t>Terpischore Ballroom (12:00 noon- 13:30 pm)</a:t>
            </a:r>
          </a:p>
          <a:p>
            <a:pPr>
              <a:lnSpc>
                <a:spcPct val="90000"/>
              </a:lnSpc>
            </a:pPr>
            <a:r>
              <a:rPr lang="en-US" sz="2000" dirty="0" smtClean="0">
                <a:latin typeface="Arial" charset="0"/>
              </a:rPr>
              <a:t>802.21 WG would break as follows:</a:t>
            </a:r>
          </a:p>
          <a:p>
            <a:pPr lvl="2">
              <a:lnSpc>
                <a:spcPct val="90000"/>
              </a:lnSpc>
            </a:pPr>
            <a:r>
              <a:rPr lang="en-US" sz="1800" dirty="0" smtClean="0">
                <a:latin typeface="Arial" charset="0"/>
              </a:rPr>
              <a:t>AM Coffee break: 10:00-10:30 am</a:t>
            </a:r>
          </a:p>
          <a:p>
            <a:pPr lvl="2">
              <a:lnSpc>
                <a:spcPct val="90000"/>
              </a:lnSpc>
            </a:pPr>
            <a:r>
              <a:rPr lang="en-US" sz="1800" dirty="0" smtClean="0">
                <a:latin typeface="Arial" charset="0"/>
              </a:rPr>
              <a:t>Lunch break: 12:00-1:30 pm </a:t>
            </a:r>
          </a:p>
          <a:p>
            <a:pPr lvl="2">
              <a:lnSpc>
                <a:spcPct val="90000"/>
              </a:lnSpc>
            </a:pPr>
            <a:r>
              <a:rPr lang="en-US" sz="1800" dirty="0" smtClean="0">
                <a:latin typeface="Arial" charset="0"/>
              </a:rPr>
              <a:t>PM Coffee break: 3:30 - 4:00 pm</a:t>
            </a:r>
          </a:p>
          <a:p>
            <a:pPr>
              <a:lnSpc>
                <a:spcPct val="90000"/>
              </a:lnSpc>
            </a:pPr>
            <a:r>
              <a:rPr lang="en-US" sz="2000" dirty="0" smtClean="0">
                <a:latin typeface="Arial" charset="0"/>
              </a:rPr>
              <a:t>Social is a Paid event this time </a:t>
            </a:r>
          </a:p>
          <a:p>
            <a:pPr lvl="1">
              <a:lnSpc>
                <a:spcPct val="90000"/>
              </a:lnSpc>
            </a:pPr>
            <a:r>
              <a:rPr lang="en-US" sz="1600" dirty="0" smtClean="0">
                <a:latin typeface="Arial" charset="0"/>
              </a:rPr>
              <a:t>Athens orientation tour and Acropolis visit followed by dinner</a:t>
            </a:r>
          </a:p>
          <a:p>
            <a:pPr lvl="1">
              <a:lnSpc>
                <a:spcPct val="90000"/>
              </a:lnSpc>
            </a:pPr>
            <a:r>
              <a:rPr lang="en-US" sz="1600" dirty="0" smtClean="0">
                <a:latin typeface="Arial" charset="0"/>
              </a:rPr>
              <a:t>Cost is $95 and currently there is a waiting list and you can add your name </a:t>
            </a:r>
          </a:p>
          <a:p>
            <a:pPr lvl="1">
              <a:lnSpc>
                <a:spcPct val="90000"/>
              </a:lnSpc>
            </a:pPr>
            <a:r>
              <a:rPr lang="en-US" sz="1600" dirty="0" smtClean="0">
                <a:latin typeface="Arial" charset="0"/>
              </a:rPr>
              <a:t>Buses depart at 5:30pm, so please meet in the hotel foyer at 520pm</a:t>
            </a:r>
          </a:p>
          <a:p>
            <a:pPr lvl="1">
              <a:lnSpc>
                <a:spcPct val="90000"/>
              </a:lnSpc>
            </a:pPr>
            <a:r>
              <a:rPr lang="en-US" sz="1600" dirty="0" smtClean="0">
                <a:latin typeface="Arial" charset="0"/>
              </a:rPr>
              <a:t> </a:t>
            </a:r>
          </a:p>
          <a:p>
            <a:pPr lvl="1">
              <a:lnSpc>
                <a:spcPct val="90000"/>
              </a:lnSpc>
            </a:pP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Sept 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46763</TotalTime>
  <Words>1989</Words>
  <Application>Microsoft Office PowerPoint</Application>
  <PresentationFormat>On-screen Show (4:3)</PresentationFormat>
  <Paragraphs>384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802.11PowerPointTemplate-Landscape</vt:lpstr>
      <vt:lpstr>IEEE 802.21 Session #64,  Athens, Greece WG Opening Plenary</vt:lpstr>
      <vt:lpstr>WG Officers</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Active Task Groups </vt:lpstr>
      <vt:lpstr>Objectives for the September Meeting</vt:lpstr>
      <vt:lpstr>Future Sessions – 2014 </vt:lpstr>
      <vt:lpstr>November Meeting Logistics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sdas</cp:lastModifiedBy>
  <cp:revision>697</cp:revision>
  <cp:lastPrinted>1998-02-10T13:28:06Z</cp:lastPrinted>
  <dcterms:created xsi:type="dcterms:W3CDTF">2002-07-08T22:03:28Z</dcterms:created>
  <dcterms:modified xsi:type="dcterms:W3CDTF">2014-09-18T10:43:20Z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