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
  </p:notesMasterIdLst>
  <p:handoutMasterIdLst>
    <p:handoutMasterId r:id="rId11"/>
  </p:handoutMasterIdLst>
  <p:sldIdLst>
    <p:sldId id="333" r:id="rId2"/>
    <p:sldId id="332" r:id="rId3"/>
    <p:sldId id="343" r:id="rId4"/>
    <p:sldId id="344" r:id="rId5"/>
    <p:sldId id="346" r:id="rId6"/>
    <p:sldId id="345" r:id="rId7"/>
    <p:sldId id="351" r:id="rId8"/>
    <p:sldId id="352"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99CCFF"/>
    <a:srgbClr val="66FF99"/>
    <a:srgbClr val="FF9933"/>
    <a:srgbClr val="FF0000"/>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0" autoAdjust="0"/>
    <p:restoredTop sz="94660"/>
  </p:normalViewPr>
  <p:slideViewPr>
    <p:cSldViewPr>
      <p:cViewPr varScale="1">
        <p:scale>
          <a:sx n="107" d="100"/>
          <a:sy n="107" d="100"/>
        </p:scale>
        <p:origin x="10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9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ja-JP"/>
          </a:p>
        </p:txBody>
      </p:sp>
      <p:sp>
        <p:nvSpPr>
          <p:cNvPr id="169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ja-JP"/>
          </a:p>
        </p:txBody>
      </p:sp>
      <p:sp>
        <p:nvSpPr>
          <p:cNvPr id="169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ja-JP"/>
          </a:p>
        </p:txBody>
      </p:sp>
      <p:sp>
        <p:nvSpPr>
          <p:cNvPr id="169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363022D1-FA05-4B16-8B4D-C523B9547B50}" type="slidenum">
              <a:rPr lang="en-US" altLang="ja-JP"/>
              <a:pPr>
                <a:defRPr/>
              </a:pPr>
              <a:t>‹#›</a:t>
            </a:fld>
            <a:endParaRPr lang="en-US" altLang="ja-JP"/>
          </a:p>
        </p:txBody>
      </p:sp>
    </p:spTree>
    <p:extLst>
      <p:ext uri="{BB962C8B-B14F-4D97-AF65-F5344CB8AC3E}">
        <p14:creationId xmlns:p14="http://schemas.microsoft.com/office/powerpoint/2010/main" val="2332148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41B4E19A-D8E5-4B48-B171-703CE54CB823}" type="slidenum">
              <a:rPr lang="ja-JP" altLang="en-US"/>
              <a:pPr>
                <a:defRPr/>
              </a:pPr>
              <a:t>‹#›</a:t>
            </a:fld>
            <a:endParaRPr lang="en-US" altLang="ja-JP"/>
          </a:p>
        </p:txBody>
      </p:sp>
    </p:spTree>
    <p:extLst>
      <p:ext uri="{BB962C8B-B14F-4D97-AF65-F5344CB8AC3E}">
        <p14:creationId xmlns:p14="http://schemas.microsoft.com/office/powerpoint/2010/main" val="347266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ja-JP" altLang="ja-JP" smtClean="0"/>
          </a:p>
        </p:txBody>
      </p:sp>
      <p:sp>
        <p:nvSpPr>
          <p:cNvPr id="17411" name="Slide Number Placeholder 3"/>
          <p:cNvSpPr>
            <a:spLocks noGrp="1"/>
          </p:cNvSpPr>
          <p:nvPr>
            <p:ph type="sldNum" sz="quarter" idx="5"/>
          </p:nvPr>
        </p:nvSpPr>
        <p:spPr>
          <a:noFill/>
        </p:spPr>
        <p:txBody>
          <a:bodyPr/>
          <a:lstStyle/>
          <a:p>
            <a:fld id="{8A48C68E-2AF1-4EE1-8B01-A8472ABA5FE1}" type="slidenum">
              <a:rPr lang="ja-JP" altLang="en-US" smtClean="0">
                <a:cs typeface="Arial" charset="0"/>
              </a:rPr>
              <a:pPr/>
              <a:t>1</a:t>
            </a:fld>
            <a:endParaRPr lang="en-US" altLang="ja-JP" smtClean="0">
              <a:cs typeface="Arial" charset="0"/>
            </a:endParaRPr>
          </a:p>
        </p:txBody>
      </p:sp>
    </p:spTree>
    <p:extLst>
      <p:ext uri="{BB962C8B-B14F-4D97-AF65-F5344CB8AC3E}">
        <p14:creationId xmlns:p14="http://schemas.microsoft.com/office/powerpoint/2010/main" val="172381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ja-JP" altLang="ja-JP" smtClean="0"/>
          </a:p>
        </p:txBody>
      </p:sp>
      <p:sp>
        <p:nvSpPr>
          <p:cNvPr id="19459" name="Slide Number Placeholder 3"/>
          <p:cNvSpPr>
            <a:spLocks noGrp="1"/>
          </p:cNvSpPr>
          <p:nvPr>
            <p:ph type="sldNum" sz="quarter" idx="5"/>
          </p:nvPr>
        </p:nvSpPr>
        <p:spPr>
          <a:noFill/>
        </p:spPr>
        <p:txBody>
          <a:bodyPr/>
          <a:lstStyle/>
          <a:p>
            <a:fld id="{3ABDAD79-6074-4880-8ACB-3C4DBBC4802F}" type="slidenum">
              <a:rPr lang="ja-JP" altLang="en-US" smtClean="0">
                <a:cs typeface="Arial" charset="0"/>
              </a:rPr>
              <a:pPr/>
              <a:t>2</a:t>
            </a:fld>
            <a:endParaRPr lang="en-US" altLang="ja-JP" smtClean="0">
              <a:cs typeface="Arial" charset="0"/>
            </a:endParaRPr>
          </a:p>
        </p:txBody>
      </p:sp>
    </p:spTree>
    <p:extLst>
      <p:ext uri="{BB962C8B-B14F-4D97-AF65-F5344CB8AC3E}">
        <p14:creationId xmlns:p14="http://schemas.microsoft.com/office/powerpoint/2010/main" val="308006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478A4CF6-922C-4773-BD63-823556FEEA4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493B4F1F-4FB3-46D6-BCFF-1B09BC29944B}"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28600"/>
            <a:ext cx="207486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CA12F89A-4E7F-4C84-A6A8-4CDAD4257CE2}"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4" name="Rectangle 5"/>
          <p:cNvSpPr>
            <a:spLocks noGrp="1" noChangeArrowheads="1"/>
          </p:cNvSpPr>
          <p:nvPr>
            <p:ph type="sldNum" sz="quarter" idx="11"/>
          </p:nvPr>
        </p:nvSpPr>
        <p:spPr>
          <a:ln/>
        </p:spPr>
        <p:txBody>
          <a:bodyPr/>
          <a:lstStyle>
            <a:lvl1pPr>
              <a:defRPr/>
            </a:lvl1pPr>
          </a:lstStyle>
          <a:p>
            <a:pPr>
              <a:defRPr/>
            </a:pPr>
            <a:fld id="{61CC56B5-53C8-4AB4-AE03-05EF833509CC}"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428625" y="6400800"/>
            <a:ext cx="2571750" cy="285750"/>
          </a:xfrm>
        </p:spPr>
        <p:txBody>
          <a:bodyPr/>
          <a:lstStyle>
            <a:lvl1pPr>
              <a:defRPr/>
            </a:lvl1pPr>
          </a:lstStyle>
          <a:p>
            <a:pPr>
              <a:defRPr/>
            </a:pPr>
            <a:r>
              <a:rPr lang="en-US"/>
              <a:t>21-13-0090-00-MuGM</a:t>
            </a:r>
          </a:p>
        </p:txBody>
      </p:sp>
      <p:sp>
        <p:nvSpPr>
          <p:cNvPr id="5" name="Slide Number Placeholder 4"/>
          <p:cNvSpPr>
            <a:spLocks noGrp="1"/>
          </p:cNvSpPr>
          <p:nvPr>
            <p:ph type="sldNum" sz="quarter" idx="11"/>
          </p:nvPr>
        </p:nvSpPr>
        <p:spPr/>
        <p:txBody>
          <a:bodyPr/>
          <a:lstStyle>
            <a:lvl1pPr>
              <a:defRPr/>
            </a:lvl1pPr>
          </a:lstStyle>
          <a:p>
            <a:pPr>
              <a:defRPr/>
            </a:pPr>
            <a:fld id="{5BE953F4-8D54-48F8-8BD3-ECD4AEB9115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FF510536-159B-4B8A-8C35-83BED1F3FF9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275"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FF39C897-853E-4028-BE23-7AA5DBDCE2E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8" name="Rectangle 5"/>
          <p:cNvSpPr>
            <a:spLocks noGrp="1" noChangeArrowheads="1"/>
          </p:cNvSpPr>
          <p:nvPr>
            <p:ph type="sldNum" sz="quarter" idx="11"/>
          </p:nvPr>
        </p:nvSpPr>
        <p:spPr>
          <a:ln/>
        </p:spPr>
        <p:txBody>
          <a:bodyPr/>
          <a:lstStyle>
            <a:lvl1pPr>
              <a:defRPr/>
            </a:lvl1pPr>
          </a:lstStyle>
          <a:p>
            <a:pPr>
              <a:defRPr/>
            </a:pPr>
            <a:fld id="{B710758A-0333-43E8-83B2-9C792A5D88C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4" name="Rectangle 5"/>
          <p:cNvSpPr>
            <a:spLocks noGrp="1" noChangeArrowheads="1"/>
          </p:cNvSpPr>
          <p:nvPr>
            <p:ph type="sldNum" sz="quarter" idx="11"/>
          </p:nvPr>
        </p:nvSpPr>
        <p:spPr>
          <a:ln/>
        </p:spPr>
        <p:txBody>
          <a:bodyPr/>
          <a:lstStyle>
            <a:lvl1pPr>
              <a:defRPr/>
            </a:lvl1pPr>
          </a:lstStyle>
          <a:p>
            <a:pPr>
              <a:defRPr/>
            </a:pPr>
            <a:fld id="{AE4727B7-3AED-414B-9C79-A4E10F57B55D}"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3" name="Rectangle 5"/>
          <p:cNvSpPr>
            <a:spLocks noGrp="1" noChangeArrowheads="1"/>
          </p:cNvSpPr>
          <p:nvPr>
            <p:ph type="sldNum" sz="quarter" idx="11"/>
          </p:nvPr>
        </p:nvSpPr>
        <p:spPr>
          <a:ln/>
        </p:spPr>
        <p:txBody>
          <a:bodyPr/>
          <a:lstStyle>
            <a:lvl1pPr>
              <a:defRPr/>
            </a:lvl1pPr>
          </a:lstStyle>
          <a:p>
            <a:pPr>
              <a:defRPr/>
            </a:pPr>
            <a:fld id="{8EF56821-99BF-4F40-A526-DF4CA815C3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A111C307-B59F-42C4-A0F7-4BC3D48AD995}"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1D8840AA-2F0C-49AC-B3E3-6EE88892A2F6}"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2275" y="228600"/>
            <a:ext cx="8270875"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ja-JP" smtClean="0"/>
              <a:t>Title: 36 pt Rotis Sans Serif</a:t>
            </a:r>
          </a:p>
        </p:txBody>
      </p:sp>
      <p:sp>
        <p:nvSpPr>
          <p:cNvPr id="1027" name="Rectangle 3"/>
          <p:cNvSpPr>
            <a:spLocks noGrp="1" noChangeArrowheads="1"/>
          </p:cNvSpPr>
          <p:nvPr>
            <p:ph type="body" idx="1"/>
          </p:nvPr>
        </p:nvSpPr>
        <p:spPr bwMode="auto">
          <a:xfrm>
            <a:off x="201613" y="1000125"/>
            <a:ext cx="8299450" cy="5181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ja-JP" smtClean="0"/>
              <a:t>IEEE 802.21 Powerpoint Template</a:t>
            </a:r>
            <a:br>
              <a:rPr lang="en-US" altLang="ja-JP" smtClean="0"/>
            </a:br>
            <a:r>
              <a:rPr lang="en-US" altLang="ja-JP" smtClean="0"/>
              <a:t>(Rotis Sans Serif 24 pt)</a:t>
            </a:r>
          </a:p>
          <a:p>
            <a:pPr lvl="0"/>
            <a:r>
              <a:rPr lang="en-US" altLang="ja-JP" smtClean="0"/>
              <a:t>1st Level Bullet</a:t>
            </a:r>
          </a:p>
          <a:p>
            <a:pPr lvl="1"/>
            <a:r>
              <a:rPr lang="en-US" altLang="ja-JP" smtClean="0"/>
              <a:t>2nd Level Bullet</a:t>
            </a:r>
          </a:p>
          <a:p>
            <a:pPr lvl="2"/>
            <a:r>
              <a:rPr lang="en-US" altLang="ja-JP" smtClean="0"/>
              <a:t>3rd Level Bullet</a:t>
            </a:r>
          </a:p>
          <a:p>
            <a:pPr lvl="2"/>
            <a:endParaRPr lang="en-US" altLang="ja-JP" smtClean="0"/>
          </a:p>
          <a:p>
            <a:pPr lvl="1"/>
            <a:endParaRPr lang="en-US" altLang="ja-JP" smtClean="0"/>
          </a:p>
          <a:p>
            <a:pPr lvl="0"/>
            <a:endParaRPr lang="en-US" altLang="ja-JP" smtClean="0"/>
          </a:p>
          <a:p>
            <a:pPr lvl="0"/>
            <a:endParaRPr lang="en-US" altLang="ja-JP" smtClean="0"/>
          </a:p>
          <a:p>
            <a:pPr lvl="0"/>
            <a:r>
              <a:rPr lang="en-US" altLang="ja-JP" smtClean="0"/>
              <a:t/>
            </a:r>
            <a:br>
              <a:rPr lang="en-US" altLang="ja-JP" smtClean="0"/>
            </a:br>
            <a:endParaRPr lang="en-US" altLang="ja-JP" smtClean="0"/>
          </a:p>
        </p:txBody>
      </p:sp>
      <p:sp>
        <p:nvSpPr>
          <p:cNvPr id="160772" name="Rectangle 4"/>
          <p:cNvSpPr>
            <a:spLocks noGrp="1" noChangeArrowheads="1"/>
          </p:cNvSpPr>
          <p:nvPr>
            <p:ph type="ftr" sz="quarter" idx="3"/>
          </p:nvPr>
        </p:nvSpPr>
        <p:spPr bwMode="auto">
          <a:xfrm>
            <a:off x="381000" y="6400800"/>
            <a:ext cx="2619375"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lnSpc>
                <a:spcPct val="90000"/>
              </a:lnSpc>
              <a:defRPr sz="1400">
                <a:latin typeface="+mn-lt"/>
                <a:cs typeface="+mn-cs"/>
              </a:defRPr>
            </a:lvl1pPr>
          </a:lstStyle>
          <a:p>
            <a:pPr>
              <a:defRPr/>
            </a:pPr>
            <a:r>
              <a:rPr lang="en-US"/>
              <a:t>21-13-0090-00-MuGM</a:t>
            </a:r>
          </a:p>
        </p:txBody>
      </p:sp>
      <p:sp>
        <p:nvSpPr>
          <p:cNvPr id="160773" name="Rectangle 5"/>
          <p:cNvSpPr>
            <a:spLocks noGrp="1" noChangeArrowheads="1"/>
          </p:cNvSpPr>
          <p:nvPr>
            <p:ph type="sldNum" sz="quarter" idx="4"/>
          </p:nvPr>
        </p:nvSpPr>
        <p:spPr bwMode="auto">
          <a:xfrm>
            <a:off x="7772400" y="6400800"/>
            <a:ext cx="685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defRPr sz="1400">
                <a:latin typeface="Times" charset="0"/>
                <a:ea typeface="MS PGothic" pitchFamily="34" charset="-128"/>
                <a:cs typeface="+mn-cs"/>
              </a:defRPr>
            </a:lvl1pPr>
          </a:lstStyle>
          <a:p>
            <a:pPr>
              <a:defRPr/>
            </a:pPr>
            <a:fld id="{D22B7649-C684-4EBD-B16F-5C47DC44F504}" type="slidenum">
              <a:rPr lang="en-US" altLang="ja-JP"/>
              <a:pPr>
                <a:defRPr/>
              </a:pPr>
              <a:t>‹#›</a:t>
            </a:fld>
            <a:endParaRPr lang="en-US" altLang="ja-JP"/>
          </a:p>
        </p:txBody>
      </p:sp>
      <p:pic>
        <p:nvPicPr>
          <p:cNvPr id="1030" name="Picture 6" descr="smllieee"/>
          <p:cNvPicPr>
            <a:picLocks noChangeAspect="1" noChangeArrowheads="1"/>
          </p:cNvPicPr>
          <p:nvPr userDrawn="1"/>
        </p:nvPicPr>
        <p:blipFill>
          <a:blip r:embed="rId14" cstate="print"/>
          <a:srcRect/>
          <a:stretch>
            <a:fillRect/>
          </a:stretch>
        </p:blipFill>
        <p:spPr bwMode="auto">
          <a:xfrm>
            <a:off x="228600" y="57150"/>
            <a:ext cx="754063" cy="857250"/>
          </a:xfrm>
          <a:prstGeom prst="rect">
            <a:avLst/>
          </a:prstGeom>
          <a:noFill/>
          <a:ln w="9525">
            <a:noFill/>
            <a:miter lim="800000"/>
            <a:headEnd/>
            <a:tailEnd/>
          </a:ln>
        </p:spPr>
      </p:pic>
      <p:pic>
        <p:nvPicPr>
          <p:cNvPr id="1031" name="Picture 7" descr="802logo"/>
          <p:cNvPicPr>
            <a:picLocks noChangeAspect="1" noChangeArrowheads="1"/>
          </p:cNvPicPr>
          <p:nvPr userDrawn="1"/>
        </p:nvPicPr>
        <p:blipFill>
          <a:blip r:embed="rId15" cstate="print"/>
          <a:srcRect/>
          <a:stretch>
            <a:fillRect/>
          </a:stretch>
        </p:blipFill>
        <p:spPr bwMode="auto">
          <a:xfrm>
            <a:off x="8237538" y="76200"/>
            <a:ext cx="754062" cy="777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fontAlgn="base">
        <a:lnSpc>
          <a:spcPct val="90000"/>
        </a:lnSpc>
        <a:spcBef>
          <a:spcPct val="0"/>
        </a:spcBef>
        <a:spcAft>
          <a:spcPct val="0"/>
        </a:spcAft>
        <a:defRPr sz="3600" b="1">
          <a:solidFill>
            <a:schemeClr val="tx1"/>
          </a:solidFill>
          <a:latin typeface="Times New Roman" pitchFamily="18" charset="0"/>
        </a:defRPr>
      </a:lvl6pPr>
      <a:lvl7pPr marL="914400" algn="ctr" defTabSz="762000" rtl="0" fontAlgn="base">
        <a:lnSpc>
          <a:spcPct val="90000"/>
        </a:lnSpc>
        <a:spcBef>
          <a:spcPct val="0"/>
        </a:spcBef>
        <a:spcAft>
          <a:spcPct val="0"/>
        </a:spcAft>
        <a:defRPr sz="3600" b="1">
          <a:solidFill>
            <a:schemeClr val="tx1"/>
          </a:solidFill>
          <a:latin typeface="Times New Roman" pitchFamily="18" charset="0"/>
        </a:defRPr>
      </a:lvl7pPr>
      <a:lvl8pPr marL="1371600" algn="ctr" defTabSz="762000" rtl="0" fontAlgn="base">
        <a:lnSpc>
          <a:spcPct val="90000"/>
        </a:lnSpc>
        <a:spcBef>
          <a:spcPct val="0"/>
        </a:spcBef>
        <a:spcAft>
          <a:spcPct val="0"/>
        </a:spcAft>
        <a:defRPr sz="3600" b="1">
          <a:solidFill>
            <a:schemeClr val="tx1"/>
          </a:solidFill>
          <a:latin typeface="Times New Roman" pitchFamily="18" charset="0"/>
        </a:defRPr>
      </a:lvl8pPr>
      <a:lvl9pPr marL="1828800" algn="ctr" defTabSz="762000" rtl="0" fontAlgn="base">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andards.ieee.org/board/pat/faq.pdf" TargetMode="External"/><Relationship Id="rId4" Type="http://schemas.openxmlformats.org/officeDocument/2006/relationships/hyperlink" Target="http://127.0.0.1:4664/cache?event_id=757737&amp;schema_id=1&amp;s=5X0vID10lu_E6yrIkWkNd4Wz2H8&amp;q=hancoc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439738" y="908050"/>
            <a:ext cx="8399462" cy="5334000"/>
          </a:xfrm>
          <a:prstGeom prst="rect">
            <a:avLst/>
          </a:prstGeom>
          <a:solidFill>
            <a:srgbClr val="66CCFF"/>
          </a:solidFill>
          <a:ln w="12700">
            <a:noFill/>
            <a:miter lim="800000"/>
            <a:headEnd/>
            <a:tailEnd/>
          </a:ln>
        </p:spPr>
        <p:txBody>
          <a:bodyPr lIns="90488" tIns="44450" rIns="90488" bIns="44450"/>
          <a:lstStyle/>
          <a:p>
            <a:pPr marL="280988" indent="-280988" defTabSz="762000">
              <a:lnSpc>
                <a:spcPct val="90000"/>
              </a:lnSpc>
              <a:spcBef>
                <a:spcPct val="40000"/>
              </a:spcBef>
              <a:buClr>
                <a:srgbClr val="FAFD00"/>
              </a:buClr>
            </a:pPr>
            <a:r>
              <a:rPr lang="en-US" altLang="ja-JP" b="1" dirty="0">
                <a:latin typeface="Times" pitchFamily="18" charset="0"/>
                <a:ea typeface="MS PGothic" pitchFamily="34" charset="-128"/>
                <a:cs typeface="Times New Roman" pitchFamily="18" charset="0"/>
              </a:rPr>
              <a:t>IEEE 802.21</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DCN: </a:t>
            </a:r>
            <a:r>
              <a:rPr lang="en-US" altLang="ja-JP" dirty="0" smtClean="0">
                <a:latin typeface="Times" pitchFamily="18" charset="0"/>
                <a:ea typeface="MS PGothic" pitchFamily="34" charset="-128"/>
                <a:cs typeface="Times New Roman" pitchFamily="18" charset="0"/>
              </a:rPr>
              <a:t>21-14-0134-00</a:t>
            </a:r>
            <a:endParaRPr lang="en-US" altLang="ja-JP" dirty="0">
              <a:latin typeface="Times" pitchFamily="18" charset="0"/>
              <a:ea typeface="MS PGothic" pitchFamily="34" charset="-128"/>
              <a:cs typeface="Times New Roman" pitchFamily="18" charset="0"/>
            </a:endParaRP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Title: </a:t>
            </a:r>
            <a:r>
              <a:rPr lang="en-US" altLang="ja-JP" b="1" dirty="0">
                <a:latin typeface="Times" pitchFamily="18" charset="0"/>
                <a:ea typeface="MS PGothic" pitchFamily="34" charset="-128"/>
                <a:cs typeface="Times New Roman" pitchFamily="18" charset="0"/>
              </a:rPr>
              <a:t> </a:t>
            </a:r>
            <a:r>
              <a:rPr lang="en-US" altLang="ja-JP" b="1" dirty="0" smtClean="0">
                <a:latin typeface="Times" pitchFamily="18" charset="0"/>
                <a:ea typeface="MS PGothic" pitchFamily="34" charset="-128"/>
                <a:cs typeface="Times New Roman" pitchFamily="18" charset="0"/>
              </a:rPr>
              <a:t>Open SLMCP </a:t>
            </a:r>
            <a:r>
              <a:rPr lang="en-US" altLang="ja-JP" b="1" dirty="0">
                <a:latin typeface="Times" pitchFamily="18" charset="0"/>
                <a:ea typeface="MS PGothic" pitchFamily="34" charset="-128"/>
                <a:cs typeface="Times New Roman" pitchFamily="18" charset="0"/>
              </a:rPr>
              <a:t>use </a:t>
            </a:r>
            <a:r>
              <a:rPr lang="en-US" altLang="ja-JP" b="1" dirty="0" smtClean="0">
                <a:latin typeface="Times" pitchFamily="18" charset="0"/>
                <a:ea typeface="MS PGothic" pitchFamily="34" charset="-128"/>
                <a:cs typeface="Times New Roman" pitchFamily="18" charset="0"/>
              </a:rPr>
              <a:t>cases</a:t>
            </a:r>
            <a:endParaRPr lang="en-US" altLang="ja-JP" b="1" dirty="0">
              <a:latin typeface="Times" pitchFamily="18" charset="0"/>
              <a:ea typeface="MS PGothic" pitchFamily="34" charset="-128"/>
              <a:cs typeface="Times New Roman" pitchFamily="18" charset="0"/>
            </a:endParaRP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Date Submitted:  </a:t>
            </a:r>
            <a:r>
              <a:rPr lang="en-US" altLang="ja-JP" dirty="0" smtClean="0">
                <a:latin typeface="Times" pitchFamily="18" charset="0"/>
                <a:ea typeface="MS PGothic" pitchFamily="34" charset="-128"/>
                <a:cs typeface="Times New Roman" pitchFamily="18" charset="0"/>
              </a:rPr>
              <a:t>September </a:t>
            </a:r>
            <a:r>
              <a:rPr lang="en-US" altLang="ja-JP" dirty="0" smtClean="0">
                <a:latin typeface="Times" pitchFamily="18" charset="0"/>
                <a:ea typeface="MS PGothic" pitchFamily="34" charset="-128"/>
                <a:cs typeface="Times New Roman" pitchFamily="18" charset="0"/>
              </a:rPr>
              <a:t>13, </a:t>
            </a:r>
            <a:r>
              <a:rPr lang="en-US" altLang="ja-JP" dirty="0">
                <a:latin typeface="Times" pitchFamily="18" charset="0"/>
                <a:ea typeface="MS PGothic" pitchFamily="34" charset="-128"/>
                <a:cs typeface="Times New Roman" pitchFamily="18" charset="0"/>
              </a:rPr>
              <a:t>2014</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IEEE 802.21 session #</a:t>
            </a:r>
            <a:r>
              <a:rPr lang="en-US" altLang="ja-JP" dirty="0" smtClean="0">
                <a:latin typeface="Times" pitchFamily="18" charset="0"/>
                <a:ea typeface="MS PGothic" pitchFamily="34" charset="-128"/>
                <a:cs typeface="Times New Roman" pitchFamily="18" charset="0"/>
              </a:rPr>
              <a:t>64 </a:t>
            </a:r>
            <a:r>
              <a:rPr lang="en-US" altLang="ja-JP" dirty="0">
                <a:latin typeface="Times" pitchFamily="18" charset="0"/>
                <a:ea typeface="MS PGothic" pitchFamily="34" charset="-128"/>
                <a:cs typeface="Times New Roman" pitchFamily="18" charset="0"/>
              </a:rPr>
              <a:t>in </a:t>
            </a:r>
            <a:r>
              <a:rPr lang="en-US" altLang="ja-JP" dirty="0" smtClean="0">
                <a:latin typeface="Times" pitchFamily="18" charset="0"/>
                <a:ea typeface="MS PGothic" pitchFamily="34" charset="-128"/>
                <a:cs typeface="Times New Roman" pitchFamily="18" charset="0"/>
              </a:rPr>
              <a:t>Athens,  Greece</a:t>
            </a:r>
            <a:endParaRPr lang="en-US" altLang="ja-JP" dirty="0">
              <a:latin typeface="Times" pitchFamily="18" charset="0"/>
              <a:ea typeface="MS PGothic" pitchFamily="34" charset="-128"/>
              <a:cs typeface="Times New Roman" pitchFamily="18" charset="0"/>
            </a:endParaRP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Authors or Source(s):</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 </a:t>
            </a:r>
            <a:r>
              <a:rPr lang="en-US" altLang="ja-JP" b="1" dirty="0" err="1" smtClean="0">
                <a:latin typeface="Times" pitchFamily="18" charset="0"/>
                <a:ea typeface="MS PGothic" pitchFamily="34" charset="-128"/>
                <a:cs typeface="Times New Roman" pitchFamily="18" charset="0"/>
              </a:rPr>
              <a:t>Sangkwon</a:t>
            </a:r>
            <a:r>
              <a:rPr lang="en-US" altLang="ja-JP" b="1" dirty="0" smtClean="0">
                <a:latin typeface="Times" pitchFamily="18" charset="0"/>
                <a:ea typeface="MS PGothic" pitchFamily="34" charset="-128"/>
                <a:cs typeface="Times New Roman" pitchFamily="18" charset="0"/>
              </a:rPr>
              <a:t> </a:t>
            </a:r>
            <a:r>
              <a:rPr lang="en-US" altLang="ja-JP" b="1" dirty="0">
                <a:latin typeface="Times" pitchFamily="18" charset="0"/>
                <a:ea typeface="MS PGothic" pitchFamily="34" charset="-128"/>
                <a:cs typeface="Times New Roman" pitchFamily="18" charset="0"/>
              </a:rPr>
              <a:t>Peter Jeong (</a:t>
            </a:r>
            <a:r>
              <a:rPr lang="en-US" altLang="ja-JP" b="1" dirty="0" err="1">
                <a:latin typeface="Times" pitchFamily="18" charset="0"/>
                <a:ea typeface="MS PGothic" pitchFamily="34" charset="-128"/>
                <a:cs typeface="Times New Roman" pitchFamily="18" charset="0"/>
              </a:rPr>
              <a:t>BlueCloud</a:t>
            </a:r>
            <a:r>
              <a:rPr lang="en-US" altLang="ja-JP" b="1" dirty="0">
                <a:latin typeface="Times" pitchFamily="18" charset="0"/>
                <a:ea typeface="MS PGothic" pitchFamily="34" charset="-128"/>
                <a:cs typeface="Times New Roman" pitchFamily="18" charset="0"/>
              </a:rPr>
              <a:t> Co., Ltd</a:t>
            </a:r>
            <a:r>
              <a:rPr lang="en-US" altLang="ja-JP" b="1" dirty="0" smtClean="0">
                <a:latin typeface="Times" pitchFamily="18" charset="0"/>
                <a:ea typeface="MS PGothic" pitchFamily="34" charset="-128"/>
                <a:cs typeface="Times New Roman" pitchFamily="18" charset="0"/>
              </a:rPr>
              <a:t>.)</a:t>
            </a:r>
          </a:p>
          <a:p>
            <a:pPr marL="280988" indent="-280988" defTabSz="762000">
              <a:lnSpc>
                <a:spcPct val="90000"/>
              </a:lnSpc>
              <a:spcBef>
                <a:spcPct val="40000"/>
              </a:spcBef>
              <a:buClr>
                <a:srgbClr val="FAFD00"/>
              </a:buClr>
            </a:pPr>
            <a:r>
              <a:rPr lang="en-US" altLang="ja-JP" b="1" dirty="0" smtClean="0">
                <a:latin typeface="Times" pitchFamily="18" charset="0"/>
                <a:ea typeface="MS PGothic" pitchFamily="34" charset="-128"/>
                <a:cs typeface="Times New Roman" pitchFamily="18" charset="0"/>
              </a:rPr>
              <a:t> </a:t>
            </a:r>
            <a:r>
              <a:rPr lang="en-US" altLang="ja-JP" b="1" dirty="0" err="1" smtClean="0">
                <a:latin typeface="Times" pitchFamily="18" charset="0"/>
                <a:ea typeface="MS PGothic" pitchFamily="34" charset="-128"/>
                <a:cs typeface="Times New Roman" pitchFamily="18" charset="0"/>
              </a:rPr>
              <a:t>Junghun</a:t>
            </a:r>
            <a:r>
              <a:rPr lang="en-US" altLang="ja-JP" b="1" dirty="0" smtClean="0">
                <a:latin typeface="Times" pitchFamily="18" charset="0"/>
                <a:ea typeface="MS PGothic" pitchFamily="34" charset="-128"/>
                <a:cs typeface="Times New Roman" pitchFamily="18" charset="0"/>
              </a:rPr>
              <a:t> </a:t>
            </a:r>
            <a:r>
              <a:rPr lang="en-US" altLang="ja-JP" b="1" dirty="0">
                <a:latin typeface="Times" pitchFamily="18" charset="0"/>
                <a:ea typeface="MS PGothic" pitchFamily="34" charset="-128"/>
                <a:cs typeface="Times New Roman" pitchFamily="18" charset="0"/>
              </a:rPr>
              <a:t>Kim (TTA</a:t>
            </a:r>
            <a:r>
              <a:rPr lang="en-US" altLang="ja-JP" b="1" dirty="0" smtClean="0">
                <a:latin typeface="Times" pitchFamily="18" charset="0"/>
                <a:ea typeface="MS PGothic" pitchFamily="34" charset="-128"/>
                <a:cs typeface="Times New Roman" pitchFamily="18" charset="0"/>
              </a:rPr>
              <a:t>)</a:t>
            </a:r>
          </a:p>
          <a:p>
            <a:pPr marL="280988" indent="-280988" defTabSz="762000">
              <a:lnSpc>
                <a:spcPct val="90000"/>
              </a:lnSpc>
              <a:spcBef>
                <a:spcPct val="40000"/>
              </a:spcBef>
              <a:buClr>
                <a:srgbClr val="FAFD00"/>
              </a:buClr>
            </a:pPr>
            <a:r>
              <a:rPr lang="en-US" altLang="ja-JP" b="1" dirty="0">
                <a:latin typeface="Times" pitchFamily="18" charset="0"/>
                <a:ea typeface="MS PGothic" pitchFamily="34" charset="-128"/>
                <a:cs typeface="Times New Roman" pitchFamily="18" charset="0"/>
              </a:rPr>
              <a:t> </a:t>
            </a:r>
            <a:r>
              <a:rPr lang="en-US" altLang="ja-JP" b="1" dirty="0" smtClean="0">
                <a:latin typeface="Times" pitchFamily="18" charset="0"/>
                <a:ea typeface="MS PGothic" pitchFamily="34" charset="-128"/>
                <a:cs typeface="Times New Roman" pitchFamily="18" charset="0"/>
              </a:rPr>
              <a:t>Chanyoung Kwon </a:t>
            </a:r>
            <a:r>
              <a:rPr lang="en-US" altLang="ja-JP" b="1" dirty="0">
                <a:latin typeface="Times" pitchFamily="18" charset="0"/>
                <a:ea typeface="MS PGothic" pitchFamily="34" charset="-128"/>
                <a:cs typeface="Times New Roman" pitchFamily="18" charset="0"/>
              </a:rPr>
              <a:t>(</a:t>
            </a:r>
            <a:r>
              <a:rPr lang="en-US" altLang="ja-JP" b="1" dirty="0" err="1">
                <a:latin typeface="Times" pitchFamily="18" charset="0"/>
                <a:ea typeface="MS PGothic" pitchFamily="34" charset="-128"/>
                <a:cs typeface="Times New Roman" pitchFamily="18" charset="0"/>
              </a:rPr>
              <a:t>BlueCloud</a:t>
            </a:r>
            <a:r>
              <a:rPr lang="en-US" altLang="ja-JP" b="1" dirty="0">
                <a:latin typeface="Times" pitchFamily="18" charset="0"/>
                <a:ea typeface="MS PGothic" pitchFamily="34" charset="-128"/>
                <a:cs typeface="Times New Roman" pitchFamily="18" charset="0"/>
              </a:rPr>
              <a:t> Co., Ltd.)</a:t>
            </a:r>
          </a:p>
          <a:p>
            <a:pPr marL="280988" indent="-280988" algn="just" defTabSz="762000">
              <a:lnSpc>
                <a:spcPct val="90000"/>
              </a:lnSpc>
              <a:spcBef>
                <a:spcPct val="40000"/>
              </a:spcBef>
              <a:buClr>
                <a:srgbClr val="FAFD00"/>
              </a:buClr>
            </a:pPr>
            <a:r>
              <a:rPr lang="en-US" altLang="ja-JP" dirty="0" smtClean="0">
                <a:latin typeface="Times" pitchFamily="18" charset="0"/>
                <a:ea typeface="MS PGothic" pitchFamily="34" charset="-128"/>
                <a:cs typeface="Times New Roman" pitchFamily="18" charset="0"/>
              </a:rPr>
              <a:t>Abstract</a:t>
            </a:r>
            <a:r>
              <a:rPr lang="en-US" altLang="ja-JP" dirty="0">
                <a:latin typeface="Times" pitchFamily="18" charset="0"/>
                <a:ea typeface="MS PGothic" pitchFamily="34" charset="-128"/>
                <a:cs typeface="Times New Roman" pitchFamily="18" charset="0"/>
              </a:rPr>
              <a:t>: </a:t>
            </a:r>
            <a:r>
              <a:rPr lang="en-US" altLang="ja-JP" dirty="0" smtClean="0">
                <a:latin typeface="Times" pitchFamily="18" charset="0"/>
                <a:ea typeface="MS PGothic" pitchFamily="34" charset="-128"/>
                <a:cs typeface="Times New Roman" pitchFamily="18" charset="0"/>
              </a:rPr>
              <a:t>Open Social Learning Mobile Content Platform </a:t>
            </a:r>
            <a:r>
              <a:rPr lang="en-US" altLang="ja-JP" dirty="0">
                <a:latin typeface="Times" pitchFamily="18" charset="0"/>
                <a:ea typeface="MS PGothic" pitchFamily="34" charset="-128"/>
                <a:cs typeface="Times New Roman" pitchFamily="18" charset="0"/>
              </a:rPr>
              <a:t>use </a:t>
            </a:r>
            <a:r>
              <a:rPr lang="en-US" altLang="ja-JP" dirty="0" smtClean="0">
                <a:latin typeface="Times" pitchFamily="18" charset="0"/>
                <a:ea typeface="MS PGothic" pitchFamily="34" charset="-128"/>
                <a:cs typeface="Times New Roman" pitchFamily="18" charset="0"/>
              </a:rPr>
              <a:t>cases for media independent handover</a:t>
            </a:r>
            <a:endParaRPr lang="en-US" altLang="ja-JP" dirty="0">
              <a:latin typeface="Times" pitchFamily="18" charset="0"/>
              <a:ea typeface="MS PGothic" pitchFamily="34" charset="-128"/>
              <a:cs typeface="Times New Roman" pitchFamily="18" charset="0"/>
            </a:endParaRPr>
          </a:p>
        </p:txBody>
      </p:sp>
      <p:sp>
        <p:nvSpPr>
          <p:cNvPr id="16386" name="Slide Number Placeholder 6"/>
          <p:cNvSpPr>
            <a:spLocks noGrp="1"/>
          </p:cNvSpPr>
          <p:nvPr>
            <p:ph type="sldNum" sz="quarter" idx="11"/>
          </p:nvPr>
        </p:nvSpPr>
        <p:spPr>
          <a:noFill/>
        </p:spPr>
        <p:txBody>
          <a:bodyPr/>
          <a:lstStyle/>
          <a:p>
            <a:fld id="{5C21D402-A758-470A-B185-A829533B1D8B}" type="slidenum">
              <a:rPr lang="en-US" altLang="ja-JP" smtClean="0">
                <a:latin typeface="Times" pitchFamily="18" charset="0"/>
                <a:cs typeface="Arial" charset="0"/>
              </a:rPr>
              <a:pPr/>
              <a:t>1</a:t>
            </a:fld>
            <a:endParaRPr lang="en-US" altLang="ja-JP"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4"/>
          <p:cNvSpPr>
            <a:spLocks noGrp="1"/>
          </p:cNvSpPr>
          <p:nvPr>
            <p:ph type="sldNum" sz="quarter" idx="11"/>
          </p:nvPr>
        </p:nvSpPr>
        <p:spPr>
          <a:noFill/>
        </p:spPr>
        <p:txBody>
          <a:bodyPr/>
          <a:lstStyle/>
          <a:p>
            <a:fld id="{E5482C90-9E25-4C12-A0FF-E3AC56BC4F14}" type="slidenum">
              <a:rPr lang="en-US" altLang="ja-JP" smtClean="0">
                <a:latin typeface="Times" pitchFamily="18" charset="0"/>
                <a:cs typeface="Arial" charset="0"/>
              </a:rPr>
              <a:pPr/>
              <a:t>2</a:t>
            </a:fld>
            <a:endParaRPr lang="en-US" altLang="ja-JP" smtClean="0">
              <a:latin typeface="Times" pitchFamily="18" charset="0"/>
              <a:cs typeface="Arial" charset="0"/>
            </a:endParaRPr>
          </a:p>
        </p:txBody>
      </p:sp>
      <p:sp>
        <p:nvSpPr>
          <p:cNvPr id="18434" name="Rectangle 3"/>
          <p:cNvSpPr>
            <a:spLocks noChangeArrowheads="1"/>
          </p:cNvSpPr>
          <p:nvPr/>
        </p:nvSpPr>
        <p:spPr bwMode="auto">
          <a:xfrm>
            <a:off x="381000" y="990600"/>
            <a:ext cx="8493125" cy="5334000"/>
          </a:xfrm>
          <a:prstGeom prst="rect">
            <a:avLst/>
          </a:prstGeom>
          <a:solidFill>
            <a:srgbClr val="66CCFF"/>
          </a:solidFill>
          <a:ln w="12700">
            <a:noFill/>
            <a:miter lim="800000"/>
            <a:headEnd/>
            <a:tailEnd/>
          </a:ln>
        </p:spPr>
        <p:txBody>
          <a:bodyPr lIns="90488" tIns="44450" rIns="90488" bIns="44450"/>
          <a:lstStyle/>
          <a:p>
            <a:pPr marL="666750" lvl="1" indent="-195263" defTabSz="762000">
              <a:lnSpc>
                <a:spcPct val="80000"/>
              </a:lnSpc>
              <a:buClr>
                <a:schemeClr val="accent1"/>
              </a:buClr>
              <a:buSzPct val="75000"/>
            </a:pPr>
            <a:r>
              <a:rPr lang="en-US" altLang="ja-JP" sz="1800" b="1">
                <a:latin typeface="Times" pitchFamily="18" charset="0"/>
                <a:ea typeface="MS PGothic" pitchFamily="34" charset="-128"/>
                <a:cs typeface="Times New Roman" pitchFamily="18" charset="0"/>
              </a:rPr>
              <a:t>IEEE 802.21 presentation release statements</a:t>
            </a:r>
            <a:endParaRPr lang="en-US" altLang="ja-JP" sz="1800">
              <a:latin typeface="Times" pitchFamily="18" charset="0"/>
              <a:ea typeface="MS PGothic" pitchFamily="34" charset="-128"/>
              <a:cs typeface="Times New Roman" pitchFamily="18" charset="0"/>
            </a:endParaRPr>
          </a:p>
          <a:p>
            <a:pPr marL="280988" indent="-280988" algn="just"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indent="-280988" algn="just"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ja-JP" sz="1600">
                <a:ea typeface="MS PGothic" pitchFamily="34" charset="-128"/>
                <a:cs typeface="Times New Roman" pitchFamily="18" charset="0"/>
              </a:rPr>
              <a:t>’</a:t>
            </a:r>
            <a:r>
              <a:rPr lang="en-US" altLang="ja-JP" sz="1600">
                <a:latin typeface="Times" pitchFamily="18" charset="0"/>
                <a:ea typeface="MS PGothic" pitchFamily="34" charset="-128"/>
                <a:cs typeface="Times New Roman" pitchFamily="18" charset="0"/>
              </a:rPr>
              <a:t>s name any IEEE Standards publication even though it may include portions of this contribution; and at the IEEE</a:t>
            </a:r>
            <a:r>
              <a:rPr lang="en-US" altLang="ja-JP" sz="1600">
                <a:ea typeface="MS PGothic" pitchFamily="34" charset="-128"/>
                <a:cs typeface="Times New Roman" pitchFamily="18" charset="0"/>
              </a:rPr>
              <a:t>’</a:t>
            </a:r>
            <a:r>
              <a:rPr lang="en-US" altLang="ja-JP" sz="1600">
                <a:latin typeface="Times" pitchFamily="18" charset="0"/>
                <a:ea typeface="MS PGothic" pitchFamily="34" charset="-128"/>
                <a:cs typeface="Times New Roman" pitchFamily="18" charset="0"/>
              </a:rPr>
              <a:t>s sole discretion to permit others to reproduce in whole or in part the resulting IEEE Standards publication. The contributor also acknowledges and accepts that this contribution may be made public by IEEE 802.21.</a:t>
            </a:r>
          </a:p>
          <a:p>
            <a:pPr marL="280988" indent="-280988"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The contributor is familiar with IEEE patent policy, as stated in </a:t>
            </a:r>
            <a:r>
              <a:rPr lang="en-US" altLang="ja-JP" sz="1600">
                <a:latin typeface="Times" pitchFamily="18" charset="0"/>
                <a:ea typeface="MS PGothic" pitchFamily="34" charset="-128"/>
                <a:cs typeface="Times New Roman" pitchFamily="18" charset="0"/>
                <a:hlinkClick r:id="rId3"/>
              </a:rPr>
              <a:t>Section 6 of the IEEE-SA Standards Board bylaws</a:t>
            </a:r>
            <a:r>
              <a:rPr lang="en-US" altLang="ja-JP" sz="1600">
                <a:solidFill>
                  <a:srgbClr val="000099"/>
                </a:solidFill>
                <a:latin typeface="Times" pitchFamily="18" charset="0"/>
                <a:ea typeface="MS PGothic" pitchFamily="34" charset="-128"/>
                <a:cs typeface="Times New Roman" pitchFamily="18" charset="0"/>
              </a:rPr>
              <a:t> </a:t>
            </a:r>
            <a:r>
              <a:rPr lang="en-US" altLang="ja-JP" sz="1600">
                <a:latin typeface="Times" pitchFamily="18" charset="0"/>
                <a:ea typeface="MS PGothic" pitchFamily="34" charset="-128"/>
                <a:cs typeface="Times New Roman" pitchFamily="18" charset="0"/>
              </a:rPr>
              <a:t>&lt;</a:t>
            </a:r>
            <a:r>
              <a:rPr lang="en-US" altLang="ja-JP" sz="1600">
                <a:latin typeface="Times" pitchFamily="18" charset="0"/>
                <a:ea typeface="MS PGothic" pitchFamily="34" charset="-128"/>
                <a:cs typeface="Times New Roman" pitchFamily="18" charset="0"/>
                <a:hlinkClick r:id="rId4"/>
              </a:rPr>
              <a:t>http://standards.ieee.org/guides/bylaws/sect6-7.html#6</a:t>
            </a:r>
            <a:r>
              <a:rPr lang="en-US" altLang="ja-JP" sz="1600">
                <a:latin typeface="Times" pitchFamily="18" charset="0"/>
                <a:ea typeface="MS PGothic" pitchFamily="34" charset="-128"/>
                <a:cs typeface="Times New Roman" pitchFamily="18" charset="0"/>
              </a:rPr>
              <a:t>&gt; and in </a:t>
            </a:r>
            <a:r>
              <a:rPr lang="en-US" altLang="ja-JP" sz="1600" i="1">
                <a:latin typeface="Times" pitchFamily="18" charset="0"/>
                <a:ea typeface="MS PGothic" pitchFamily="34" charset="-128"/>
                <a:cs typeface="Times New Roman" pitchFamily="18" charset="0"/>
              </a:rPr>
              <a:t>Understanding Patent Issues During IEEE Standards Development</a:t>
            </a:r>
            <a:r>
              <a:rPr lang="en-US" altLang="ja-JP" sz="1600">
                <a:latin typeface="Times" pitchFamily="18" charset="0"/>
                <a:ea typeface="MS PGothic" pitchFamily="34" charset="-128"/>
                <a:cs typeface="Times New Roman" pitchFamily="18" charset="0"/>
              </a:rPr>
              <a:t> </a:t>
            </a:r>
            <a:r>
              <a:rPr lang="en-US" altLang="ja-JP" sz="1600">
                <a:latin typeface="Times" pitchFamily="18" charset="0"/>
                <a:ea typeface="MS PGothic" pitchFamily="34" charset="-128"/>
                <a:cs typeface="Times New Roman" pitchFamily="18" charset="0"/>
                <a:hlinkClick r:id="rId5"/>
              </a:rPr>
              <a:t>http://standards.ieee.org/board/pat/faq.pdf</a:t>
            </a:r>
            <a:r>
              <a:rPr lang="en-US" altLang="ja-JP" sz="1600">
                <a:latin typeface="Times" pitchFamily="18" charset="0"/>
                <a:ea typeface="MS PGothic" pitchFamily="34" charset="-128"/>
                <a:cs typeface="Times New Roman" pitchFamily="18" charset="0"/>
              </a:rPr>
              <a:t>&gt;</a:t>
            </a:r>
            <a:r>
              <a:rPr lang="en-US" altLang="ja-JP" sz="1600">
                <a:ea typeface="MS PGothic" pitchFamily="34" charset="-128"/>
                <a:cs typeface="Times New Roman" pitchFamily="18" charset="0"/>
              </a:rPr>
              <a:t> </a:t>
            </a:r>
            <a:endParaRPr lang="en-US" altLang="ja-JP" sz="1600">
              <a:latin typeface="Times" pitchFamily="18" charset="0"/>
              <a:ea typeface="MS PGothic"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lIns="91440" tIns="45720" rIns="91440" bIns="45720"/>
          <a:lstStyle/>
          <a:p>
            <a:pPr eaLnBrk="1" hangingPunct="1"/>
            <a:r>
              <a:rPr lang="de-DE" dirty="0" smtClean="0"/>
              <a:t>Open SLMCP</a:t>
            </a:r>
            <a:endParaRPr lang="en-US" dirty="0" smtClean="0"/>
          </a:p>
        </p:txBody>
      </p:sp>
      <p:sp>
        <p:nvSpPr>
          <p:cNvPr id="23555"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6965F640-39E4-4A38-94E1-63A795D702F2}" type="slidenum">
              <a:rPr lang="en-US" sz="1000">
                <a:solidFill>
                  <a:srgbClr val="000000"/>
                </a:solidFill>
                <a:latin typeface="Arial" charset="0"/>
              </a:rPr>
              <a:pPr algn="r"/>
              <a:t>3</a:t>
            </a:fld>
            <a:endParaRPr lang="en-US" sz="1000">
              <a:solidFill>
                <a:srgbClr val="000000"/>
              </a:solidFill>
              <a:latin typeface="Arial" charset="0"/>
            </a:endParaRPr>
          </a:p>
        </p:txBody>
      </p:sp>
      <p:sp>
        <p:nvSpPr>
          <p:cNvPr id="23556" name="TextBox 4"/>
          <p:cNvSpPr txBox="1">
            <a:spLocks noChangeArrowheads="1"/>
          </p:cNvSpPr>
          <p:nvPr/>
        </p:nvSpPr>
        <p:spPr bwMode="auto">
          <a:xfrm>
            <a:off x="152400" y="6477000"/>
            <a:ext cx="3262432" cy="261610"/>
          </a:xfrm>
          <a:prstGeom prst="rect">
            <a:avLst/>
          </a:prstGeom>
          <a:noFill/>
          <a:ln w="9525">
            <a:noFill/>
            <a:miter lim="800000"/>
            <a:headEnd/>
            <a:tailEnd/>
          </a:ln>
        </p:spPr>
        <p:txBody>
          <a:bodyPr wrap="none">
            <a:spAutoFit/>
          </a:bodyPr>
          <a:lstStyle/>
          <a:p>
            <a:r>
              <a:rPr lang="en-US" sz="1100" dirty="0">
                <a:latin typeface="Arial" charset="0"/>
              </a:rPr>
              <a:t>2014  </a:t>
            </a:r>
            <a:r>
              <a:rPr lang="en-US" sz="1100" dirty="0" err="1" smtClean="0">
                <a:latin typeface="Arial" charset="0"/>
              </a:rPr>
              <a:t>BlueCloud</a:t>
            </a:r>
            <a:r>
              <a:rPr lang="en-US" sz="1100" dirty="0" smtClean="0">
                <a:latin typeface="Arial" charset="0"/>
              </a:rPr>
              <a:t> Co., Ltd. </a:t>
            </a:r>
            <a:r>
              <a:rPr lang="en-US" sz="1100" dirty="0">
                <a:latin typeface="Arial" charset="0"/>
              </a:rPr>
              <a:t>– </a:t>
            </a:r>
            <a:r>
              <a:rPr lang="en-US" sz="1100" dirty="0" smtClean="0">
                <a:latin typeface="Arial" charset="0"/>
              </a:rPr>
              <a:t>Serious Game Portal</a:t>
            </a:r>
            <a:endParaRPr lang="en-US" sz="1100" dirty="0">
              <a:latin typeface="Arial" charset="0"/>
            </a:endParaRPr>
          </a:p>
        </p:txBody>
      </p:sp>
      <p:sp>
        <p:nvSpPr>
          <p:cNvPr id="23557" name="Text Box 5"/>
          <p:cNvSpPr txBox="1">
            <a:spLocks noChangeArrowheads="1"/>
          </p:cNvSpPr>
          <p:nvPr/>
        </p:nvSpPr>
        <p:spPr bwMode="auto">
          <a:xfrm>
            <a:off x="685800" y="1124744"/>
            <a:ext cx="7848600" cy="923330"/>
          </a:xfrm>
          <a:prstGeom prst="rect">
            <a:avLst/>
          </a:prstGeom>
          <a:noFill/>
          <a:ln w="9525">
            <a:noFill/>
            <a:miter lim="800000"/>
            <a:headEnd/>
            <a:tailEnd/>
          </a:ln>
        </p:spPr>
        <p:txBody>
          <a:bodyPr>
            <a:spAutoFit/>
          </a:bodyPr>
          <a:lstStyle/>
          <a:p>
            <a:pPr marL="266700" indent="-266700" fontAlgn="ctr">
              <a:buFontTx/>
              <a:buChar char="•"/>
            </a:pPr>
            <a:r>
              <a:rPr lang="en-US" sz="1800" dirty="0" smtClean="0">
                <a:latin typeface="Arial" charset="0"/>
              </a:rPr>
              <a:t>Open SLMCP </a:t>
            </a:r>
            <a:r>
              <a:rPr lang="en-US" sz="1800" dirty="0">
                <a:latin typeface="Arial" charset="0"/>
              </a:rPr>
              <a:t>is </a:t>
            </a:r>
            <a:r>
              <a:rPr lang="en-US" altLang="ko-KR" sz="1800" dirty="0">
                <a:latin typeface="Arial" charset="0"/>
              </a:rPr>
              <a:t>the platform which should expand influx of users and maximize the learning motivation of the learner by integration with existing social network services</a:t>
            </a:r>
            <a:r>
              <a:rPr lang="en-US" altLang="ko-KR" sz="1800" dirty="0" smtClean="0">
                <a:latin typeface="Arial" charset="0"/>
              </a:rPr>
              <a:t>.</a:t>
            </a:r>
            <a:endParaRPr lang="en-US" altLang="ko-KR" sz="1800" dirty="0">
              <a:latin typeface="Arial" charset="0"/>
            </a:endParaRPr>
          </a:p>
        </p:txBody>
      </p:sp>
      <p:grpSp>
        <p:nvGrpSpPr>
          <p:cNvPr id="2" name="그룹 1"/>
          <p:cNvGrpSpPr/>
          <p:nvPr/>
        </p:nvGrpSpPr>
        <p:grpSpPr>
          <a:xfrm>
            <a:off x="708838" y="2564904"/>
            <a:ext cx="7535156" cy="3009207"/>
            <a:chOff x="707949" y="2304621"/>
            <a:chExt cx="7535156" cy="3009207"/>
          </a:xfrm>
        </p:grpSpPr>
        <p:sp>
          <p:nvSpPr>
            <p:cNvPr id="20" name="직사각형 19"/>
            <p:cNvSpPr/>
            <p:nvPr/>
          </p:nvSpPr>
          <p:spPr>
            <a:xfrm>
              <a:off x="3017516" y="2304621"/>
              <a:ext cx="2922309" cy="942680"/>
            </a:xfrm>
            <a:prstGeom prst="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1" hangingPunct="1">
                <a:lnSpc>
                  <a:spcPct val="15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black"/>
                  </a:solidFill>
                  <a:effectLst/>
                  <a:uLnTx/>
                  <a:uFillTx/>
                  <a:latin typeface="Calibri" panose="020F0502020204030204"/>
                  <a:ea typeface="맑은 고딕" panose="020B0503020000020004" pitchFamily="50" charset="-127"/>
                  <a:cs typeface="+mn-cs"/>
                </a:rPr>
                <a:t>Open SLMCP</a:t>
              </a:r>
              <a:endParaRPr kumimoji="0" lang="ko-KR" altLang="en-US" sz="1800" b="0" i="0" u="none" strike="noStrike" kern="0" cap="none" spc="0" normalizeH="0" baseline="0" noProof="0" dirty="0" smtClean="0">
                <a:ln>
                  <a:noFill/>
                </a:ln>
                <a:solidFill>
                  <a:prstClr val="black"/>
                </a:solidFill>
                <a:effectLst/>
                <a:uLnTx/>
                <a:uFillTx/>
                <a:latin typeface="Calibri" panose="020F0502020204030204"/>
                <a:ea typeface="맑은 고딕" panose="020B0503020000020004" pitchFamily="50" charset="-127"/>
                <a:cs typeface="+mn-cs"/>
              </a:endParaRPr>
            </a:p>
          </p:txBody>
        </p:sp>
        <p:sp>
          <p:nvSpPr>
            <p:cNvPr id="21" name="직사각형 20"/>
            <p:cNvSpPr/>
            <p:nvPr/>
          </p:nvSpPr>
          <p:spPr>
            <a:xfrm>
              <a:off x="707949" y="3878899"/>
              <a:ext cx="1998482" cy="480767"/>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22" name="직사각형 21"/>
            <p:cNvSpPr/>
            <p:nvPr/>
          </p:nvSpPr>
          <p:spPr>
            <a:xfrm>
              <a:off x="811644" y="3984165"/>
              <a:ext cx="1998482" cy="480767"/>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23" name="직사각형 22"/>
            <p:cNvSpPr/>
            <p:nvPr/>
          </p:nvSpPr>
          <p:spPr>
            <a:xfrm>
              <a:off x="915339" y="4089431"/>
              <a:ext cx="1998482" cy="480767"/>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24" name="직사각형 23"/>
            <p:cNvSpPr/>
            <p:nvPr/>
          </p:nvSpPr>
          <p:spPr>
            <a:xfrm>
              <a:off x="1019034" y="4194697"/>
              <a:ext cx="1998482" cy="480767"/>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rPr>
                <a:t>SNS n</a:t>
              </a:r>
              <a:endParaRPr kumimoji="0" lang="ko-KR" altLang="en-US" sz="1800" b="0"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cxnSp>
          <p:nvCxnSpPr>
            <p:cNvPr id="25" name="꺾인 연결선 24"/>
            <p:cNvCxnSpPr>
              <a:stCxn id="24" idx="3"/>
            </p:cNvCxnSpPr>
            <p:nvPr/>
          </p:nvCxnSpPr>
          <p:spPr>
            <a:xfrm flipV="1">
              <a:off x="3017516" y="3247301"/>
              <a:ext cx="763570" cy="1187780"/>
            </a:xfrm>
            <a:prstGeom prst="bentConnector2">
              <a:avLst/>
            </a:prstGeom>
            <a:noFill/>
            <a:ln w="38100" cap="flat" cmpd="sng" algn="ctr">
              <a:solidFill>
                <a:srgbClr val="5B9BD5"/>
              </a:solidFill>
              <a:prstDash val="solid"/>
              <a:miter lim="800000"/>
              <a:headEnd type="triangle" w="med" len="med"/>
              <a:tailEnd type="triangle" w="med" len="med"/>
            </a:ln>
            <a:effectLst/>
          </p:spPr>
        </p:cxnSp>
        <p:sp>
          <p:nvSpPr>
            <p:cNvPr id="26" name="직사각형 25"/>
            <p:cNvSpPr/>
            <p:nvPr/>
          </p:nvSpPr>
          <p:spPr>
            <a:xfrm>
              <a:off x="6244623" y="3923683"/>
              <a:ext cx="1998482" cy="480767"/>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27" name="직사각형 26"/>
            <p:cNvSpPr/>
            <p:nvPr/>
          </p:nvSpPr>
          <p:spPr>
            <a:xfrm>
              <a:off x="6140928" y="4014021"/>
              <a:ext cx="1998482" cy="480767"/>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28" name="직사각형 27"/>
            <p:cNvSpPr/>
            <p:nvPr/>
          </p:nvSpPr>
          <p:spPr>
            <a:xfrm>
              <a:off x="6026236" y="4104359"/>
              <a:ext cx="1998482" cy="480767"/>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29" name="직사각형 28"/>
            <p:cNvSpPr/>
            <p:nvPr/>
          </p:nvSpPr>
          <p:spPr>
            <a:xfrm>
              <a:off x="5911544" y="4194697"/>
              <a:ext cx="1998482" cy="480767"/>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mn-cs"/>
                </a:rPr>
                <a:t>User n</a:t>
              </a:r>
              <a:endParaRPr kumimoji="0" lang="ko-KR" altLang="en-US" sz="1800" b="0"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cxnSp>
          <p:nvCxnSpPr>
            <p:cNvPr id="30" name="꺾인 연결선 29"/>
            <p:cNvCxnSpPr>
              <a:stCxn id="29" idx="1"/>
            </p:cNvCxnSpPr>
            <p:nvPr/>
          </p:nvCxnSpPr>
          <p:spPr>
            <a:xfrm rot="10800000">
              <a:off x="5204534" y="3266155"/>
              <a:ext cx="707011" cy="1168926"/>
            </a:xfrm>
            <a:prstGeom prst="bentConnector2">
              <a:avLst/>
            </a:prstGeom>
            <a:noFill/>
            <a:ln w="38100" cap="flat" cmpd="sng" algn="ctr">
              <a:solidFill>
                <a:srgbClr val="5B9BD5"/>
              </a:solidFill>
              <a:prstDash val="solid"/>
              <a:miter lim="800000"/>
              <a:headEnd type="triangle" w="med" len="med"/>
              <a:tailEnd type="triangle" w="med" len="med"/>
            </a:ln>
            <a:effectLst/>
          </p:spPr>
        </p:cxnSp>
        <p:sp>
          <p:nvSpPr>
            <p:cNvPr id="31" name="TextBox 30"/>
            <p:cNvSpPr txBox="1"/>
            <p:nvPr/>
          </p:nvSpPr>
          <p:spPr>
            <a:xfrm>
              <a:off x="4845508" y="5036829"/>
              <a:ext cx="3397597" cy="276999"/>
            </a:xfrm>
            <a:prstGeom prst="rect">
              <a:avLst/>
            </a:prstGeom>
            <a:noFill/>
          </p:spPr>
          <p:txBody>
            <a:bodyPr wrap="none" rtlCol="0">
              <a:spAutoFit/>
            </a:bodyPr>
            <a:lstStyle/>
            <a:p>
              <a:pPr fontAlgn="auto" latinLnBrk="1">
                <a:spcBef>
                  <a:spcPts val="0"/>
                </a:spcBef>
                <a:spcAft>
                  <a:spcPts val="0"/>
                </a:spcAft>
              </a:pPr>
              <a:r>
                <a:rPr lang="en-US" altLang="ko-KR" sz="1200" dirty="0" smtClean="0">
                  <a:solidFill>
                    <a:prstClr val="black"/>
                  </a:solidFill>
                  <a:latin typeface="Calibri" panose="020F0502020204030204"/>
                  <a:ea typeface="맑은 고딕" panose="020B0503020000020004" pitchFamily="50" charset="-127"/>
                  <a:cs typeface="+mn-cs"/>
                </a:rPr>
                <a:t>※ SLMCP : Social Learning Mobile Content Platform</a:t>
              </a:r>
              <a:endParaRPr lang="ko-KR" altLang="en-US" sz="1200">
                <a:solidFill>
                  <a:prstClr val="black"/>
                </a:solidFill>
                <a:latin typeface="Calibri" panose="020F0502020204030204"/>
                <a:ea typeface="맑은 고딕" panose="020B0503020000020004" pitchFamily="50" charset="-127"/>
                <a:cs typeface="+mn-cs"/>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lIns="91440" tIns="45720" rIns="91440" bIns="45720"/>
          <a:lstStyle/>
          <a:p>
            <a:pPr eaLnBrk="1" hangingPunct="1"/>
            <a:r>
              <a:rPr lang="de-DE" altLang="ko-KR" dirty="0"/>
              <a:t>Open SLMCP</a:t>
            </a:r>
            <a:endParaRPr lang="en-US" dirty="0" smtClean="0"/>
          </a:p>
        </p:txBody>
      </p:sp>
      <p:sp>
        <p:nvSpPr>
          <p:cNvPr id="24579"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98265059-5F2D-4573-8B64-C13BE04C143B}" type="slidenum">
              <a:rPr lang="en-US" sz="1000">
                <a:solidFill>
                  <a:srgbClr val="000000"/>
                </a:solidFill>
                <a:latin typeface="Arial" charset="0"/>
              </a:rPr>
              <a:pPr algn="r"/>
              <a:t>4</a:t>
            </a:fld>
            <a:endParaRPr lang="en-US" sz="1000">
              <a:solidFill>
                <a:srgbClr val="000000"/>
              </a:solidFill>
              <a:latin typeface="Arial" charset="0"/>
            </a:endParaRPr>
          </a:p>
        </p:txBody>
      </p:sp>
      <p:sp>
        <p:nvSpPr>
          <p:cNvPr id="24581" name="Text Box 5"/>
          <p:cNvSpPr txBox="1">
            <a:spLocks noChangeArrowheads="1"/>
          </p:cNvSpPr>
          <p:nvPr/>
        </p:nvSpPr>
        <p:spPr bwMode="auto">
          <a:xfrm>
            <a:off x="685800" y="1124744"/>
            <a:ext cx="7848600" cy="646331"/>
          </a:xfrm>
          <a:prstGeom prst="rect">
            <a:avLst/>
          </a:prstGeom>
          <a:noFill/>
          <a:ln w="9525">
            <a:noFill/>
            <a:miter lim="800000"/>
            <a:headEnd/>
            <a:tailEnd/>
          </a:ln>
        </p:spPr>
        <p:txBody>
          <a:bodyPr>
            <a:spAutoFit/>
          </a:bodyPr>
          <a:lstStyle>
            <a:defPPr>
              <a:defRPr lang="en-US"/>
            </a:defPPr>
            <a:lvl1pPr marL="266700" indent="-266700" fontAlgn="ctr">
              <a:buFontTx/>
              <a:buChar char="•"/>
              <a:defRPr sz="1800">
                <a:latin typeface="Arial" charset="0"/>
              </a:defRPr>
            </a:lvl1pPr>
          </a:lstStyle>
          <a:p>
            <a:r>
              <a:rPr lang="en-US" dirty="0" smtClean="0"/>
              <a:t>Open SLMCP is content platform and application service on mobile network environment.</a:t>
            </a:r>
            <a:endParaRPr lang="en-US" dirty="0"/>
          </a:p>
        </p:txBody>
      </p:sp>
      <p:sp>
        <p:nvSpPr>
          <p:cNvPr id="8" name="TextBox 4"/>
          <p:cNvSpPr txBox="1">
            <a:spLocks noChangeArrowheads="1"/>
          </p:cNvSpPr>
          <p:nvPr/>
        </p:nvSpPr>
        <p:spPr bwMode="auto">
          <a:xfrm>
            <a:off x="152400" y="6477000"/>
            <a:ext cx="3262432" cy="261610"/>
          </a:xfrm>
          <a:prstGeom prst="rect">
            <a:avLst/>
          </a:prstGeom>
          <a:noFill/>
          <a:ln w="9525">
            <a:noFill/>
            <a:miter lim="800000"/>
            <a:headEnd/>
            <a:tailEnd/>
          </a:ln>
        </p:spPr>
        <p:txBody>
          <a:bodyPr wrap="none">
            <a:spAutoFit/>
          </a:bodyPr>
          <a:lstStyle/>
          <a:p>
            <a:r>
              <a:rPr lang="en-US" sz="1100" dirty="0">
                <a:latin typeface="Arial" charset="0"/>
              </a:rPr>
              <a:t>2014  </a:t>
            </a:r>
            <a:r>
              <a:rPr lang="en-US" sz="1100" dirty="0" err="1" smtClean="0">
                <a:latin typeface="Arial" charset="0"/>
              </a:rPr>
              <a:t>BlueCloud</a:t>
            </a:r>
            <a:r>
              <a:rPr lang="en-US" sz="1100" dirty="0" smtClean="0">
                <a:latin typeface="Arial" charset="0"/>
              </a:rPr>
              <a:t> Co., Ltd. </a:t>
            </a:r>
            <a:r>
              <a:rPr lang="en-US" sz="1100" dirty="0">
                <a:latin typeface="Arial" charset="0"/>
              </a:rPr>
              <a:t>– </a:t>
            </a:r>
            <a:r>
              <a:rPr lang="en-US" sz="1100" dirty="0" smtClean="0">
                <a:latin typeface="Arial" charset="0"/>
              </a:rPr>
              <a:t>Serious Game Portal</a:t>
            </a:r>
            <a:endParaRPr lang="en-US" sz="1100" dirty="0">
              <a:latin typeface="Arial" charset="0"/>
            </a:endParaRPr>
          </a:p>
        </p:txBody>
      </p:sp>
      <p:pic>
        <p:nvPicPr>
          <p:cNvPr id="2" name="그림 1"/>
          <p:cNvPicPr>
            <a:picLocks noChangeAspect="1"/>
          </p:cNvPicPr>
          <p:nvPr/>
        </p:nvPicPr>
        <p:blipFill>
          <a:blip r:embed="rId2"/>
          <a:stretch>
            <a:fillRect/>
          </a:stretch>
        </p:blipFill>
        <p:spPr>
          <a:xfrm>
            <a:off x="1279935" y="1819422"/>
            <a:ext cx="6555553" cy="477698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lIns="91440" tIns="45720" rIns="91440" bIns="45720"/>
          <a:lstStyle/>
          <a:p>
            <a:pPr eaLnBrk="1" hangingPunct="1"/>
            <a:r>
              <a:rPr lang="en-US" altLang="ko-KR" sz="3200" dirty="0">
                <a:solidFill>
                  <a:srgbClr val="000000"/>
                </a:solidFill>
              </a:rPr>
              <a:t>Social Learning Mobile Content Platform</a:t>
            </a:r>
            <a:endParaRPr lang="en-US" dirty="0" smtClean="0"/>
          </a:p>
        </p:txBody>
      </p:sp>
      <p:sp>
        <p:nvSpPr>
          <p:cNvPr id="26627"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D07C40F3-3C83-4A0B-B254-C80700391A57}" type="slidenum">
              <a:rPr lang="en-US" sz="1000">
                <a:solidFill>
                  <a:srgbClr val="000000"/>
                </a:solidFill>
                <a:latin typeface="Arial" charset="0"/>
              </a:rPr>
              <a:pPr algn="r"/>
              <a:t>5</a:t>
            </a:fld>
            <a:endParaRPr lang="en-US" sz="1000">
              <a:solidFill>
                <a:srgbClr val="000000"/>
              </a:solidFill>
              <a:latin typeface="Arial" charset="0"/>
            </a:endParaRPr>
          </a:p>
        </p:txBody>
      </p:sp>
      <p:sp>
        <p:nvSpPr>
          <p:cNvPr id="26629" name="Text Box 6"/>
          <p:cNvSpPr txBox="1">
            <a:spLocks noChangeArrowheads="1"/>
          </p:cNvSpPr>
          <p:nvPr/>
        </p:nvSpPr>
        <p:spPr bwMode="auto">
          <a:xfrm>
            <a:off x="685800" y="1371600"/>
            <a:ext cx="7848600" cy="646331"/>
          </a:xfrm>
          <a:prstGeom prst="rect">
            <a:avLst/>
          </a:prstGeom>
          <a:noFill/>
          <a:ln w="9525">
            <a:noFill/>
            <a:miter lim="800000"/>
            <a:headEnd/>
            <a:tailEnd/>
          </a:ln>
        </p:spPr>
        <p:txBody>
          <a:bodyPr>
            <a:spAutoFit/>
          </a:bodyPr>
          <a:lstStyle>
            <a:defPPr>
              <a:defRPr lang="en-US"/>
            </a:defPPr>
            <a:lvl1pPr marL="266700" indent="-266700" fontAlgn="ctr">
              <a:buFontTx/>
              <a:buChar char="•"/>
              <a:defRPr sz="1800">
                <a:latin typeface="Arial" charset="0"/>
              </a:defRPr>
            </a:lvl1pPr>
          </a:lstStyle>
          <a:p>
            <a:r>
              <a:rPr lang="en-US" dirty="0" smtClean="0"/>
              <a:t>Meaning of the ‘Open’ in the ‘Open </a:t>
            </a:r>
            <a:r>
              <a:rPr lang="en-US" dirty="0"/>
              <a:t>SLMCP’ is </a:t>
            </a:r>
            <a:r>
              <a:rPr lang="en-US" dirty="0" smtClean="0"/>
              <a:t>the </a:t>
            </a:r>
            <a:r>
              <a:rPr lang="en-US" dirty="0"/>
              <a:t>platform that is open to all users, teachers and students to be able to.</a:t>
            </a:r>
            <a:endParaRPr lang="en-US" dirty="0"/>
          </a:p>
        </p:txBody>
      </p:sp>
      <p:sp>
        <p:nvSpPr>
          <p:cNvPr id="8" name="TextBox 4"/>
          <p:cNvSpPr txBox="1">
            <a:spLocks noChangeArrowheads="1"/>
          </p:cNvSpPr>
          <p:nvPr/>
        </p:nvSpPr>
        <p:spPr bwMode="auto">
          <a:xfrm>
            <a:off x="152400" y="6477000"/>
            <a:ext cx="3262432" cy="261610"/>
          </a:xfrm>
          <a:prstGeom prst="rect">
            <a:avLst/>
          </a:prstGeom>
          <a:noFill/>
          <a:ln w="9525">
            <a:noFill/>
            <a:miter lim="800000"/>
            <a:headEnd/>
            <a:tailEnd/>
          </a:ln>
        </p:spPr>
        <p:txBody>
          <a:bodyPr wrap="none">
            <a:spAutoFit/>
          </a:bodyPr>
          <a:lstStyle/>
          <a:p>
            <a:r>
              <a:rPr lang="en-US" sz="1100" dirty="0">
                <a:latin typeface="Arial" charset="0"/>
              </a:rPr>
              <a:t>2014  </a:t>
            </a:r>
            <a:r>
              <a:rPr lang="en-US" sz="1100" dirty="0" err="1" smtClean="0">
                <a:latin typeface="Arial" charset="0"/>
              </a:rPr>
              <a:t>BlueCloud</a:t>
            </a:r>
            <a:r>
              <a:rPr lang="en-US" sz="1100" dirty="0" smtClean="0">
                <a:latin typeface="Arial" charset="0"/>
              </a:rPr>
              <a:t> Co., Ltd. </a:t>
            </a:r>
            <a:r>
              <a:rPr lang="en-US" sz="1100" dirty="0">
                <a:latin typeface="Arial" charset="0"/>
              </a:rPr>
              <a:t>– </a:t>
            </a:r>
            <a:r>
              <a:rPr lang="en-US" sz="1100" dirty="0" smtClean="0">
                <a:latin typeface="Arial" charset="0"/>
              </a:rPr>
              <a:t>Serious Game Portal</a:t>
            </a:r>
            <a:endParaRPr lang="en-US" sz="1100" dirty="0">
              <a:latin typeface="Arial" charset="0"/>
            </a:endParaRPr>
          </a:p>
        </p:txBody>
      </p:sp>
      <p:pic>
        <p:nvPicPr>
          <p:cNvPr id="2" name="그림 1"/>
          <p:cNvPicPr>
            <a:picLocks noChangeAspect="1"/>
          </p:cNvPicPr>
          <p:nvPr/>
        </p:nvPicPr>
        <p:blipFill>
          <a:blip r:embed="rId2"/>
          <a:stretch>
            <a:fillRect/>
          </a:stretch>
        </p:blipFill>
        <p:spPr>
          <a:xfrm>
            <a:off x="685800" y="2348880"/>
            <a:ext cx="7559695" cy="352379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noFill/>
          <a:ln w="12700">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ko-KR" sz="3200" dirty="0"/>
              <a:t>Social Learning Mobile Content Platform</a:t>
            </a:r>
            <a:endParaRPr lang="en-US" sz="3200" dirty="0"/>
          </a:p>
        </p:txBody>
      </p:sp>
      <p:sp>
        <p:nvSpPr>
          <p:cNvPr id="25603"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95BDDD5E-78D8-4356-A5D7-3542FE348629}" type="slidenum">
              <a:rPr lang="en-US" sz="1000">
                <a:solidFill>
                  <a:srgbClr val="000000"/>
                </a:solidFill>
                <a:latin typeface="Arial" charset="0"/>
              </a:rPr>
              <a:pPr algn="r"/>
              <a:t>6</a:t>
            </a:fld>
            <a:endParaRPr lang="en-US" sz="1000">
              <a:solidFill>
                <a:srgbClr val="000000"/>
              </a:solidFill>
              <a:latin typeface="Arial" charset="0"/>
            </a:endParaRPr>
          </a:p>
        </p:txBody>
      </p:sp>
      <p:sp>
        <p:nvSpPr>
          <p:cNvPr id="25605" name="Text Box 5"/>
          <p:cNvSpPr txBox="1">
            <a:spLocks noChangeArrowheads="1"/>
          </p:cNvSpPr>
          <p:nvPr/>
        </p:nvSpPr>
        <p:spPr bwMode="auto">
          <a:xfrm>
            <a:off x="685800" y="1124744"/>
            <a:ext cx="7848600" cy="646331"/>
          </a:xfrm>
          <a:prstGeom prst="rect">
            <a:avLst/>
          </a:prstGeom>
          <a:noFill/>
          <a:ln w="9525">
            <a:noFill/>
            <a:miter lim="800000"/>
            <a:headEnd/>
            <a:tailEnd/>
          </a:ln>
        </p:spPr>
        <p:txBody>
          <a:bodyPr>
            <a:spAutoFit/>
          </a:bodyPr>
          <a:lstStyle>
            <a:defPPr>
              <a:defRPr lang="en-US"/>
            </a:defPPr>
            <a:lvl1pPr marL="266700" indent="-266700" fontAlgn="ctr">
              <a:buFontTx/>
              <a:buChar char="•"/>
              <a:defRPr sz="1800">
                <a:latin typeface="Arial" charset="0"/>
              </a:defRPr>
            </a:lvl1pPr>
          </a:lstStyle>
          <a:p>
            <a:r>
              <a:rPr lang="en-US" dirty="0"/>
              <a:t>This platform is configured to share the learning content through the social network service of a various friends of users.</a:t>
            </a:r>
          </a:p>
        </p:txBody>
      </p:sp>
      <p:sp>
        <p:nvSpPr>
          <p:cNvPr id="8" name="TextBox 4"/>
          <p:cNvSpPr txBox="1">
            <a:spLocks noChangeArrowheads="1"/>
          </p:cNvSpPr>
          <p:nvPr/>
        </p:nvSpPr>
        <p:spPr bwMode="auto">
          <a:xfrm>
            <a:off x="152400" y="6477000"/>
            <a:ext cx="3262432" cy="261610"/>
          </a:xfrm>
          <a:prstGeom prst="rect">
            <a:avLst/>
          </a:prstGeom>
          <a:noFill/>
          <a:ln w="9525">
            <a:noFill/>
            <a:miter lim="800000"/>
            <a:headEnd/>
            <a:tailEnd/>
          </a:ln>
        </p:spPr>
        <p:txBody>
          <a:bodyPr wrap="none">
            <a:spAutoFit/>
          </a:bodyPr>
          <a:lstStyle/>
          <a:p>
            <a:r>
              <a:rPr lang="en-US" sz="1100" dirty="0">
                <a:latin typeface="Arial" charset="0"/>
              </a:rPr>
              <a:t>2014  </a:t>
            </a:r>
            <a:r>
              <a:rPr lang="en-US" sz="1100" dirty="0" err="1" smtClean="0">
                <a:latin typeface="Arial" charset="0"/>
              </a:rPr>
              <a:t>BlueCloud</a:t>
            </a:r>
            <a:r>
              <a:rPr lang="en-US" sz="1100" dirty="0" smtClean="0">
                <a:latin typeface="Arial" charset="0"/>
              </a:rPr>
              <a:t> Co., Ltd. </a:t>
            </a:r>
            <a:r>
              <a:rPr lang="en-US" sz="1100" dirty="0">
                <a:latin typeface="Arial" charset="0"/>
              </a:rPr>
              <a:t>– </a:t>
            </a:r>
            <a:r>
              <a:rPr lang="en-US" sz="1100" dirty="0" smtClean="0">
                <a:latin typeface="Arial" charset="0"/>
              </a:rPr>
              <a:t>Serious Game Portal</a:t>
            </a:r>
            <a:endParaRPr lang="en-US" sz="1100" dirty="0">
              <a:latin typeface="Arial" charset="0"/>
            </a:endParaRPr>
          </a:p>
        </p:txBody>
      </p:sp>
      <p:pic>
        <p:nvPicPr>
          <p:cNvPr id="3" name="그림 2"/>
          <p:cNvPicPr>
            <a:picLocks noChangeAspect="1"/>
          </p:cNvPicPr>
          <p:nvPr/>
        </p:nvPicPr>
        <p:blipFill>
          <a:blip r:embed="rId2"/>
          <a:stretch>
            <a:fillRect/>
          </a:stretch>
        </p:blipFill>
        <p:spPr>
          <a:xfrm>
            <a:off x="971600" y="1772816"/>
            <a:ext cx="6963819" cy="46972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76200"/>
            <a:ext cx="8229600" cy="1143000"/>
          </a:xfrm>
        </p:spPr>
        <p:txBody>
          <a:bodyPr/>
          <a:lstStyle/>
          <a:p>
            <a:r>
              <a:rPr lang="en-US" dirty="0" smtClean="0"/>
              <a:t>Open SLMCP System</a:t>
            </a:r>
          </a:p>
        </p:txBody>
      </p:sp>
      <p:sp>
        <p:nvSpPr>
          <p:cNvPr id="4" name="TextBox 4"/>
          <p:cNvSpPr txBox="1">
            <a:spLocks noChangeArrowheads="1"/>
          </p:cNvSpPr>
          <p:nvPr/>
        </p:nvSpPr>
        <p:spPr bwMode="auto">
          <a:xfrm>
            <a:off x="152400" y="6477000"/>
            <a:ext cx="3262432" cy="261610"/>
          </a:xfrm>
          <a:prstGeom prst="rect">
            <a:avLst/>
          </a:prstGeom>
          <a:noFill/>
          <a:ln w="9525">
            <a:noFill/>
            <a:miter lim="800000"/>
            <a:headEnd/>
            <a:tailEnd/>
          </a:ln>
        </p:spPr>
        <p:txBody>
          <a:bodyPr wrap="none">
            <a:spAutoFit/>
          </a:bodyPr>
          <a:lstStyle/>
          <a:p>
            <a:r>
              <a:rPr lang="en-US" sz="1100" dirty="0">
                <a:latin typeface="Arial" charset="0"/>
              </a:rPr>
              <a:t>2014  </a:t>
            </a:r>
            <a:r>
              <a:rPr lang="en-US" sz="1100" dirty="0" err="1" smtClean="0">
                <a:latin typeface="Arial" charset="0"/>
              </a:rPr>
              <a:t>BlueCloud</a:t>
            </a:r>
            <a:r>
              <a:rPr lang="en-US" sz="1100" dirty="0" smtClean="0">
                <a:latin typeface="Arial" charset="0"/>
              </a:rPr>
              <a:t> Co., Ltd. </a:t>
            </a:r>
            <a:r>
              <a:rPr lang="en-US" sz="1100" dirty="0">
                <a:latin typeface="Arial" charset="0"/>
              </a:rPr>
              <a:t>– </a:t>
            </a:r>
            <a:r>
              <a:rPr lang="en-US" sz="1100" dirty="0" smtClean="0">
                <a:latin typeface="Arial" charset="0"/>
              </a:rPr>
              <a:t>Serious Game Portal</a:t>
            </a:r>
            <a:endParaRPr lang="en-US" sz="1100" dirty="0">
              <a:latin typeface="Arial" charset="0"/>
            </a:endParaRPr>
          </a:p>
        </p:txBody>
      </p:sp>
      <p:pic>
        <p:nvPicPr>
          <p:cNvPr id="2" name="그림 1"/>
          <p:cNvPicPr>
            <a:picLocks noChangeAspect="1"/>
          </p:cNvPicPr>
          <p:nvPr/>
        </p:nvPicPr>
        <p:blipFill>
          <a:blip r:embed="rId2"/>
          <a:stretch>
            <a:fillRect/>
          </a:stretch>
        </p:blipFill>
        <p:spPr>
          <a:xfrm>
            <a:off x="282144" y="1219200"/>
            <a:ext cx="8579711" cy="51232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76200"/>
            <a:ext cx="8229600" cy="1143000"/>
          </a:xfrm>
        </p:spPr>
        <p:txBody>
          <a:bodyPr/>
          <a:lstStyle/>
          <a:p>
            <a:r>
              <a:rPr lang="en-US" altLang="ko-KR" dirty="0"/>
              <a:t>Open SLMCP System</a:t>
            </a:r>
            <a:endParaRPr lang="en-US" dirty="0" smtClean="0"/>
          </a:p>
        </p:txBody>
      </p:sp>
      <p:sp>
        <p:nvSpPr>
          <p:cNvPr id="4" name="TextBox 4"/>
          <p:cNvSpPr txBox="1">
            <a:spLocks noChangeArrowheads="1"/>
          </p:cNvSpPr>
          <p:nvPr/>
        </p:nvSpPr>
        <p:spPr bwMode="auto">
          <a:xfrm>
            <a:off x="152400" y="6477000"/>
            <a:ext cx="3262432" cy="261610"/>
          </a:xfrm>
          <a:prstGeom prst="rect">
            <a:avLst/>
          </a:prstGeom>
          <a:noFill/>
          <a:ln w="9525">
            <a:noFill/>
            <a:miter lim="800000"/>
            <a:headEnd/>
            <a:tailEnd/>
          </a:ln>
        </p:spPr>
        <p:txBody>
          <a:bodyPr wrap="none">
            <a:spAutoFit/>
          </a:bodyPr>
          <a:lstStyle/>
          <a:p>
            <a:r>
              <a:rPr lang="en-US" sz="1100" dirty="0">
                <a:latin typeface="Arial" charset="0"/>
              </a:rPr>
              <a:t>2014  </a:t>
            </a:r>
            <a:r>
              <a:rPr lang="en-US" sz="1100" dirty="0" err="1" smtClean="0">
                <a:latin typeface="Arial" charset="0"/>
              </a:rPr>
              <a:t>BlueCloud</a:t>
            </a:r>
            <a:r>
              <a:rPr lang="en-US" sz="1100" dirty="0" smtClean="0">
                <a:latin typeface="Arial" charset="0"/>
              </a:rPr>
              <a:t> Co., Ltd. </a:t>
            </a:r>
            <a:r>
              <a:rPr lang="en-US" sz="1100" dirty="0">
                <a:latin typeface="Arial" charset="0"/>
              </a:rPr>
              <a:t>– </a:t>
            </a:r>
            <a:r>
              <a:rPr lang="en-US" sz="1100" dirty="0" smtClean="0">
                <a:latin typeface="Arial" charset="0"/>
              </a:rPr>
              <a:t>Serious Game Portal</a:t>
            </a:r>
            <a:endParaRPr lang="en-US" sz="1100" dirty="0">
              <a:latin typeface="Arial" charset="0"/>
            </a:endParaRPr>
          </a:p>
        </p:txBody>
      </p:sp>
      <p:pic>
        <p:nvPicPr>
          <p:cNvPr id="2" name="그림 1"/>
          <p:cNvPicPr>
            <a:picLocks noChangeAspect="1"/>
          </p:cNvPicPr>
          <p:nvPr/>
        </p:nvPicPr>
        <p:blipFill>
          <a:blip r:embed="rId2"/>
          <a:stretch>
            <a:fillRect/>
          </a:stretch>
        </p:blipFill>
        <p:spPr>
          <a:xfrm>
            <a:off x="1141898" y="1253444"/>
            <a:ext cx="6860203" cy="4917728"/>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16811</TotalTime>
  <Words>426</Words>
  <Application>Microsoft Office PowerPoint</Application>
  <PresentationFormat>화면 슬라이드 쇼(4:3)</PresentationFormat>
  <Paragraphs>42</Paragraphs>
  <Slides>8</Slides>
  <Notes>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8</vt:i4>
      </vt:variant>
    </vt:vector>
  </HeadingPairs>
  <TitlesOfParts>
    <vt:vector size="17" baseType="lpstr">
      <vt:lpstr>ＭＳ Ｐゴシック</vt:lpstr>
      <vt:lpstr>ＭＳ Ｐゴシック</vt:lpstr>
      <vt:lpstr>Rotis Sans Serif for Nokia</vt:lpstr>
      <vt:lpstr>맑은 고딕</vt:lpstr>
      <vt:lpstr>Arial</vt:lpstr>
      <vt:lpstr>Calibri</vt:lpstr>
      <vt:lpstr>Times</vt:lpstr>
      <vt:lpstr>Times New Roman</vt:lpstr>
      <vt:lpstr>blank presentation</vt:lpstr>
      <vt:lpstr>PowerPoint 프레젠테이션</vt:lpstr>
      <vt:lpstr>PowerPoint 프레젠테이션</vt:lpstr>
      <vt:lpstr>Open SLMCP</vt:lpstr>
      <vt:lpstr>Open SLMCP</vt:lpstr>
      <vt:lpstr>Social Learning Mobile Content Platform</vt:lpstr>
      <vt:lpstr>Social Learning Mobile Content Platform</vt:lpstr>
      <vt:lpstr>Open SLMCP System</vt:lpstr>
      <vt:lpstr>Open SLMCP 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subir</dc:creator>
  <cp:lastModifiedBy>정상권</cp:lastModifiedBy>
  <cp:revision>1277</cp:revision>
  <dcterms:created xsi:type="dcterms:W3CDTF">1601-01-01T00:00:00Z</dcterms:created>
  <dcterms:modified xsi:type="dcterms:W3CDTF">2014-09-12T16:46:49Z</dcterms:modified>
</cp:coreProperties>
</file>