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9" r:id="rId2"/>
    <p:sldId id="313" r:id="rId3"/>
    <p:sldId id="344" r:id="rId4"/>
    <p:sldId id="346" r:id="rId5"/>
    <p:sldId id="311" r:id="rId6"/>
    <p:sldId id="360" r:id="rId7"/>
    <p:sldId id="351" r:id="rId8"/>
    <p:sldId id="362" r:id="rId9"/>
    <p:sldId id="308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94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00" y="97294"/>
            <a:ext cx="767582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62313" y="8999538"/>
            <a:ext cx="512762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3</a:t>
            </a:fld>
            <a:endParaRPr lang="en-US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7F4F9623-280A-4415-95BC-1AFBC9220DE5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7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8089"/>
            <a:fld id="{FAAE0E8B-988F-47CE-9949-D3DED8909968}" type="slidenum">
              <a:rPr lang="en-US" smtClean="0"/>
              <a:pPr defTabSz="938089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9</a:t>
            </a:fld>
            <a:endParaRPr lang="en-US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3" y="332601"/>
            <a:ext cx="2923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21-14-0123	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7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21-14-0123-00-0000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Sponsor Ballot  Approval for IEEE 802.21d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18, 2014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2014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Applied Communication Sciences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WG Letter Ballots summary and motions for Sponsor Ballot approval  </a:t>
            </a:r>
            <a:endParaRPr lang="en-US" altLang="zh-CN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6233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IEEE 802.21 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>
                <a:latin typeface="+mj-lt"/>
                <a:ea typeface="+mj-ea"/>
                <a:cs typeface="+mj-cs"/>
              </a:rPr>
              <a:t>Request for EC Approval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to forward the IEEE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P802.21d  for Sponsor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Ballot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P802.21d WG Ballot Result- Final Round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July 5</a:t>
            </a:r>
            <a:r>
              <a:rPr lang="en-US" sz="2400" baseline="30000" dirty="0" smtClean="0">
                <a:solidFill>
                  <a:schemeClr val="accent6"/>
                </a:solidFill>
              </a:rPr>
              <a:t>th</a:t>
            </a:r>
            <a:r>
              <a:rPr lang="en-US" sz="2400" dirty="0" smtClean="0">
                <a:solidFill>
                  <a:schemeClr val="accent6"/>
                </a:solidFill>
              </a:rPr>
              <a:t>, 2014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Vote tally including Approve, Disapprove and 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21, </a:t>
            </a:r>
            <a:r>
              <a:rPr lang="en-US" sz="2400" dirty="0" smtClean="0"/>
              <a:t>Ballot Return= 19, Return </a:t>
            </a:r>
            <a:r>
              <a:rPr lang="en-US" sz="2400" dirty="0" smtClean="0"/>
              <a:t>ratio= </a:t>
            </a:r>
            <a:r>
              <a:rPr lang="en-US" sz="2400" dirty="0" smtClean="0">
                <a:solidFill>
                  <a:schemeClr val="accent2"/>
                </a:solidFill>
              </a:rPr>
              <a:t>90.00%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17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0</a:t>
            </a:r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02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>
                <a:solidFill>
                  <a:schemeClr val="accent6"/>
                </a:solidFill>
              </a:rPr>
              <a:t>100</a:t>
            </a:r>
            <a:r>
              <a:rPr lang="en-US" sz="2400" dirty="0" smtClean="0">
                <a:solidFill>
                  <a:schemeClr val="accent6"/>
                </a:solidFill>
              </a:rPr>
              <a:t>%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responses – </a:t>
            </a:r>
            <a:r>
              <a:rPr lang="en-US" sz="2400" dirty="0">
                <a:solidFill>
                  <a:schemeClr val="accent6"/>
                </a:solidFill>
              </a:rPr>
              <a:t>N/ 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09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P802.21d Draft History and Statistics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B061689-73B1-4F22-94BA-0E852404C0E8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47800"/>
          <a:ext cx="891539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2"/>
                <a:gridCol w="1104898"/>
                <a:gridCol w="1319464"/>
                <a:gridCol w="1347536"/>
                <a:gridCol w="764006"/>
                <a:gridCol w="1329489"/>
                <a:gridCol w="1564104"/>
              </a:tblGrid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IEEE</a:t>
                      </a:r>
                      <a:r>
                        <a:rPr lang="en-US" sz="1600" b="1" baseline="0" dirty="0" smtClean="0"/>
                        <a:t> WG Letter Ballot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Launch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# of Comments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Comment Resolution Status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Return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Approval 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Draft Status</a:t>
                      </a:r>
                      <a:endParaRPr lang="en-US" sz="1600" b="1" dirty="0"/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</a:t>
                      </a:r>
                      <a:r>
                        <a:rPr lang="en-US" sz="1600" baseline="0" dirty="0" smtClean="0"/>
                        <a:t> LB #7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(P802.21d Draft v1.0)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 31, 2013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 55(113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TR,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142E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Comments were addressed and Resolved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71%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accent2"/>
                          </a:solidFill>
                        </a:rPr>
                        <a:t>&lt;75%</a:t>
                      </a:r>
                      <a:endParaRPr lang="en-US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/>
                        <a:t>P802.21d Draft v2.0 Prepared </a:t>
                      </a:r>
                      <a:endParaRPr lang="en-US" sz="1200" b="1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#7a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(P802.21d Draft v2.0)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  <a:r>
                        <a:rPr lang="en-US" baseline="0" dirty="0" smtClean="0"/>
                        <a:t> 01, 2013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179(108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 / TR,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71E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 were 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76%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&lt;75%</a:t>
                      </a:r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P802.21d Draft v3.0 Prepared </a:t>
                      </a:r>
                      <a:endParaRPr lang="en-US" sz="12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#7b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(P802.21d Draft v3.0)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14,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100(</a:t>
                      </a:r>
                      <a:r>
                        <a:rPr lang="en-US" sz="1600" dirty="0" smtClean="0"/>
                        <a:t>69T </a:t>
                      </a:r>
                      <a:r>
                        <a:rPr lang="en-US" sz="1600" dirty="0" smtClean="0"/>
                        <a:t>/ TR, </a:t>
                      </a:r>
                      <a:r>
                        <a:rPr lang="en-US" sz="1600" dirty="0" smtClean="0"/>
                        <a:t>31 </a:t>
                      </a:r>
                      <a:r>
                        <a:rPr lang="en-US" sz="1600" dirty="0" smtClean="0"/>
                        <a:t>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89%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&lt;75%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P802.21d Draft v4.0  Prepared </a:t>
                      </a:r>
                      <a:endParaRPr lang="en-US" sz="12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LB#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7c</a:t>
                      </a:r>
                      <a:endParaRPr lang="en-US" sz="12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(P802.21d Draft 4.0)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r>
                        <a:rPr lang="en-US" baseline="0" dirty="0" smtClean="0"/>
                        <a:t> 25, 2014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127(68 </a:t>
                      </a:r>
                      <a:r>
                        <a:rPr lang="en-US" sz="1600" dirty="0" smtClean="0"/>
                        <a:t>T / </a:t>
                      </a:r>
                      <a:r>
                        <a:rPr lang="en-US" sz="1600" dirty="0" smtClean="0"/>
                        <a:t>TR,</a:t>
                      </a:r>
                      <a:r>
                        <a:rPr lang="en-US" sz="1600" baseline="0" dirty="0" smtClean="0"/>
                        <a:t> 59</a:t>
                      </a:r>
                      <a:r>
                        <a:rPr lang="en-US" sz="1600" dirty="0" smtClean="0"/>
                        <a:t>E </a:t>
                      </a:r>
                      <a:r>
                        <a:rPr lang="en-US" sz="1600" dirty="0" smtClean="0"/>
                        <a:t>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83.33%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P802.21d Draft v5.0</a:t>
                      </a:r>
                      <a:endParaRPr lang="en-US" sz="1200" b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LB#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7d</a:t>
                      </a:r>
                      <a:endParaRPr lang="en-US" sz="12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(P802.21d Draft 5.0)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</a:t>
                      </a:r>
                      <a:r>
                        <a:rPr lang="en-US" baseline="0" dirty="0" smtClean="0"/>
                        <a:t>e 20,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06</a:t>
                      </a:r>
                      <a:r>
                        <a:rPr lang="en-US" sz="1600" dirty="0" smtClean="0"/>
                        <a:t>(00T </a:t>
                      </a:r>
                      <a:r>
                        <a:rPr lang="en-US" sz="1600" dirty="0" smtClean="0"/>
                        <a:t>/ TR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6 </a:t>
                      </a:r>
                      <a:r>
                        <a:rPr lang="en-US" sz="1600" dirty="0" smtClean="0"/>
                        <a:t>E </a:t>
                      </a:r>
                      <a:r>
                        <a:rPr lang="en-US" sz="1600" dirty="0" smtClean="0"/>
                        <a:t>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No “must be</a:t>
                      </a:r>
                      <a:r>
                        <a:rPr lang="en-US" sz="1200" b="1" baseline="0" dirty="0" smtClean="0"/>
                        <a:t> satisfied”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100%</a:t>
                      </a:r>
                      <a:endParaRPr lang="en-US" sz="20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P802.21d Draft v5.0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52400" y="6400800"/>
            <a:ext cx="8839200" cy="457200"/>
          </a:xfrm>
          <a:prstGeom prst="wedgeRoundRectCallout">
            <a:avLst>
              <a:gd name="adj1" fmla="val 44448"/>
              <a:gd name="adj2" fmla="val -133366"/>
              <a:gd name="adj3" fmla="val 16667"/>
            </a:avLst>
          </a:prstGeom>
          <a:solidFill>
            <a:srgbClr val="CCFFCC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GB" sz="1600" dirty="0" smtClean="0">
                <a:solidFill>
                  <a:schemeClr val="tx1"/>
                </a:solidFill>
                <a:ea typeface="PMingLiU" charset="-120"/>
              </a:rPr>
              <a:t>MEC </a:t>
            </a:r>
            <a:r>
              <a:rPr lang="en-GB" sz="1600" dirty="0" smtClean="0">
                <a:solidFill>
                  <a:schemeClr val="tx1"/>
                </a:solidFill>
                <a:ea typeface="PMingLiU" charset="-120"/>
              </a:rPr>
              <a:t>Review available at: </a:t>
            </a:r>
            <a:r>
              <a:rPr lang="en-GB" sz="1400" dirty="0" smtClean="0">
                <a:solidFill>
                  <a:schemeClr val="tx1"/>
                </a:solidFill>
                <a:ea typeface="PMingLiU" charset="-120"/>
              </a:rPr>
              <a:t>https</a:t>
            </a:r>
            <a:r>
              <a:rPr lang="en-GB" sz="1400" dirty="0" smtClean="0">
                <a:solidFill>
                  <a:schemeClr val="tx1"/>
                </a:solidFill>
                <a:ea typeface="PMingLiU" charset="-120"/>
              </a:rPr>
              <a:t>://mentor.ieee.org/802.21/dcn/14/21-14-0130-00-0000-mec-review-comments.docx</a:t>
            </a:r>
            <a:endParaRPr lang="en-GB" sz="1800" dirty="0">
              <a:solidFill>
                <a:schemeClr val="tx1"/>
              </a:solidFill>
              <a:ea typeface="PMingLiU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</a:t>
            </a:r>
            <a:r>
              <a:rPr lang="en-US" sz="2800" dirty="0" smtClean="0"/>
              <a:t>Results Summary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0"/>
            <a:ext cx="8686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#7: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://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www.ieee802.org/21/ballot_7.html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</a:t>
            </a:r>
            <a:r>
              <a:rPr lang="en-US" sz="2400" dirty="0" smtClean="0">
                <a:solidFill>
                  <a:schemeClr val="tx1"/>
                </a:solidFill>
              </a:rPr>
              <a:t>LB #7a: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http://www.ieee802.org/21/ballot_7.html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#7b: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http://www.ieee802.org/21/ballot_7.html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#7c: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http://www.ieee802.org/21/ballot_7.html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#7d: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http://www.ieee802.org/21/ballot_7.html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</a:t>
            </a:r>
            <a:r>
              <a:rPr lang="en-US" sz="2800" dirty="0" smtClean="0"/>
              <a:t>Comments &amp; Resolutions 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#7: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https://mentor.ieee.org/802.21/dcn/13/21-13-0113-17-MuGM-lb7-commentary-file.xlsx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#7a: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https</a:t>
            </a:r>
            <a:r>
              <a:rPr lang="en-US" sz="2000" dirty="0" smtClean="0">
                <a:solidFill>
                  <a:schemeClr val="tx1"/>
                </a:solidFill>
              </a:rPr>
              <a:t>://mentor.ieee.org/802.21/dcn/13/21-13-0113-17-MuGM-lb7-commentary-file.xlsx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#7b: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https</a:t>
            </a:r>
            <a:r>
              <a:rPr lang="en-US" sz="2000" dirty="0" smtClean="0">
                <a:solidFill>
                  <a:schemeClr val="tx1"/>
                </a:solidFill>
              </a:rPr>
              <a:t>://mentor.ieee.org/802.21/dcn/14/21-14-0033-07-MuGM-lb7b-commentary-file.xlsx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#7c: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https</a:t>
            </a:r>
            <a:r>
              <a:rPr lang="en-US" sz="2000" dirty="0" smtClean="0">
                <a:solidFill>
                  <a:schemeClr val="tx1"/>
                </a:solidFill>
              </a:rPr>
              <a:t>://mentor.ieee.org/802.21/dcn/14/21-14-0083-09-MuGM-lb7c-commentary-file.xlsx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WG LB #7d: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</a:rPr>
              <a:t>mentor.ieee.org/802.21/dcn/14/21-14-0110-00-MuGM-lb7d-commentary-file.xlsx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/>
              <a:t>Tentative Time-line for </a:t>
            </a:r>
            <a:r>
              <a:rPr lang="en-US" sz="2800" dirty="0" smtClean="0">
                <a:solidFill>
                  <a:schemeClr val="tx1"/>
                </a:solidFill>
              </a:rPr>
              <a:t>P802.21d Sponsor Ballot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905000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The Sponsor Ballot </a:t>
            </a:r>
            <a:r>
              <a:rPr lang="en-US" sz="2800" dirty="0" smtClean="0">
                <a:solidFill>
                  <a:schemeClr val="tx1"/>
                </a:solidFill>
              </a:rPr>
              <a:t>will </a:t>
            </a:r>
            <a:r>
              <a:rPr lang="en-US" sz="2800" dirty="0" smtClean="0">
                <a:solidFill>
                  <a:schemeClr val="tx1"/>
                </a:solidFill>
              </a:rPr>
              <a:t>start on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August </a:t>
            </a:r>
            <a:r>
              <a:rPr lang="en-US" sz="2800" dirty="0" smtClean="0">
                <a:solidFill>
                  <a:schemeClr val="tx1"/>
                </a:solidFill>
              </a:rPr>
              <a:t>17, </a:t>
            </a:r>
            <a:r>
              <a:rPr lang="en-US" sz="2800" dirty="0" smtClean="0">
                <a:solidFill>
                  <a:schemeClr val="tx1"/>
                </a:solidFill>
              </a:rPr>
              <a:t>2014 –  Sponsor Ballot #1 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15, </a:t>
            </a:r>
            <a:r>
              <a:rPr lang="en-US" sz="2800" dirty="0" smtClean="0">
                <a:solidFill>
                  <a:schemeClr val="tx1"/>
                </a:solidFill>
              </a:rPr>
              <a:t>2014 – Sponsor Ballot #1 Ends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</a:t>
            </a:r>
            <a:r>
              <a:rPr lang="en-US" sz="2800" dirty="0" smtClean="0">
                <a:solidFill>
                  <a:schemeClr val="tx1"/>
                </a:solidFill>
              </a:rPr>
              <a:t>16, 2014</a:t>
            </a:r>
            <a:r>
              <a:rPr lang="en-US" sz="2800" dirty="0" smtClean="0">
                <a:solidFill>
                  <a:schemeClr val="tx1"/>
                </a:solidFill>
              </a:rPr>
              <a:t>  onwards </a:t>
            </a: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dirty="0">
                <a:solidFill>
                  <a:schemeClr val="tx1"/>
                </a:solidFill>
              </a:rPr>
              <a:t>Address and Resolve </a:t>
            </a:r>
            <a:r>
              <a:rPr lang="en-US" sz="2800" dirty="0" smtClean="0">
                <a:solidFill>
                  <a:schemeClr val="tx1"/>
                </a:solidFill>
              </a:rPr>
              <a:t>Comments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2014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2014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592748"/>
            <a:ext cx="8686800" cy="470962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802.21d Draft for Sponsor Ballot </a:t>
            </a:r>
            <a:r>
              <a:rPr lang="en-US" altLang="ko-KR" sz="2400" dirty="0" smtClean="0"/>
              <a:t>and approve the CSD (https://</a:t>
            </a:r>
            <a:r>
              <a:rPr lang="en-US" altLang="ko-KR" sz="2400" dirty="0" smtClean="0"/>
              <a:t>mentor.ieee.org/802.21/dcn/12/21-12-0017-01-0000-group-management-5c.pdf</a:t>
            </a:r>
            <a:r>
              <a:rPr lang="en-US" altLang="ko-KR" sz="2400" dirty="0" smtClean="0"/>
              <a:t>)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</a:t>
            </a:r>
            <a:r>
              <a:rPr lang="en-US" altLang="zh-HK" sz="2000" dirty="0" smtClean="0">
                <a:ea typeface="PMingLiU" charset="-120"/>
              </a:rPr>
              <a:t>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95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To forward IEEE P802.21d for Sponsor Ballot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Second:  </a:t>
            </a:r>
            <a:r>
              <a:rPr lang="en-US" dirty="0" smtClean="0"/>
              <a:t>James P.K. Glib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29276</TotalTime>
  <Words>664</Words>
  <Application>Microsoft Office PowerPoint</Application>
  <PresentationFormat>On-screen Show (4:3)</PresentationFormat>
  <Paragraphs>155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802-22-Submission</vt:lpstr>
      <vt:lpstr>Slide 1</vt:lpstr>
      <vt:lpstr>Topic</vt:lpstr>
      <vt:lpstr>IEEE P802.21d WG Ballot Result- Final Round </vt:lpstr>
      <vt:lpstr>IEEE P802.21d Draft History and Statistics</vt:lpstr>
      <vt:lpstr>Links to WG Letter Ballot Results Summary</vt:lpstr>
      <vt:lpstr>Links to WG Letter Ballot Comments &amp; Resolutions </vt:lpstr>
      <vt:lpstr> Tentative Time-line for P802.21d Sponsor Ballot</vt:lpstr>
      <vt:lpstr>P802.21 WG Motion</vt:lpstr>
      <vt:lpstr>Motion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445</cp:revision>
  <cp:lastPrinted>1998-02-10T13:28:06Z</cp:lastPrinted>
  <dcterms:created xsi:type="dcterms:W3CDTF">2004-12-19T20:30:52Z</dcterms:created>
  <dcterms:modified xsi:type="dcterms:W3CDTF">2014-07-18T16:11:14Z</dcterms:modified>
</cp:coreProperties>
</file>