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5" r:id="rId3"/>
    <p:sldId id="368" r:id="rId4"/>
    <p:sldId id="378" r:id="rId5"/>
    <p:sldId id="376" r:id="rId6"/>
    <p:sldId id="377" r:id="rId7"/>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614">
          <p15:clr>
            <a:srgbClr val="A4A3A4"/>
          </p15:clr>
        </p15:guide>
        <p15:guide id="2" orient="horz" pos="275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71255" autoAdjust="0"/>
  </p:normalViewPr>
  <p:slideViewPr>
    <p:cSldViewPr snapToObjects="1">
      <p:cViewPr>
        <p:scale>
          <a:sx n="75" d="100"/>
          <a:sy n="75" d="100"/>
        </p:scale>
        <p:origin x="-1290" y="138"/>
      </p:cViewPr>
      <p:guideLst>
        <p:guide orient="horz" pos="2614"/>
        <p:guide orient="horz" pos="2750"/>
        <p:guide pos="2880"/>
      </p:guideLst>
    </p:cSldViewPr>
  </p:slideViewPr>
  <p:outlineViewPr>
    <p:cViewPr>
      <p:scale>
        <a:sx n="25" d="100"/>
        <a:sy n="25"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2014-07-17</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266783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215772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81000" y="6400800"/>
            <a:ext cx="1981200" cy="286232"/>
          </a:xfrm>
          <a:ln/>
        </p:spPr>
        <p:txBody>
          <a:bodyPr/>
          <a:lstStyle>
            <a:lvl1pPr>
              <a:defRPr/>
            </a:lvl1pPr>
          </a:lstStyle>
          <a:p>
            <a:pPr>
              <a:defRPr/>
            </a:pPr>
            <a:r>
              <a:rPr lang="en-US" altLang="ko-KR" smtClean="0"/>
              <a:t>21-13-0160-00-SAUC</a:t>
            </a:r>
            <a:endParaRPr lang="en-US" altLang="ko-KR" dirty="0" smtClean="0"/>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solidFill>
                  <a:srgbClr val="000000"/>
                </a:solidFill>
              </a:rPr>
              <a:t>21-13-0160-00-SAUC</a:t>
            </a: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r>
              <a:rPr lang="en-US" altLang="ko-KR" smtClean="0"/>
              <a:t>21-13-0160-00-SAUC</a:t>
            </a:r>
            <a:endParaRPr lang="en-US" altLang="ko-KR" dirty="0"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sz="2000" b="1" dirty="0" smtClean="0">
                <a:latin typeface="Times New Roman" pitchFamily="18" charset="0"/>
                <a:ea typeface="ＭＳ Ｐゴシック" pitchFamily="50" charset="-128"/>
                <a:cs typeface="Times New Roman" pitchFamily="18" charset="0"/>
              </a:rPr>
              <a:t>IEEE 802.21.1 MEDIA INDEPENDENT SERVICES </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DCN: </a:t>
            </a:r>
            <a:r>
              <a:rPr lang="en-US" altLang="ko-KR" sz="2000" dirty="0" smtClean="0">
                <a:latin typeface="Times New Roman" pitchFamily="18" charset="0"/>
                <a:ea typeface="ＭＳ Ｐゴシック" pitchFamily="50" charset="-128"/>
                <a:cs typeface="Times New Roman" pitchFamily="18" charset="0"/>
              </a:rPr>
              <a:t>21-14-0122-00-SAUC</a:t>
            </a:r>
            <a:endParaRPr lang="en-US" altLang="ja-JP" sz="2000" dirty="0">
              <a:latin typeface="Times New Roman" pitchFamily="18" charset="0"/>
              <a:ea typeface="ＭＳ Ｐゴシック" pitchFamily="50" charset="-128"/>
              <a:cs typeface="Times New Roman" pitchFamily="18" charset="0"/>
            </a:endParaRPr>
          </a:p>
          <a:p>
            <a:pPr marL="812800" indent="-812800"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Title:</a:t>
            </a:r>
            <a:r>
              <a:rPr lang="en-US" altLang="ja-JP" sz="2000" b="1" dirty="0">
                <a:latin typeface="Times New Roman" pitchFamily="18" charset="0"/>
                <a:ea typeface="ＭＳ Ｐゴシック" pitchFamily="50" charset="-128"/>
                <a:cs typeface="Times New Roman" pitchFamily="18" charset="0"/>
              </a:rPr>
              <a:t> </a:t>
            </a:r>
            <a:r>
              <a:rPr lang="en-US" altLang="ja-JP" sz="2000" b="1" dirty="0" smtClean="0">
                <a:latin typeface="Times New Roman" pitchFamily="18" charset="0"/>
                <a:ea typeface="ＭＳ Ｐゴシック" pitchFamily="50" charset="-128"/>
                <a:cs typeface="Times New Roman" pitchFamily="18" charset="0"/>
              </a:rPr>
              <a:t>Needs of </a:t>
            </a:r>
            <a:r>
              <a:rPr lang="en-US" altLang="ja-JP" sz="2000" b="1" dirty="0" err="1" smtClean="0">
                <a:latin typeface="Times New Roman" pitchFamily="18" charset="0"/>
                <a:ea typeface="ＭＳ Ｐゴシック" pitchFamily="50" charset="-128"/>
                <a:cs typeface="Times New Roman" pitchFamily="18" charset="0"/>
              </a:rPr>
              <a:t>Link_Resource_Report</a:t>
            </a:r>
            <a:r>
              <a:rPr lang="en-US" altLang="ja-JP" sz="2000" b="1" dirty="0" smtClean="0">
                <a:latin typeface="Times New Roman" pitchFamily="18" charset="0"/>
                <a:ea typeface="ＭＳ Ｐゴシック" pitchFamily="50" charset="-128"/>
                <a:cs typeface="Times New Roman" pitchFamily="18" charset="0"/>
              </a:rPr>
              <a:t> and </a:t>
            </a:r>
            <a:r>
              <a:rPr lang="en-US" altLang="ja-JP" sz="2000" b="1" dirty="0" err="1" smtClean="0">
                <a:latin typeface="Times New Roman" pitchFamily="18" charset="0"/>
                <a:ea typeface="ＭＳ Ｐゴシック" pitchFamily="50" charset="-128"/>
                <a:cs typeface="Times New Roman" pitchFamily="18" charset="0"/>
              </a:rPr>
              <a:t>MIS_Resource_Report</a:t>
            </a:r>
            <a:r>
              <a:rPr lang="en-US" altLang="ja-JP" sz="2000" b="1" dirty="0" smtClean="0">
                <a:latin typeface="Times New Roman" pitchFamily="18" charset="0"/>
                <a:ea typeface="ＭＳ Ｐゴシック" pitchFamily="50" charset="-128"/>
                <a:cs typeface="Times New Roman" pitchFamily="18" charset="0"/>
              </a:rPr>
              <a:t> primitives/messages</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Date Submitted:</a:t>
            </a:r>
            <a:r>
              <a:rPr lang="ja-JP" altLang="en-US" sz="2000" dirty="0" smtClean="0">
                <a:latin typeface="Times New Roman" pitchFamily="18" charset="0"/>
                <a:ea typeface="ＭＳ Ｐゴシック" pitchFamily="50" charset="-128"/>
                <a:cs typeface="Times New Roman" pitchFamily="18" charset="0"/>
              </a:rPr>
              <a:t> </a:t>
            </a:r>
            <a:r>
              <a:rPr lang="en-US" altLang="ja-JP" sz="2000" dirty="0" smtClean="0">
                <a:latin typeface="Times New Roman" pitchFamily="18" charset="0"/>
                <a:ea typeface="ＭＳ Ｐゴシック" pitchFamily="50" charset="-128"/>
                <a:cs typeface="Times New Roman" pitchFamily="18" charset="0"/>
              </a:rPr>
              <a:t>July 17th, 2014 </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Presented at </a:t>
            </a:r>
            <a:r>
              <a:rPr lang="it-IT" altLang="ja-JP" sz="2000" dirty="0">
                <a:latin typeface="Times New Roman" pitchFamily="18" charset="0"/>
                <a:ea typeface="ＭＳ Ｐゴシック" pitchFamily="50" charset="-128"/>
                <a:cs typeface="Times New Roman" pitchFamily="18" charset="0"/>
              </a:rPr>
              <a:t>IEEE 802.21 Session </a:t>
            </a:r>
            <a:r>
              <a:rPr lang="it-IT" altLang="ja-JP" sz="2000" dirty="0" smtClean="0">
                <a:latin typeface="Times New Roman" pitchFamily="18" charset="0"/>
                <a:ea typeface="ＭＳ Ｐゴシック" pitchFamily="50" charset="-128"/>
                <a:cs typeface="Times New Roman" pitchFamily="18" charset="0"/>
              </a:rPr>
              <a:t>#63 – San Diego, USA</a:t>
            </a:r>
            <a:endParaRPr lang="en-US" altLang="ko-KR" sz="2000"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Authors or Source(s):</a:t>
            </a:r>
          </a:p>
          <a:p>
            <a:pPr marL="261938" indent="0" algn="just" eaLnBrk="1" hangingPunct="1">
              <a:buClr>
                <a:srgbClr val="FAFD00"/>
              </a:buClr>
              <a:buNone/>
            </a:pPr>
            <a:r>
              <a:rPr lang="en-US" altLang="ja-JP" sz="2000" b="1" dirty="0" err="1">
                <a:ea typeface="ＭＳ Ｐゴシック" pitchFamily="50" charset="-128"/>
                <a:cs typeface="Times New Roman" pitchFamily="18" charset="0"/>
              </a:rPr>
              <a:t>Hyeong</a:t>
            </a:r>
            <a:r>
              <a:rPr lang="en-US" altLang="ja-JP" sz="2000" b="1" dirty="0">
                <a:ea typeface="ＭＳ Ｐゴシック" pitchFamily="50" charset="-128"/>
                <a:cs typeface="Times New Roman" pitchFamily="18" charset="0"/>
              </a:rPr>
              <a:t>-Ho Lee(ETRI) </a:t>
            </a:r>
            <a:r>
              <a:rPr lang="en-US" altLang="ja-JP" sz="2000" b="1" dirty="0" smtClean="0">
                <a:ea typeface="ＭＳ Ｐゴシック" pitchFamily="50" charset="-128"/>
                <a:cs typeface="Times New Roman" pitchFamily="18" charset="0"/>
              </a:rPr>
              <a:t>and Hyunho </a:t>
            </a:r>
            <a:r>
              <a:rPr lang="en-US" altLang="ja-JP" sz="2000" b="1" dirty="0">
                <a:ea typeface="ＭＳ Ｐゴシック" pitchFamily="50" charset="-128"/>
                <a:cs typeface="Times New Roman" pitchFamily="18" charset="0"/>
              </a:rPr>
              <a:t>Park(ETRI</a:t>
            </a:r>
            <a:r>
              <a:rPr lang="en-US" altLang="ja-JP" sz="2000" b="1" dirty="0" smtClean="0">
                <a:ea typeface="ＭＳ Ｐゴシック" pitchFamily="50" charset="-128"/>
                <a:cs typeface="Times New Roman" pitchFamily="18" charset="0"/>
              </a:rPr>
              <a:t>) </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Abstract: This document presents </a:t>
            </a:r>
            <a:r>
              <a:rPr lang="en-US" altLang="ja-JP" sz="2000" dirty="0">
                <a:latin typeface="Times New Roman" pitchFamily="18" charset="0"/>
                <a:ea typeface="ＭＳ Ｐゴシック" pitchFamily="50" charset="-128"/>
                <a:cs typeface="Times New Roman" pitchFamily="18" charset="0"/>
              </a:rPr>
              <a:t>needs of </a:t>
            </a:r>
            <a:r>
              <a:rPr lang="en-GB" altLang="ko-KR" sz="2000" dirty="0" smtClean="0">
                <a:latin typeface="Times New Roman" pitchFamily="18" charset="0"/>
                <a:ea typeface="ＭＳ Ｐゴシック" pitchFamily="50" charset="-128"/>
                <a:cs typeface="Times New Roman" pitchFamily="18" charset="0"/>
              </a:rPr>
              <a:t>new primitives/messages (i.e., </a:t>
            </a:r>
            <a:r>
              <a:rPr lang="en-US" altLang="ja-JP" sz="2000" dirty="0" err="1" smtClean="0">
                <a:latin typeface="Times New Roman" pitchFamily="18" charset="0"/>
                <a:ea typeface="ＭＳ Ｐゴシック" pitchFamily="50" charset="-128"/>
                <a:cs typeface="Times New Roman" pitchFamily="18" charset="0"/>
              </a:rPr>
              <a:t>Link_Resource_Report</a:t>
            </a:r>
            <a:r>
              <a:rPr lang="en-US" altLang="ja-JP" sz="2000" dirty="0" smtClean="0">
                <a:latin typeface="Times New Roman" pitchFamily="18" charset="0"/>
                <a:ea typeface="ＭＳ Ｐゴシック" pitchFamily="50" charset="-128"/>
                <a:cs typeface="Times New Roman" pitchFamily="18" charset="0"/>
              </a:rPr>
              <a:t> </a:t>
            </a:r>
            <a:r>
              <a:rPr lang="en-US" altLang="ja-JP" sz="2000" dirty="0">
                <a:latin typeface="Times New Roman" pitchFamily="18" charset="0"/>
                <a:ea typeface="ＭＳ Ｐゴシック" pitchFamily="50" charset="-128"/>
                <a:cs typeface="Times New Roman" pitchFamily="18" charset="0"/>
              </a:rPr>
              <a:t>and </a:t>
            </a:r>
            <a:r>
              <a:rPr lang="en-US" altLang="ja-JP" sz="2000" dirty="0" err="1" smtClean="0">
                <a:latin typeface="Times New Roman" pitchFamily="18" charset="0"/>
                <a:ea typeface="ＭＳ Ｐゴシック" pitchFamily="50" charset="-128"/>
                <a:cs typeface="Times New Roman" pitchFamily="18" charset="0"/>
              </a:rPr>
              <a:t>MIS_Resource_Report</a:t>
            </a:r>
            <a:r>
              <a:rPr lang="en-US" altLang="ja-JP" sz="2000" dirty="0" smtClean="0">
                <a:latin typeface="Times New Roman" pitchFamily="18" charset="0"/>
                <a:ea typeface="ＭＳ Ｐゴシック" pitchFamily="50" charset="-128"/>
                <a:cs typeface="Times New Roman" pitchFamily="18" charset="0"/>
              </a:rPr>
              <a:t>) for reporting allocated radio resources. </a:t>
            </a:r>
            <a:r>
              <a:rPr lang="en-US" altLang="ja-JP" sz="2000" dirty="0" err="1">
                <a:latin typeface="Times New Roman" pitchFamily="18" charset="0"/>
                <a:ea typeface="ＭＳ Ｐゴシック" pitchFamily="50" charset="-128"/>
                <a:cs typeface="Times New Roman" pitchFamily="18" charset="0"/>
              </a:rPr>
              <a:t>Link_Resource_Report</a:t>
            </a:r>
            <a:r>
              <a:rPr lang="en-US" altLang="ja-JP" sz="2000" dirty="0">
                <a:latin typeface="Times New Roman" pitchFamily="18" charset="0"/>
                <a:ea typeface="ＭＳ Ｐゴシック" pitchFamily="50" charset="-128"/>
                <a:cs typeface="Times New Roman" pitchFamily="18" charset="0"/>
              </a:rPr>
              <a:t> and </a:t>
            </a:r>
            <a:r>
              <a:rPr lang="en-US" altLang="ja-JP" sz="2000" dirty="0" err="1" smtClean="0">
                <a:latin typeface="Times New Roman" pitchFamily="18" charset="0"/>
                <a:ea typeface="ＭＳ Ｐゴシック" pitchFamily="50" charset="-128"/>
                <a:cs typeface="Times New Roman" pitchFamily="18" charset="0"/>
              </a:rPr>
              <a:t>MIS_Resource_Report</a:t>
            </a:r>
            <a:r>
              <a:rPr lang="en-US" altLang="ja-JP" sz="2000" dirty="0" smtClean="0">
                <a:latin typeface="Times New Roman" pitchFamily="18" charset="0"/>
                <a:ea typeface="ＭＳ Ｐゴシック" pitchFamily="50" charset="-128"/>
                <a:cs typeface="Times New Roman" pitchFamily="18" charset="0"/>
              </a:rPr>
              <a:t> primitives/messages are explained in “Media </a:t>
            </a:r>
            <a:r>
              <a:rPr lang="en-US" altLang="ja-JP" sz="2000" dirty="0">
                <a:latin typeface="Times New Roman" pitchFamily="18" charset="0"/>
                <a:ea typeface="ＭＳ Ｐゴシック" pitchFamily="50" charset="-128"/>
                <a:cs typeface="Times New Roman" pitchFamily="18" charset="0"/>
              </a:rPr>
              <a:t>Independent Services Framework for Radio Resource </a:t>
            </a:r>
            <a:r>
              <a:rPr lang="en-US" altLang="ja-JP" sz="2000" dirty="0" smtClean="0">
                <a:latin typeface="Times New Roman" pitchFamily="18" charset="0"/>
                <a:ea typeface="ＭＳ Ｐゴシック" pitchFamily="50" charset="-128"/>
                <a:cs typeface="Times New Roman" pitchFamily="18" charset="0"/>
              </a:rPr>
              <a:t>Management </a:t>
            </a:r>
            <a:r>
              <a:rPr lang="en-US" altLang="ja-JP" sz="2000" dirty="0">
                <a:latin typeface="Times New Roman" pitchFamily="18" charset="0"/>
                <a:ea typeface="ＭＳ Ｐゴシック" pitchFamily="50" charset="-128"/>
                <a:cs typeface="Times New Roman" pitchFamily="18" charset="0"/>
              </a:rPr>
              <a:t>in Heterogeneous </a:t>
            </a:r>
            <a:r>
              <a:rPr lang="en-US" altLang="ja-JP" sz="2000" dirty="0" smtClean="0">
                <a:latin typeface="Times New Roman" pitchFamily="18" charset="0"/>
                <a:ea typeface="ＭＳ Ｐゴシック" pitchFamily="50" charset="-128"/>
                <a:cs typeface="Times New Roman" pitchFamily="18" charset="0"/>
              </a:rPr>
              <a:t>Networks” (DCN</a:t>
            </a:r>
            <a:r>
              <a:rPr lang="en-US" altLang="ja-JP" sz="2000" dirty="0">
                <a:latin typeface="Times New Roman" pitchFamily="18" charset="0"/>
                <a:ea typeface="ＭＳ Ｐゴシック" pitchFamily="50" charset="-128"/>
                <a:cs typeface="Times New Roman" pitchFamily="18" charset="0"/>
              </a:rPr>
              <a:t>: </a:t>
            </a:r>
            <a:r>
              <a:rPr lang="en-US" altLang="ja-JP" sz="2000" dirty="0" smtClean="0">
                <a:latin typeface="Times New Roman" pitchFamily="18" charset="0"/>
                <a:ea typeface="ＭＳ Ｐゴシック" pitchFamily="50" charset="-128"/>
                <a:cs typeface="Times New Roman" pitchFamily="18" charset="0"/>
              </a:rPr>
              <a:t>21-14-0111-00-SAUC).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Comparisons of Usages</a:t>
            </a:r>
            <a:endParaRPr lang="ko-KR" altLang="en-US" sz="32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graphicFrame>
        <p:nvGraphicFramePr>
          <p:cNvPr id="6" name="표 5"/>
          <p:cNvGraphicFramePr>
            <a:graphicFrameLocks noGrp="1"/>
          </p:cNvGraphicFramePr>
          <p:nvPr>
            <p:extLst>
              <p:ext uri="{D42A27DB-BD31-4B8C-83A1-F6EECF244321}">
                <p14:modId xmlns:p14="http://schemas.microsoft.com/office/powerpoint/2010/main" val="3867453031"/>
              </p:ext>
            </p:extLst>
          </p:nvPr>
        </p:nvGraphicFramePr>
        <p:xfrm>
          <a:off x="251520" y="1268760"/>
          <a:ext cx="8640961" cy="3840480"/>
        </p:xfrm>
        <a:graphic>
          <a:graphicData uri="http://schemas.openxmlformats.org/drawingml/2006/table">
            <a:tbl>
              <a:tblPr firstRow="1" bandRow="1">
                <a:tableStyleId>{5C22544A-7EE6-4342-B048-85BDC9FD1C3A}</a:tableStyleId>
              </a:tblPr>
              <a:tblGrid>
                <a:gridCol w="1656184"/>
                <a:gridCol w="1728192"/>
                <a:gridCol w="2478688"/>
                <a:gridCol w="2777897"/>
              </a:tblGrid>
              <a:tr h="576064">
                <a:tc>
                  <a:txBody>
                    <a:bodyPr/>
                    <a:lstStyle/>
                    <a:p>
                      <a:pPr latinLnBrk="1"/>
                      <a:r>
                        <a:rPr lang="en-US" altLang="ko-KR" sz="1600" dirty="0" smtClean="0"/>
                        <a:t>Primitive/</a:t>
                      </a:r>
                    </a:p>
                    <a:p>
                      <a:pPr latinLnBrk="1"/>
                      <a:r>
                        <a:rPr lang="en-US" altLang="ko-KR" sz="1600" dirty="0" smtClean="0"/>
                        <a:t>Message</a:t>
                      </a:r>
                      <a:endParaRPr lang="ko-KR" altLang="en-US" sz="1600" dirty="0"/>
                    </a:p>
                  </a:txBody>
                  <a:tcPr/>
                </a:tc>
                <a:tc>
                  <a:txBody>
                    <a:bodyPr/>
                    <a:lstStyle/>
                    <a:p>
                      <a:pPr latinLnBrk="1"/>
                      <a:r>
                        <a:rPr lang="en-US" altLang="ko-KR" sz="1200" dirty="0" err="1" smtClean="0"/>
                        <a:t>Link_Resorce_Report</a:t>
                      </a:r>
                      <a:r>
                        <a:rPr lang="en-US" altLang="ko-KR" sz="1200" dirty="0" smtClean="0"/>
                        <a:t>,</a:t>
                      </a:r>
                    </a:p>
                    <a:p>
                      <a:pPr latinLnBrk="1"/>
                      <a:r>
                        <a:rPr lang="en-US" altLang="ko-KR" sz="1200" dirty="0" err="1" smtClean="0"/>
                        <a:t>MIS_Resource_Report</a:t>
                      </a:r>
                      <a:endParaRPr lang="ko-KR" altLang="en-US" sz="1200" dirty="0"/>
                    </a:p>
                  </a:txBody>
                  <a:tcPr/>
                </a:tc>
                <a:tc>
                  <a:txBody>
                    <a:bodyPr/>
                    <a:lstStyle/>
                    <a:p>
                      <a:pPr latinLnBrk="1"/>
                      <a:r>
                        <a:rPr lang="en-US" altLang="ko-KR" sz="1200" dirty="0" err="1" smtClean="0"/>
                        <a:t>Link_Detected</a:t>
                      </a:r>
                      <a:r>
                        <a:rPr lang="en-US" altLang="ko-KR" sz="1200" dirty="0" smtClean="0"/>
                        <a:t>,</a:t>
                      </a:r>
                    </a:p>
                    <a:p>
                      <a:pPr latinLnBrk="1"/>
                      <a:r>
                        <a:rPr lang="en-US" altLang="ko-KR" sz="1200" dirty="0" err="1" smtClean="0"/>
                        <a:t>MIS_Link_Detected</a:t>
                      </a:r>
                      <a:endParaRPr lang="ko-KR" altLang="en-US" sz="1200" dirty="0"/>
                    </a:p>
                  </a:txBody>
                  <a:tcPr/>
                </a:tc>
                <a:tc>
                  <a:txBody>
                    <a:bodyPr/>
                    <a:lstStyle/>
                    <a:p>
                      <a:pPr latinLnBrk="1"/>
                      <a:r>
                        <a:rPr lang="en-US" altLang="ko-KR" sz="1200" dirty="0" err="1" smtClean="0"/>
                        <a:t>Link_Parameters_Report</a:t>
                      </a:r>
                      <a:endParaRPr lang="en-US" altLang="ko-KR" sz="1200" dirty="0" smtClean="0"/>
                    </a:p>
                    <a:p>
                      <a:pPr latinLnBrk="1"/>
                      <a:r>
                        <a:rPr lang="en-US" altLang="ko-KR" sz="1200" dirty="0" err="1" smtClean="0"/>
                        <a:t>MIS_Link_Parameters_Report</a:t>
                      </a:r>
                      <a:endParaRPr lang="ko-KR" altLang="en-US" sz="1200"/>
                    </a:p>
                  </a:txBody>
                  <a:tcPr/>
                </a:tc>
              </a:tr>
              <a:tr h="354858">
                <a:tc>
                  <a:txBody>
                    <a:bodyPr/>
                    <a:lstStyle/>
                    <a:p>
                      <a:pPr latinLnBrk="1"/>
                      <a:r>
                        <a:rPr lang="en-US" altLang="ko-KR" sz="1400" dirty="0" smtClean="0"/>
                        <a:t>Proposed new/</a:t>
                      </a:r>
                    </a:p>
                    <a:p>
                      <a:pPr latinLnBrk="1"/>
                      <a:r>
                        <a:rPr lang="en-US" altLang="ko-KR" sz="1400" dirty="0" smtClean="0"/>
                        <a:t>Preexisting</a:t>
                      </a:r>
                      <a:r>
                        <a:rPr lang="en-US" altLang="ko-KR" sz="1400" baseline="0" dirty="0" smtClean="0"/>
                        <a:t> </a:t>
                      </a:r>
                      <a:endParaRPr lang="ko-KR" altLang="en-US" sz="1400" dirty="0"/>
                    </a:p>
                  </a:txBody>
                  <a:tcPr>
                    <a:lnB w="12700" cap="flat" cmpd="sng" algn="ctr">
                      <a:solidFill>
                        <a:schemeClr val="bg1"/>
                      </a:solidFill>
                      <a:prstDash val="solid"/>
                      <a:round/>
                      <a:headEnd type="none" w="med" len="med"/>
                      <a:tailEnd type="none" w="med" len="med"/>
                    </a:lnB>
                  </a:tcPr>
                </a:tc>
                <a:tc>
                  <a:txBody>
                    <a:bodyPr/>
                    <a:lstStyle/>
                    <a:p>
                      <a:pPr latinLnBrk="1"/>
                      <a:r>
                        <a:rPr lang="en-US" altLang="ko-KR" sz="1400" dirty="0" smtClean="0"/>
                        <a:t>Proposed new primitive/</a:t>
                      </a:r>
                    </a:p>
                    <a:p>
                      <a:pPr latinLnBrk="1"/>
                      <a:r>
                        <a:rPr lang="en-US" altLang="ko-KR" sz="1400" dirty="0" smtClean="0"/>
                        <a:t>Proposed</a:t>
                      </a:r>
                      <a:r>
                        <a:rPr lang="en-US" altLang="ko-KR" sz="1400" baseline="0" dirty="0" smtClean="0"/>
                        <a:t> n</a:t>
                      </a:r>
                      <a:r>
                        <a:rPr lang="en-US" altLang="ko-KR" sz="1400" dirty="0" smtClean="0"/>
                        <a:t>ew message</a:t>
                      </a:r>
                      <a:endParaRPr lang="ko-KR" altLang="en-US" sz="1400" dirty="0"/>
                    </a:p>
                  </a:txBody>
                  <a:tcPr>
                    <a:lnB w="12700" cap="flat" cmpd="sng" algn="ctr">
                      <a:solidFill>
                        <a:schemeClr val="bg1"/>
                      </a:solidFill>
                      <a:prstDash val="solid"/>
                      <a:round/>
                      <a:headEnd type="none" w="med" len="med"/>
                      <a:tailEnd type="none" w="med" len="med"/>
                    </a:lnB>
                  </a:tcPr>
                </a:tc>
                <a:tc>
                  <a:txBody>
                    <a:bodyPr/>
                    <a:lstStyle/>
                    <a:p>
                      <a:pPr latinLnBrk="1"/>
                      <a:r>
                        <a:rPr lang="en-US" altLang="ko-KR" sz="1400" dirty="0" smtClean="0"/>
                        <a:t>Preexisting primitive/</a:t>
                      </a:r>
                    </a:p>
                    <a:p>
                      <a:pPr latinLnBrk="1"/>
                      <a:r>
                        <a:rPr lang="en-US" altLang="ko-KR" sz="1400" dirty="0" smtClean="0"/>
                        <a:t>Preexisting message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(Clause 7.3.1 in IEEE 802.21-2008 Std.)</a:t>
                      </a:r>
                      <a:endParaRPr lang="ko-KR" altLang="en-US" sz="1400" dirty="0" smtClean="0"/>
                    </a:p>
                  </a:txBody>
                  <a:tcPr>
                    <a:lnB w="12700" cap="flat" cmpd="sng" algn="ctr">
                      <a:solidFill>
                        <a:schemeClr val="bg1"/>
                      </a:solidFill>
                      <a:prstDash val="solid"/>
                      <a:round/>
                      <a:headEnd type="none" w="med" len="med"/>
                      <a:tailEnd type="none" w="med" len="med"/>
                    </a:lnB>
                  </a:tcPr>
                </a:tc>
                <a:tc>
                  <a:txBody>
                    <a:bodyPr/>
                    <a:lstStyle/>
                    <a:p>
                      <a:pPr latinLnBrk="1"/>
                      <a:r>
                        <a:rPr lang="en-US" altLang="ko-KR" sz="1400" dirty="0" smtClean="0"/>
                        <a:t>Preexisting primitive/</a:t>
                      </a:r>
                    </a:p>
                    <a:p>
                      <a:pPr latinLnBrk="1"/>
                      <a:r>
                        <a:rPr lang="en-US" altLang="ko-KR" sz="1400" dirty="0" smtClean="0"/>
                        <a:t>Preexisting message</a:t>
                      </a:r>
                    </a:p>
                    <a:p>
                      <a:pPr latinLnBrk="1"/>
                      <a:r>
                        <a:rPr lang="en-US" altLang="ko-KR" sz="1400" dirty="0" smtClean="0"/>
                        <a:t>(Clause 7.3.4 in IEEE 802.21-2008 Std.)</a:t>
                      </a:r>
                      <a:endParaRPr lang="ko-KR" altLang="en-US" sz="1400" dirty="0" smtClean="0"/>
                    </a:p>
                  </a:txBody>
                  <a:tcPr>
                    <a:lnB w="12700" cap="flat" cmpd="sng" algn="ctr">
                      <a:solidFill>
                        <a:schemeClr val="bg1"/>
                      </a:solidFill>
                      <a:prstDash val="solid"/>
                      <a:round/>
                      <a:headEnd type="none" w="med" len="med"/>
                      <a:tailEnd type="none" w="med" len="med"/>
                    </a:lnB>
                  </a:tcPr>
                </a:tc>
              </a:tr>
              <a:tr h="477024">
                <a:tc>
                  <a:txBody>
                    <a:bodyPr/>
                    <a:lstStyle/>
                    <a:p>
                      <a:pPr latinLnBrk="1"/>
                      <a:r>
                        <a:rPr lang="en-US" altLang="ko-KR" sz="1400" dirty="0" smtClean="0"/>
                        <a:t>Usages</a:t>
                      </a:r>
                      <a:endParaRPr lang="ko-KR" altLang="en-US" sz="14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1" hangingPunct="1">
                        <a:lnSpc>
                          <a:spcPct val="100000"/>
                        </a:lnSpc>
                        <a:spcBef>
                          <a:spcPts val="0"/>
                        </a:spcBef>
                        <a:spcAft>
                          <a:spcPts val="0"/>
                        </a:spcAft>
                        <a:buClrTx/>
                        <a:buSzTx/>
                        <a:buFont typeface="Arial" panose="020B0604020202020204" pitchFamily="34" charset="0"/>
                        <a:buNone/>
                        <a:tabLst/>
                        <a:defRPr/>
                      </a:pPr>
                      <a:r>
                        <a:rPr lang="en-US" altLang="ko-KR" sz="1400" baseline="0" dirty="0" smtClean="0"/>
                        <a:t>Indicates allocated radio resources (e.g., frequency, time, and transmit power)</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en-US" altLang="ko-KR" sz="1400" dirty="0" smtClean="0"/>
                        <a:t>Implies that the MN is in the coverage area.</a:t>
                      </a:r>
                      <a:endParaRPr lang="ko-KR" altLang="en-US" sz="1400" dirty="0"/>
                    </a:p>
                  </a:txBody>
                  <a:tcP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latinLnBrk="1"/>
                      <a:r>
                        <a:rPr lang="en-US" altLang="ko-KR" sz="1400" dirty="0" smtClean="0"/>
                        <a:t>Indicates changes in link conditions (e.g., data rate, signal strength, and packet error rate) that have crossed specified threshold levels.</a:t>
                      </a:r>
                      <a:endParaRPr lang="ko-KR" altLang="en-US" sz="14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18611">
                <a:tc>
                  <a:txBody>
                    <a:bodyPr/>
                    <a:lstStyle/>
                    <a:p>
                      <a:pPr latinLnBrk="1"/>
                      <a:r>
                        <a:rPr lang="en-US" altLang="ko-KR" sz="1200" dirty="0" smtClean="0"/>
                        <a:t>Usage comparisons with </a:t>
                      </a:r>
                      <a:r>
                        <a:rPr lang="en-US" altLang="ko-KR" sz="1200" dirty="0" err="1" smtClean="0"/>
                        <a:t>Link_Resorce_Report</a:t>
                      </a:r>
                      <a:r>
                        <a:rPr lang="en-US" altLang="ko-KR" sz="1200" baseline="0" dirty="0" smtClean="0"/>
                        <a:t>/</a:t>
                      </a:r>
                      <a:endParaRPr lang="en-US" altLang="ko-KR" sz="1200" dirty="0" smtClean="0"/>
                    </a:p>
                    <a:p>
                      <a:pPr latinLnBrk="1"/>
                      <a:r>
                        <a:rPr lang="en-US" altLang="ko-KR" sz="1200" dirty="0" err="1" smtClean="0"/>
                        <a:t>MIS_Resource_Report</a:t>
                      </a:r>
                      <a:endParaRPr lang="en-US" altLang="ko-KR" sz="1200" dirty="0" smtClean="0"/>
                    </a:p>
                    <a:p>
                      <a:pPr latinLnBrk="1"/>
                      <a:endParaRPr lang="ko-KR" altLang="en-US" sz="1400" dirty="0"/>
                    </a:p>
                  </a:txBody>
                  <a:tcPr>
                    <a:lnT w="12700" cap="flat" cmpd="sng" algn="ctr">
                      <a:solidFill>
                        <a:schemeClr val="bg1"/>
                      </a:solidFill>
                      <a:prstDash val="solid"/>
                      <a:round/>
                      <a:headEnd type="none" w="med" len="med"/>
                      <a:tailEnd type="none" w="med" len="med"/>
                    </a:lnT>
                  </a:tcPr>
                </a:tc>
                <a:tc>
                  <a:txBody>
                    <a:bodyPr/>
                    <a:lstStyle/>
                    <a:p>
                      <a:pPr algn="ctr" latinLnBrk="1"/>
                      <a:r>
                        <a:rPr lang="en-US" altLang="ko-KR" sz="1400" dirty="0" smtClean="0"/>
                        <a:t>-</a:t>
                      </a:r>
                      <a:endParaRPr lang="ko-KR" altLang="en-US" sz="1400"/>
                    </a:p>
                  </a:txBody>
                  <a:tcPr anchor="ctr">
                    <a:lnR w="3810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latinLnBrk="1"/>
                      <a:r>
                        <a:rPr lang="en-US" altLang="ko-KR" sz="1400" dirty="0" err="1" smtClean="0"/>
                        <a:t>Link_Resource_Report</a:t>
                      </a:r>
                      <a:r>
                        <a:rPr lang="en-US" altLang="ko-KR" sz="1400" dirty="0" smtClean="0"/>
                        <a:t>/</a:t>
                      </a:r>
                      <a:r>
                        <a:rPr lang="en-US" altLang="ko-KR" sz="1400" dirty="0" err="1" smtClean="0"/>
                        <a:t>MIS_Resource</a:t>
                      </a:r>
                      <a:r>
                        <a:rPr lang="en-US" altLang="ko-KR" sz="1400" baseline="0" dirty="0" err="1" smtClean="0"/>
                        <a:t>_Reoprt</a:t>
                      </a:r>
                      <a:r>
                        <a:rPr lang="en-US" altLang="ko-KR" sz="1400" baseline="0" dirty="0" smtClean="0"/>
                        <a:t> indicates allocated radio resources in </a:t>
                      </a:r>
                      <a:r>
                        <a:rPr lang="en-US" altLang="ko-KR" sz="1400" b="1" u="sng" baseline="0" dirty="0" smtClean="0">
                          <a:solidFill>
                            <a:srgbClr val="00B050"/>
                          </a:solidFill>
                        </a:rPr>
                        <a:t>access networks</a:t>
                      </a:r>
                      <a:r>
                        <a:rPr lang="en-US" altLang="ko-KR" sz="1400" baseline="0" dirty="0" smtClean="0"/>
                        <a:t>, but </a:t>
                      </a:r>
                      <a:r>
                        <a:rPr lang="en-US" altLang="ko-KR" sz="1400" dirty="0" err="1" smtClean="0"/>
                        <a:t>Link_Detected</a:t>
                      </a:r>
                      <a:r>
                        <a:rPr lang="en-US" altLang="ko-KR" sz="1400" dirty="0" smtClean="0"/>
                        <a:t>/</a:t>
                      </a:r>
                      <a:r>
                        <a:rPr lang="en-US" altLang="ko-KR" sz="1400" dirty="0" err="1" smtClean="0"/>
                        <a:t>MIS_Link_Detected</a:t>
                      </a:r>
                      <a:r>
                        <a:rPr lang="en-US" altLang="ko-KR" sz="1400" dirty="0" smtClean="0"/>
                        <a:t> indicates existence of </a:t>
                      </a:r>
                      <a:r>
                        <a:rPr lang="en-US" altLang="ko-KR" sz="1400" b="1" u="sng" dirty="0" smtClean="0">
                          <a:solidFill>
                            <a:srgbClr val="FF0000"/>
                          </a:solidFill>
                        </a:rPr>
                        <a:t>MN</a:t>
                      </a:r>
                      <a:r>
                        <a:rPr lang="en-US" altLang="ko-KR" sz="1400" dirty="0" smtClean="0"/>
                        <a:t>.</a:t>
                      </a:r>
                      <a:endParaRPr lang="ko-KR" altLang="en-US" sz="1400" smtClean="0"/>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latinLnBrk="1"/>
                      <a:r>
                        <a:rPr lang="en-US" altLang="ko-KR" sz="1400" dirty="0" err="1" smtClean="0"/>
                        <a:t>Link_Resource_Report</a:t>
                      </a:r>
                      <a:r>
                        <a:rPr lang="en-US" altLang="ko-KR" sz="1400" dirty="0" smtClean="0"/>
                        <a:t>/</a:t>
                      </a:r>
                      <a:r>
                        <a:rPr lang="en-US" altLang="ko-KR" sz="1400" dirty="0" err="1" smtClean="0"/>
                        <a:t>MIS_Resource</a:t>
                      </a:r>
                      <a:r>
                        <a:rPr lang="en-US" altLang="ko-KR" sz="1400" baseline="0" dirty="0" err="1" smtClean="0"/>
                        <a:t>_Reoprt</a:t>
                      </a:r>
                      <a:r>
                        <a:rPr lang="en-US" altLang="ko-KR" sz="1400" baseline="0" dirty="0" smtClean="0"/>
                        <a:t> indicates value of </a:t>
                      </a:r>
                      <a:r>
                        <a:rPr lang="en-US" altLang="ko-KR" sz="1400" b="1" u="sng" baseline="0" dirty="0" smtClean="0">
                          <a:solidFill>
                            <a:srgbClr val="00B050"/>
                          </a:solidFill>
                        </a:rPr>
                        <a:t>allocation</a:t>
                      </a:r>
                      <a:r>
                        <a:rPr lang="en-US" altLang="ko-KR" sz="1400" baseline="0" dirty="0" smtClean="0"/>
                        <a:t>, but </a:t>
                      </a:r>
                      <a:r>
                        <a:rPr lang="en-US" altLang="ko-KR" sz="1400" dirty="0" err="1" smtClean="0"/>
                        <a:t>Link_Parameters_Report</a:t>
                      </a:r>
                      <a:r>
                        <a:rPr lang="en-US" altLang="ko-KR" sz="1400" dirty="0" smtClean="0"/>
                        <a:t>/</a:t>
                      </a:r>
                      <a:r>
                        <a:rPr lang="en-US" altLang="ko-KR" sz="1400" baseline="0" dirty="0" smtClean="0"/>
                        <a:t> </a:t>
                      </a:r>
                      <a:r>
                        <a:rPr lang="en-US" altLang="ko-KR" sz="1400" dirty="0" err="1" smtClean="0"/>
                        <a:t>MIS_Link_Parameters_Report</a:t>
                      </a:r>
                      <a:r>
                        <a:rPr lang="en-US" altLang="ko-KR" sz="1400" dirty="0" smtClean="0"/>
                        <a:t> indicates value of</a:t>
                      </a:r>
                      <a:r>
                        <a:rPr lang="en-US" altLang="ko-KR" sz="1400" b="1" dirty="0" smtClean="0">
                          <a:solidFill>
                            <a:srgbClr val="FF0000"/>
                          </a:solidFill>
                        </a:rPr>
                        <a:t> </a:t>
                      </a:r>
                      <a:r>
                        <a:rPr lang="en-US" altLang="ko-KR" sz="1400" b="1" u="sng" dirty="0" smtClean="0">
                          <a:solidFill>
                            <a:srgbClr val="FF0000"/>
                          </a:solidFill>
                        </a:rPr>
                        <a:t>measurement</a:t>
                      </a:r>
                      <a:r>
                        <a:rPr lang="en-US" altLang="ko-KR" sz="1400" dirty="0" smtClean="0"/>
                        <a:t>.</a:t>
                      </a:r>
                      <a:endParaRPr lang="ko-KR" altLang="en-US" sz="1400" dirty="0" smtClean="0"/>
                    </a:p>
                  </a:txBody>
                  <a:tcPr>
                    <a:lnL w="38100" cap="flat" cmpd="sng" algn="ctr">
                      <a:solidFill>
                        <a:srgbClr val="FF0000"/>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
        <p:nvSpPr>
          <p:cNvPr id="8" name="TextBox 7"/>
          <p:cNvSpPr txBox="1"/>
          <p:nvPr/>
        </p:nvSpPr>
        <p:spPr>
          <a:xfrm>
            <a:off x="251520" y="5517458"/>
            <a:ext cx="8640961" cy="646331"/>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US" altLang="ko-KR" dirty="0" err="1" smtClean="0"/>
              <a:t>Link_Resource_Report</a:t>
            </a:r>
            <a:r>
              <a:rPr lang="en-US" altLang="ko-KR" dirty="0" smtClean="0"/>
              <a:t>/</a:t>
            </a:r>
            <a:r>
              <a:rPr lang="en-US" altLang="ko-KR" dirty="0" err="1" smtClean="0"/>
              <a:t>MIS_Resource_Report</a:t>
            </a:r>
            <a:r>
              <a:rPr lang="en-US" altLang="ko-KR" dirty="0" smtClean="0"/>
              <a:t> and </a:t>
            </a:r>
            <a:r>
              <a:rPr lang="en-US" altLang="ko-KR" dirty="0" err="1" smtClean="0"/>
              <a:t>Link_Detected</a:t>
            </a:r>
            <a:r>
              <a:rPr lang="en-US" altLang="ko-KR" dirty="0" smtClean="0"/>
              <a:t>/</a:t>
            </a:r>
            <a:r>
              <a:rPr lang="en-US" altLang="ko-KR" dirty="0" err="1" smtClean="0"/>
              <a:t>MIS_Link_Detected</a:t>
            </a:r>
            <a:r>
              <a:rPr lang="en-US" altLang="ko-KR" dirty="0" smtClean="0"/>
              <a:t> cannot be merged because their usages are totally different.</a:t>
            </a:r>
          </a:p>
        </p:txBody>
      </p:sp>
      <p:cxnSp>
        <p:nvCxnSpPr>
          <p:cNvPr id="10" name="직선 화살표 연결선 9"/>
          <p:cNvCxnSpPr/>
          <p:nvPr/>
        </p:nvCxnSpPr>
        <p:spPr>
          <a:xfrm>
            <a:off x="4860032" y="5109240"/>
            <a:ext cx="0" cy="38401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85879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Comparisons of MIS Type</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graphicFrame>
        <p:nvGraphicFramePr>
          <p:cNvPr id="5" name="표 4"/>
          <p:cNvGraphicFramePr>
            <a:graphicFrameLocks noGrp="1"/>
          </p:cNvGraphicFramePr>
          <p:nvPr>
            <p:extLst>
              <p:ext uri="{D42A27DB-BD31-4B8C-83A1-F6EECF244321}">
                <p14:modId xmlns:p14="http://schemas.microsoft.com/office/powerpoint/2010/main" val="3452793285"/>
              </p:ext>
            </p:extLst>
          </p:nvPr>
        </p:nvGraphicFramePr>
        <p:xfrm>
          <a:off x="251520" y="1268760"/>
          <a:ext cx="8640961" cy="2621280"/>
        </p:xfrm>
        <a:graphic>
          <a:graphicData uri="http://schemas.openxmlformats.org/drawingml/2006/table">
            <a:tbl>
              <a:tblPr firstRow="1" bandRow="1">
                <a:tableStyleId>{5C22544A-7EE6-4342-B048-85BDC9FD1C3A}</a:tableStyleId>
              </a:tblPr>
              <a:tblGrid>
                <a:gridCol w="1656184"/>
                <a:gridCol w="1728192"/>
                <a:gridCol w="2478688"/>
                <a:gridCol w="2777897"/>
              </a:tblGrid>
              <a:tr h="576064">
                <a:tc>
                  <a:txBody>
                    <a:bodyPr/>
                    <a:lstStyle/>
                    <a:p>
                      <a:pPr latinLnBrk="1"/>
                      <a:r>
                        <a:rPr lang="en-US" altLang="ko-KR" sz="1600" dirty="0" smtClean="0"/>
                        <a:t>Primitive/</a:t>
                      </a:r>
                    </a:p>
                    <a:p>
                      <a:pPr latinLnBrk="1"/>
                      <a:r>
                        <a:rPr lang="en-US" altLang="ko-KR" sz="1600" dirty="0" smtClean="0"/>
                        <a:t>Message</a:t>
                      </a:r>
                      <a:endParaRPr lang="ko-KR" altLang="en-US" sz="1600" dirty="0"/>
                    </a:p>
                  </a:txBody>
                  <a:tcPr/>
                </a:tc>
                <a:tc>
                  <a:txBody>
                    <a:bodyPr/>
                    <a:lstStyle/>
                    <a:p>
                      <a:pPr latinLnBrk="1"/>
                      <a:r>
                        <a:rPr lang="en-US" altLang="ko-KR" sz="1200" dirty="0" err="1" smtClean="0"/>
                        <a:t>Link_Resorce_Report</a:t>
                      </a:r>
                      <a:r>
                        <a:rPr lang="en-US" altLang="ko-KR" sz="1200" dirty="0" smtClean="0"/>
                        <a:t>,</a:t>
                      </a:r>
                    </a:p>
                    <a:p>
                      <a:pPr latinLnBrk="1"/>
                      <a:r>
                        <a:rPr lang="en-US" altLang="ko-KR" sz="1200" dirty="0" err="1" smtClean="0"/>
                        <a:t>MIS_Resource_Report</a:t>
                      </a:r>
                      <a:endParaRPr lang="ko-KR" altLang="en-US" sz="1200" dirty="0"/>
                    </a:p>
                  </a:txBody>
                  <a:tcPr/>
                </a:tc>
                <a:tc>
                  <a:txBody>
                    <a:bodyPr/>
                    <a:lstStyle/>
                    <a:p>
                      <a:pPr latinLnBrk="1"/>
                      <a:r>
                        <a:rPr lang="en-US" altLang="ko-KR" sz="1200" dirty="0" err="1" smtClean="0"/>
                        <a:t>Link_Detected</a:t>
                      </a:r>
                      <a:r>
                        <a:rPr lang="en-US" altLang="ko-KR" sz="1200" dirty="0" smtClean="0"/>
                        <a:t>,</a:t>
                      </a:r>
                    </a:p>
                    <a:p>
                      <a:pPr latinLnBrk="1"/>
                      <a:r>
                        <a:rPr lang="en-US" altLang="ko-KR" sz="1200" dirty="0" err="1" smtClean="0"/>
                        <a:t>MIS_Link_Detected</a:t>
                      </a:r>
                      <a:endParaRPr lang="ko-KR" altLang="en-US" sz="1200" dirty="0"/>
                    </a:p>
                  </a:txBody>
                  <a:tcPr>
                    <a:lnB w="38100" cap="flat" cmpd="sng" algn="ctr">
                      <a:solidFill>
                        <a:srgbClr val="FF0000"/>
                      </a:solidFill>
                      <a:prstDash val="solid"/>
                      <a:round/>
                      <a:headEnd type="none" w="med" len="med"/>
                      <a:tailEnd type="none" w="med" len="med"/>
                    </a:lnB>
                  </a:tcPr>
                </a:tc>
                <a:tc>
                  <a:txBody>
                    <a:bodyPr/>
                    <a:lstStyle/>
                    <a:p>
                      <a:pPr latinLnBrk="1"/>
                      <a:r>
                        <a:rPr lang="en-US" altLang="ko-KR" sz="1200" dirty="0" err="1" smtClean="0"/>
                        <a:t>Link_Parameters_Report</a:t>
                      </a:r>
                      <a:endParaRPr lang="en-US" altLang="ko-KR" sz="1200" dirty="0" smtClean="0"/>
                    </a:p>
                    <a:p>
                      <a:pPr latinLnBrk="1"/>
                      <a:r>
                        <a:rPr lang="en-US" altLang="ko-KR" sz="1200" dirty="0" err="1" smtClean="0"/>
                        <a:t>MIS_Link_Parameters_Report</a:t>
                      </a:r>
                      <a:endParaRPr lang="ko-KR" altLang="en-US" sz="1200"/>
                    </a:p>
                  </a:txBody>
                  <a:tcPr>
                    <a:lnB w="38100" cap="flat" cmpd="sng" algn="ctr">
                      <a:solidFill>
                        <a:srgbClr val="FF0000"/>
                      </a:solidFill>
                      <a:prstDash val="solid"/>
                      <a:round/>
                      <a:headEnd type="none" w="med" len="med"/>
                      <a:tailEnd type="none" w="med" len="med"/>
                    </a:lnB>
                  </a:tcPr>
                </a:tc>
              </a:tr>
              <a:tr h="477024">
                <a:tc>
                  <a:txBody>
                    <a:bodyPr/>
                    <a:lstStyle/>
                    <a:p>
                      <a:pPr latinLnBrk="1"/>
                      <a:r>
                        <a:rPr lang="en-US" altLang="ko-KR" sz="1600" dirty="0" smtClean="0"/>
                        <a:t>MIS Type</a:t>
                      </a:r>
                      <a:endParaRPr lang="ko-KR" altLang="en-US" sz="1600" dirty="0"/>
                    </a:p>
                  </a:txBody>
                  <a:tcPr>
                    <a:lnB w="12700" cap="flat" cmpd="sng" algn="ctr">
                      <a:solidFill>
                        <a:schemeClr val="bg1"/>
                      </a:solidFill>
                      <a:prstDash val="solid"/>
                      <a:round/>
                      <a:headEnd type="none" w="med" len="med"/>
                      <a:tailEnd type="none" w="med" len="med"/>
                    </a:lnB>
                  </a:tcPr>
                </a:tc>
                <a:tc>
                  <a:txBody>
                    <a:bodyPr/>
                    <a:lstStyle/>
                    <a:p>
                      <a:pPr marL="0" indent="0" latinLnBrk="1">
                        <a:buFont typeface="Arial" panose="020B0604020202020204" pitchFamily="34" charset="0"/>
                        <a:buNone/>
                      </a:pPr>
                      <a:r>
                        <a:rPr lang="en-US" altLang="ko-KR" sz="1600" baseline="0" dirty="0" smtClean="0"/>
                        <a:t>Should be </a:t>
                      </a:r>
                      <a:r>
                        <a:rPr lang="en-US" altLang="ko-KR" sz="1600" b="1" u="sng" baseline="0" dirty="0" smtClean="0">
                          <a:solidFill>
                            <a:srgbClr val="00B050"/>
                          </a:solidFill>
                        </a:rPr>
                        <a:t>command service </a:t>
                      </a:r>
                      <a:r>
                        <a:rPr lang="en-US" altLang="ko-KR" sz="1600" baseline="0" dirty="0" smtClean="0"/>
                        <a:t>that has request and response to check whether the reports are sent appropriately or not.</a:t>
                      </a:r>
                    </a:p>
                  </a:txBody>
                  <a:tcPr>
                    <a:lnR w="38100" cap="flat" cmpd="sng" algn="ctr">
                      <a:solidFill>
                        <a:srgbClr val="FF0000"/>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latinLnBrk="1"/>
                      <a:r>
                        <a:rPr lang="en-US" altLang="ko-KR" sz="1600" dirty="0" smtClean="0"/>
                        <a:t>Is </a:t>
                      </a:r>
                      <a:r>
                        <a:rPr lang="en-US" altLang="ko-KR" sz="1600" b="1" u="sng" dirty="0" smtClean="0">
                          <a:solidFill>
                            <a:srgbClr val="FF0000"/>
                          </a:solidFill>
                        </a:rPr>
                        <a:t>event service </a:t>
                      </a:r>
                      <a:r>
                        <a:rPr lang="en-US" altLang="ko-KR" sz="1600" dirty="0" smtClean="0"/>
                        <a:t>that has unidirectional indication to present</a:t>
                      </a:r>
                      <a:r>
                        <a:rPr lang="en-US" altLang="ko-KR" sz="1600" baseline="0" dirty="0" smtClean="0"/>
                        <a:t> detected link.</a:t>
                      </a:r>
                      <a:endParaRPr lang="ko-KR" altLang="en-US" sz="1600" dirty="0"/>
                    </a:p>
                  </a:txBody>
                  <a:tcP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latinLnBrk="1"/>
                      <a:r>
                        <a:rPr lang="en-US" altLang="ko-KR" sz="1600" dirty="0" smtClean="0"/>
                        <a:t>Is </a:t>
                      </a:r>
                      <a:r>
                        <a:rPr lang="en-US" altLang="ko-KR" sz="1600" b="1" u="sng" dirty="0" smtClean="0">
                          <a:solidFill>
                            <a:srgbClr val="FF0000"/>
                          </a:solidFill>
                        </a:rPr>
                        <a:t>event service </a:t>
                      </a:r>
                      <a:r>
                        <a:rPr lang="en-US" altLang="ko-KR" sz="1600" dirty="0" smtClean="0"/>
                        <a:t>that has unidirectional indication to present</a:t>
                      </a:r>
                      <a:r>
                        <a:rPr lang="en-US" altLang="ko-KR" sz="1600" baseline="0" dirty="0" smtClean="0"/>
                        <a:t> measured link parameters.</a:t>
                      </a:r>
                      <a:endParaRPr lang="ko-KR" altLang="en-US" sz="1600" dirty="0"/>
                    </a:p>
                  </a:txBody>
                  <a:tcPr>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bl>
          </a:graphicData>
        </a:graphic>
      </p:graphicFrame>
      <p:sp>
        <p:nvSpPr>
          <p:cNvPr id="6" name="TextBox 5"/>
          <p:cNvSpPr txBox="1"/>
          <p:nvPr/>
        </p:nvSpPr>
        <p:spPr>
          <a:xfrm>
            <a:off x="286125" y="4687976"/>
            <a:ext cx="8640961" cy="1477328"/>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lang="en-US" altLang="ko-KR" dirty="0" smtClean="0"/>
              <a:t>Command service and event service have different values of Service Identifier (SID) in MIS message protocol (See Table 23 of page 153) in IEEE 802.21-2008 Std. Thus</a:t>
            </a:r>
            <a:r>
              <a:rPr lang="en-US" altLang="ko-KR" dirty="0"/>
              <a:t>, </a:t>
            </a:r>
            <a:r>
              <a:rPr lang="en-US" altLang="ko-KR" dirty="0" err="1" smtClean="0"/>
              <a:t>Link_Resource_Report</a:t>
            </a:r>
            <a:r>
              <a:rPr lang="en-US" altLang="ko-KR" dirty="0" smtClean="0"/>
              <a:t>/</a:t>
            </a:r>
            <a:r>
              <a:rPr lang="en-US" altLang="ko-KR" dirty="0" err="1" smtClean="0"/>
              <a:t>MIS_Resource_Report</a:t>
            </a:r>
            <a:r>
              <a:rPr lang="en-US" altLang="ko-KR" dirty="0" smtClean="0"/>
              <a:t> cannot be merged into </a:t>
            </a:r>
            <a:r>
              <a:rPr lang="en-US" altLang="ko-KR" dirty="0" err="1"/>
              <a:t>Link_Detected</a:t>
            </a:r>
            <a:r>
              <a:rPr lang="en-US" altLang="ko-KR" dirty="0"/>
              <a:t>/</a:t>
            </a:r>
            <a:r>
              <a:rPr lang="en-US" altLang="ko-KR" dirty="0" err="1"/>
              <a:t>MIS_Link_Detected</a:t>
            </a:r>
            <a:r>
              <a:rPr lang="en-US" altLang="ko-KR" dirty="0"/>
              <a:t> </a:t>
            </a:r>
            <a:r>
              <a:rPr lang="en-US" altLang="ko-KR" dirty="0" smtClean="0"/>
              <a:t> or </a:t>
            </a:r>
            <a:r>
              <a:rPr lang="en-US" altLang="ko-KR" dirty="0" err="1" smtClean="0"/>
              <a:t>Link_Parameters_Report</a:t>
            </a:r>
            <a:r>
              <a:rPr lang="en-US" altLang="ko-KR" dirty="0" smtClean="0"/>
              <a:t>/</a:t>
            </a:r>
            <a:r>
              <a:rPr lang="en-US" altLang="ko-KR" dirty="0"/>
              <a:t> </a:t>
            </a:r>
            <a:r>
              <a:rPr lang="en-US" altLang="ko-KR" dirty="0" err="1" smtClean="0"/>
              <a:t>MIS_Link_Parameters_Report</a:t>
            </a:r>
            <a:r>
              <a:rPr lang="en-US" altLang="ko-KR" dirty="0" smtClean="0"/>
              <a:t>.</a:t>
            </a:r>
          </a:p>
        </p:txBody>
      </p:sp>
      <p:cxnSp>
        <p:nvCxnSpPr>
          <p:cNvPr id="7" name="직선 화살표 연결선 6"/>
          <p:cNvCxnSpPr/>
          <p:nvPr/>
        </p:nvCxnSpPr>
        <p:spPr>
          <a:xfrm>
            <a:off x="5940152" y="3919944"/>
            <a:ext cx="0" cy="7680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45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Comparisons of Parameters</a:t>
            </a:r>
            <a:endParaRPr lang="ko-KR" altLang="en-US" sz="3200"/>
          </a:p>
        </p:txBody>
      </p:sp>
      <p:sp>
        <p:nvSpPr>
          <p:cNvPr id="4" name="슬라이드 번호 개체 틀 3"/>
          <p:cNvSpPr>
            <a:spLocks noGrp="1"/>
          </p:cNvSpPr>
          <p:nvPr>
            <p:ph type="sldNum" sz="quarter" idx="11"/>
          </p:nvPr>
        </p:nvSpPr>
        <p:spPr>
          <a:xfrm>
            <a:off x="8422704" y="6653028"/>
            <a:ext cx="685800" cy="232356"/>
          </a:xfrm>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graphicFrame>
        <p:nvGraphicFramePr>
          <p:cNvPr id="6" name="표 5"/>
          <p:cNvGraphicFramePr>
            <a:graphicFrameLocks noGrp="1"/>
          </p:cNvGraphicFramePr>
          <p:nvPr>
            <p:extLst>
              <p:ext uri="{D42A27DB-BD31-4B8C-83A1-F6EECF244321}">
                <p14:modId xmlns:p14="http://schemas.microsoft.com/office/powerpoint/2010/main" val="561066413"/>
              </p:ext>
            </p:extLst>
          </p:nvPr>
        </p:nvGraphicFramePr>
        <p:xfrm>
          <a:off x="251520" y="1201591"/>
          <a:ext cx="8640961" cy="4419600"/>
        </p:xfrm>
        <a:graphic>
          <a:graphicData uri="http://schemas.openxmlformats.org/drawingml/2006/table">
            <a:tbl>
              <a:tblPr firstRow="1" bandRow="1">
                <a:tableStyleId>{5C22544A-7EE6-4342-B048-85BDC9FD1C3A}</a:tableStyleId>
              </a:tblPr>
              <a:tblGrid>
                <a:gridCol w="1656184"/>
                <a:gridCol w="1944216"/>
                <a:gridCol w="2304256"/>
                <a:gridCol w="2736305"/>
              </a:tblGrid>
              <a:tr h="539166">
                <a:tc>
                  <a:txBody>
                    <a:bodyPr/>
                    <a:lstStyle/>
                    <a:p>
                      <a:pPr latinLnBrk="1"/>
                      <a:r>
                        <a:rPr lang="en-US" altLang="ko-KR" sz="1600" dirty="0" smtClean="0"/>
                        <a:t>Primitive/</a:t>
                      </a:r>
                    </a:p>
                    <a:p>
                      <a:pPr latinLnBrk="1"/>
                      <a:r>
                        <a:rPr lang="en-US" altLang="ko-KR" sz="1600" dirty="0" smtClean="0"/>
                        <a:t>Message</a:t>
                      </a:r>
                      <a:endParaRPr lang="ko-KR" altLang="en-US" sz="1600" dirty="0"/>
                    </a:p>
                  </a:txBody>
                  <a:tcPr/>
                </a:tc>
                <a:tc>
                  <a:txBody>
                    <a:bodyPr/>
                    <a:lstStyle/>
                    <a:p>
                      <a:pPr latinLnBrk="1"/>
                      <a:r>
                        <a:rPr lang="en-US" altLang="ko-KR" sz="1200" dirty="0" err="1" smtClean="0"/>
                        <a:t>Link_Resorce_Report</a:t>
                      </a:r>
                      <a:r>
                        <a:rPr lang="en-US" altLang="ko-KR" sz="1200" dirty="0" smtClean="0"/>
                        <a:t>,</a:t>
                      </a:r>
                    </a:p>
                    <a:p>
                      <a:pPr latinLnBrk="1"/>
                      <a:r>
                        <a:rPr lang="en-US" altLang="ko-KR" sz="1200" dirty="0" err="1" smtClean="0"/>
                        <a:t>MIS_Resource_Report</a:t>
                      </a:r>
                      <a:endParaRPr lang="ko-KR" altLang="en-US" sz="1200"/>
                    </a:p>
                  </a:txBody>
                  <a:tcPr/>
                </a:tc>
                <a:tc>
                  <a:txBody>
                    <a:bodyPr/>
                    <a:lstStyle/>
                    <a:p>
                      <a:pPr latinLnBrk="1"/>
                      <a:r>
                        <a:rPr lang="en-US" altLang="ko-KR" sz="1200" dirty="0" err="1" smtClean="0"/>
                        <a:t>Link_Detected</a:t>
                      </a:r>
                      <a:r>
                        <a:rPr lang="en-US" altLang="ko-KR" sz="1200" dirty="0" smtClean="0"/>
                        <a:t>,</a:t>
                      </a:r>
                    </a:p>
                    <a:p>
                      <a:pPr latinLnBrk="1"/>
                      <a:r>
                        <a:rPr lang="en-US" altLang="ko-KR" sz="1200" dirty="0" err="1" smtClean="0"/>
                        <a:t>MIS_Link_Detected</a:t>
                      </a:r>
                      <a:endParaRPr lang="ko-KR" altLang="en-US" sz="1200" dirty="0"/>
                    </a:p>
                  </a:txBody>
                  <a:tcPr/>
                </a:tc>
                <a:tc>
                  <a:txBody>
                    <a:bodyPr/>
                    <a:lstStyle/>
                    <a:p>
                      <a:pPr latinLnBrk="1"/>
                      <a:r>
                        <a:rPr lang="en-US" altLang="ko-KR" sz="1200" dirty="0" err="1" smtClean="0"/>
                        <a:t>Link_Parameters_Report</a:t>
                      </a:r>
                      <a:endParaRPr lang="en-US" altLang="ko-KR" sz="1200" dirty="0" smtClean="0"/>
                    </a:p>
                    <a:p>
                      <a:pPr latinLnBrk="1"/>
                      <a:r>
                        <a:rPr lang="en-US" altLang="ko-KR" sz="1200" dirty="0" err="1" smtClean="0"/>
                        <a:t>MIS_Link_Parameters_Report</a:t>
                      </a:r>
                      <a:endParaRPr lang="ko-KR" altLang="en-US" sz="1200"/>
                    </a:p>
                  </a:txBody>
                  <a:tcPr/>
                </a:tc>
              </a:tr>
              <a:tr h="1489800">
                <a:tc>
                  <a:txBody>
                    <a:bodyPr/>
                    <a:lstStyle/>
                    <a:p>
                      <a:pPr latinLnBrk="1"/>
                      <a:r>
                        <a:rPr lang="en-US" altLang="ko-KR" sz="1200" dirty="0" smtClean="0"/>
                        <a:t>Parameters</a:t>
                      </a:r>
                      <a:endParaRPr lang="ko-KR" altLang="en-US" sz="1200"/>
                    </a:p>
                  </a:txBody>
                  <a:tcPr>
                    <a:lnB w="12700" cap="flat" cmpd="sng" algn="ctr">
                      <a:solidFill>
                        <a:schemeClr val="bg1"/>
                      </a:solidFill>
                      <a:prstDash val="solid"/>
                      <a:round/>
                      <a:headEnd type="none" w="med" len="med"/>
                      <a:tailEnd type="none" w="med" len="med"/>
                    </a:lnB>
                  </a:tcPr>
                </a:tc>
                <a:tc>
                  <a:txBody>
                    <a:bodyPr/>
                    <a:lstStyle/>
                    <a:p>
                      <a:pPr marL="171450" indent="-171450" latinLnBrk="1">
                        <a:buFont typeface="Arial" panose="020B0604020202020204" pitchFamily="34" charset="0"/>
                        <a:buChar char="•"/>
                      </a:pPr>
                      <a:r>
                        <a:rPr lang="en-US" altLang="ko-KR" sz="1200" dirty="0" smtClean="0"/>
                        <a:t>Parameters</a:t>
                      </a:r>
                      <a:r>
                        <a:rPr lang="en-US" altLang="ko-KR" sz="1200" baseline="0" dirty="0" smtClean="0"/>
                        <a:t> to present allocated radio resources are needed.</a:t>
                      </a:r>
                    </a:p>
                    <a:p>
                      <a:pPr marL="171450" indent="-171450" latinLnBrk="1">
                        <a:buFont typeface="Arial" panose="020B0604020202020204" pitchFamily="34" charset="0"/>
                        <a:buChar char="•"/>
                      </a:pPr>
                      <a:r>
                        <a:rPr lang="en-US" altLang="ko-KR" sz="1200" baseline="0" dirty="0" smtClean="0"/>
                        <a:t>Radio resources can be frequency, time, and transmit power.</a:t>
                      </a:r>
                    </a:p>
                    <a:p>
                      <a:pPr marL="171450" indent="-171450" latinLnBrk="1">
                        <a:buFont typeface="Arial" panose="020B0604020202020204" pitchFamily="34" charset="0"/>
                        <a:buChar char="•"/>
                      </a:pPr>
                      <a:r>
                        <a:rPr lang="en-US" altLang="ko-KR" sz="1200" baseline="0" dirty="0" smtClean="0"/>
                        <a:t>Examples of parameter values:  identifier of allocated frequency band/channel, identifier of allocated time slot number, and identifier of allocated transmit power</a:t>
                      </a:r>
                      <a:endParaRPr lang="ko-KR" altLang="en-US" sz="1200" dirty="0"/>
                    </a:p>
                  </a:txBody>
                  <a:tcPr>
                    <a:lnB w="12700" cap="flat" cmpd="sng" algn="ctr">
                      <a:solidFill>
                        <a:schemeClr val="bg1"/>
                      </a:solidFill>
                      <a:prstDash val="solid"/>
                      <a:round/>
                      <a:headEnd type="none" w="med" len="med"/>
                      <a:tailEnd type="none" w="med" len="med"/>
                    </a:lnB>
                  </a:tcPr>
                </a:tc>
                <a:tc>
                  <a:txBody>
                    <a:bodyPr/>
                    <a:lstStyle/>
                    <a:p>
                      <a:pPr marL="285750" indent="-285750" latinLnBrk="1">
                        <a:buFont typeface="Arial" panose="020B0604020202020204" pitchFamily="34" charset="0"/>
                        <a:buChar char="•"/>
                      </a:pPr>
                      <a:r>
                        <a:rPr lang="en-US" altLang="ko-KR" sz="1200" dirty="0" smtClean="0"/>
                        <a:t>LINK_DET_INFO:</a:t>
                      </a:r>
                      <a:r>
                        <a:rPr lang="en-US" altLang="ko-KR" sz="1200" baseline="0" dirty="0" smtClean="0"/>
                        <a:t> Indicated a detected link. LINK_DET_INFO includes signal strength of the detected link (SIG_STRENGTH) and  maximum transmission rate on the detected link (LINK_DATA_RATE).</a:t>
                      </a:r>
                    </a:p>
                    <a:p>
                      <a:pPr marL="285750" indent="-285750" latinLnBrk="1">
                        <a:buFont typeface="Arial" panose="020B0604020202020204" pitchFamily="34" charset="0"/>
                        <a:buChar char="•"/>
                      </a:pPr>
                      <a:r>
                        <a:rPr lang="en-US" altLang="ko-KR" sz="1200" dirty="0" smtClean="0"/>
                        <a:t>See </a:t>
                      </a:r>
                      <a:r>
                        <a:rPr lang="en-US" altLang="ko-KR" sz="1200" b="1" dirty="0" smtClean="0"/>
                        <a:t>Table F.20 </a:t>
                      </a:r>
                      <a:r>
                        <a:rPr lang="en-US" altLang="ko-KR" sz="1200" dirty="0" smtClean="0"/>
                        <a:t>in page 249 in IEEE 802.21-2008 Std.</a:t>
                      </a:r>
                      <a:endParaRPr lang="ko-KR" altLang="en-US" sz="1200" dirty="0"/>
                    </a:p>
                  </a:txBody>
                  <a:tcPr>
                    <a:lnB w="38100" cap="flat" cmpd="sng" algn="ctr">
                      <a:solidFill>
                        <a:srgbClr val="FF0000"/>
                      </a:solidFill>
                      <a:prstDash val="solid"/>
                      <a:round/>
                      <a:headEnd type="none" w="med" len="med"/>
                      <a:tailEnd type="none" w="med" len="med"/>
                    </a:lnB>
                  </a:tcPr>
                </a:tc>
                <a:tc>
                  <a:txBody>
                    <a:bodyPr/>
                    <a:lstStyle/>
                    <a:p>
                      <a:pPr marL="285750" indent="-285750" latinLnBrk="1">
                        <a:buFont typeface="Arial" panose="020B0604020202020204" pitchFamily="34" charset="0"/>
                        <a:buChar char="•"/>
                      </a:pPr>
                      <a:r>
                        <a:rPr lang="en-US" altLang="ko-KR" sz="1200" dirty="0" smtClean="0"/>
                        <a:t>LINK_PARAM_RPT:</a:t>
                      </a:r>
                      <a:r>
                        <a:rPr lang="en-US" altLang="ko-KR" sz="1200" baseline="0" dirty="0" smtClean="0"/>
                        <a:t> Represents a link parameter report. LINK_PARAM_RPT includes data rate, signal strength, SINR, throughput, packet error data rate.</a:t>
                      </a:r>
                    </a:p>
                    <a:p>
                      <a:pPr marL="285750" marR="0" indent="-2857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t>See </a:t>
                      </a:r>
                      <a:r>
                        <a:rPr lang="en-US" altLang="ko-KR" sz="1200" b="1" dirty="0" smtClean="0"/>
                        <a:t>Table F.4 </a:t>
                      </a:r>
                      <a:r>
                        <a:rPr lang="en-US" altLang="ko-KR" sz="1200" dirty="0" smtClean="0"/>
                        <a:t>in page 231 in IEEE 802.21-2008 Std.</a:t>
                      </a:r>
                    </a:p>
                    <a:p>
                      <a:pPr marL="285750" marR="0" indent="-2857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t>See an example (</a:t>
                      </a:r>
                      <a:r>
                        <a:rPr lang="en-US" altLang="ko-KR" sz="1200" b="1" dirty="0" smtClean="0"/>
                        <a:t>LINK_PARAM_GEN</a:t>
                      </a:r>
                      <a:r>
                        <a:rPr lang="en-US" altLang="ko-KR" sz="1200" baseline="0" dirty="0" smtClean="0"/>
                        <a:t>) of LINK_PARAM_RPT in Table F.4 in page 230 in </a:t>
                      </a:r>
                      <a:r>
                        <a:rPr lang="en-US" altLang="ko-KR" sz="1200" dirty="0" smtClean="0"/>
                        <a:t>IEEE 802.21-2008 Std.</a:t>
                      </a:r>
                    </a:p>
                  </a:txBody>
                  <a:tcPr>
                    <a:lnB w="38100" cap="flat" cmpd="sng" algn="ctr">
                      <a:solidFill>
                        <a:srgbClr val="FF0000"/>
                      </a:solidFill>
                      <a:prstDash val="solid"/>
                      <a:round/>
                      <a:headEnd type="none" w="med" len="med"/>
                      <a:tailEnd type="none" w="med" len="med"/>
                    </a:lnB>
                  </a:tcPr>
                </a:tc>
              </a:tr>
              <a:tr h="919168">
                <a:tc>
                  <a:txBody>
                    <a:bodyPr/>
                    <a:lstStyle/>
                    <a:p>
                      <a:pPr latinLnBrk="1"/>
                      <a:r>
                        <a:rPr lang="en-US" altLang="ko-KR" sz="1200" dirty="0" smtClean="0"/>
                        <a:t>Parameters comparisons of </a:t>
                      </a:r>
                      <a:r>
                        <a:rPr lang="en-US" altLang="ko-KR" sz="1200" dirty="0" err="1" smtClean="0"/>
                        <a:t>Link_Resorce_Report</a:t>
                      </a:r>
                      <a:r>
                        <a:rPr lang="en-US" altLang="ko-KR" sz="1200" baseline="0" dirty="0" smtClean="0"/>
                        <a:t>/</a:t>
                      </a:r>
                      <a:endParaRPr lang="en-US" altLang="ko-KR" sz="1200" dirty="0" smtClean="0"/>
                    </a:p>
                    <a:p>
                      <a:pPr latinLnBrk="1"/>
                      <a:r>
                        <a:rPr lang="en-US" altLang="ko-KR" sz="1200" dirty="0" err="1" smtClean="0"/>
                        <a:t>MIS_Resource_Report</a:t>
                      </a:r>
                      <a:endParaRPr lang="en-US" altLang="ko-KR" sz="1200" dirty="0" smtClean="0"/>
                    </a:p>
                  </a:txBody>
                  <a:tcPr>
                    <a:lnT w="12700" cap="flat" cmpd="sng" algn="ctr">
                      <a:solidFill>
                        <a:schemeClr val="bg1"/>
                      </a:solidFill>
                      <a:prstDash val="solid"/>
                      <a:round/>
                      <a:headEnd type="none" w="med" len="med"/>
                      <a:tailEnd type="none" w="med" len="med"/>
                    </a:lnT>
                  </a:tcPr>
                </a:tc>
                <a:tc>
                  <a:txBody>
                    <a:bodyPr/>
                    <a:lstStyle/>
                    <a:p>
                      <a:pPr algn="ctr" latinLnBrk="1"/>
                      <a:r>
                        <a:rPr lang="en-US" altLang="ko-KR" sz="1200" dirty="0" smtClean="0"/>
                        <a:t>- </a:t>
                      </a:r>
                      <a:endParaRPr lang="ko-KR" altLang="en-US" sz="1200" dirty="0"/>
                    </a:p>
                  </a:txBody>
                  <a:tcPr anchor="ctr">
                    <a:lnR w="3810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latinLnBrk="1"/>
                      <a:r>
                        <a:rPr lang="en-US" altLang="ko-KR" sz="1200" dirty="0" smtClean="0"/>
                        <a:t>Parameters of </a:t>
                      </a:r>
                      <a:r>
                        <a:rPr lang="en-US" altLang="ko-KR" sz="1200" dirty="0" err="1" smtClean="0"/>
                        <a:t>Link_Resorce_Report</a:t>
                      </a:r>
                      <a:r>
                        <a:rPr lang="en-US" altLang="ko-KR" sz="1200" baseline="0" dirty="0" smtClean="0"/>
                        <a:t>/</a:t>
                      </a:r>
                      <a:endParaRPr lang="en-US" altLang="ko-KR" sz="1200" dirty="0" smtClean="0"/>
                    </a:p>
                    <a:p>
                      <a:pPr latinLnBrk="1"/>
                      <a:r>
                        <a:rPr lang="en-US" altLang="ko-KR" sz="1200" dirty="0" err="1" smtClean="0"/>
                        <a:t>MIS_Resource_Report</a:t>
                      </a:r>
                      <a:r>
                        <a:rPr lang="en-US" altLang="ko-KR" sz="1200" dirty="0" smtClean="0"/>
                        <a:t> have </a:t>
                      </a:r>
                      <a:r>
                        <a:rPr lang="en-US" altLang="ko-KR" sz="1200" b="1" u="sng" dirty="0" smtClean="0">
                          <a:solidFill>
                            <a:srgbClr val="00B050"/>
                          </a:solidFill>
                        </a:rPr>
                        <a:t>allocated values</a:t>
                      </a:r>
                      <a:r>
                        <a:rPr lang="en-US" altLang="ko-KR" sz="1200" dirty="0" smtClean="0"/>
                        <a:t>,</a:t>
                      </a:r>
                      <a:r>
                        <a:rPr lang="en-US" altLang="ko-KR" sz="1200" baseline="0" dirty="0" smtClean="0"/>
                        <a:t> but parameters of </a:t>
                      </a:r>
                      <a:r>
                        <a:rPr lang="en-US" altLang="ko-KR" sz="1200" dirty="0" err="1" smtClean="0"/>
                        <a:t>Link_Detected</a:t>
                      </a:r>
                      <a:r>
                        <a:rPr lang="en-US" altLang="ko-KR" sz="1200" dirty="0" smtClean="0"/>
                        <a:t>/</a:t>
                      </a:r>
                    </a:p>
                    <a:p>
                      <a:pPr latinLnBrk="1"/>
                      <a:r>
                        <a:rPr lang="en-US" altLang="ko-KR" sz="1200" dirty="0" err="1" smtClean="0"/>
                        <a:t>MIS_Link_Detected</a:t>
                      </a:r>
                      <a:r>
                        <a:rPr lang="en-US" altLang="ko-KR" sz="1200" dirty="0" smtClean="0"/>
                        <a:t> have</a:t>
                      </a:r>
                      <a:r>
                        <a:rPr lang="en-US" altLang="ko-KR" sz="1200" b="1" u="sng" dirty="0" smtClean="0">
                          <a:solidFill>
                            <a:srgbClr val="FF0000"/>
                          </a:solidFill>
                        </a:rPr>
                        <a:t> measured values</a:t>
                      </a:r>
                      <a:r>
                        <a:rPr lang="en-US" altLang="ko-KR" sz="1200" dirty="0" smtClean="0"/>
                        <a:t>.</a:t>
                      </a:r>
                      <a:endParaRPr lang="ko-KR" altLang="en-US" sz="1200" smtClean="0"/>
                    </a:p>
                  </a:txBody>
                  <a:tcPr>
                    <a:lnL w="38100" cap="flat" cmpd="sng" algn="ctr">
                      <a:solidFill>
                        <a:srgbClr val="FF0000"/>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latinLnBrk="1"/>
                      <a:r>
                        <a:rPr lang="en-US" altLang="ko-KR" sz="1200" dirty="0" smtClean="0"/>
                        <a:t>Parameters of </a:t>
                      </a:r>
                      <a:r>
                        <a:rPr lang="en-US" altLang="ko-KR" sz="1200" dirty="0" err="1" smtClean="0"/>
                        <a:t>Link_Resorce_Report</a:t>
                      </a:r>
                      <a:r>
                        <a:rPr lang="en-US" altLang="ko-KR" sz="1200" baseline="0" dirty="0" smtClean="0"/>
                        <a:t>/</a:t>
                      </a:r>
                      <a:endParaRPr lang="en-US" altLang="ko-KR" sz="1200" dirty="0" smtClean="0"/>
                    </a:p>
                    <a:p>
                      <a:pPr latinLnBrk="1"/>
                      <a:r>
                        <a:rPr lang="en-US" altLang="ko-KR" sz="1200" dirty="0" err="1" smtClean="0"/>
                        <a:t>MIS_Resource_Report</a:t>
                      </a:r>
                      <a:r>
                        <a:rPr lang="en-US" altLang="ko-KR" sz="1200" dirty="0" smtClean="0"/>
                        <a:t> have </a:t>
                      </a:r>
                      <a:r>
                        <a:rPr lang="en-US" altLang="ko-KR" sz="1200" b="1" u="sng" dirty="0" smtClean="0">
                          <a:solidFill>
                            <a:srgbClr val="00B050"/>
                          </a:solidFill>
                        </a:rPr>
                        <a:t>allocated values</a:t>
                      </a:r>
                      <a:r>
                        <a:rPr lang="en-US" altLang="ko-KR" sz="1200" dirty="0" smtClean="0"/>
                        <a:t>,</a:t>
                      </a:r>
                      <a:r>
                        <a:rPr lang="en-US" altLang="ko-KR" sz="1200" baseline="0" dirty="0" smtClean="0"/>
                        <a:t> but parameters of </a:t>
                      </a:r>
                      <a:r>
                        <a:rPr lang="en-US" altLang="ko-KR" sz="1200" dirty="0" err="1" smtClean="0"/>
                        <a:t>Link_Parameters_Report</a:t>
                      </a:r>
                      <a:r>
                        <a:rPr lang="en-US" altLang="ko-KR" sz="1200" dirty="0" smtClean="0"/>
                        <a:t>/</a:t>
                      </a:r>
                      <a:r>
                        <a:rPr lang="en-US" altLang="ko-KR" sz="1200" baseline="0" dirty="0" smtClean="0"/>
                        <a:t> </a:t>
                      </a:r>
                      <a:r>
                        <a:rPr lang="en-US" altLang="ko-KR" sz="1200" dirty="0" err="1" smtClean="0"/>
                        <a:t>MIS_Link_Parameters_Report</a:t>
                      </a:r>
                      <a:r>
                        <a:rPr lang="en-US" altLang="ko-KR" sz="1200" dirty="0" smtClean="0"/>
                        <a:t> have </a:t>
                      </a:r>
                      <a:r>
                        <a:rPr lang="en-US" altLang="ko-KR" sz="1200" b="1" u="sng" dirty="0" smtClean="0">
                          <a:solidFill>
                            <a:srgbClr val="FF0000"/>
                          </a:solidFill>
                        </a:rPr>
                        <a:t>measured values</a:t>
                      </a:r>
                      <a:r>
                        <a:rPr lang="en-US" altLang="ko-KR" sz="1200" dirty="0" smtClean="0"/>
                        <a:t>.</a:t>
                      </a:r>
                      <a:endParaRPr lang="ko-KR" altLang="en-US" sz="1200" smtClean="0"/>
                    </a:p>
                  </a:txBody>
                  <a:tcP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76896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p:txBody>
          <a:bodyPr/>
          <a:lstStyle/>
          <a:p>
            <a:r>
              <a:rPr lang="en-US" altLang="ko-KR" dirty="0" err="1"/>
              <a:t>Link_Resource_Report</a:t>
            </a:r>
            <a:r>
              <a:rPr lang="en-US" altLang="ko-KR" dirty="0"/>
              <a:t>/</a:t>
            </a:r>
            <a:r>
              <a:rPr lang="en-US" altLang="ko-KR" dirty="0" err="1"/>
              <a:t>MIS_Resource_Report</a:t>
            </a:r>
            <a:r>
              <a:rPr lang="en-US" altLang="ko-KR" dirty="0"/>
              <a:t> and </a:t>
            </a:r>
            <a:r>
              <a:rPr lang="en-US" altLang="ko-KR" dirty="0" err="1"/>
              <a:t>Link_Detected</a:t>
            </a:r>
            <a:r>
              <a:rPr lang="en-US" altLang="ko-KR" dirty="0"/>
              <a:t>/</a:t>
            </a:r>
            <a:r>
              <a:rPr lang="en-US" altLang="ko-KR" dirty="0" err="1"/>
              <a:t>MIS_Link_Detected</a:t>
            </a:r>
            <a:r>
              <a:rPr lang="en-US" altLang="ko-KR" dirty="0"/>
              <a:t> cannot be merged because </a:t>
            </a:r>
            <a:r>
              <a:rPr lang="en-US" altLang="ko-KR" dirty="0" smtClean="0"/>
              <a:t>they have different usages each other.</a:t>
            </a:r>
          </a:p>
          <a:p>
            <a:r>
              <a:rPr lang="en-US" altLang="ko-KR" dirty="0" err="1" smtClean="0"/>
              <a:t>Link_Resource_Report</a:t>
            </a:r>
            <a:r>
              <a:rPr lang="en-US" altLang="ko-KR" dirty="0" smtClean="0"/>
              <a:t>/</a:t>
            </a:r>
            <a:r>
              <a:rPr lang="en-US" altLang="ko-KR" dirty="0" err="1" smtClean="0"/>
              <a:t>MIS_Resource_Report</a:t>
            </a:r>
            <a:r>
              <a:rPr lang="en-US" altLang="ko-KR" dirty="0" smtClean="0"/>
              <a:t> should be command service, </a:t>
            </a:r>
            <a:r>
              <a:rPr lang="en-US" altLang="ko-KR" dirty="0"/>
              <a:t>but </a:t>
            </a:r>
            <a:r>
              <a:rPr lang="en-US" altLang="ko-KR" dirty="0" err="1"/>
              <a:t>Link_Detected</a:t>
            </a:r>
            <a:r>
              <a:rPr lang="en-US" altLang="ko-KR" dirty="0"/>
              <a:t>/</a:t>
            </a:r>
            <a:r>
              <a:rPr lang="en-US" altLang="ko-KR" dirty="0" err="1"/>
              <a:t>MIS_Link_Detected</a:t>
            </a:r>
            <a:r>
              <a:rPr lang="en-US" altLang="ko-KR" dirty="0" smtClean="0"/>
              <a:t> </a:t>
            </a:r>
            <a:r>
              <a:rPr lang="en-US" altLang="ko-KR" dirty="0"/>
              <a:t>and </a:t>
            </a:r>
            <a:r>
              <a:rPr lang="en-US" altLang="ko-KR" dirty="0" err="1"/>
              <a:t>Link_Parameters_Report</a:t>
            </a:r>
            <a:r>
              <a:rPr lang="en-US" altLang="ko-KR" dirty="0"/>
              <a:t>/</a:t>
            </a:r>
            <a:r>
              <a:rPr lang="en-US" altLang="ko-KR" dirty="0" err="1"/>
              <a:t>MIS_Link_Parameters_Report</a:t>
            </a:r>
            <a:r>
              <a:rPr lang="en-US" altLang="ko-KR" dirty="0"/>
              <a:t> </a:t>
            </a:r>
            <a:r>
              <a:rPr lang="en-US" altLang="ko-KR" dirty="0" smtClean="0"/>
              <a:t>are event service.</a:t>
            </a:r>
          </a:p>
          <a:p>
            <a:r>
              <a:rPr lang="en-US" altLang="ko-KR" dirty="0" err="1" smtClean="0"/>
              <a:t>Link_Resource_Report</a:t>
            </a:r>
            <a:r>
              <a:rPr lang="en-US" altLang="ko-KR" dirty="0" smtClean="0"/>
              <a:t>/</a:t>
            </a:r>
            <a:r>
              <a:rPr lang="en-US" altLang="ko-KR" dirty="0" err="1" smtClean="0"/>
              <a:t>MIS_Resource_Report</a:t>
            </a:r>
            <a:r>
              <a:rPr lang="en-US" altLang="ko-KR" dirty="0" smtClean="0"/>
              <a:t> have different types of parameter values from </a:t>
            </a:r>
            <a:r>
              <a:rPr lang="en-US" altLang="ko-KR" dirty="0" err="1"/>
              <a:t>Link_Detected</a:t>
            </a:r>
            <a:r>
              <a:rPr lang="en-US" altLang="ko-KR" dirty="0"/>
              <a:t>/</a:t>
            </a:r>
            <a:r>
              <a:rPr lang="en-US" altLang="ko-KR" dirty="0" err="1"/>
              <a:t>MIS_Link_Detected</a:t>
            </a:r>
            <a:r>
              <a:rPr lang="en-US" altLang="ko-KR" dirty="0"/>
              <a:t> </a:t>
            </a:r>
            <a:r>
              <a:rPr lang="en-US" altLang="ko-KR" dirty="0" smtClean="0"/>
              <a:t> and </a:t>
            </a:r>
            <a:r>
              <a:rPr lang="en-US" altLang="ko-KR" dirty="0" err="1" smtClean="0"/>
              <a:t>Link_Parameters_Report</a:t>
            </a:r>
            <a:r>
              <a:rPr lang="en-US" altLang="ko-KR" dirty="0" smtClean="0"/>
              <a:t>/</a:t>
            </a:r>
            <a:r>
              <a:rPr lang="en-US" altLang="ko-KR" dirty="0" err="1" smtClean="0"/>
              <a:t>MIS_Link_Parameters_Report</a:t>
            </a:r>
            <a:r>
              <a:rPr lang="en-US" altLang="ko-KR" dirty="0" smtClean="0"/>
              <a:t>.  </a:t>
            </a:r>
          </a:p>
          <a:p>
            <a:r>
              <a:rPr lang="en-US" altLang="ko-KR" dirty="0" smtClean="0"/>
              <a:t>Therefore, making new primitives/messages (i.e., </a:t>
            </a:r>
            <a:r>
              <a:rPr lang="en-US" altLang="ko-KR" dirty="0" err="1" smtClean="0"/>
              <a:t>Link_Resource_Report</a:t>
            </a:r>
            <a:r>
              <a:rPr lang="en-US" altLang="ko-KR" dirty="0" smtClean="0"/>
              <a:t>/</a:t>
            </a:r>
            <a:r>
              <a:rPr lang="en-US" altLang="ko-KR" dirty="0" err="1" smtClean="0"/>
              <a:t>MIS_Resource_Report</a:t>
            </a:r>
            <a:r>
              <a:rPr lang="en-US" altLang="ko-KR" dirty="0" smtClean="0"/>
              <a:t>) is the best solution.</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spTree>
    <p:extLst>
      <p:ext uri="{BB962C8B-B14F-4D97-AF65-F5344CB8AC3E}">
        <p14:creationId xmlns:p14="http://schemas.microsoft.com/office/powerpoint/2010/main" val="95528986"/>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11068</TotalTime>
  <Words>819</Words>
  <Application>Microsoft Office PowerPoint</Application>
  <PresentationFormat>화면 슬라이드 쇼(4:3)</PresentationFormat>
  <Paragraphs>94</Paragraphs>
  <Slides>6</Slides>
  <Notes>2</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blank presentation</vt:lpstr>
      <vt:lpstr>PowerPoint 프레젠테이션</vt:lpstr>
      <vt:lpstr>PowerPoint 프레젠테이션</vt:lpstr>
      <vt:lpstr>Comparisons of Usages</vt:lpstr>
      <vt:lpstr>Comparisons of MIS Type</vt:lpstr>
      <vt:lpstr>Comparisons of Parameters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ETRI</cp:lastModifiedBy>
  <cp:revision>1277</cp:revision>
  <cp:lastPrinted>2012-05-01T00:28:57Z</cp:lastPrinted>
  <dcterms:created xsi:type="dcterms:W3CDTF">2012-04-29T17:31:25Z</dcterms:created>
  <dcterms:modified xsi:type="dcterms:W3CDTF">2014-07-17T06:13:22Z</dcterms:modified>
</cp:coreProperties>
</file>