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64" r:id="rId2"/>
    <p:sldId id="265" r:id="rId3"/>
    <p:sldId id="368" r:id="rId4"/>
    <p:sldId id="378" r:id="rId5"/>
    <p:sldId id="376" r:id="rId6"/>
    <p:sldId id="377" r:id="rId7"/>
  </p:sldIdLst>
  <p:sldSz cx="9144000" cy="6858000" type="screen4x3"/>
  <p:notesSz cx="6797675" cy="9928225"/>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614">
          <p15:clr>
            <a:srgbClr val="A4A3A4"/>
          </p15:clr>
        </p15:guide>
        <p15:guide id="2" orient="horz" pos="2750">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79" autoAdjust="0"/>
    <p:restoredTop sz="71255" autoAdjust="0"/>
  </p:normalViewPr>
  <p:slideViewPr>
    <p:cSldViewPr snapToObjects="1">
      <p:cViewPr>
        <p:scale>
          <a:sx n="75" d="100"/>
          <a:sy n="75" d="100"/>
        </p:scale>
        <p:origin x="-1290" y="138"/>
      </p:cViewPr>
      <p:guideLst>
        <p:guide orient="horz" pos="2614"/>
        <p:guide orient="horz" pos="2750"/>
        <p:guide pos="2880"/>
      </p:guideLst>
    </p:cSldViewPr>
  </p:slideViewPr>
  <p:outlineViewPr>
    <p:cViewPr>
      <p:scale>
        <a:sx n="25" d="100"/>
        <a:sy n="25"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9A7F7A0F-702B-490E-B9C9-62C5F11111AE}" type="datetimeFigureOut">
              <a:rPr lang="ko-KR" altLang="en-US" smtClean="0"/>
              <a:t>2014-07-17</a:t>
            </a:fld>
            <a:endParaRPr lang="ko-KR" altLang="en-US"/>
          </a:p>
        </p:txBody>
      </p:sp>
      <p:sp>
        <p:nvSpPr>
          <p:cNvPr id="4" name="슬라이드 이미지 개체 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97E41447-859A-43C2-B183-F6107187C33D}" type="slidenum">
              <a:rPr lang="ko-KR" altLang="en-US" smtClean="0"/>
              <a:t>‹#›</a:t>
            </a:fld>
            <a:endParaRPr lang="ko-KR" altLang="en-US"/>
          </a:p>
        </p:txBody>
      </p:sp>
    </p:spTree>
    <p:extLst>
      <p:ext uri="{BB962C8B-B14F-4D97-AF65-F5344CB8AC3E}">
        <p14:creationId xmlns:p14="http://schemas.microsoft.com/office/powerpoint/2010/main" val="3023599161"/>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11E8280E-13DB-47AC-ACA0-97BEA1EDA3F5}" type="slidenum">
              <a:rPr lang="ja-JP" altLang="en-US">
                <a:solidFill>
                  <a:prstClr val="black"/>
                </a:solidFill>
              </a:rPr>
              <a:pPr/>
              <a:t>1</a:t>
            </a:fld>
            <a:endParaRPr lang="en-US" altLang="ja-JP">
              <a:solidFill>
                <a:prstClr val="black"/>
              </a:solidFill>
            </a:endParaRPr>
          </a:p>
        </p:txBody>
      </p:sp>
      <p:sp>
        <p:nvSpPr>
          <p:cNvPr id="38915" name="Rectangle 2"/>
          <p:cNvSpPr>
            <a:spLocks noGrp="1" noRot="1" noChangeAspect="1" noChangeArrowheads="1" noTextEdit="1"/>
          </p:cNvSpPr>
          <p:nvPr>
            <p:ph type="sldImg"/>
          </p:nvPr>
        </p:nvSpPr>
        <p:spPr>
          <a:xfrm>
            <a:off x="1081088" y="863600"/>
            <a:ext cx="4637087" cy="3478213"/>
          </a:xfrm>
          <a:ln/>
        </p:spPr>
      </p:sp>
      <p:sp>
        <p:nvSpPr>
          <p:cNvPr id="38916" name="Rectangle 3"/>
          <p:cNvSpPr>
            <a:spLocks noGrp="1" noChangeArrowheads="1"/>
          </p:cNvSpPr>
          <p:nvPr>
            <p:ph type="body" idx="1"/>
          </p:nvPr>
        </p:nvSpPr>
        <p:spPr>
          <a:xfrm>
            <a:off x="906357" y="4731421"/>
            <a:ext cx="4984962" cy="4490108"/>
          </a:xfrm>
          <a:noFill/>
          <a:ln/>
        </p:spPr>
        <p:txBody>
          <a:bodyPr/>
          <a:lstStyle/>
          <a:p>
            <a:pPr defTabSz="762000"/>
            <a:endParaRPr lang="ja-JP" altLang="ja-JP" dirty="0" smtClean="0">
              <a:ea typeface="ＭＳ Ｐゴシック" pitchFamily="50" charset="-128"/>
            </a:endParaRPr>
          </a:p>
        </p:txBody>
      </p:sp>
    </p:spTree>
    <p:extLst>
      <p:ext uri="{BB962C8B-B14F-4D97-AF65-F5344CB8AC3E}">
        <p14:creationId xmlns:p14="http://schemas.microsoft.com/office/powerpoint/2010/main" val="26678323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79E8E7D1-769B-41CC-83C0-8A9319E2EA00}" type="slidenum">
              <a:rPr lang="ja-JP" altLang="en-US">
                <a:solidFill>
                  <a:prstClr val="black"/>
                </a:solidFill>
              </a:rPr>
              <a:pPr/>
              <a:t>2</a:t>
            </a:fld>
            <a:endParaRPr lang="en-US" altLang="ja-JP">
              <a:solidFill>
                <a:prstClr val="black"/>
              </a:solidFill>
            </a:endParaRPr>
          </a:p>
        </p:txBody>
      </p:sp>
      <p:sp>
        <p:nvSpPr>
          <p:cNvPr id="39939" name="Rectangle 2"/>
          <p:cNvSpPr>
            <a:spLocks noGrp="1" noRot="1" noChangeAspect="1" noChangeArrowheads="1" noTextEdit="1"/>
          </p:cNvSpPr>
          <p:nvPr>
            <p:ph type="sldImg"/>
          </p:nvPr>
        </p:nvSpPr>
        <p:spPr>
          <a:xfrm>
            <a:off x="1081088" y="863600"/>
            <a:ext cx="4637087" cy="3478213"/>
          </a:xfrm>
          <a:ln/>
        </p:spPr>
      </p:sp>
      <p:sp>
        <p:nvSpPr>
          <p:cNvPr id="39940" name="Rectangle 3"/>
          <p:cNvSpPr>
            <a:spLocks noGrp="1" noChangeArrowheads="1"/>
          </p:cNvSpPr>
          <p:nvPr>
            <p:ph type="body" idx="1"/>
          </p:nvPr>
        </p:nvSpPr>
        <p:spPr>
          <a:xfrm>
            <a:off x="906357" y="4731421"/>
            <a:ext cx="4984962" cy="4490108"/>
          </a:xfrm>
          <a:noFill/>
          <a:ln/>
        </p:spPr>
        <p:txBody>
          <a:bodyPr/>
          <a:lstStyle/>
          <a:p>
            <a:pPr defTabSz="762000"/>
            <a:endParaRPr lang="ja-JP" altLang="ja-JP" smtClean="0">
              <a:ea typeface="ＭＳ Ｐゴシック" pitchFamily="50" charset="-128"/>
            </a:endParaRPr>
          </a:p>
        </p:txBody>
      </p:sp>
    </p:spTree>
    <p:extLst>
      <p:ext uri="{BB962C8B-B14F-4D97-AF65-F5344CB8AC3E}">
        <p14:creationId xmlns:p14="http://schemas.microsoft.com/office/powerpoint/2010/main" val="21577271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xfrm>
            <a:off x="381000" y="6400800"/>
            <a:ext cx="1981200" cy="286232"/>
          </a:xfrm>
          <a:ln/>
        </p:spPr>
        <p:txBody>
          <a:bodyPr/>
          <a:lstStyle>
            <a:lvl1pPr>
              <a:defRPr/>
            </a:lvl1pPr>
          </a:lstStyle>
          <a:p>
            <a:pPr>
              <a:defRPr/>
            </a:pPr>
            <a:r>
              <a:rPr lang="en-US" altLang="ko-KR" smtClean="0"/>
              <a:t>21-13-0160-00-SAUC</a:t>
            </a:r>
            <a:endParaRPr lang="en-US" altLang="ko-KR" dirty="0" smtClean="0"/>
          </a:p>
        </p:txBody>
      </p:sp>
      <p:sp>
        <p:nvSpPr>
          <p:cNvPr id="5" name="Rectangle 5"/>
          <p:cNvSpPr>
            <a:spLocks noGrp="1" noChangeArrowheads="1"/>
          </p:cNvSpPr>
          <p:nvPr>
            <p:ph type="sldNum" sz="quarter" idx="11"/>
          </p:nvPr>
        </p:nvSpPr>
        <p:spPr>
          <a:ln/>
        </p:spPr>
        <p:txBody>
          <a:bodyPr/>
          <a:lstStyle>
            <a:lvl1pPr>
              <a:defRPr/>
            </a:lvl1pPr>
          </a:lstStyle>
          <a:p>
            <a:fld id="{8A00C4BF-FC3E-40D1-91D4-0ECC3DF801CA}"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05049468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8147484F-7108-4A72-A2BF-3966083B3617}"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081357628"/>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1D2E07CC-D015-473C-A8DD-E67B39DF31E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27106413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buClr>
                <a:schemeClr val="tx1"/>
              </a:buClr>
              <a:defRPr/>
            </a:lvl1pPr>
            <a:lvl2pPr>
              <a:buClr>
                <a:schemeClr val="tx1"/>
              </a:buClr>
              <a:defRPr/>
            </a:lvl2pPr>
            <a:lvl3pPr>
              <a:buClr>
                <a:schemeClr val="tx1"/>
              </a:buCl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xfrm>
            <a:off x="381000" y="6400800"/>
            <a:ext cx="1981200" cy="286232"/>
          </a:xfrm>
          <a:ln/>
        </p:spPr>
        <p:txBody>
          <a:bodyPr/>
          <a:lstStyle>
            <a:lvl1pPr>
              <a:defRPr/>
            </a:lvl1pPr>
          </a:lstStyle>
          <a:p>
            <a:pPr>
              <a:defRPr/>
            </a:pPr>
            <a:r>
              <a:rPr lang="en-US" altLang="ko-KR" smtClean="0"/>
              <a:t>21-13-0160-00-SAUC</a:t>
            </a:r>
            <a:endParaRPr lang="en-US" altLang="ko-KR" dirty="0" smtClean="0"/>
          </a:p>
        </p:txBody>
      </p:sp>
      <p:sp>
        <p:nvSpPr>
          <p:cNvPr id="5" name="Rectangle 5"/>
          <p:cNvSpPr>
            <a:spLocks noGrp="1" noChangeArrowheads="1"/>
          </p:cNvSpPr>
          <p:nvPr>
            <p:ph type="sldNum" sz="quarter" idx="11"/>
          </p:nvPr>
        </p:nvSpPr>
        <p:spPr>
          <a:ln/>
        </p:spPr>
        <p:txBody>
          <a:bodyPr/>
          <a:lstStyle>
            <a:lvl1pPr>
              <a:defRPr/>
            </a:lvl1pPr>
          </a:lstStyle>
          <a:p>
            <a:fld id="{F29C0F80-CD8F-472D-AFB6-6F74E86F726D}"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2818598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22037F31-09F0-43BE-8802-5AF5B4DDEBA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30837118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6" name="Rectangle 5"/>
          <p:cNvSpPr>
            <a:spLocks noGrp="1" noChangeArrowheads="1"/>
          </p:cNvSpPr>
          <p:nvPr>
            <p:ph type="sldNum" sz="quarter" idx="11"/>
          </p:nvPr>
        </p:nvSpPr>
        <p:spPr>
          <a:ln/>
        </p:spPr>
        <p:txBody>
          <a:bodyPr/>
          <a:lstStyle>
            <a:lvl1pPr>
              <a:defRPr/>
            </a:lvl1pPr>
          </a:lstStyle>
          <a:p>
            <a:fld id="{FD4994BD-3176-4AE5-A63E-0CB3557495A2}"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4352594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8" name="Rectangle 5"/>
          <p:cNvSpPr>
            <a:spLocks noGrp="1" noChangeArrowheads="1"/>
          </p:cNvSpPr>
          <p:nvPr>
            <p:ph type="sldNum" sz="quarter" idx="11"/>
          </p:nvPr>
        </p:nvSpPr>
        <p:spPr>
          <a:ln/>
        </p:spPr>
        <p:txBody>
          <a:bodyPr/>
          <a:lstStyle>
            <a:lvl1pPr>
              <a:defRPr/>
            </a:lvl1pPr>
          </a:lstStyle>
          <a:p>
            <a:fld id="{45D18C5B-48DC-47A0-8F9F-C90C03B50E3A}"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24072202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4" name="Rectangle 5"/>
          <p:cNvSpPr>
            <a:spLocks noGrp="1" noChangeArrowheads="1"/>
          </p:cNvSpPr>
          <p:nvPr>
            <p:ph type="sldNum" sz="quarter" idx="11"/>
          </p:nvPr>
        </p:nvSpPr>
        <p:spPr>
          <a:ln/>
        </p:spPr>
        <p:txBody>
          <a:bodyPr/>
          <a:lstStyle>
            <a:lvl1pPr>
              <a:defRPr/>
            </a:lvl1pPr>
          </a:lstStyle>
          <a:p>
            <a:fld id="{2BF204C4-CC5D-4CE6-AB69-C30A8BFFB1B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47493605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3" name="Rectangle 5"/>
          <p:cNvSpPr>
            <a:spLocks noGrp="1" noChangeArrowheads="1"/>
          </p:cNvSpPr>
          <p:nvPr>
            <p:ph type="sldNum" sz="quarter" idx="11"/>
          </p:nvPr>
        </p:nvSpPr>
        <p:spPr>
          <a:ln/>
        </p:spPr>
        <p:txBody>
          <a:bodyPr/>
          <a:lstStyle>
            <a:lvl1pPr>
              <a:defRPr/>
            </a:lvl1pPr>
          </a:lstStyle>
          <a:p>
            <a:fld id="{6C37F377-C339-45A2-907E-7727F1FF55A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5518203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6" name="Rectangle 5"/>
          <p:cNvSpPr>
            <a:spLocks noGrp="1" noChangeArrowheads="1"/>
          </p:cNvSpPr>
          <p:nvPr>
            <p:ph type="sldNum" sz="quarter" idx="11"/>
          </p:nvPr>
        </p:nvSpPr>
        <p:spPr>
          <a:ln/>
        </p:spPr>
        <p:txBody>
          <a:bodyPr/>
          <a:lstStyle>
            <a:lvl1pPr>
              <a:defRPr/>
            </a:lvl1pPr>
          </a:lstStyle>
          <a:p>
            <a:fld id="{6889E96C-6FA6-47AF-BC02-BB535EC0301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032466868"/>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6" name="Rectangle 5"/>
          <p:cNvSpPr>
            <a:spLocks noGrp="1" noChangeArrowheads="1"/>
          </p:cNvSpPr>
          <p:nvPr>
            <p:ph type="sldNum" sz="quarter" idx="11"/>
          </p:nvPr>
        </p:nvSpPr>
        <p:spPr>
          <a:ln/>
        </p:spPr>
        <p:txBody>
          <a:bodyPr/>
          <a:lstStyle>
            <a:lvl1pPr>
              <a:defRPr/>
            </a:lvl1pPr>
          </a:lstStyle>
          <a:p>
            <a:fld id="{1DD52603-5B5F-4E5B-A090-B7D871DCCC4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71617613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1981200" cy="2862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fontAlgn="base" latinLnBrk="0">
              <a:spcBef>
                <a:spcPct val="0"/>
              </a:spcBef>
              <a:spcAft>
                <a:spcPct val="0"/>
              </a:spcAft>
              <a:defRPr/>
            </a:pPr>
            <a:r>
              <a:rPr lang="en-US" altLang="ko-KR" smtClean="0"/>
              <a:t>21-13-0160-00-SAUC</a:t>
            </a:r>
            <a:endParaRPr lang="en-US" altLang="ko-KR" dirty="0" smtClean="0"/>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defRPr>
            </a:lvl1pPr>
          </a:lstStyle>
          <a:p>
            <a:pPr fontAlgn="base" latinLnBrk="0">
              <a:spcBef>
                <a:spcPct val="0"/>
              </a:spcBef>
              <a:spcAft>
                <a:spcPct val="0"/>
              </a:spcAft>
            </a:pPr>
            <a:fld id="{E86D6567-1EED-4E69-8D93-DC2CF7D992C4}" type="slidenum">
              <a:rPr lang="en-US" altLang="ja-JP">
                <a:solidFill>
                  <a:srgbClr val="000000"/>
                </a:solidFill>
                <a:ea typeface="ＭＳ Ｐゴシック" pitchFamily="50" charset="-128"/>
              </a:rPr>
              <a:pPr fontAlgn="base" latinLnBrk="0">
                <a:spcBef>
                  <a:spcPct val="0"/>
                </a:spcBef>
                <a:spcAft>
                  <a:spcPct val="0"/>
                </a:spcAft>
              </a:pPr>
              <a:t>‹#›</a:t>
            </a:fld>
            <a:endParaRPr lang="en-US" altLang="ja-JP">
              <a:solidFill>
                <a:srgbClr val="000000"/>
              </a:solidFill>
              <a:ea typeface="ＭＳ Ｐゴシック" pitchFamily="50" charset="-128"/>
            </a:endParaRPr>
          </a:p>
        </p:txBody>
      </p:sp>
      <p:pic>
        <p:nvPicPr>
          <p:cNvPr id="1030"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extLst>
      <p:ext uri="{BB962C8B-B14F-4D97-AF65-F5344CB8AC3E}">
        <p14:creationId xmlns:p14="http://schemas.microsoft.com/office/powerpoint/2010/main" val="27607587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hf hdr="0" ft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charset="0"/>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charset="0"/>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idx="1"/>
          </p:nvPr>
        </p:nvSpPr>
        <p:spPr>
          <a:xfrm>
            <a:off x="395536" y="908720"/>
            <a:ext cx="8299450" cy="5397648"/>
          </a:xfrm>
          <a:solidFill>
            <a:srgbClr val="66CCFF"/>
          </a:solidFill>
        </p:spPr>
        <p:txBody>
          <a:bodyPr/>
          <a:lstStyle/>
          <a:p>
            <a:pPr algn="just" eaLnBrk="1" hangingPunct="1">
              <a:buClr>
                <a:srgbClr val="FAFD00"/>
              </a:buClr>
              <a:buFontTx/>
              <a:buNone/>
            </a:pPr>
            <a:r>
              <a:rPr lang="en-US" altLang="ja-JP" sz="2000" b="1" dirty="0" smtClean="0">
                <a:latin typeface="Times New Roman" pitchFamily="18" charset="0"/>
                <a:ea typeface="ＭＳ Ｐゴシック" pitchFamily="50" charset="-128"/>
                <a:cs typeface="Times New Roman" pitchFamily="18" charset="0"/>
              </a:rPr>
              <a:t>IEEE 802.21.1 MEDIA INDEPENDENT SERVICES </a:t>
            </a:r>
          </a:p>
          <a:p>
            <a:pPr algn="just" eaLnBrk="1" hangingPunct="1">
              <a:buClr>
                <a:srgbClr val="FAFD00"/>
              </a:buClr>
              <a:buFontTx/>
              <a:buNone/>
            </a:pPr>
            <a:r>
              <a:rPr lang="en-US" altLang="ja-JP" sz="2000" dirty="0" smtClean="0">
                <a:latin typeface="Times New Roman" pitchFamily="18" charset="0"/>
                <a:ea typeface="ＭＳ Ｐゴシック" pitchFamily="50" charset="-128"/>
                <a:cs typeface="Times New Roman" pitchFamily="18" charset="0"/>
              </a:rPr>
              <a:t>DCN: </a:t>
            </a:r>
            <a:r>
              <a:rPr lang="en-US" altLang="ko-KR" sz="2000" dirty="0" smtClean="0">
                <a:latin typeface="Times New Roman" pitchFamily="18" charset="0"/>
                <a:ea typeface="ＭＳ Ｐゴシック" pitchFamily="50" charset="-128"/>
                <a:cs typeface="Times New Roman" pitchFamily="18" charset="0"/>
              </a:rPr>
              <a:t>21-14-0122-00-SAUC</a:t>
            </a:r>
            <a:endParaRPr lang="en-US" altLang="ja-JP" sz="2000" dirty="0">
              <a:latin typeface="Times New Roman" pitchFamily="18" charset="0"/>
              <a:ea typeface="ＭＳ Ｐゴシック" pitchFamily="50" charset="-128"/>
              <a:cs typeface="Times New Roman" pitchFamily="18" charset="0"/>
            </a:endParaRPr>
          </a:p>
          <a:p>
            <a:pPr marL="812800" indent="-812800" algn="just" eaLnBrk="1" hangingPunct="1">
              <a:buClr>
                <a:srgbClr val="FAFD00"/>
              </a:buClr>
              <a:buFontTx/>
              <a:buNone/>
            </a:pPr>
            <a:r>
              <a:rPr lang="en-US" altLang="ja-JP" sz="2000" dirty="0" smtClean="0">
                <a:latin typeface="Times New Roman" pitchFamily="18" charset="0"/>
                <a:ea typeface="ＭＳ Ｐゴシック" pitchFamily="50" charset="-128"/>
                <a:cs typeface="Times New Roman" pitchFamily="18" charset="0"/>
              </a:rPr>
              <a:t>Title:</a:t>
            </a:r>
            <a:r>
              <a:rPr lang="en-US" altLang="ja-JP" sz="2000" b="1" dirty="0">
                <a:latin typeface="Times New Roman" pitchFamily="18" charset="0"/>
                <a:ea typeface="ＭＳ Ｐゴシック" pitchFamily="50" charset="-128"/>
                <a:cs typeface="Times New Roman" pitchFamily="18" charset="0"/>
              </a:rPr>
              <a:t> </a:t>
            </a:r>
            <a:r>
              <a:rPr lang="en-US" altLang="ja-JP" sz="2000" b="1" dirty="0" smtClean="0">
                <a:latin typeface="Times New Roman" pitchFamily="18" charset="0"/>
                <a:ea typeface="ＭＳ Ｐゴシック" pitchFamily="50" charset="-128"/>
                <a:cs typeface="Times New Roman" pitchFamily="18" charset="0"/>
              </a:rPr>
              <a:t>Needs of </a:t>
            </a:r>
            <a:r>
              <a:rPr lang="en-US" altLang="ja-JP" sz="2000" b="1" dirty="0" err="1" smtClean="0">
                <a:latin typeface="Times New Roman" pitchFamily="18" charset="0"/>
                <a:ea typeface="ＭＳ Ｐゴシック" pitchFamily="50" charset="-128"/>
                <a:cs typeface="Times New Roman" pitchFamily="18" charset="0"/>
              </a:rPr>
              <a:t>Link_Resource_Report</a:t>
            </a:r>
            <a:r>
              <a:rPr lang="en-US" altLang="ja-JP" sz="2000" b="1" dirty="0" smtClean="0">
                <a:latin typeface="Times New Roman" pitchFamily="18" charset="0"/>
                <a:ea typeface="ＭＳ Ｐゴシック" pitchFamily="50" charset="-128"/>
                <a:cs typeface="Times New Roman" pitchFamily="18" charset="0"/>
              </a:rPr>
              <a:t> and </a:t>
            </a:r>
            <a:r>
              <a:rPr lang="en-US" altLang="ja-JP" sz="2000" b="1" dirty="0" err="1" smtClean="0">
                <a:latin typeface="Times New Roman" pitchFamily="18" charset="0"/>
                <a:ea typeface="ＭＳ Ｐゴシック" pitchFamily="50" charset="-128"/>
                <a:cs typeface="Times New Roman" pitchFamily="18" charset="0"/>
              </a:rPr>
              <a:t>MIS_Resource_Report</a:t>
            </a:r>
            <a:r>
              <a:rPr lang="en-US" altLang="ja-JP" sz="2000" b="1" dirty="0" smtClean="0">
                <a:latin typeface="Times New Roman" pitchFamily="18" charset="0"/>
                <a:ea typeface="ＭＳ Ｐゴシック" pitchFamily="50" charset="-128"/>
                <a:cs typeface="Times New Roman" pitchFamily="18" charset="0"/>
              </a:rPr>
              <a:t> primitives/messages</a:t>
            </a:r>
          </a:p>
          <a:p>
            <a:pPr algn="just" eaLnBrk="1" hangingPunct="1">
              <a:buClr>
                <a:srgbClr val="FAFD00"/>
              </a:buClr>
              <a:buFontTx/>
              <a:buNone/>
            </a:pPr>
            <a:r>
              <a:rPr lang="en-US" altLang="ja-JP" sz="2000" dirty="0" smtClean="0">
                <a:latin typeface="Times New Roman" pitchFamily="18" charset="0"/>
                <a:ea typeface="ＭＳ Ｐゴシック" pitchFamily="50" charset="-128"/>
                <a:cs typeface="Times New Roman" pitchFamily="18" charset="0"/>
              </a:rPr>
              <a:t>Date Submitted:</a:t>
            </a:r>
            <a:r>
              <a:rPr lang="ja-JP" altLang="en-US" sz="2000" dirty="0" smtClean="0">
                <a:latin typeface="Times New Roman" pitchFamily="18" charset="0"/>
                <a:ea typeface="ＭＳ Ｐゴシック" pitchFamily="50" charset="-128"/>
                <a:cs typeface="Times New Roman" pitchFamily="18" charset="0"/>
              </a:rPr>
              <a:t> </a:t>
            </a:r>
            <a:r>
              <a:rPr lang="en-US" altLang="ja-JP" sz="2000" dirty="0" smtClean="0">
                <a:latin typeface="Times New Roman" pitchFamily="18" charset="0"/>
                <a:ea typeface="ＭＳ Ｐゴシック" pitchFamily="50" charset="-128"/>
                <a:cs typeface="Times New Roman" pitchFamily="18" charset="0"/>
              </a:rPr>
              <a:t>July 17th, 2014 </a:t>
            </a:r>
          </a:p>
          <a:p>
            <a:pPr algn="just" eaLnBrk="1" hangingPunct="1">
              <a:buClr>
                <a:srgbClr val="FAFD00"/>
              </a:buClr>
              <a:buFontTx/>
              <a:buNone/>
            </a:pPr>
            <a:r>
              <a:rPr lang="en-US" altLang="ja-JP" sz="2000" dirty="0" smtClean="0">
                <a:latin typeface="Times New Roman" pitchFamily="18" charset="0"/>
                <a:ea typeface="ＭＳ Ｐゴシック" pitchFamily="50" charset="-128"/>
                <a:cs typeface="Times New Roman" pitchFamily="18" charset="0"/>
              </a:rPr>
              <a:t>Presented at </a:t>
            </a:r>
            <a:r>
              <a:rPr lang="it-IT" altLang="ja-JP" sz="2000" dirty="0">
                <a:latin typeface="Times New Roman" pitchFamily="18" charset="0"/>
                <a:ea typeface="ＭＳ Ｐゴシック" pitchFamily="50" charset="-128"/>
                <a:cs typeface="Times New Roman" pitchFamily="18" charset="0"/>
              </a:rPr>
              <a:t>IEEE 802.21 Session </a:t>
            </a:r>
            <a:r>
              <a:rPr lang="it-IT" altLang="ja-JP" sz="2000" dirty="0" smtClean="0">
                <a:latin typeface="Times New Roman" pitchFamily="18" charset="0"/>
                <a:ea typeface="ＭＳ Ｐゴシック" pitchFamily="50" charset="-128"/>
                <a:cs typeface="Times New Roman" pitchFamily="18" charset="0"/>
              </a:rPr>
              <a:t>#63 – San Diego, USA</a:t>
            </a:r>
            <a:endParaRPr lang="en-US" altLang="ko-KR" sz="2000" dirty="0" smtClean="0">
              <a:latin typeface="Times New Roman" pitchFamily="18" charset="0"/>
              <a:ea typeface="ＭＳ Ｐゴシック" pitchFamily="50" charset="-128"/>
              <a:cs typeface="Times New Roman" pitchFamily="18" charset="0"/>
            </a:endParaRPr>
          </a:p>
          <a:p>
            <a:pPr algn="just" eaLnBrk="1" hangingPunct="1">
              <a:buClr>
                <a:srgbClr val="FAFD00"/>
              </a:buClr>
              <a:buFontTx/>
              <a:buNone/>
            </a:pPr>
            <a:r>
              <a:rPr lang="en-US" altLang="ja-JP" sz="2000" dirty="0" smtClean="0">
                <a:latin typeface="Times New Roman" pitchFamily="18" charset="0"/>
                <a:ea typeface="ＭＳ Ｐゴシック" pitchFamily="50" charset="-128"/>
                <a:cs typeface="Times New Roman" pitchFamily="18" charset="0"/>
              </a:rPr>
              <a:t>Authors or Source(s):</a:t>
            </a:r>
          </a:p>
          <a:p>
            <a:pPr marL="261938" indent="0" algn="just" eaLnBrk="1" hangingPunct="1">
              <a:buClr>
                <a:srgbClr val="FAFD00"/>
              </a:buClr>
              <a:buNone/>
            </a:pPr>
            <a:r>
              <a:rPr lang="en-US" altLang="ja-JP" sz="2000" b="1" dirty="0" err="1">
                <a:ea typeface="ＭＳ Ｐゴシック" pitchFamily="50" charset="-128"/>
                <a:cs typeface="Times New Roman" pitchFamily="18" charset="0"/>
              </a:rPr>
              <a:t>Hyeong</a:t>
            </a:r>
            <a:r>
              <a:rPr lang="en-US" altLang="ja-JP" sz="2000" b="1" dirty="0">
                <a:ea typeface="ＭＳ Ｐゴシック" pitchFamily="50" charset="-128"/>
                <a:cs typeface="Times New Roman" pitchFamily="18" charset="0"/>
              </a:rPr>
              <a:t>-Ho Lee(ETRI) </a:t>
            </a:r>
            <a:r>
              <a:rPr lang="en-US" altLang="ja-JP" sz="2000" b="1" dirty="0" smtClean="0">
                <a:ea typeface="ＭＳ Ｐゴシック" pitchFamily="50" charset="-128"/>
                <a:cs typeface="Times New Roman" pitchFamily="18" charset="0"/>
              </a:rPr>
              <a:t>and Hyunho </a:t>
            </a:r>
            <a:r>
              <a:rPr lang="en-US" altLang="ja-JP" sz="2000" b="1" dirty="0">
                <a:ea typeface="ＭＳ Ｐゴシック" pitchFamily="50" charset="-128"/>
                <a:cs typeface="Times New Roman" pitchFamily="18" charset="0"/>
              </a:rPr>
              <a:t>Park(ETRI</a:t>
            </a:r>
            <a:r>
              <a:rPr lang="en-US" altLang="ja-JP" sz="2000" b="1" dirty="0" smtClean="0">
                <a:ea typeface="ＭＳ Ｐゴシック" pitchFamily="50" charset="-128"/>
                <a:cs typeface="Times New Roman" pitchFamily="18" charset="0"/>
              </a:rPr>
              <a:t>) </a:t>
            </a:r>
          </a:p>
          <a:p>
            <a:pPr algn="just" eaLnBrk="1" hangingPunct="1">
              <a:buClr>
                <a:srgbClr val="FAFD00"/>
              </a:buClr>
              <a:buFontTx/>
              <a:buNone/>
            </a:pPr>
            <a:r>
              <a:rPr lang="en-US" altLang="ja-JP" sz="2000" dirty="0" smtClean="0">
                <a:latin typeface="Times New Roman" pitchFamily="18" charset="0"/>
                <a:ea typeface="ＭＳ Ｐゴシック" pitchFamily="50" charset="-128"/>
                <a:cs typeface="Times New Roman" pitchFamily="18" charset="0"/>
              </a:rPr>
              <a:t>Abstract: This document presents </a:t>
            </a:r>
            <a:r>
              <a:rPr lang="en-US" altLang="ja-JP" sz="2000" dirty="0">
                <a:latin typeface="Times New Roman" pitchFamily="18" charset="0"/>
                <a:ea typeface="ＭＳ Ｐゴシック" pitchFamily="50" charset="-128"/>
                <a:cs typeface="Times New Roman" pitchFamily="18" charset="0"/>
              </a:rPr>
              <a:t>needs of </a:t>
            </a:r>
            <a:r>
              <a:rPr lang="en-GB" altLang="ko-KR" sz="2000" dirty="0" smtClean="0">
                <a:latin typeface="Times New Roman" pitchFamily="18" charset="0"/>
                <a:ea typeface="ＭＳ Ｐゴシック" pitchFamily="50" charset="-128"/>
                <a:cs typeface="Times New Roman" pitchFamily="18" charset="0"/>
              </a:rPr>
              <a:t>new primitives/messages (i.e., </a:t>
            </a:r>
            <a:r>
              <a:rPr lang="en-US" altLang="ja-JP" sz="2000" dirty="0" err="1" smtClean="0">
                <a:latin typeface="Times New Roman" pitchFamily="18" charset="0"/>
                <a:ea typeface="ＭＳ Ｐゴシック" pitchFamily="50" charset="-128"/>
                <a:cs typeface="Times New Roman" pitchFamily="18" charset="0"/>
              </a:rPr>
              <a:t>Link_Resource_Report</a:t>
            </a:r>
            <a:r>
              <a:rPr lang="en-US" altLang="ja-JP" sz="2000" dirty="0" smtClean="0">
                <a:latin typeface="Times New Roman" pitchFamily="18" charset="0"/>
                <a:ea typeface="ＭＳ Ｐゴシック" pitchFamily="50" charset="-128"/>
                <a:cs typeface="Times New Roman" pitchFamily="18" charset="0"/>
              </a:rPr>
              <a:t> </a:t>
            </a:r>
            <a:r>
              <a:rPr lang="en-US" altLang="ja-JP" sz="2000" dirty="0">
                <a:latin typeface="Times New Roman" pitchFamily="18" charset="0"/>
                <a:ea typeface="ＭＳ Ｐゴシック" pitchFamily="50" charset="-128"/>
                <a:cs typeface="Times New Roman" pitchFamily="18" charset="0"/>
              </a:rPr>
              <a:t>and </a:t>
            </a:r>
            <a:r>
              <a:rPr lang="en-US" altLang="ja-JP" sz="2000" dirty="0" err="1" smtClean="0">
                <a:latin typeface="Times New Roman" pitchFamily="18" charset="0"/>
                <a:ea typeface="ＭＳ Ｐゴシック" pitchFamily="50" charset="-128"/>
                <a:cs typeface="Times New Roman" pitchFamily="18" charset="0"/>
              </a:rPr>
              <a:t>MIS_Resource_Report</a:t>
            </a:r>
            <a:r>
              <a:rPr lang="en-US" altLang="ja-JP" sz="2000" dirty="0" smtClean="0">
                <a:latin typeface="Times New Roman" pitchFamily="18" charset="0"/>
                <a:ea typeface="ＭＳ Ｐゴシック" pitchFamily="50" charset="-128"/>
                <a:cs typeface="Times New Roman" pitchFamily="18" charset="0"/>
              </a:rPr>
              <a:t>) for reporting allocated radio resources. </a:t>
            </a:r>
            <a:r>
              <a:rPr lang="en-US" altLang="ja-JP" sz="2000" dirty="0" err="1">
                <a:latin typeface="Times New Roman" pitchFamily="18" charset="0"/>
                <a:ea typeface="ＭＳ Ｐゴシック" pitchFamily="50" charset="-128"/>
                <a:cs typeface="Times New Roman" pitchFamily="18" charset="0"/>
              </a:rPr>
              <a:t>Link_Resource_Report</a:t>
            </a:r>
            <a:r>
              <a:rPr lang="en-US" altLang="ja-JP" sz="2000" dirty="0">
                <a:latin typeface="Times New Roman" pitchFamily="18" charset="0"/>
                <a:ea typeface="ＭＳ Ｐゴシック" pitchFamily="50" charset="-128"/>
                <a:cs typeface="Times New Roman" pitchFamily="18" charset="0"/>
              </a:rPr>
              <a:t> and </a:t>
            </a:r>
            <a:r>
              <a:rPr lang="en-US" altLang="ja-JP" sz="2000" dirty="0" err="1" smtClean="0">
                <a:latin typeface="Times New Roman" pitchFamily="18" charset="0"/>
                <a:ea typeface="ＭＳ Ｐゴシック" pitchFamily="50" charset="-128"/>
                <a:cs typeface="Times New Roman" pitchFamily="18" charset="0"/>
              </a:rPr>
              <a:t>MIS_Resource_Report</a:t>
            </a:r>
            <a:r>
              <a:rPr lang="en-US" altLang="ja-JP" sz="2000" dirty="0" smtClean="0">
                <a:latin typeface="Times New Roman" pitchFamily="18" charset="0"/>
                <a:ea typeface="ＭＳ Ｐゴシック" pitchFamily="50" charset="-128"/>
                <a:cs typeface="Times New Roman" pitchFamily="18" charset="0"/>
              </a:rPr>
              <a:t> primitives/messages are explained in “Media </a:t>
            </a:r>
            <a:r>
              <a:rPr lang="en-US" altLang="ja-JP" sz="2000" dirty="0">
                <a:latin typeface="Times New Roman" pitchFamily="18" charset="0"/>
                <a:ea typeface="ＭＳ Ｐゴシック" pitchFamily="50" charset="-128"/>
                <a:cs typeface="Times New Roman" pitchFamily="18" charset="0"/>
              </a:rPr>
              <a:t>Independent Services Framework for Radio Resource </a:t>
            </a:r>
            <a:r>
              <a:rPr lang="en-US" altLang="ja-JP" sz="2000" dirty="0" smtClean="0">
                <a:latin typeface="Times New Roman" pitchFamily="18" charset="0"/>
                <a:ea typeface="ＭＳ Ｐゴシック" pitchFamily="50" charset="-128"/>
                <a:cs typeface="Times New Roman" pitchFamily="18" charset="0"/>
              </a:rPr>
              <a:t>Management </a:t>
            </a:r>
            <a:r>
              <a:rPr lang="en-US" altLang="ja-JP" sz="2000" dirty="0">
                <a:latin typeface="Times New Roman" pitchFamily="18" charset="0"/>
                <a:ea typeface="ＭＳ Ｐゴシック" pitchFamily="50" charset="-128"/>
                <a:cs typeface="Times New Roman" pitchFamily="18" charset="0"/>
              </a:rPr>
              <a:t>in Heterogeneous </a:t>
            </a:r>
            <a:r>
              <a:rPr lang="en-US" altLang="ja-JP" sz="2000" dirty="0" smtClean="0">
                <a:latin typeface="Times New Roman" pitchFamily="18" charset="0"/>
                <a:ea typeface="ＭＳ Ｐゴシック" pitchFamily="50" charset="-128"/>
                <a:cs typeface="Times New Roman" pitchFamily="18" charset="0"/>
              </a:rPr>
              <a:t>Networks” (DCN</a:t>
            </a:r>
            <a:r>
              <a:rPr lang="en-US" altLang="ja-JP" sz="2000" dirty="0">
                <a:latin typeface="Times New Roman" pitchFamily="18" charset="0"/>
                <a:ea typeface="ＭＳ Ｐゴシック" pitchFamily="50" charset="-128"/>
                <a:cs typeface="Times New Roman" pitchFamily="18" charset="0"/>
              </a:rPr>
              <a:t>: </a:t>
            </a:r>
            <a:r>
              <a:rPr lang="en-US" altLang="ja-JP" sz="2000" dirty="0" smtClean="0">
                <a:latin typeface="Times New Roman" pitchFamily="18" charset="0"/>
                <a:ea typeface="ＭＳ Ｐゴシック" pitchFamily="50" charset="-128"/>
                <a:cs typeface="Times New Roman" pitchFamily="18" charset="0"/>
              </a:rPr>
              <a:t>21-14-0111-00-SAUC).</a:t>
            </a:r>
          </a:p>
        </p:txBody>
      </p:sp>
      <p:sp>
        <p:nvSpPr>
          <p:cNvPr id="2052" name="Slide Number Placeholder 4"/>
          <p:cNvSpPr>
            <a:spLocks noGrp="1"/>
          </p:cNvSpPr>
          <p:nvPr>
            <p:ph type="sldNum" sz="quarter" idx="11"/>
          </p:nvPr>
        </p:nvSpPr>
        <p:spPr>
          <a:noFill/>
        </p:spPr>
        <p:txBody>
          <a:bodyPr/>
          <a:lstStyle/>
          <a:p>
            <a:fld id="{04543137-1024-4E05-8420-1A5C4993A36B}" type="slidenum">
              <a:rPr lang="en-US" altLang="ja-JP">
                <a:solidFill>
                  <a:srgbClr val="000000"/>
                </a:solidFill>
              </a:rPr>
              <a:pPr/>
              <a:t>1</a:t>
            </a:fld>
            <a:endParaRPr lang="en-US" altLang="ja-JP">
              <a:solidFill>
                <a:srgbClr val="000000"/>
              </a:solidFill>
            </a:endParaRPr>
          </a:p>
        </p:txBody>
      </p:sp>
    </p:spTree>
    <p:extLst>
      <p:ext uri="{BB962C8B-B14F-4D97-AF65-F5344CB8AC3E}">
        <p14:creationId xmlns:p14="http://schemas.microsoft.com/office/powerpoint/2010/main" val="13948706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4"/>
          <p:cNvSpPr>
            <a:spLocks noGrp="1"/>
          </p:cNvSpPr>
          <p:nvPr>
            <p:ph type="sldNum" sz="quarter" idx="11"/>
          </p:nvPr>
        </p:nvSpPr>
        <p:spPr>
          <a:noFill/>
        </p:spPr>
        <p:txBody>
          <a:bodyPr/>
          <a:lstStyle/>
          <a:p>
            <a:fld id="{BE78C5E8-8C35-4A85-BF87-71E4D39BF386}" type="slidenum">
              <a:rPr lang="en-US" altLang="ja-JP">
                <a:solidFill>
                  <a:srgbClr val="000000"/>
                </a:solidFill>
              </a:rPr>
              <a:pPr/>
              <a:t>2</a:t>
            </a:fld>
            <a:endParaRPr lang="en-US" altLang="ja-JP">
              <a:solidFill>
                <a:srgbClr val="000000"/>
              </a:solidFill>
            </a:endParaRPr>
          </a:p>
        </p:txBody>
      </p:sp>
      <p:sp>
        <p:nvSpPr>
          <p:cNvPr id="3076"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fontAlgn="base" latinLnBrk="0">
              <a:lnSpc>
                <a:spcPct val="80000"/>
              </a:lnSpc>
              <a:spcBef>
                <a:spcPct val="0"/>
              </a:spcBef>
              <a:spcAft>
                <a:spcPct val="0"/>
              </a:spcAft>
              <a:buClr>
                <a:srgbClr val="618FFD"/>
              </a:buClr>
              <a:buSzPct val="75000"/>
            </a:pPr>
            <a:r>
              <a:rPr lang="en-US" altLang="ja-JP" sz="2400" b="1" dirty="0">
                <a:solidFill>
                  <a:srgbClr val="000000"/>
                </a:solidFill>
                <a:latin typeface="Times New Roman" pitchFamily="18" charset="0"/>
                <a:ea typeface="ＭＳ Ｐゴシック" pitchFamily="50" charset="-128"/>
                <a:cs typeface="Times New Roman" pitchFamily="18" charset="0"/>
              </a:rPr>
              <a:t>IEEE 802.21 presentation release statements</a:t>
            </a:r>
            <a:endParaRPr lang="en-US" altLang="ja-JP" sz="2400" dirty="0">
              <a:solidFill>
                <a:srgbClr val="000000"/>
              </a:solidFill>
              <a:latin typeface="Times New Roman" pitchFamily="18" charset="0"/>
              <a:ea typeface="ＭＳ Ｐゴシック" pitchFamily="50" charset="-128"/>
              <a:cs typeface="Times New Roman" pitchFamily="18" charset="0"/>
            </a:endParaRPr>
          </a:p>
          <a:p>
            <a:pPr marL="280988" indent="-280988" algn="just"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The contributor is familiar with IEEE patent policy, as stated in </a:t>
            </a:r>
            <a:r>
              <a:rPr lang="en-US" altLang="ja-JP" sz="1600" dirty="0">
                <a:solidFill>
                  <a:srgbClr val="000000"/>
                </a:solidFill>
                <a:latin typeface="Times New Roman" pitchFamily="18" charset="0"/>
                <a:ea typeface="ＭＳ Ｐゴシック" pitchFamily="50" charset="-128"/>
                <a:cs typeface="Times New Roman" pitchFamily="18" charset="0"/>
                <a:hlinkClick r:id="rId3"/>
              </a:rPr>
              <a:t>Section 6 of the IEEE-SA Standards Board bylaws</a:t>
            </a:r>
            <a:r>
              <a:rPr lang="en-US" altLang="ja-JP" sz="1600" dirty="0">
                <a:solidFill>
                  <a:srgbClr val="000099"/>
                </a:solidFill>
                <a:latin typeface="Times New Roman" pitchFamily="18" charset="0"/>
                <a:ea typeface="ＭＳ Ｐゴシック" pitchFamily="50" charset="-128"/>
                <a:cs typeface="Times New Roman" pitchFamily="18" charset="0"/>
              </a:rPr>
              <a:t> </a:t>
            </a:r>
            <a:r>
              <a:rPr lang="en-US" altLang="ja-JP" sz="1600" dirty="0">
                <a:solidFill>
                  <a:srgbClr val="000000"/>
                </a:solidFill>
                <a:latin typeface="Times New Roman" pitchFamily="18" charset="0"/>
                <a:ea typeface="ＭＳ Ｐゴシック" pitchFamily="50" charset="-128"/>
                <a:cs typeface="Times New Roman" pitchFamily="18" charset="0"/>
              </a:rPr>
              <a:t>&lt;</a:t>
            </a:r>
            <a:r>
              <a:rPr lang="en-US" altLang="ja-JP" sz="1600" dirty="0">
                <a:solidFill>
                  <a:srgbClr val="000000"/>
                </a:solidFill>
                <a:latin typeface="Times New Roman" pitchFamily="18" charset="0"/>
                <a:ea typeface="ＭＳ Ｐゴシック" pitchFamily="50" charset="-128"/>
                <a:cs typeface="Times New Roman" pitchFamily="18" charset="0"/>
                <a:hlinkClick r:id="rId4"/>
              </a:rPr>
              <a:t>http://standards.ieee.org/guides/bylaws/sect6-7.html#6</a:t>
            </a:r>
            <a:r>
              <a:rPr lang="en-US" altLang="ja-JP" sz="1600" dirty="0">
                <a:solidFill>
                  <a:srgbClr val="000000"/>
                </a:solidFill>
                <a:latin typeface="Times New Roman" pitchFamily="18" charset="0"/>
                <a:ea typeface="ＭＳ Ｐゴシック" pitchFamily="50" charset="-128"/>
                <a:cs typeface="Times New Roman" pitchFamily="18" charset="0"/>
              </a:rPr>
              <a:t>&gt; and in </a:t>
            </a:r>
            <a:r>
              <a:rPr lang="en-US" altLang="ja-JP" sz="1600" i="1" dirty="0">
                <a:solidFill>
                  <a:srgbClr val="000000"/>
                </a:solidFill>
                <a:latin typeface="Times New Roman" pitchFamily="18" charset="0"/>
                <a:ea typeface="ＭＳ Ｐゴシック" pitchFamily="50" charset="-128"/>
                <a:cs typeface="Times New Roman" pitchFamily="18" charset="0"/>
              </a:rPr>
              <a:t>Understanding Patent Issues During IEEE Standards Development</a:t>
            </a:r>
            <a:r>
              <a:rPr lang="en-US" altLang="ja-JP" sz="1600" dirty="0">
                <a:solidFill>
                  <a:srgbClr val="000000"/>
                </a:solidFill>
                <a:latin typeface="Times New Roman" pitchFamily="18" charset="0"/>
                <a:ea typeface="ＭＳ Ｐゴシック" pitchFamily="50" charset="-128"/>
                <a:cs typeface="Times New Roman" pitchFamily="18" charset="0"/>
              </a:rPr>
              <a:t> </a:t>
            </a:r>
            <a:r>
              <a:rPr lang="en-US" altLang="ja-JP" sz="1600" dirty="0">
                <a:solidFill>
                  <a:srgbClr val="000000"/>
                </a:solidFill>
                <a:latin typeface="Times New Roman" pitchFamily="18" charset="0"/>
                <a:ea typeface="ＭＳ Ｐゴシック" pitchFamily="50" charset="-128"/>
                <a:cs typeface="Times New Roman" pitchFamily="18" charset="0"/>
                <a:hlinkClick r:id="rId5"/>
              </a:rPr>
              <a:t>http://standards.ieee.org/board/pat/faq.pdf</a:t>
            </a:r>
            <a:r>
              <a:rPr lang="en-US" altLang="ja-JP" sz="1600" dirty="0">
                <a:solidFill>
                  <a:srgbClr val="000000"/>
                </a:solidFill>
                <a:latin typeface="Times New Roman" pitchFamily="18" charset="0"/>
                <a:ea typeface="ＭＳ Ｐゴシック" pitchFamily="50" charset="-128"/>
                <a:cs typeface="Times New Roman" pitchFamily="18" charset="0"/>
              </a:rPr>
              <a:t>&gt; </a:t>
            </a:r>
          </a:p>
        </p:txBody>
      </p:sp>
    </p:spTree>
    <p:extLst>
      <p:ext uri="{BB962C8B-B14F-4D97-AF65-F5344CB8AC3E}">
        <p14:creationId xmlns:p14="http://schemas.microsoft.com/office/powerpoint/2010/main" val="296752577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3200" dirty="0" smtClean="0"/>
              <a:t>Comparisons of Usages</a:t>
            </a:r>
            <a:endParaRPr lang="ko-KR" altLang="en-US" sz="3200"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3</a:t>
            </a:fld>
            <a:endParaRPr lang="en-US" altLang="ja-JP">
              <a:solidFill>
                <a:srgbClr val="000000"/>
              </a:solidFill>
            </a:endParaRPr>
          </a:p>
        </p:txBody>
      </p:sp>
      <p:graphicFrame>
        <p:nvGraphicFramePr>
          <p:cNvPr id="6" name="표 5"/>
          <p:cNvGraphicFramePr>
            <a:graphicFrameLocks noGrp="1"/>
          </p:cNvGraphicFramePr>
          <p:nvPr>
            <p:extLst>
              <p:ext uri="{D42A27DB-BD31-4B8C-83A1-F6EECF244321}">
                <p14:modId xmlns:p14="http://schemas.microsoft.com/office/powerpoint/2010/main" val="3867453031"/>
              </p:ext>
            </p:extLst>
          </p:nvPr>
        </p:nvGraphicFramePr>
        <p:xfrm>
          <a:off x="251520" y="1268760"/>
          <a:ext cx="8640961" cy="3840480"/>
        </p:xfrm>
        <a:graphic>
          <a:graphicData uri="http://schemas.openxmlformats.org/drawingml/2006/table">
            <a:tbl>
              <a:tblPr firstRow="1" bandRow="1">
                <a:tableStyleId>{5C22544A-7EE6-4342-B048-85BDC9FD1C3A}</a:tableStyleId>
              </a:tblPr>
              <a:tblGrid>
                <a:gridCol w="1656184"/>
                <a:gridCol w="1728192"/>
                <a:gridCol w="2478688"/>
                <a:gridCol w="2777897"/>
              </a:tblGrid>
              <a:tr h="576064">
                <a:tc>
                  <a:txBody>
                    <a:bodyPr/>
                    <a:lstStyle/>
                    <a:p>
                      <a:pPr latinLnBrk="1"/>
                      <a:r>
                        <a:rPr lang="en-US" altLang="ko-KR" sz="1600" dirty="0" smtClean="0"/>
                        <a:t>Primitive/</a:t>
                      </a:r>
                    </a:p>
                    <a:p>
                      <a:pPr latinLnBrk="1"/>
                      <a:r>
                        <a:rPr lang="en-US" altLang="ko-KR" sz="1600" dirty="0" smtClean="0"/>
                        <a:t>Message</a:t>
                      </a:r>
                      <a:endParaRPr lang="ko-KR" altLang="en-US" sz="1600" dirty="0"/>
                    </a:p>
                  </a:txBody>
                  <a:tcPr/>
                </a:tc>
                <a:tc>
                  <a:txBody>
                    <a:bodyPr/>
                    <a:lstStyle/>
                    <a:p>
                      <a:pPr latinLnBrk="1"/>
                      <a:r>
                        <a:rPr lang="en-US" altLang="ko-KR" sz="1200" dirty="0" err="1" smtClean="0"/>
                        <a:t>Link_Resorce_Report</a:t>
                      </a:r>
                      <a:r>
                        <a:rPr lang="en-US" altLang="ko-KR" sz="1200" dirty="0" smtClean="0"/>
                        <a:t>,</a:t>
                      </a:r>
                    </a:p>
                    <a:p>
                      <a:pPr latinLnBrk="1"/>
                      <a:r>
                        <a:rPr lang="en-US" altLang="ko-KR" sz="1200" dirty="0" err="1" smtClean="0"/>
                        <a:t>MIS_Resource_Report</a:t>
                      </a:r>
                      <a:endParaRPr lang="ko-KR" altLang="en-US" sz="1200" dirty="0"/>
                    </a:p>
                  </a:txBody>
                  <a:tcPr/>
                </a:tc>
                <a:tc>
                  <a:txBody>
                    <a:bodyPr/>
                    <a:lstStyle/>
                    <a:p>
                      <a:pPr latinLnBrk="1"/>
                      <a:r>
                        <a:rPr lang="en-US" altLang="ko-KR" sz="1200" dirty="0" err="1" smtClean="0"/>
                        <a:t>Link_Detected</a:t>
                      </a:r>
                      <a:r>
                        <a:rPr lang="en-US" altLang="ko-KR" sz="1200" dirty="0" smtClean="0"/>
                        <a:t>,</a:t>
                      </a:r>
                    </a:p>
                    <a:p>
                      <a:pPr latinLnBrk="1"/>
                      <a:r>
                        <a:rPr lang="en-US" altLang="ko-KR" sz="1200" dirty="0" err="1" smtClean="0"/>
                        <a:t>MIS_Link_Detected</a:t>
                      </a:r>
                      <a:endParaRPr lang="ko-KR" altLang="en-US" sz="1200" dirty="0"/>
                    </a:p>
                  </a:txBody>
                  <a:tcPr/>
                </a:tc>
                <a:tc>
                  <a:txBody>
                    <a:bodyPr/>
                    <a:lstStyle/>
                    <a:p>
                      <a:pPr latinLnBrk="1"/>
                      <a:r>
                        <a:rPr lang="en-US" altLang="ko-KR" sz="1200" dirty="0" err="1" smtClean="0"/>
                        <a:t>Link_Parameters_Report</a:t>
                      </a:r>
                      <a:endParaRPr lang="en-US" altLang="ko-KR" sz="1200" dirty="0" smtClean="0"/>
                    </a:p>
                    <a:p>
                      <a:pPr latinLnBrk="1"/>
                      <a:r>
                        <a:rPr lang="en-US" altLang="ko-KR" sz="1200" dirty="0" err="1" smtClean="0"/>
                        <a:t>MIS_Link_Parameters_Report</a:t>
                      </a:r>
                      <a:endParaRPr lang="ko-KR" altLang="en-US" sz="1200"/>
                    </a:p>
                  </a:txBody>
                  <a:tcPr/>
                </a:tc>
              </a:tr>
              <a:tr h="354858">
                <a:tc>
                  <a:txBody>
                    <a:bodyPr/>
                    <a:lstStyle/>
                    <a:p>
                      <a:pPr latinLnBrk="1"/>
                      <a:r>
                        <a:rPr lang="en-US" altLang="ko-KR" sz="1400" dirty="0" smtClean="0"/>
                        <a:t>Proposed new/</a:t>
                      </a:r>
                    </a:p>
                    <a:p>
                      <a:pPr latinLnBrk="1"/>
                      <a:r>
                        <a:rPr lang="en-US" altLang="ko-KR" sz="1400" dirty="0" smtClean="0"/>
                        <a:t>Preexisting</a:t>
                      </a:r>
                      <a:r>
                        <a:rPr lang="en-US" altLang="ko-KR" sz="1400" baseline="0" dirty="0" smtClean="0"/>
                        <a:t> </a:t>
                      </a:r>
                      <a:endParaRPr lang="ko-KR" altLang="en-US" sz="1400" dirty="0"/>
                    </a:p>
                  </a:txBody>
                  <a:tcPr>
                    <a:lnB w="12700" cap="flat" cmpd="sng" algn="ctr">
                      <a:solidFill>
                        <a:schemeClr val="bg1"/>
                      </a:solidFill>
                      <a:prstDash val="solid"/>
                      <a:round/>
                      <a:headEnd type="none" w="med" len="med"/>
                      <a:tailEnd type="none" w="med" len="med"/>
                    </a:lnB>
                  </a:tcPr>
                </a:tc>
                <a:tc>
                  <a:txBody>
                    <a:bodyPr/>
                    <a:lstStyle/>
                    <a:p>
                      <a:pPr latinLnBrk="1"/>
                      <a:r>
                        <a:rPr lang="en-US" altLang="ko-KR" sz="1400" dirty="0" smtClean="0"/>
                        <a:t>Proposed new primitive/</a:t>
                      </a:r>
                    </a:p>
                    <a:p>
                      <a:pPr latinLnBrk="1"/>
                      <a:r>
                        <a:rPr lang="en-US" altLang="ko-KR" sz="1400" dirty="0" smtClean="0"/>
                        <a:t>Proposed</a:t>
                      </a:r>
                      <a:r>
                        <a:rPr lang="en-US" altLang="ko-KR" sz="1400" baseline="0" dirty="0" smtClean="0"/>
                        <a:t> n</a:t>
                      </a:r>
                      <a:r>
                        <a:rPr lang="en-US" altLang="ko-KR" sz="1400" dirty="0" smtClean="0"/>
                        <a:t>ew message</a:t>
                      </a:r>
                      <a:endParaRPr lang="ko-KR" altLang="en-US" sz="1400" dirty="0"/>
                    </a:p>
                  </a:txBody>
                  <a:tcPr>
                    <a:lnB w="12700" cap="flat" cmpd="sng" algn="ctr">
                      <a:solidFill>
                        <a:schemeClr val="bg1"/>
                      </a:solidFill>
                      <a:prstDash val="solid"/>
                      <a:round/>
                      <a:headEnd type="none" w="med" len="med"/>
                      <a:tailEnd type="none" w="med" len="med"/>
                    </a:lnB>
                  </a:tcPr>
                </a:tc>
                <a:tc>
                  <a:txBody>
                    <a:bodyPr/>
                    <a:lstStyle/>
                    <a:p>
                      <a:pPr latinLnBrk="1"/>
                      <a:r>
                        <a:rPr lang="en-US" altLang="ko-KR" sz="1400" dirty="0" smtClean="0"/>
                        <a:t>Preexisting primitive/</a:t>
                      </a:r>
                    </a:p>
                    <a:p>
                      <a:pPr latinLnBrk="1"/>
                      <a:r>
                        <a:rPr lang="en-US" altLang="ko-KR" sz="1400" dirty="0" smtClean="0"/>
                        <a:t>Preexisting message</a:t>
                      </a:r>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(Clause 7.3.1 in IEEE 802.21-2008 Std.)</a:t>
                      </a:r>
                      <a:endParaRPr lang="ko-KR" altLang="en-US" sz="1400" dirty="0" smtClean="0"/>
                    </a:p>
                  </a:txBody>
                  <a:tcPr>
                    <a:lnB w="12700" cap="flat" cmpd="sng" algn="ctr">
                      <a:solidFill>
                        <a:schemeClr val="bg1"/>
                      </a:solidFill>
                      <a:prstDash val="solid"/>
                      <a:round/>
                      <a:headEnd type="none" w="med" len="med"/>
                      <a:tailEnd type="none" w="med" len="med"/>
                    </a:lnB>
                  </a:tcPr>
                </a:tc>
                <a:tc>
                  <a:txBody>
                    <a:bodyPr/>
                    <a:lstStyle/>
                    <a:p>
                      <a:pPr latinLnBrk="1"/>
                      <a:r>
                        <a:rPr lang="en-US" altLang="ko-KR" sz="1400" dirty="0" smtClean="0"/>
                        <a:t>Preexisting primitive/</a:t>
                      </a:r>
                    </a:p>
                    <a:p>
                      <a:pPr latinLnBrk="1"/>
                      <a:r>
                        <a:rPr lang="en-US" altLang="ko-KR" sz="1400" dirty="0" smtClean="0"/>
                        <a:t>Preexisting message</a:t>
                      </a:r>
                    </a:p>
                    <a:p>
                      <a:pPr latinLnBrk="1"/>
                      <a:r>
                        <a:rPr lang="en-US" altLang="ko-KR" sz="1400" dirty="0" smtClean="0"/>
                        <a:t>(Clause 7.3.4 in IEEE 802.21-2008 Std.)</a:t>
                      </a:r>
                      <a:endParaRPr lang="ko-KR" altLang="en-US" sz="1400" dirty="0" smtClean="0"/>
                    </a:p>
                  </a:txBody>
                  <a:tcPr>
                    <a:lnB w="12700" cap="flat" cmpd="sng" algn="ctr">
                      <a:solidFill>
                        <a:schemeClr val="bg1"/>
                      </a:solidFill>
                      <a:prstDash val="solid"/>
                      <a:round/>
                      <a:headEnd type="none" w="med" len="med"/>
                      <a:tailEnd type="none" w="med" len="med"/>
                    </a:lnB>
                  </a:tcPr>
                </a:tc>
              </a:tr>
              <a:tr h="477024">
                <a:tc>
                  <a:txBody>
                    <a:bodyPr/>
                    <a:lstStyle/>
                    <a:p>
                      <a:pPr latinLnBrk="1"/>
                      <a:r>
                        <a:rPr lang="en-US" altLang="ko-KR" sz="1400" dirty="0" smtClean="0"/>
                        <a:t>Usages</a:t>
                      </a:r>
                      <a:endParaRPr lang="ko-KR" altLang="en-US" sz="1400" dirty="0"/>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indent="0" algn="l" defTabSz="914400" rtl="0" eaLnBrk="1" fontAlgn="auto" latinLnBrk="1" hangingPunct="1">
                        <a:lnSpc>
                          <a:spcPct val="100000"/>
                        </a:lnSpc>
                        <a:spcBef>
                          <a:spcPts val="0"/>
                        </a:spcBef>
                        <a:spcAft>
                          <a:spcPts val="0"/>
                        </a:spcAft>
                        <a:buClrTx/>
                        <a:buSzTx/>
                        <a:buFont typeface="Arial" panose="020B0604020202020204" pitchFamily="34" charset="0"/>
                        <a:buNone/>
                        <a:tabLst/>
                        <a:defRPr/>
                      </a:pPr>
                      <a:r>
                        <a:rPr lang="en-US" altLang="ko-KR" sz="1400" baseline="0" dirty="0" smtClean="0"/>
                        <a:t>Indicates allocated radio resources (e.g., frequency, time, and transmit power)</a:t>
                      </a: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latinLnBrk="1"/>
                      <a:r>
                        <a:rPr lang="en-US" altLang="ko-KR" sz="1400" dirty="0" smtClean="0"/>
                        <a:t>Implies that the MN is in the coverage area.</a:t>
                      </a:r>
                      <a:endParaRPr lang="ko-KR" altLang="en-US" sz="1400" dirty="0"/>
                    </a:p>
                  </a:txBody>
                  <a:tcPr>
                    <a:lnT w="12700" cap="flat" cmpd="sng" algn="ctr">
                      <a:solidFill>
                        <a:schemeClr val="bg1"/>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latinLnBrk="1"/>
                      <a:r>
                        <a:rPr lang="en-US" altLang="ko-KR" sz="1400" dirty="0" smtClean="0"/>
                        <a:t>Indicates changes in link conditions (e.g., data rate, signal strength, and packet error rate) that have crossed specified threshold levels.</a:t>
                      </a:r>
                      <a:endParaRPr lang="ko-KR" altLang="en-US" sz="1400" dirty="0"/>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218611">
                <a:tc>
                  <a:txBody>
                    <a:bodyPr/>
                    <a:lstStyle/>
                    <a:p>
                      <a:pPr latinLnBrk="1"/>
                      <a:r>
                        <a:rPr lang="en-US" altLang="ko-KR" sz="1200" dirty="0" smtClean="0"/>
                        <a:t>Usage comparisons with </a:t>
                      </a:r>
                      <a:r>
                        <a:rPr lang="en-US" altLang="ko-KR" sz="1200" dirty="0" err="1" smtClean="0"/>
                        <a:t>Link_Resorce_Report</a:t>
                      </a:r>
                      <a:r>
                        <a:rPr lang="en-US" altLang="ko-KR" sz="1200" baseline="0" dirty="0" smtClean="0"/>
                        <a:t>/</a:t>
                      </a:r>
                      <a:endParaRPr lang="en-US" altLang="ko-KR" sz="1200" dirty="0" smtClean="0"/>
                    </a:p>
                    <a:p>
                      <a:pPr latinLnBrk="1"/>
                      <a:r>
                        <a:rPr lang="en-US" altLang="ko-KR" sz="1200" dirty="0" err="1" smtClean="0"/>
                        <a:t>MIS_Resource_Report</a:t>
                      </a:r>
                      <a:endParaRPr lang="en-US" altLang="ko-KR" sz="1200" dirty="0" smtClean="0"/>
                    </a:p>
                    <a:p>
                      <a:pPr latinLnBrk="1"/>
                      <a:endParaRPr lang="ko-KR" altLang="en-US" sz="1400" dirty="0"/>
                    </a:p>
                  </a:txBody>
                  <a:tcPr>
                    <a:lnT w="12700" cap="flat" cmpd="sng" algn="ctr">
                      <a:solidFill>
                        <a:schemeClr val="bg1"/>
                      </a:solidFill>
                      <a:prstDash val="solid"/>
                      <a:round/>
                      <a:headEnd type="none" w="med" len="med"/>
                      <a:tailEnd type="none" w="med" len="med"/>
                    </a:lnT>
                  </a:tcPr>
                </a:tc>
                <a:tc>
                  <a:txBody>
                    <a:bodyPr/>
                    <a:lstStyle/>
                    <a:p>
                      <a:pPr algn="ctr" latinLnBrk="1"/>
                      <a:r>
                        <a:rPr lang="en-US" altLang="ko-KR" sz="1400" dirty="0" smtClean="0"/>
                        <a:t>-</a:t>
                      </a:r>
                      <a:endParaRPr lang="ko-KR" altLang="en-US" sz="1400"/>
                    </a:p>
                  </a:txBody>
                  <a:tcPr anchor="ctr">
                    <a:lnR w="38100" cap="flat" cmpd="sng" algn="ctr">
                      <a:solidFill>
                        <a:srgbClr val="FF0000"/>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latinLnBrk="1"/>
                      <a:r>
                        <a:rPr lang="en-US" altLang="ko-KR" sz="1400" dirty="0" err="1" smtClean="0"/>
                        <a:t>Link_Resource_Report</a:t>
                      </a:r>
                      <a:r>
                        <a:rPr lang="en-US" altLang="ko-KR" sz="1400" dirty="0" smtClean="0"/>
                        <a:t>/</a:t>
                      </a:r>
                      <a:r>
                        <a:rPr lang="en-US" altLang="ko-KR" sz="1400" dirty="0" err="1" smtClean="0"/>
                        <a:t>MIS_Resource</a:t>
                      </a:r>
                      <a:r>
                        <a:rPr lang="en-US" altLang="ko-KR" sz="1400" baseline="0" dirty="0" err="1" smtClean="0"/>
                        <a:t>_Reoprt</a:t>
                      </a:r>
                      <a:r>
                        <a:rPr lang="en-US" altLang="ko-KR" sz="1400" baseline="0" dirty="0" smtClean="0"/>
                        <a:t> indicates allocated radio resources in </a:t>
                      </a:r>
                      <a:r>
                        <a:rPr lang="en-US" altLang="ko-KR" sz="1400" b="1" u="sng" baseline="0" dirty="0" smtClean="0">
                          <a:solidFill>
                            <a:srgbClr val="00B050"/>
                          </a:solidFill>
                        </a:rPr>
                        <a:t>access networks</a:t>
                      </a:r>
                      <a:r>
                        <a:rPr lang="en-US" altLang="ko-KR" sz="1400" baseline="0" dirty="0" smtClean="0"/>
                        <a:t>, but </a:t>
                      </a:r>
                      <a:r>
                        <a:rPr lang="en-US" altLang="ko-KR" sz="1400" dirty="0" err="1" smtClean="0"/>
                        <a:t>Link_Detected</a:t>
                      </a:r>
                      <a:r>
                        <a:rPr lang="en-US" altLang="ko-KR" sz="1400" dirty="0" smtClean="0"/>
                        <a:t>/</a:t>
                      </a:r>
                      <a:r>
                        <a:rPr lang="en-US" altLang="ko-KR" sz="1400" dirty="0" err="1" smtClean="0"/>
                        <a:t>MIS_Link_Detected</a:t>
                      </a:r>
                      <a:r>
                        <a:rPr lang="en-US" altLang="ko-KR" sz="1400" dirty="0" smtClean="0"/>
                        <a:t> indicates existence of </a:t>
                      </a:r>
                      <a:r>
                        <a:rPr lang="en-US" altLang="ko-KR" sz="1400" b="1" u="sng" dirty="0" smtClean="0">
                          <a:solidFill>
                            <a:srgbClr val="FF0000"/>
                          </a:solidFill>
                        </a:rPr>
                        <a:t>MN</a:t>
                      </a:r>
                      <a:r>
                        <a:rPr lang="en-US" altLang="ko-KR" sz="1400" dirty="0" smtClean="0"/>
                        <a:t>.</a:t>
                      </a:r>
                      <a:endParaRPr lang="ko-KR" altLang="en-US" sz="1400" smtClean="0"/>
                    </a:p>
                  </a:txBody>
                  <a:tcP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latinLnBrk="1"/>
                      <a:r>
                        <a:rPr lang="en-US" altLang="ko-KR" sz="1400" dirty="0" err="1" smtClean="0"/>
                        <a:t>Link_Resource_Report</a:t>
                      </a:r>
                      <a:r>
                        <a:rPr lang="en-US" altLang="ko-KR" sz="1400" dirty="0" smtClean="0"/>
                        <a:t>/</a:t>
                      </a:r>
                      <a:r>
                        <a:rPr lang="en-US" altLang="ko-KR" sz="1400" dirty="0" err="1" smtClean="0"/>
                        <a:t>MIS_Resource</a:t>
                      </a:r>
                      <a:r>
                        <a:rPr lang="en-US" altLang="ko-KR" sz="1400" baseline="0" dirty="0" err="1" smtClean="0"/>
                        <a:t>_Reoprt</a:t>
                      </a:r>
                      <a:r>
                        <a:rPr lang="en-US" altLang="ko-KR" sz="1400" baseline="0" dirty="0" smtClean="0"/>
                        <a:t> indicates value of </a:t>
                      </a:r>
                      <a:r>
                        <a:rPr lang="en-US" altLang="ko-KR" sz="1400" b="1" u="sng" baseline="0" dirty="0" smtClean="0">
                          <a:solidFill>
                            <a:srgbClr val="00B050"/>
                          </a:solidFill>
                        </a:rPr>
                        <a:t>allocation</a:t>
                      </a:r>
                      <a:r>
                        <a:rPr lang="en-US" altLang="ko-KR" sz="1400" baseline="0" dirty="0" smtClean="0"/>
                        <a:t>, but </a:t>
                      </a:r>
                      <a:r>
                        <a:rPr lang="en-US" altLang="ko-KR" sz="1400" dirty="0" err="1" smtClean="0"/>
                        <a:t>Link_Parameters_Report</a:t>
                      </a:r>
                      <a:r>
                        <a:rPr lang="en-US" altLang="ko-KR" sz="1400" dirty="0" smtClean="0"/>
                        <a:t>/</a:t>
                      </a:r>
                      <a:r>
                        <a:rPr lang="en-US" altLang="ko-KR" sz="1400" baseline="0" dirty="0" smtClean="0"/>
                        <a:t> </a:t>
                      </a:r>
                      <a:r>
                        <a:rPr lang="en-US" altLang="ko-KR" sz="1400" dirty="0" err="1" smtClean="0"/>
                        <a:t>MIS_Link_Parameters_Report</a:t>
                      </a:r>
                      <a:r>
                        <a:rPr lang="en-US" altLang="ko-KR" sz="1400" dirty="0" smtClean="0"/>
                        <a:t> indicates value of</a:t>
                      </a:r>
                      <a:r>
                        <a:rPr lang="en-US" altLang="ko-KR" sz="1400" b="1" dirty="0" smtClean="0">
                          <a:solidFill>
                            <a:srgbClr val="FF0000"/>
                          </a:solidFill>
                        </a:rPr>
                        <a:t> </a:t>
                      </a:r>
                      <a:r>
                        <a:rPr lang="en-US" altLang="ko-KR" sz="1400" b="1" u="sng" dirty="0" smtClean="0">
                          <a:solidFill>
                            <a:srgbClr val="FF0000"/>
                          </a:solidFill>
                        </a:rPr>
                        <a:t>measurement</a:t>
                      </a:r>
                      <a:r>
                        <a:rPr lang="en-US" altLang="ko-KR" sz="1400" dirty="0" smtClean="0"/>
                        <a:t>.</a:t>
                      </a:r>
                      <a:endParaRPr lang="ko-KR" altLang="en-US" sz="1400" dirty="0" smtClean="0"/>
                    </a:p>
                  </a:txBody>
                  <a:tcPr>
                    <a:lnL w="38100" cap="flat" cmpd="sng" algn="ctr">
                      <a:solidFill>
                        <a:srgbClr val="FF0000"/>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r>
            </a:tbl>
          </a:graphicData>
        </a:graphic>
      </p:graphicFrame>
      <p:sp>
        <p:nvSpPr>
          <p:cNvPr id="8" name="TextBox 7"/>
          <p:cNvSpPr txBox="1"/>
          <p:nvPr/>
        </p:nvSpPr>
        <p:spPr>
          <a:xfrm>
            <a:off x="251520" y="5517458"/>
            <a:ext cx="8640961" cy="646331"/>
          </a:xfrm>
          <a:prstGeom prst="rect">
            <a:avLst/>
          </a:prstGeom>
          <a:noFill/>
          <a:ln>
            <a:solidFill>
              <a:srgbClr val="FF0000"/>
            </a:solidFill>
          </a:ln>
        </p:spPr>
        <p:txBody>
          <a:bodyPr wrap="square" rtlCol="0">
            <a:spAutoFit/>
          </a:bodyPr>
          <a:lstStyle/>
          <a:p>
            <a:pPr marL="285750" indent="-285750">
              <a:buFont typeface="Arial" panose="020B0604020202020204" pitchFamily="34" charset="0"/>
              <a:buChar char="•"/>
            </a:pPr>
            <a:r>
              <a:rPr lang="en-US" altLang="ko-KR" dirty="0" err="1" smtClean="0"/>
              <a:t>Link_Resource_Report</a:t>
            </a:r>
            <a:r>
              <a:rPr lang="en-US" altLang="ko-KR" dirty="0" smtClean="0"/>
              <a:t>/</a:t>
            </a:r>
            <a:r>
              <a:rPr lang="en-US" altLang="ko-KR" dirty="0" err="1" smtClean="0"/>
              <a:t>MIS_Resource_Report</a:t>
            </a:r>
            <a:r>
              <a:rPr lang="en-US" altLang="ko-KR" dirty="0" smtClean="0"/>
              <a:t> and </a:t>
            </a:r>
            <a:r>
              <a:rPr lang="en-US" altLang="ko-KR" dirty="0" err="1" smtClean="0"/>
              <a:t>Link_Detected</a:t>
            </a:r>
            <a:r>
              <a:rPr lang="en-US" altLang="ko-KR" dirty="0" smtClean="0"/>
              <a:t>/</a:t>
            </a:r>
            <a:r>
              <a:rPr lang="en-US" altLang="ko-KR" dirty="0" err="1" smtClean="0"/>
              <a:t>MIS_Link_Detected</a:t>
            </a:r>
            <a:r>
              <a:rPr lang="en-US" altLang="ko-KR" dirty="0" smtClean="0"/>
              <a:t> cannot be merged because their usages are totally different.</a:t>
            </a:r>
          </a:p>
        </p:txBody>
      </p:sp>
      <p:cxnSp>
        <p:nvCxnSpPr>
          <p:cNvPr id="10" name="직선 화살표 연결선 9"/>
          <p:cNvCxnSpPr/>
          <p:nvPr/>
        </p:nvCxnSpPr>
        <p:spPr>
          <a:xfrm>
            <a:off x="4860032" y="5109240"/>
            <a:ext cx="0" cy="384016"/>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7858794"/>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Comparisons of MIS Type</a:t>
            </a:r>
            <a:endParaRPr lang="ko-KR" altLang="en-US"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4</a:t>
            </a:fld>
            <a:endParaRPr lang="en-US" altLang="ja-JP">
              <a:solidFill>
                <a:srgbClr val="000000"/>
              </a:solidFill>
            </a:endParaRPr>
          </a:p>
        </p:txBody>
      </p:sp>
      <p:graphicFrame>
        <p:nvGraphicFramePr>
          <p:cNvPr id="5" name="표 4"/>
          <p:cNvGraphicFramePr>
            <a:graphicFrameLocks noGrp="1"/>
          </p:cNvGraphicFramePr>
          <p:nvPr>
            <p:extLst>
              <p:ext uri="{D42A27DB-BD31-4B8C-83A1-F6EECF244321}">
                <p14:modId xmlns:p14="http://schemas.microsoft.com/office/powerpoint/2010/main" val="3452793285"/>
              </p:ext>
            </p:extLst>
          </p:nvPr>
        </p:nvGraphicFramePr>
        <p:xfrm>
          <a:off x="251520" y="1268760"/>
          <a:ext cx="8640961" cy="2621280"/>
        </p:xfrm>
        <a:graphic>
          <a:graphicData uri="http://schemas.openxmlformats.org/drawingml/2006/table">
            <a:tbl>
              <a:tblPr firstRow="1" bandRow="1">
                <a:tableStyleId>{5C22544A-7EE6-4342-B048-85BDC9FD1C3A}</a:tableStyleId>
              </a:tblPr>
              <a:tblGrid>
                <a:gridCol w="1656184"/>
                <a:gridCol w="1728192"/>
                <a:gridCol w="2478688"/>
                <a:gridCol w="2777897"/>
              </a:tblGrid>
              <a:tr h="576064">
                <a:tc>
                  <a:txBody>
                    <a:bodyPr/>
                    <a:lstStyle/>
                    <a:p>
                      <a:pPr latinLnBrk="1"/>
                      <a:r>
                        <a:rPr lang="en-US" altLang="ko-KR" sz="1600" dirty="0" smtClean="0"/>
                        <a:t>Primitive/</a:t>
                      </a:r>
                    </a:p>
                    <a:p>
                      <a:pPr latinLnBrk="1"/>
                      <a:r>
                        <a:rPr lang="en-US" altLang="ko-KR" sz="1600" dirty="0" smtClean="0"/>
                        <a:t>Message</a:t>
                      </a:r>
                      <a:endParaRPr lang="ko-KR" altLang="en-US" sz="1600" dirty="0"/>
                    </a:p>
                  </a:txBody>
                  <a:tcPr/>
                </a:tc>
                <a:tc>
                  <a:txBody>
                    <a:bodyPr/>
                    <a:lstStyle/>
                    <a:p>
                      <a:pPr latinLnBrk="1"/>
                      <a:r>
                        <a:rPr lang="en-US" altLang="ko-KR" sz="1200" dirty="0" err="1" smtClean="0"/>
                        <a:t>Link_Resorce_Report</a:t>
                      </a:r>
                      <a:r>
                        <a:rPr lang="en-US" altLang="ko-KR" sz="1200" dirty="0" smtClean="0"/>
                        <a:t>,</a:t>
                      </a:r>
                    </a:p>
                    <a:p>
                      <a:pPr latinLnBrk="1"/>
                      <a:r>
                        <a:rPr lang="en-US" altLang="ko-KR" sz="1200" dirty="0" err="1" smtClean="0"/>
                        <a:t>MIS_Resource_Report</a:t>
                      </a:r>
                      <a:endParaRPr lang="ko-KR" altLang="en-US" sz="1200" dirty="0"/>
                    </a:p>
                  </a:txBody>
                  <a:tcPr/>
                </a:tc>
                <a:tc>
                  <a:txBody>
                    <a:bodyPr/>
                    <a:lstStyle/>
                    <a:p>
                      <a:pPr latinLnBrk="1"/>
                      <a:r>
                        <a:rPr lang="en-US" altLang="ko-KR" sz="1200" dirty="0" err="1" smtClean="0"/>
                        <a:t>Link_Detected</a:t>
                      </a:r>
                      <a:r>
                        <a:rPr lang="en-US" altLang="ko-KR" sz="1200" dirty="0" smtClean="0"/>
                        <a:t>,</a:t>
                      </a:r>
                    </a:p>
                    <a:p>
                      <a:pPr latinLnBrk="1"/>
                      <a:r>
                        <a:rPr lang="en-US" altLang="ko-KR" sz="1200" dirty="0" err="1" smtClean="0"/>
                        <a:t>MIS_Link_Detected</a:t>
                      </a:r>
                      <a:endParaRPr lang="ko-KR" altLang="en-US" sz="1200" dirty="0"/>
                    </a:p>
                  </a:txBody>
                  <a:tcPr>
                    <a:lnB w="38100" cap="flat" cmpd="sng" algn="ctr">
                      <a:solidFill>
                        <a:srgbClr val="FF0000"/>
                      </a:solidFill>
                      <a:prstDash val="solid"/>
                      <a:round/>
                      <a:headEnd type="none" w="med" len="med"/>
                      <a:tailEnd type="none" w="med" len="med"/>
                    </a:lnB>
                  </a:tcPr>
                </a:tc>
                <a:tc>
                  <a:txBody>
                    <a:bodyPr/>
                    <a:lstStyle/>
                    <a:p>
                      <a:pPr latinLnBrk="1"/>
                      <a:r>
                        <a:rPr lang="en-US" altLang="ko-KR" sz="1200" dirty="0" err="1" smtClean="0"/>
                        <a:t>Link_Parameters_Report</a:t>
                      </a:r>
                      <a:endParaRPr lang="en-US" altLang="ko-KR" sz="1200" dirty="0" smtClean="0"/>
                    </a:p>
                    <a:p>
                      <a:pPr latinLnBrk="1"/>
                      <a:r>
                        <a:rPr lang="en-US" altLang="ko-KR" sz="1200" dirty="0" err="1" smtClean="0"/>
                        <a:t>MIS_Link_Parameters_Report</a:t>
                      </a:r>
                      <a:endParaRPr lang="ko-KR" altLang="en-US" sz="1200"/>
                    </a:p>
                  </a:txBody>
                  <a:tcPr>
                    <a:lnB w="38100" cap="flat" cmpd="sng" algn="ctr">
                      <a:solidFill>
                        <a:srgbClr val="FF0000"/>
                      </a:solidFill>
                      <a:prstDash val="solid"/>
                      <a:round/>
                      <a:headEnd type="none" w="med" len="med"/>
                      <a:tailEnd type="none" w="med" len="med"/>
                    </a:lnB>
                  </a:tcPr>
                </a:tc>
              </a:tr>
              <a:tr h="477024">
                <a:tc>
                  <a:txBody>
                    <a:bodyPr/>
                    <a:lstStyle/>
                    <a:p>
                      <a:pPr latinLnBrk="1"/>
                      <a:r>
                        <a:rPr lang="en-US" altLang="ko-KR" sz="1600" dirty="0" smtClean="0"/>
                        <a:t>MIS Type</a:t>
                      </a:r>
                      <a:endParaRPr lang="ko-KR" altLang="en-US" sz="1600" dirty="0"/>
                    </a:p>
                  </a:txBody>
                  <a:tcPr>
                    <a:lnB w="12700" cap="flat" cmpd="sng" algn="ctr">
                      <a:solidFill>
                        <a:schemeClr val="bg1"/>
                      </a:solidFill>
                      <a:prstDash val="solid"/>
                      <a:round/>
                      <a:headEnd type="none" w="med" len="med"/>
                      <a:tailEnd type="none" w="med" len="med"/>
                    </a:lnB>
                  </a:tcPr>
                </a:tc>
                <a:tc>
                  <a:txBody>
                    <a:bodyPr/>
                    <a:lstStyle/>
                    <a:p>
                      <a:pPr marL="0" indent="0" latinLnBrk="1">
                        <a:buFont typeface="Arial" panose="020B0604020202020204" pitchFamily="34" charset="0"/>
                        <a:buNone/>
                      </a:pPr>
                      <a:r>
                        <a:rPr lang="en-US" altLang="ko-KR" sz="1600" baseline="0" dirty="0" smtClean="0"/>
                        <a:t>Should be </a:t>
                      </a:r>
                      <a:r>
                        <a:rPr lang="en-US" altLang="ko-KR" sz="1600" b="1" u="sng" baseline="0" dirty="0" smtClean="0">
                          <a:solidFill>
                            <a:srgbClr val="00B050"/>
                          </a:solidFill>
                        </a:rPr>
                        <a:t>command service </a:t>
                      </a:r>
                      <a:r>
                        <a:rPr lang="en-US" altLang="ko-KR" sz="1600" baseline="0" dirty="0" smtClean="0"/>
                        <a:t>that has request and response to check whether the reports are sent appropriately or not.</a:t>
                      </a:r>
                    </a:p>
                  </a:txBody>
                  <a:tcPr>
                    <a:lnR w="38100" cap="flat" cmpd="sng" algn="ctr">
                      <a:solidFill>
                        <a:srgbClr val="FF0000"/>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latinLnBrk="1"/>
                      <a:r>
                        <a:rPr lang="en-US" altLang="ko-KR" sz="1600" dirty="0" smtClean="0"/>
                        <a:t>Is </a:t>
                      </a:r>
                      <a:r>
                        <a:rPr lang="en-US" altLang="ko-KR" sz="1600" b="1" u="sng" dirty="0" smtClean="0">
                          <a:solidFill>
                            <a:srgbClr val="FF0000"/>
                          </a:solidFill>
                        </a:rPr>
                        <a:t>event service </a:t>
                      </a:r>
                      <a:r>
                        <a:rPr lang="en-US" altLang="ko-KR" sz="1600" dirty="0" smtClean="0"/>
                        <a:t>that has unidirectional indication to present</a:t>
                      </a:r>
                      <a:r>
                        <a:rPr lang="en-US" altLang="ko-KR" sz="1600" baseline="0" dirty="0" smtClean="0"/>
                        <a:t> detected link.</a:t>
                      </a:r>
                      <a:endParaRPr lang="ko-KR" altLang="en-US" sz="1600" dirty="0"/>
                    </a:p>
                  </a:txBody>
                  <a:tcPr>
                    <a:lnL w="38100" cap="flat" cmpd="sng" algn="ctr">
                      <a:solidFill>
                        <a:srgbClr val="FF0000"/>
                      </a:solidFill>
                      <a:prstDash val="solid"/>
                      <a:round/>
                      <a:headEnd type="none" w="med" len="med"/>
                      <a:tailEnd type="none" w="med" len="med"/>
                    </a:lnL>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latinLnBrk="1"/>
                      <a:r>
                        <a:rPr lang="en-US" altLang="ko-KR" sz="1600" dirty="0" smtClean="0"/>
                        <a:t>Is </a:t>
                      </a:r>
                      <a:r>
                        <a:rPr lang="en-US" altLang="ko-KR" sz="1600" b="1" u="sng" dirty="0" smtClean="0">
                          <a:solidFill>
                            <a:srgbClr val="FF0000"/>
                          </a:solidFill>
                        </a:rPr>
                        <a:t>event service </a:t>
                      </a:r>
                      <a:r>
                        <a:rPr lang="en-US" altLang="ko-KR" sz="1600" dirty="0" smtClean="0"/>
                        <a:t>that has unidirectional indication to present</a:t>
                      </a:r>
                      <a:r>
                        <a:rPr lang="en-US" altLang="ko-KR" sz="1600" baseline="0" dirty="0" smtClean="0"/>
                        <a:t> measured link parameters.</a:t>
                      </a:r>
                      <a:endParaRPr lang="ko-KR" altLang="en-US" sz="1600" dirty="0"/>
                    </a:p>
                  </a:txBody>
                  <a:tcPr>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r>
            </a:tbl>
          </a:graphicData>
        </a:graphic>
      </p:graphicFrame>
      <p:sp>
        <p:nvSpPr>
          <p:cNvPr id="6" name="TextBox 5"/>
          <p:cNvSpPr txBox="1"/>
          <p:nvPr/>
        </p:nvSpPr>
        <p:spPr>
          <a:xfrm>
            <a:off x="286125" y="4687976"/>
            <a:ext cx="8640961" cy="1477328"/>
          </a:xfrm>
          <a:prstGeom prst="rect">
            <a:avLst/>
          </a:prstGeom>
          <a:noFill/>
          <a:ln>
            <a:solidFill>
              <a:srgbClr val="FF0000"/>
            </a:solidFill>
          </a:ln>
        </p:spPr>
        <p:txBody>
          <a:bodyPr wrap="square" rtlCol="0">
            <a:spAutoFit/>
          </a:bodyPr>
          <a:lstStyle/>
          <a:p>
            <a:pPr marL="285750" indent="-285750">
              <a:buFont typeface="Arial" panose="020B0604020202020204" pitchFamily="34" charset="0"/>
              <a:buChar char="•"/>
            </a:pPr>
            <a:r>
              <a:rPr lang="en-US" altLang="ko-KR" dirty="0" smtClean="0"/>
              <a:t>Command service and event service have different values of Service Identifier (SID) in MIS message protocol (See Table 23 of page 153) in IEEE 802.21-2008 Std. Thus</a:t>
            </a:r>
            <a:r>
              <a:rPr lang="en-US" altLang="ko-KR" dirty="0"/>
              <a:t>, </a:t>
            </a:r>
            <a:r>
              <a:rPr lang="en-US" altLang="ko-KR" dirty="0" err="1" smtClean="0"/>
              <a:t>Link_Resource_Report</a:t>
            </a:r>
            <a:r>
              <a:rPr lang="en-US" altLang="ko-KR" dirty="0" smtClean="0"/>
              <a:t>/</a:t>
            </a:r>
            <a:r>
              <a:rPr lang="en-US" altLang="ko-KR" dirty="0" err="1" smtClean="0"/>
              <a:t>MIS_Resource_Report</a:t>
            </a:r>
            <a:r>
              <a:rPr lang="en-US" altLang="ko-KR" dirty="0" smtClean="0"/>
              <a:t> cannot be merged into </a:t>
            </a:r>
            <a:r>
              <a:rPr lang="en-US" altLang="ko-KR" dirty="0" err="1"/>
              <a:t>Link_Detected</a:t>
            </a:r>
            <a:r>
              <a:rPr lang="en-US" altLang="ko-KR" dirty="0"/>
              <a:t>/</a:t>
            </a:r>
            <a:r>
              <a:rPr lang="en-US" altLang="ko-KR" dirty="0" err="1"/>
              <a:t>MIS_Link_Detected</a:t>
            </a:r>
            <a:r>
              <a:rPr lang="en-US" altLang="ko-KR" dirty="0"/>
              <a:t> </a:t>
            </a:r>
            <a:r>
              <a:rPr lang="en-US" altLang="ko-KR" dirty="0" smtClean="0"/>
              <a:t> or </a:t>
            </a:r>
            <a:r>
              <a:rPr lang="en-US" altLang="ko-KR" dirty="0" err="1" smtClean="0"/>
              <a:t>Link_Parameters_Report</a:t>
            </a:r>
            <a:r>
              <a:rPr lang="en-US" altLang="ko-KR" dirty="0" smtClean="0"/>
              <a:t>/</a:t>
            </a:r>
            <a:r>
              <a:rPr lang="en-US" altLang="ko-KR" dirty="0"/>
              <a:t> </a:t>
            </a:r>
            <a:r>
              <a:rPr lang="en-US" altLang="ko-KR" dirty="0" err="1" smtClean="0"/>
              <a:t>MIS_Link_Parameters_Report</a:t>
            </a:r>
            <a:r>
              <a:rPr lang="en-US" altLang="ko-KR" dirty="0" smtClean="0"/>
              <a:t>.</a:t>
            </a:r>
          </a:p>
        </p:txBody>
      </p:sp>
      <p:cxnSp>
        <p:nvCxnSpPr>
          <p:cNvPr id="7" name="직선 화살표 연결선 6"/>
          <p:cNvCxnSpPr/>
          <p:nvPr/>
        </p:nvCxnSpPr>
        <p:spPr>
          <a:xfrm>
            <a:off x="5940152" y="3919944"/>
            <a:ext cx="0" cy="768032"/>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53458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3200" dirty="0" smtClean="0"/>
              <a:t>Comparisons of Parameters</a:t>
            </a:r>
            <a:endParaRPr lang="ko-KR" altLang="en-US" sz="3200"/>
          </a:p>
        </p:txBody>
      </p:sp>
      <p:sp>
        <p:nvSpPr>
          <p:cNvPr id="4" name="슬라이드 번호 개체 틀 3"/>
          <p:cNvSpPr>
            <a:spLocks noGrp="1"/>
          </p:cNvSpPr>
          <p:nvPr>
            <p:ph type="sldNum" sz="quarter" idx="11"/>
          </p:nvPr>
        </p:nvSpPr>
        <p:spPr>
          <a:xfrm>
            <a:off x="8422704" y="6653028"/>
            <a:ext cx="685800" cy="232356"/>
          </a:xfrm>
        </p:spPr>
        <p:txBody>
          <a:bodyPr/>
          <a:lstStyle/>
          <a:p>
            <a:fld id="{F29C0F80-CD8F-472D-AFB6-6F74E86F726D}" type="slidenum">
              <a:rPr lang="en-US" altLang="ja-JP" smtClean="0">
                <a:solidFill>
                  <a:srgbClr val="000000"/>
                </a:solidFill>
              </a:rPr>
              <a:pPr/>
              <a:t>5</a:t>
            </a:fld>
            <a:endParaRPr lang="en-US" altLang="ja-JP">
              <a:solidFill>
                <a:srgbClr val="000000"/>
              </a:solidFill>
            </a:endParaRPr>
          </a:p>
        </p:txBody>
      </p:sp>
      <p:graphicFrame>
        <p:nvGraphicFramePr>
          <p:cNvPr id="6" name="표 5"/>
          <p:cNvGraphicFramePr>
            <a:graphicFrameLocks noGrp="1"/>
          </p:cNvGraphicFramePr>
          <p:nvPr>
            <p:extLst>
              <p:ext uri="{D42A27DB-BD31-4B8C-83A1-F6EECF244321}">
                <p14:modId xmlns:p14="http://schemas.microsoft.com/office/powerpoint/2010/main" val="561066413"/>
              </p:ext>
            </p:extLst>
          </p:nvPr>
        </p:nvGraphicFramePr>
        <p:xfrm>
          <a:off x="251520" y="1201591"/>
          <a:ext cx="8640961" cy="4419600"/>
        </p:xfrm>
        <a:graphic>
          <a:graphicData uri="http://schemas.openxmlformats.org/drawingml/2006/table">
            <a:tbl>
              <a:tblPr firstRow="1" bandRow="1">
                <a:tableStyleId>{5C22544A-7EE6-4342-B048-85BDC9FD1C3A}</a:tableStyleId>
              </a:tblPr>
              <a:tblGrid>
                <a:gridCol w="1656184"/>
                <a:gridCol w="1944216"/>
                <a:gridCol w="2304256"/>
                <a:gridCol w="2736305"/>
              </a:tblGrid>
              <a:tr h="539166">
                <a:tc>
                  <a:txBody>
                    <a:bodyPr/>
                    <a:lstStyle/>
                    <a:p>
                      <a:pPr latinLnBrk="1"/>
                      <a:r>
                        <a:rPr lang="en-US" altLang="ko-KR" sz="1600" dirty="0" smtClean="0"/>
                        <a:t>Primitive/</a:t>
                      </a:r>
                    </a:p>
                    <a:p>
                      <a:pPr latinLnBrk="1"/>
                      <a:r>
                        <a:rPr lang="en-US" altLang="ko-KR" sz="1600" dirty="0" smtClean="0"/>
                        <a:t>Message</a:t>
                      </a:r>
                      <a:endParaRPr lang="ko-KR" altLang="en-US" sz="1600" dirty="0"/>
                    </a:p>
                  </a:txBody>
                  <a:tcPr/>
                </a:tc>
                <a:tc>
                  <a:txBody>
                    <a:bodyPr/>
                    <a:lstStyle/>
                    <a:p>
                      <a:pPr latinLnBrk="1"/>
                      <a:r>
                        <a:rPr lang="en-US" altLang="ko-KR" sz="1200" dirty="0" err="1" smtClean="0"/>
                        <a:t>Link_Resorce_Report</a:t>
                      </a:r>
                      <a:r>
                        <a:rPr lang="en-US" altLang="ko-KR" sz="1200" dirty="0" smtClean="0"/>
                        <a:t>,</a:t>
                      </a:r>
                    </a:p>
                    <a:p>
                      <a:pPr latinLnBrk="1"/>
                      <a:r>
                        <a:rPr lang="en-US" altLang="ko-KR" sz="1200" dirty="0" err="1" smtClean="0"/>
                        <a:t>MIS_Resource_Report</a:t>
                      </a:r>
                      <a:endParaRPr lang="ko-KR" altLang="en-US" sz="1200"/>
                    </a:p>
                  </a:txBody>
                  <a:tcPr/>
                </a:tc>
                <a:tc>
                  <a:txBody>
                    <a:bodyPr/>
                    <a:lstStyle/>
                    <a:p>
                      <a:pPr latinLnBrk="1"/>
                      <a:r>
                        <a:rPr lang="en-US" altLang="ko-KR" sz="1200" dirty="0" err="1" smtClean="0"/>
                        <a:t>Link_Detected</a:t>
                      </a:r>
                      <a:r>
                        <a:rPr lang="en-US" altLang="ko-KR" sz="1200" dirty="0" smtClean="0"/>
                        <a:t>,</a:t>
                      </a:r>
                    </a:p>
                    <a:p>
                      <a:pPr latinLnBrk="1"/>
                      <a:r>
                        <a:rPr lang="en-US" altLang="ko-KR" sz="1200" dirty="0" err="1" smtClean="0"/>
                        <a:t>MIS_Link_Detected</a:t>
                      </a:r>
                      <a:endParaRPr lang="ko-KR" altLang="en-US" sz="1200" dirty="0"/>
                    </a:p>
                  </a:txBody>
                  <a:tcPr/>
                </a:tc>
                <a:tc>
                  <a:txBody>
                    <a:bodyPr/>
                    <a:lstStyle/>
                    <a:p>
                      <a:pPr latinLnBrk="1"/>
                      <a:r>
                        <a:rPr lang="en-US" altLang="ko-KR" sz="1200" dirty="0" err="1" smtClean="0"/>
                        <a:t>Link_Parameters_Report</a:t>
                      </a:r>
                      <a:endParaRPr lang="en-US" altLang="ko-KR" sz="1200" dirty="0" smtClean="0"/>
                    </a:p>
                    <a:p>
                      <a:pPr latinLnBrk="1"/>
                      <a:r>
                        <a:rPr lang="en-US" altLang="ko-KR" sz="1200" dirty="0" err="1" smtClean="0"/>
                        <a:t>MIS_Link_Parameters_Report</a:t>
                      </a:r>
                      <a:endParaRPr lang="ko-KR" altLang="en-US" sz="1200"/>
                    </a:p>
                  </a:txBody>
                  <a:tcPr/>
                </a:tc>
              </a:tr>
              <a:tr h="1489800">
                <a:tc>
                  <a:txBody>
                    <a:bodyPr/>
                    <a:lstStyle/>
                    <a:p>
                      <a:pPr latinLnBrk="1"/>
                      <a:r>
                        <a:rPr lang="en-US" altLang="ko-KR" sz="1200" dirty="0" smtClean="0"/>
                        <a:t>Parameters</a:t>
                      </a:r>
                      <a:endParaRPr lang="ko-KR" altLang="en-US" sz="1200"/>
                    </a:p>
                  </a:txBody>
                  <a:tcPr>
                    <a:lnB w="12700" cap="flat" cmpd="sng" algn="ctr">
                      <a:solidFill>
                        <a:schemeClr val="bg1"/>
                      </a:solidFill>
                      <a:prstDash val="solid"/>
                      <a:round/>
                      <a:headEnd type="none" w="med" len="med"/>
                      <a:tailEnd type="none" w="med" len="med"/>
                    </a:lnB>
                  </a:tcPr>
                </a:tc>
                <a:tc>
                  <a:txBody>
                    <a:bodyPr/>
                    <a:lstStyle/>
                    <a:p>
                      <a:pPr marL="171450" indent="-171450" latinLnBrk="1">
                        <a:buFont typeface="Arial" panose="020B0604020202020204" pitchFamily="34" charset="0"/>
                        <a:buChar char="•"/>
                      </a:pPr>
                      <a:r>
                        <a:rPr lang="en-US" altLang="ko-KR" sz="1200" dirty="0" smtClean="0"/>
                        <a:t>Parameters</a:t>
                      </a:r>
                      <a:r>
                        <a:rPr lang="en-US" altLang="ko-KR" sz="1200" baseline="0" dirty="0" smtClean="0"/>
                        <a:t> to present allocated radio resources are needed.</a:t>
                      </a:r>
                    </a:p>
                    <a:p>
                      <a:pPr marL="171450" indent="-171450" latinLnBrk="1">
                        <a:buFont typeface="Arial" panose="020B0604020202020204" pitchFamily="34" charset="0"/>
                        <a:buChar char="•"/>
                      </a:pPr>
                      <a:r>
                        <a:rPr lang="en-US" altLang="ko-KR" sz="1200" baseline="0" dirty="0" smtClean="0"/>
                        <a:t>Radio resources can be frequency, time, and transmit power.</a:t>
                      </a:r>
                    </a:p>
                    <a:p>
                      <a:pPr marL="171450" indent="-171450" latinLnBrk="1">
                        <a:buFont typeface="Arial" panose="020B0604020202020204" pitchFamily="34" charset="0"/>
                        <a:buChar char="•"/>
                      </a:pPr>
                      <a:r>
                        <a:rPr lang="en-US" altLang="ko-KR" sz="1200" baseline="0" dirty="0" smtClean="0"/>
                        <a:t>Examples of parameter values:  identifier of allocated frequency band/channel, identifier of allocated time slot number, and identifier of allocated transmit power</a:t>
                      </a:r>
                      <a:endParaRPr lang="ko-KR" altLang="en-US" sz="1200" dirty="0"/>
                    </a:p>
                  </a:txBody>
                  <a:tcPr>
                    <a:lnB w="12700" cap="flat" cmpd="sng" algn="ctr">
                      <a:solidFill>
                        <a:schemeClr val="bg1"/>
                      </a:solidFill>
                      <a:prstDash val="solid"/>
                      <a:round/>
                      <a:headEnd type="none" w="med" len="med"/>
                      <a:tailEnd type="none" w="med" len="med"/>
                    </a:lnB>
                  </a:tcPr>
                </a:tc>
                <a:tc>
                  <a:txBody>
                    <a:bodyPr/>
                    <a:lstStyle/>
                    <a:p>
                      <a:pPr marL="285750" indent="-285750" latinLnBrk="1">
                        <a:buFont typeface="Arial" panose="020B0604020202020204" pitchFamily="34" charset="0"/>
                        <a:buChar char="•"/>
                      </a:pPr>
                      <a:r>
                        <a:rPr lang="en-US" altLang="ko-KR" sz="1200" dirty="0" smtClean="0"/>
                        <a:t>LINK_DET_INFO:</a:t>
                      </a:r>
                      <a:r>
                        <a:rPr lang="en-US" altLang="ko-KR" sz="1200" baseline="0" dirty="0" smtClean="0"/>
                        <a:t> Indicated a detected link. LINK_DET_INFO includes signal strength of the detected link (SIG_STRENGTH) and  maximum transmission rate on the detected link (LINK_DATA_RATE).</a:t>
                      </a:r>
                    </a:p>
                    <a:p>
                      <a:pPr marL="285750" indent="-285750" latinLnBrk="1">
                        <a:buFont typeface="Arial" panose="020B0604020202020204" pitchFamily="34" charset="0"/>
                        <a:buChar char="•"/>
                      </a:pPr>
                      <a:r>
                        <a:rPr lang="en-US" altLang="ko-KR" sz="1200" dirty="0" smtClean="0"/>
                        <a:t>See </a:t>
                      </a:r>
                      <a:r>
                        <a:rPr lang="en-US" altLang="ko-KR" sz="1200" b="1" dirty="0" smtClean="0"/>
                        <a:t>Table F.20 </a:t>
                      </a:r>
                      <a:r>
                        <a:rPr lang="en-US" altLang="ko-KR" sz="1200" dirty="0" smtClean="0"/>
                        <a:t>in page 249 in IEEE 802.21-2008 Std.</a:t>
                      </a:r>
                      <a:endParaRPr lang="ko-KR" altLang="en-US" sz="1200" dirty="0"/>
                    </a:p>
                  </a:txBody>
                  <a:tcPr>
                    <a:lnB w="38100" cap="flat" cmpd="sng" algn="ctr">
                      <a:solidFill>
                        <a:srgbClr val="FF0000"/>
                      </a:solidFill>
                      <a:prstDash val="solid"/>
                      <a:round/>
                      <a:headEnd type="none" w="med" len="med"/>
                      <a:tailEnd type="none" w="med" len="med"/>
                    </a:lnB>
                  </a:tcPr>
                </a:tc>
                <a:tc>
                  <a:txBody>
                    <a:bodyPr/>
                    <a:lstStyle/>
                    <a:p>
                      <a:pPr marL="285750" indent="-285750" latinLnBrk="1">
                        <a:buFont typeface="Arial" panose="020B0604020202020204" pitchFamily="34" charset="0"/>
                        <a:buChar char="•"/>
                      </a:pPr>
                      <a:r>
                        <a:rPr lang="en-US" altLang="ko-KR" sz="1200" dirty="0" smtClean="0"/>
                        <a:t>LINK_PARAM_RPT:</a:t>
                      </a:r>
                      <a:r>
                        <a:rPr lang="en-US" altLang="ko-KR" sz="1200" baseline="0" dirty="0" smtClean="0"/>
                        <a:t> Represents a link parameter report. LINK_PARAM_RPT includes data rate, signal strength, SINR, throughput, packet error data rate.</a:t>
                      </a:r>
                    </a:p>
                    <a:p>
                      <a:pPr marL="285750" marR="0" indent="-285750" algn="l" defTabSz="914400" rtl="0" eaLnBrk="1" fontAlgn="auto" latinLnBrk="1" hangingPunct="1">
                        <a:lnSpc>
                          <a:spcPct val="100000"/>
                        </a:lnSpc>
                        <a:spcBef>
                          <a:spcPts val="0"/>
                        </a:spcBef>
                        <a:spcAft>
                          <a:spcPts val="0"/>
                        </a:spcAft>
                        <a:buClrTx/>
                        <a:buSzTx/>
                        <a:buFont typeface="Arial" panose="020B0604020202020204" pitchFamily="34" charset="0"/>
                        <a:buChar char="•"/>
                        <a:tabLst/>
                        <a:defRPr/>
                      </a:pPr>
                      <a:r>
                        <a:rPr lang="en-US" altLang="ko-KR" sz="1200" dirty="0" smtClean="0"/>
                        <a:t>See </a:t>
                      </a:r>
                      <a:r>
                        <a:rPr lang="en-US" altLang="ko-KR" sz="1200" b="1" dirty="0" smtClean="0"/>
                        <a:t>Table F.4 </a:t>
                      </a:r>
                      <a:r>
                        <a:rPr lang="en-US" altLang="ko-KR" sz="1200" dirty="0" smtClean="0"/>
                        <a:t>in page 231 in IEEE 802.21-2008 Std.</a:t>
                      </a:r>
                    </a:p>
                    <a:p>
                      <a:pPr marL="285750" marR="0" indent="-285750" algn="l" defTabSz="914400" rtl="0" eaLnBrk="1" fontAlgn="auto" latinLnBrk="1" hangingPunct="1">
                        <a:lnSpc>
                          <a:spcPct val="100000"/>
                        </a:lnSpc>
                        <a:spcBef>
                          <a:spcPts val="0"/>
                        </a:spcBef>
                        <a:spcAft>
                          <a:spcPts val="0"/>
                        </a:spcAft>
                        <a:buClrTx/>
                        <a:buSzTx/>
                        <a:buFont typeface="Arial" panose="020B0604020202020204" pitchFamily="34" charset="0"/>
                        <a:buChar char="•"/>
                        <a:tabLst/>
                        <a:defRPr/>
                      </a:pPr>
                      <a:r>
                        <a:rPr lang="en-US" altLang="ko-KR" sz="1200" dirty="0" smtClean="0"/>
                        <a:t>See an example (</a:t>
                      </a:r>
                      <a:r>
                        <a:rPr lang="en-US" altLang="ko-KR" sz="1200" b="1" dirty="0" smtClean="0"/>
                        <a:t>LINK_PARAM_GEN</a:t>
                      </a:r>
                      <a:r>
                        <a:rPr lang="en-US" altLang="ko-KR" sz="1200" baseline="0" dirty="0" smtClean="0"/>
                        <a:t>) of LINK_PARAM_RPT in Table F.4 in page 230 in </a:t>
                      </a:r>
                      <a:r>
                        <a:rPr lang="en-US" altLang="ko-KR" sz="1200" dirty="0" smtClean="0"/>
                        <a:t>IEEE 802.21-2008 Std.</a:t>
                      </a:r>
                    </a:p>
                  </a:txBody>
                  <a:tcPr>
                    <a:lnB w="38100" cap="flat" cmpd="sng" algn="ctr">
                      <a:solidFill>
                        <a:srgbClr val="FF0000"/>
                      </a:solidFill>
                      <a:prstDash val="solid"/>
                      <a:round/>
                      <a:headEnd type="none" w="med" len="med"/>
                      <a:tailEnd type="none" w="med" len="med"/>
                    </a:lnB>
                  </a:tcPr>
                </a:tc>
              </a:tr>
              <a:tr h="919168">
                <a:tc>
                  <a:txBody>
                    <a:bodyPr/>
                    <a:lstStyle/>
                    <a:p>
                      <a:pPr latinLnBrk="1"/>
                      <a:r>
                        <a:rPr lang="en-US" altLang="ko-KR" sz="1200" dirty="0" smtClean="0"/>
                        <a:t>Parameters comparisons of </a:t>
                      </a:r>
                      <a:r>
                        <a:rPr lang="en-US" altLang="ko-KR" sz="1200" dirty="0" err="1" smtClean="0"/>
                        <a:t>Link_Resorce_Report</a:t>
                      </a:r>
                      <a:r>
                        <a:rPr lang="en-US" altLang="ko-KR" sz="1200" baseline="0" dirty="0" smtClean="0"/>
                        <a:t>/</a:t>
                      </a:r>
                      <a:endParaRPr lang="en-US" altLang="ko-KR" sz="1200" dirty="0" smtClean="0"/>
                    </a:p>
                    <a:p>
                      <a:pPr latinLnBrk="1"/>
                      <a:r>
                        <a:rPr lang="en-US" altLang="ko-KR" sz="1200" dirty="0" err="1" smtClean="0"/>
                        <a:t>MIS_Resource_Report</a:t>
                      </a:r>
                      <a:endParaRPr lang="en-US" altLang="ko-KR" sz="1200" dirty="0" smtClean="0"/>
                    </a:p>
                  </a:txBody>
                  <a:tcPr>
                    <a:lnT w="12700" cap="flat" cmpd="sng" algn="ctr">
                      <a:solidFill>
                        <a:schemeClr val="bg1"/>
                      </a:solidFill>
                      <a:prstDash val="solid"/>
                      <a:round/>
                      <a:headEnd type="none" w="med" len="med"/>
                      <a:tailEnd type="none" w="med" len="med"/>
                    </a:lnT>
                  </a:tcPr>
                </a:tc>
                <a:tc>
                  <a:txBody>
                    <a:bodyPr/>
                    <a:lstStyle/>
                    <a:p>
                      <a:pPr algn="ctr" latinLnBrk="1"/>
                      <a:r>
                        <a:rPr lang="en-US" altLang="ko-KR" sz="1200" dirty="0" smtClean="0"/>
                        <a:t>- </a:t>
                      </a:r>
                      <a:endParaRPr lang="ko-KR" altLang="en-US" sz="1200" dirty="0"/>
                    </a:p>
                  </a:txBody>
                  <a:tcPr anchor="ctr">
                    <a:lnR w="38100" cap="flat" cmpd="sng" algn="ctr">
                      <a:solidFill>
                        <a:srgbClr val="FF0000"/>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latinLnBrk="1"/>
                      <a:r>
                        <a:rPr lang="en-US" altLang="ko-KR" sz="1200" dirty="0" smtClean="0"/>
                        <a:t>Parameters of </a:t>
                      </a:r>
                      <a:r>
                        <a:rPr lang="en-US" altLang="ko-KR" sz="1200" dirty="0" err="1" smtClean="0"/>
                        <a:t>Link_Resorce_Report</a:t>
                      </a:r>
                      <a:r>
                        <a:rPr lang="en-US" altLang="ko-KR" sz="1200" baseline="0" dirty="0" smtClean="0"/>
                        <a:t>/</a:t>
                      </a:r>
                      <a:endParaRPr lang="en-US" altLang="ko-KR" sz="1200" dirty="0" smtClean="0"/>
                    </a:p>
                    <a:p>
                      <a:pPr latinLnBrk="1"/>
                      <a:r>
                        <a:rPr lang="en-US" altLang="ko-KR" sz="1200" dirty="0" err="1" smtClean="0"/>
                        <a:t>MIS_Resource_Report</a:t>
                      </a:r>
                      <a:r>
                        <a:rPr lang="en-US" altLang="ko-KR" sz="1200" dirty="0" smtClean="0"/>
                        <a:t> have </a:t>
                      </a:r>
                      <a:r>
                        <a:rPr lang="en-US" altLang="ko-KR" sz="1200" b="1" u="sng" dirty="0" smtClean="0">
                          <a:solidFill>
                            <a:srgbClr val="00B050"/>
                          </a:solidFill>
                        </a:rPr>
                        <a:t>allocated values</a:t>
                      </a:r>
                      <a:r>
                        <a:rPr lang="en-US" altLang="ko-KR" sz="1200" dirty="0" smtClean="0"/>
                        <a:t>,</a:t>
                      </a:r>
                      <a:r>
                        <a:rPr lang="en-US" altLang="ko-KR" sz="1200" baseline="0" dirty="0" smtClean="0"/>
                        <a:t> but parameters of </a:t>
                      </a:r>
                      <a:r>
                        <a:rPr lang="en-US" altLang="ko-KR" sz="1200" dirty="0" err="1" smtClean="0"/>
                        <a:t>Link_Detected</a:t>
                      </a:r>
                      <a:r>
                        <a:rPr lang="en-US" altLang="ko-KR" sz="1200" dirty="0" smtClean="0"/>
                        <a:t>/</a:t>
                      </a:r>
                    </a:p>
                    <a:p>
                      <a:pPr latinLnBrk="1"/>
                      <a:r>
                        <a:rPr lang="en-US" altLang="ko-KR" sz="1200" dirty="0" err="1" smtClean="0"/>
                        <a:t>MIS_Link_Detected</a:t>
                      </a:r>
                      <a:r>
                        <a:rPr lang="en-US" altLang="ko-KR" sz="1200" dirty="0" smtClean="0"/>
                        <a:t> have</a:t>
                      </a:r>
                      <a:r>
                        <a:rPr lang="en-US" altLang="ko-KR" sz="1200" b="1" u="sng" dirty="0" smtClean="0">
                          <a:solidFill>
                            <a:srgbClr val="FF0000"/>
                          </a:solidFill>
                        </a:rPr>
                        <a:t> measured values</a:t>
                      </a:r>
                      <a:r>
                        <a:rPr lang="en-US" altLang="ko-KR" sz="1200" dirty="0" smtClean="0"/>
                        <a:t>.</a:t>
                      </a:r>
                      <a:endParaRPr lang="ko-KR" altLang="en-US" sz="1200" smtClean="0"/>
                    </a:p>
                  </a:txBody>
                  <a:tcPr>
                    <a:lnL w="38100" cap="flat" cmpd="sng" algn="ctr">
                      <a:solidFill>
                        <a:srgbClr val="FF0000"/>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latinLnBrk="1"/>
                      <a:r>
                        <a:rPr lang="en-US" altLang="ko-KR" sz="1200" dirty="0" smtClean="0"/>
                        <a:t>Parameters of </a:t>
                      </a:r>
                      <a:r>
                        <a:rPr lang="en-US" altLang="ko-KR" sz="1200" dirty="0" err="1" smtClean="0"/>
                        <a:t>Link_Resorce_Report</a:t>
                      </a:r>
                      <a:r>
                        <a:rPr lang="en-US" altLang="ko-KR" sz="1200" baseline="0" dirty="0" smtClean="0"/>
                        <a:t>/</a:t>
                      </a:r>
                      <a:endParaRPr lang="en-US" altLang="ko-KR" sz="1200" dirty="0" smtClean="0"/>
                    </a:p>
                    <a:p>
                      <a:pPr latinLnBrk="1"/>
                      <a:r>
                        <a:rPr lang="en-US" altLang="ko-KR" sz="1200" dirty="0" err="1" smtClean="0"/>
                        <a:t>MIS_Resource_Report</a:t>
                      </a:r>
                      <a:r>
                        <a:rPr lang="en-US" altLang="ko-KR" sz="1200" dirty="0" smtClean="0"/>
                        <a:t> have </a:t>
                      </a:r>
                      <a:r>
                        <a:rPr lang="en-US" altLang="ko-KR" sz="1200" b="1" u="sng" dirty="0" smtClean="0">
                          <a:solidFill>
                            <a:srgbClr val="00B050"/>
                          </a:solidFill>
                        </a:rPr>
                        <a:t>allocated values</a:t>
                      </a:r>
                      <a:r>
                        <a:rPr lang="en-US" altLang="ko-KR" sz="1200" dirty="0" smtClean="0"/>
                        <a:t>,</a:t>
                      </a:r>
                      <a:r>
                        <a:rPr lang="en-US" altLang="ko-KR" sz="1200" baseline="0" dirty="0" smtClean="0"/>
                        <a:t> but parameters of </a:t>
                      </a:r>
                      <a:r>
                        <a:rPr lang="en-US" altLang="ko-KR" sz="1200" dirty="0" err="1" smtClean="0"/>
                        <a:t>Link_Parameters_Report</a:t>
                      </a:r>
                      <a:r>
                        <a:rPr lang="en-US" altLang="ko-KR" sz="1200" dirty="0" smtClean="0"/>
                        <a:t>/</a:t>
                      </a:r>
                      <a:r>
                        <a:rPr lang="en-US" altLang="ko-KR" sz="1200" baseline="0" dirty="0" smtClean="0"/>
                        <a:t> </a:t>
                      </a:r>
                      <a:r>
                        <a:rPr lang="en-US" altLang="ko-KR" sz="1200" dirty="0" err="1" smtClean="0"/>
                        <a:t>MIS_Link_Parameters_Report</a:t>
                      </a:r>
                      <a:r>
                        <a:rPr lang="en-US" altLang="ko-KR" sz="1200" dirty="0" smtClean="0"/>
                        <a:t> have </a:t>
                      </a:r>
                      <a:r>
                        <a:rPr lang="en-US" altLang="ko-KR" sz="1200" b="1" u="sng" dirty="0" smtClean="0">
                          <a:solidFill>
                            <a:srgbClr val="FF0000"/>
                          </a:solidFill>
                        </a:rPr>
                        <a:t>measured values</a:t>
                      </a:r>
                      <a:r>
                        <a:rPr lang="en-US" altLang="ko-KR" sz="1200" dirty="0" smtClean="0"/>
                        <a:t>.</a:t>
                      </a:r>
                      <a:endParaRPr lang="ko-KR" altLang="en-US" sz="1200" smtClean="0"/>
                    </a:p>
                  </a:txBody>
                  <a:tcPr>
                    <a:lnL w="38100" cap="flat" cmpd="sng" algn="ctr">
                      <a:no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66768963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Conclusions</a:t>
            </a:r>
            <a:endParaRPr lang="ko-KR" altLang="en-US"/>
          </a:p>
        </p:txBody>
      </p:sp>
      <p:sp>
        <p:nvSpPr>
          <p:cNvPr id="3" name="내용 개체 틀 2"/>
          <p:cNvSpPr>
            <a:spLocks noGrp="1"/>
          </p:cNvSpPr>
          <p:nvPr>
            <p:ph idx="1"/>
          </p:nvPr>
        </p:nvSpPr>
        <p:spPr/>
        <p:txBody>
          <a:bodyPr/>
          <a:lstStyle/>
          <a:p>
            <a:r>
              <a:rPr lang="en-US" altLang="ko-KR" dirty="0" err="1"/>
              <a:t>Link_Resource_Report</a:t>
            </a:r>
            <a:r>
              <a:rPr lang="en-US" altLang="ko-KR" dirty="0"/>
              <a:t>/</a:t>
            </a:r>
            <a:r>
              <a:rPr lang="en-US" altLang="ko-KR" dirty="0" err="1"/>
              <a:t>MIS_Resource_Report</a:t>
            </a:r>
            <a:r>
              <a:rPr lang="en-US" altLang="ko-KR" dirty="0"/>
              <a:t> and </a:t>
            </a:r>
            <a:r>
              <a:rPr lang="en-US" altLang="ko-KR" dirty="0" err="1"/>
              <a:t>Link_Detected</a:t>
            </a:r>
            <a:r>
              <a:rPr lang="en-US" altLang="ko-KR" dirty="0"/>
              <a:t>/</a:t>
            </a:r>
            <a:r>
              <a:rPr lang="en-US" altLang="ko-KR" dirty="0" err="1"/>
              <a:t>MIS_Link_Detected</a:t>
            </a:r>
            <a:r>
              <a:rPr lang="en-US" altLang="ko-KR" dirty="0"/>
              <a:t> cannot be merged because </a:t>
            </a:r>
            <a:r>
              <a:rPr lang="en-US" altLang="ko-KR" dirty="0" smtClean="0"/>
              <a:t>they have different usages each other.</a:t>
            </a:r>
          </a:p>
          <a:p>
            <a:r>
              <a:rPr lang="en-US" altLang="ko-KR" dirty="0" err="1" smtClean="0"/>
              <a:t>Link_Resource_Report</a:t>
            </a:r>
            <a:r>
              <a:rPr lang="en-US" altLang="ko-KR" dirty="0" smtClean="0"/>
              <a:t>/</a:t>
            </a:r>
            <a:r>
              <a:rPr lang="en-US" altLang="ko-KR" dirty="0" err="1" smtClean="0"/>
              <a:t>MIS_Resource_Report</a:t>
            </a:r>
            <a:r>
              <a:rPr lang="en-US" altLang="ko-KR" dirty="0" smtClean="0"/>
              <a:t> should be command service, </a:t>
            </a:r>
            <a:r>
              <a:rPr lang="en-US" altLang="ko-KR" dirty="0"/>
              <a:t>but </a:t>
            </a:r>
            <a:r>
              <a:rPr lang="en-US" altLang="ko-KR" dirty="0" err="1"/>
              <a:t>Link_Detected</a:t>
            </a:r>
            <a:r>
              <a:rPr lang="en-US" altLang="ko-KR" dirty="0"/>
              <a:t>/</a:t>
            </a:r>
            <a:r>
              <a:rPr lang="en-US" altLang="ko-KR" dirty="0" err="1"/>
              <a:t>MIS_Link_Detected</a:t>
            </a:r>
            <a:r>
              <a:rPr lang="en-US" altLang="ko-KR" dirty="0" smtClean="0"/>
              <a:t> </a:t>
            </a:r>
            <a:r>
              <a:rPr lang="en-US" altLang="ko-KR" dirty="0"/>
              <a:t>and </a:t>
            </a:r>
            <a:r>
              <a:rPr lang="en-US" altLang="ko-KR" dirty="0" err="1"/>
              <a:t>Link_Parameters_Report</a:t>
            </a:r>
            <a:r>
              <a:rPr lang="en-US" altLang="ko-KR" dirty="0"/>
              <a:t>/</a:t>
            </a:r>
            <a:r>
              <a:rPr lang="en-US" altLang="ko-KR" dirty="0" err="1"/>
              <a:t>MIS_Link_Parameters_Report</a:t>
            </a:r>
            <a:r>
              <a:rPr lang="en-US" altLang="ko-KR" dirty="0"/>
              <a:t> </a:t>
            </a:r>
            <a:r>
              <a:rPr lang="en-US" altLang="ko-KR" dirty="0" smtClean="0"/>
              <a:t>are event service.</a:t>
            </a:r>
          </a:p>
          <a:p>
            <a:r>
              <a:rPr lang="en-US" altLang="ko-KR" dirty="0" err="1" smtClean="0"/>
              <a:t>Link_Resource_Report</a:t>
            </a:r>
            <a:r>
              <a:rPr lang="en-US" altLang="ko-KR" dirty="0" smtClean="0"/>
              <a:t>/</a:t>
            </a:r>
            <a:r>
              <a:rPr lang="en-US" altLang="ko-KR" dirty="0" err="1" smtClean="0"/>
              <a:t>MIS_Resource_Report</a:t>
            </a:r>
            <a:r>
              <a:rPr lang="en-US" altLang="ko-KR" dirty="0" smtClean="0"/>
              <a:t> have different types of parameter values from </a:t>
            </a:r>
            <a:r>
              <a:rPr lang="en-US" altLang="ko-KR" dirty="0" err="1"/>
              <a:t>Link_Detected</a:t>
            </a:r>
            <a:r>
              <a:rPr lang="en-US" altLang="ko-KR" dirty="0"/>
              <a:t>/</a:t>
            </a:r>
            <a:r>
              <a:rPr lang="en-US" altLang="ko-KR" dirty="0" err="1"/>
              <a:t>MIS_Link_Detected</a:t>
            </a:r>
            <a:r>
              <a:rPr lang="en-US" altLang="ko-KR" dirty="0"/>
              <a:t> </a:t>
            </a:r>
            <a:r>
              <a:rPr lang="en-US" altLang="ko-KR" dirty="0" smtClean="0"/>
              <a:t> and </a:t>
            </a:r>
            <a:r>
              <a:rPr lang="en-US" altLang="ko-KR" dirty="0" err="1" smtClean="0"/>
              <a:t>Link_Parameters_Report</a:t>
            </a:r>
            <a:r>
              <a:rPr lang="en-US" altLang="ko-KR" dirty="0" smtClean="0"/>
              <a:t>/</a:t>
            </a:r>
            <a:r>
              <a:rPr lang="en-US" altLang="ko-KR" dirty="0" err="1" smtClean="0"/>
              <a:t>MIS_Link_Parameters_Report</a:t>
            </a:r>
            <a:r>
              <a:rPr lang="en-US" altLang="ko-KR" dirty="0" smtClean="0"/>
              <a:t>.  </a:t>
            </a:r>
          </a:p>
          <a:p>
            <a:r>
              <a:rPr lang="en-US" altLang="ko-KR" dirty="0" smtClean="0"/>
              <a:t>Therefore, making new primitives/messages (i.e., </a:t>
            </a:r>
            <a:r>
              <a:rPr lang="en-US" altLang="ko-KR" dirty="0" err="1" smtClean="0"/>
              <a:t>Link_Resource_Report</a:t>
            </a:r>
            <a:r>
              <a:rPr lang="en-US" altLang="ko-KR" dirty="0" smtClean="0"/>
              <a:t>/</a:t>
            </a:r>
            <a:r>
              <a:rPr lang="en-US" altLang="ko-KR" dirty="0" err="1" smtClean="0"/>
              <a:t>MIS_Resource_Report</a:t>
            </a:r>
            <a:r>
              <a:rPr lang="en-US" altLang="ko-KR" dirty="0" smtClean="0"/>
              <a:t>) is the best solution.</a:t>
            </a:r>
            <a:endParaRPr lang="ko-KR" altLang="en-US"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6</a:t>
            </a:fld>
            <a:endParaRPr lang="en-US" altLang="ja-JP">
              <a:solidFill>
                <a:srgbClr val="000000"/>
              </a:solidFill>
            </a:endParaRPr>
          </a:p>
        </p:txBody>
      </p:sp>
    </p:spTree>
    <p:extLst>
      <p:ext uri="{BB962C8B-B14F-4D97-AF65-F5344CB8AC3E}">
        <p14:creationId xmlns:p14="http://schemas.microsoft.com/office/powerpoint/2010/main" val="95528986"/>
      </p:ext>
    </p:extLst>
  </p:cSld>
  <p:clrMapOvr>
    <a:masterClrMapping/>
  </p:clrMapOvr>
  <p:transition/>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11068</TotalTime>
  <Words>819</Words>
  <Application>Microsoft Office PowerPoint</Application>
  <PresentationFormat>화면 슬라이드 쇼(4:3)</PresentationFormat>
  <Paragraphs>94</Paragraphs>
  <Slides>6</Slides>
  <Notes>2</Notes>
  <HiddenSlides>0</HiddenSlides>
  <MMClips>0</MMClips>
  <ScaleCrop>false</ScaleCrop>
  <HeadingPairs>
    <vt:vector size="4" baseType="variant">
      <vt:variant>
        <vt:lpstr>테마</vt:lpstr>
      </vt:variant>
      <vt:variant>
        <vt:i4>1</vt:i4>
      </vt:variant>
      <vt:variant>
        <vt:lpstr>슬라이드 제목</vt:lpstr>
      </vt:variant>
      <vt:variant>
        <vt:i4>6</vt:i4>
      </vt:variant>
    </vt:vector>
  </HeadingPairs>
  <TitlesOfParts>
    <vt:vector size="7" baseType="lpstr">
      <vt:lpstr>blank presentation</vt:lpstr>
      <vt:lpstr>PowerPoint 프레젠테이션</vt:lpstr>
      <vt:lpstr>PowerPoint 프레젠테이션</vt:lpstr>
      <vt:lpstr>Comparisons of Usages</vt:lpstr>
      <vt:lpstr>Comparisons of MIS Type</vt:lpstr>
      <vt:lpstr>Comparisons of Parameters</vt:lpstr>
      <vt:lpstr>Conclusions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Simplified Protocol Header for Single Radio Handover</dc:title>
  <dc:creator>etri</dc:creator>
  <cp:lastModifiedBy>ETRI</cp:lastModifiedBy>
  <cp:revision>1277</cp:revision>
  <cp:lastPrinted>2012-05-01T00:28:57Z</cp:lastPrinted>
  <dcterms:created xsi:type="dcterms:W3CDTF">2012-04-29T17:31:25Z</dcterms:created>
  <dcterms:modified xsi:type="dcterms:W3CDTF">2014-07-17T06:13:22Z</dcterms:modified>
</cp:coreProperties>
</file>