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Lst>
  <p:notesMasterIdLst>
    <p:notesMasterId r:id="rId23"/>
  </p:notesMasterIdLst>
  <p:handoutMasterIdLst>
    <p:handoutMasterId r:id="rId24"/>
  </p:handoutMasterIdLst>
  <p:sldIdLst>
    <p:sldId id="413" r:id="rId2"/>
    <p:sldId id="431" r:id="rId3"/>
    <p:sldId id="432" r:id="rId4"/>
    <p:sldId id="444" r:id="rId5"/>
    <p:sldId id="400" r:id="rId6"/>
    <p:sldId id="401" r:id="rId7"/>
    <p:sldId id="402" r:id="rId8"/>
    <p:sldId id="403" r:id="rId9"/>
    <p:sldId id="404" r:id="rId10"/>
    <p:sldId id="405" r:id="rId11"/>
    <p:sldId id="406" r:id="rId12"/>
    <p:sldId id="407" r:id="rId13"/>
    <p:sldId id="408" r:id="rId14"/>
    <p:sldId id="409" r:id="rId15"/>
    <p:sldId id="410" r:id="rId16"/>
    <p:sldId id="411" r:id="rId17"/>
    <p:sldId id="437" r:id="rId18"/>
    <p:sldId id="436" r:id="rId19"/>
    <p:sldId id="440" r:id="rId20"/>
    <p:sldId id="443" r:id="rId21"/>
    <p:sldId id="445"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895" autoAdjust="0"/>
    <p:restoredTop sz="99556" autoAdjust="0"/>
  </p:normalViewPr>
  <p:slideViewPr>
    <p:cSldViewPr>
      <p:cViewPr varScale="1">
        <p:scale>
          <a:sx n="76" d="100"/>
          <a:sy n="76" d="100"/>
        </p:scale>
        <p:origin x="-96" y="-390"/>
      </p:cViewPr>
      <p:guideLst>
        <p:guide orient="horz" pos="2160"/>
        <p:guide pos="2880"/>
      </p:guideLst>
    </p:cSldViewPr>
  </p:slideViewPr>
  <p:outlineViewPr>
    <p:cViewPr>
      <p:scale>
        <a:sx n="33" d="100"/>
        <a:sy n="33" d="100"/>
      </p:scale>
      <p:origin x="252"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24"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XXXX, His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5442440B-091D-401F-885A-37C149E1FFD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Slide Image Placeholder 11"/>
          <p:cNvSpPr>
            <a:spLocks noGrp="1" noRot="1" noChangeAspect="1"/>
          </p:cNvSpPr>
          <p:nvPr>
            <p:ph type="sldImg" idx="2"/>
          </p:nvPr>
        </p:nvSpPr>
        <p:spPr>
          <a:xfrm>
            <a:off x="1104900" y="677862"/>
            <a:ext cx="4641850" cy="3481388"/>
          </a:xfrm>
          <a:prstGeom prst="rect">
            <a:avLst/>
          </a:prstGeom>
          <a:noFill/>
          <a:ln w="12700">
            <a:solidFill>
              <a:prstClr val="black"/>
            </a:solidFill>
          </a:ln>
        </p:spPr>
        <p:txBody>
          <a:bodyPr vert="horz" lIns="91440" tIns="45720" rIns="91440" bIns="45720" rtlCol="0"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dirty="0" smtClean="0"/>
          </a:p>
        </p:txBody>
      </p:sp>
      <p:sp>
        <p:nvSpPr>
          <p:cNvPr id="38916" name="Header Placeholder 3"/>
          <p:cNvSpPr>
            <a:spLocks noGrp="1"/>
          </p:cNvSpPr>
          <p:nvPr>
            <p:ph type="hdr" sz="quarter"/>
          </p:nvPr>
        </p:nvSpPr>
        <p:spPr>
          <a:noFill/>
        </p:spPr>
        <p:txBody>
          <a:bodyPr/>
          <a:lstStyle/>
          <a:p>
            <a:r>
              <a:rPr lang="en-US" dirty="0"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dirty="0" smtClean="0"/>
              <a:t>Month 20xx</a:t>
            </a:r>
          </a:p>
        </p:txBody>
      </p:sp>
      <p:sp>
        <p:nvSpPr>
          <p:cNvPr id="38918" name="Footer Placeholder 5"/>
          <p:cNvSpPr>
            <a:spLocks noGrp="1"/>
          </p:cNvSpPr>
          <p:nvPr>
            <p:ph type="ftr" sz="quarter" idx="4"/>
          </p:nvPr>
        </p:nvSpPr>
        <p:spPr>
          <a:noFill/>
        </p:spPr>
        <p:txBody>
          <a:bodyPr/>
          <a:lstStyle/>
          <a:p>
            <a:pPr lvl="4"/>
            <a:r>
              <a:rPr lang="en-US" dirty="0"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dirty="0" smtClean="0"/>
              <a:t>Page </a:t>
            </a:r>
            <a:fld id="{9ADD8F5F-B7E5-4B0C-9D30-C37ACEF62728}" type="slidenum">
              <a:rPr lang="en-US" smtClean="0"/>
              <a:pPr/>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dirty="0"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4036" name="Rectangle 6"/>
          <p:cNvSpPr>
            <a:spLocks noGrp="1" noChangeArrowheads="1"/>
          </p:cNvSpPr>
          <p:nvPr>
            <p:ph type="ftr" sz="quarter" idx="4"/>
          </p:nvPr>
        </p:nvSpPr>
        <p:spPr>
          <a:noFill/>
        </p:spPr>
        <p:txBody>
          <a:bodyPr/>
          <a:lstStyle/>
          <a:p>
            <a:pPr lvl="4"/>
            <a:r>
              <a:rPr lang="en-US" dirty="0"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2873825-BC60-48EB-9FFF-65A50B4E4F2E}" type="slidenum">
              <a:rPr lang="en-US" smtClean="0"/>
              <a:pPr/>
              <a:t>10</a:t>
            </a:fld>
            <a:endParaRPr lang="en-US" dirty="0"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dirty="0"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dirty="0"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5060" name="Rectangle 6"/>
          <p:cNvSpPr>
            <a:spLocks noGrp="1" noChangeArrowheads="1"/>
          </p:cNvSpPr>
          <p:nvPr>
            <p:ph type="ftr" sz="quarter" idx="4"/>
          </p:nvPr>
        </p:nvSpPr>
        <p:spPr>
          <a:noFill/>
        </p:spPr>
        <p:txBody>
          <a:bodyPr/>
          <a:lstStyle/>
          <a:p>
            <a:pPr lvl="4"/>
            <a:r>
              <a:rPr lang="en-US" dirty="0"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DF36E325-9DCB-4E9C-B2E9-33A2A74CDECF}" type="slidenum">
              <a:rPr lang="en-US" smtClean="0"/>
              <a:pPr/>
              <a:t>11</a:t>
            </a:fld>
            <a:endParaRPr lang="en-US" dirty="0"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dirty="0"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6084" name="Rectangle 6"/>
          <p:cNvSpPr>
            <a:spLocks noGrp="1" noChangeArrowheads="1"/>
          </p:cNvSpPr>
          <p:nvPr>
            <p:ph type="ftr" sz="quarter" idx="4"/>
          </p:nvPr>
        </p:nvSpPr>
        <p:spPr>
          <a:noFill/>
        </p:spPr>
        <p:txBody>
          <a:bodyPr/>
          <a:lstStyle/>
          <a:p>
            <a:pPr lvl="4"/>
            <a:r>
              <a:rPr lang="en-US" dirty="0"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9802E4C-7981-4917-956C-79C57D027130}" type="slidenum">
              <a:rPr lang="en-US" smtClean="0"/>
              <a:pPr/>
              <a:t>14</a:t>
            </a:fld>
            <a:endParaRPr lang="en-US" dirty="0"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dirty="0"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7108" name="Rectangle 6"/>
          <p:cNvSpPr>
            <a:spLocks noGrp="1" noChangeArrowheads="1"/>
          </p:cNvSpPr>
          <p:nvPr>
            <p:ph type="ftr" sz="quarter" idx="4"/>
          </p:nvPr>
        </p:nvSpPr>
        <p:spPr>
          <a:noFill/>
        </p:spPr>
        <p:txBody>
          <a:bodyPr/>
          <a:lstStyle/>
          <a:p>
            <a:pPr lvl="4"/>
            <a:r>
              <a:rPr lang="en-US" dirty="0"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BD247846-25D8-40D6-95C5-A08682899269}" type="slidenum">
              <a:rPr lang="en-US" smtClean="0"/>
              <a:pPr/>
              <a:t>16</a:t>
            </a:fld>
            <a:endParaRPr lang="en-US" dirty="0"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dirty="0"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xfrm>
            <a:off x="1181100" y="677863"/>
            <a:ext cx="4625975" cy="3468687"/>
          </a:xfrm>
          <a:prstGeom prst="rect">
            <a:avLst/>
          </a:prstGeom>
          <a:noFill/>
          <a:ln>
            <a:miter lim="800000"/>
            <a:headEnd/>
            <a:tailEnd/>
          </a:ln>
        </p:spPr>
      </p:sp>
      <p:sp>
        <p:nvSpPr>
          <p:cNvPr id="39939" name="Notes Placeholder 2"/>
          <p:cNvSpPr>
            <a:spLocks noGrp="1"/>
          </p:cNvSpPr>
          <p:nvPr>
            <p:ph type="body" idx="1"/>
          </p:nvPr>
        </p:nvSpPr>
        <p:spPr>
          <a:noFill/>
          <a:ln/>
        </p:spPr>
        <p:txBody>
          <a:bodyPr/>
          <a:lstStyle/>
          <a:p>
            <a:endParaRPr lang="en-US" dirty="0" smtClean="0"/>
          </a:p>
        </p:txBody>
      </p:sp>
      <p:sp>
        <p:nvSpPr>
          <p:cNvPr id="39940" name="Header Placeholder 3"/>
          <p:cNvSpPr>
            <a:spLocks noGrp="1"/>
          </p:cNvSpPr>
          <p:nvPr>
            <p:ph type="hdr" sz="quarter"/>
          </p:nvPr>
        </p:nvSpPr>
        <p:spPr>
          <a:noFill/>
        </p:spPr>
        <p:txBody>
          <a:bodyPr/>
          <a:lstStyle/>
          <a:p>
            <a:r>
              <a:rPr lang="en-US" dirty="0" smtClean="0"/>
              <a:t>doc.: IEEE 802.21-02/xxxr0</a:t>
            </a:r>
          </a:p>
        </p:txBody>
      </p:sp>
      <p:sp>
        <p:nvSpPr>
          <p:cNvPr id="39941" name="Date Placeholder 4"/>
          <p:cNvSpPr>
            <a:spLocks noGrp="1"/>
          </p:cNvSpPr>
          <p:nvPr>
            <p:ph type="dt" sz="quarter" idx="1"/>
          </p:nvPr>
        </p:nvSpPr>
        <p:spPr>
          <a:xfrm>
            <a:off x="654050" y="95250"/>
            <a:ext cx="1060450" cy="215900"/>
          </a:xfrm>
          <a:prstGeom prst="rect">
            <a:avLst/>
          </a:prstGeom>
          <a:noFill/>
        </p:spPr>
        <p:txBody>
          <a:bodyPr/>
          <a:lstStyle/>
          <a:p>
            <a:r>
              <a:rPr lang="en-US" dirty="0" smtClean="0"/>
              <a:t>Month 20xx</a:t>
            </a:r>
          </a:p>
        </p:txBody>
      </p:sp>
      <p:sp>
        <p:nvSpPr>
          <p:cNvPr id="39942" name="Footer Placeholder 5"/>
          <p:cNvSpPr>
            <a:spLocks noGrp="1"/>
          </p:cNvSpPr>
          <p:nvPr>
            <p:ph type="ftr" sz="quarter" idx="4"/>
          </p:nvPr>
        </p:nvSpPr>
        <p:spPr>
          <a:noFill/>
        </p:spPr>
        <p:txBody>
          <a:bodyPr/>
          <a:lstStyle/>
          <a:p>
            <a:pPr lvl="4"/>
            <a:r>
              <a:rPr lang="en-US" dirty="0" smtClean="0"/>
              <a:t>XXXX, His Company</a:t>
            </a:r>
          </a:p>
        </p:txBody>
      </p:sp>
      <p:sp>
        <p:nvSpPr>
          <p:cNvPr id="39943" name="Slide Number Placeholder 6"/>
          <p:cNvSpPr>
            <a:spLocks noGrp="1"/>
          </p:cNvSpPr>
          <p:nvPr>
            <p:ph type="sldNum" sz="quarter" idx="5"/>
          </p:nvPr>
        </p:nvSpPr>
        <p:spPr>
          <a:xfrm>
            <a:off x="3222625" y="8985250"/>
            <a:ext cx="512763" cy="182563"/>
          </a:xfrm>
          <a:prstGeom prst="rect">
            <a:avLst/>
          </a:prstGeom>
          <a:noFill/>
        </p:spPr>
        <p:txBody>
          <a:bodyPr/>
          <a:lstStyle/>
          <a:p>
            <a:r>
              <a:rPr lang="en-US" dirty="0" smtClean="0"/>
              <a:t>Page </a:t>
            </a:r>
            <a:fld id="{47E86FD9-54B1-4280-945A-202E0A5B216E}" type="slidenum">
              <a:rPr lang="en-US" smtClean="0"/>
              <a:pPr/>
              <a:t>2</a:t>
            </a:fld>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21</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dirty="0" smtClean="0"/>
          </a:p>
        </p:txBody>
      </p:sp>
      <p:sp>
        <p:nvSpPr>
          <p:cNvPr id="40964" name="Header Placeholder 3"/>
          <p:cNvSpPr>
            <a:spLocks noGrp="1"/>
          </p:cNvSpPr>
          <p:nvPr>
            <p:ph type="hdr" sz="quarter"/>
          </p:nvPr>
        </p:nvSpPr>
        <p:spPr>
          <a:noFill/>
        </p:spPr>
        <p:txBody>
          <a:bodyPr/>
          <a:lstStyle/>
          <a:p>
            <a:r>
              <a:rPr lang="en-US" dirty="0"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dirty="0" smtClean="0"/>
              <a:t>Month 20xx</a:t>
            </a:r>
          </a:p>
        </p:txBody>
      </p:sp>
      <p:sp>
        <p:nvSpPr>
          <p:cNvPr id="40966" name="Footer Placeholder 5"/>
          <p:cNvSpPr>
            <a:spLocks noGrp="1"/>
          </p:cNvSpPr>
          <p:nvPr>
            <p:ph type="ftr" sz="quarter" idx="4"/>
          </p:nvPr>
        </p:nvSpPr>
        <p:spPr>
          <a:noFill/>
        </p:spPr>
        <p:txBody>
          <a:bodyPr/>
          <a:lstStyle/>
          <a:p>
            <a:pPr lvl="4"/>
            <a:r>
              <a:rPr lang="en-US" dirty="0"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dirty="0" smtClean="0"/>
              <a:t>Page </a:t>
            </a:r>
            <a:fld id="{FD72ED04-A864-4DC0-A8CE-E9B26A560A8E}" type="slidenum">
              <a:rPr lang="en-US" smtClean="0"/>
              <a:pPr/>
              <a:t>3</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dirty="0"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1988" name="Rectangle 6"/>
          <p:cNvSpPr>
            <a:spLocks noGrp="1" noChangeArrowheads="1"/>
          </p:cNvSpPr>
          <p:nvPr>
            <p:ph type="ftr" sz="quarter" idx="4"/>
          </p:nvPr>
        </p:nvSpPr>
        <p:spPr>
          <a:noFill/>
        </p:spPr>
        <p:txBody>
          <a:bodyPr/>
          <a:lstStyle/>
          <a:p>
            <a:pPr lvl="4"/>
            <a:r>
              <a:rPr lang="en-US" dirty="0"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4459728C-1439-493F-A35A-B1BCF95AB4CE}" type="slidenum">
              <a:rPr lang="en-US" smtClean="0"/>
              <a:pPr/>
              <a:t>8</a:t>
            </a:fld>
            <a:endParaRPr lang="en-US" dirty="0"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dirty="0"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3012" name="Rectangle 6"/>
          <p:cNvSpPr>
            <a:spLocks noGrp="1" noChangeArrowheads="1"/>
          </p:cNvSpPr>
          <p:nvPr>
            <p:ph type="ftr" sz="quarter" idx="4"/>
          </p:nvPr>
        </p:nvSpPr>
        <p:spPr>
          <a:noFill/>
        </p:spPr>
        <p:txBody>
          <a:bodyPr/>
          <a:lstStyle/>
          <a:p>
            <a:pPr lvl="4"/>
            <a:r>
              <a:rPr lang="en-US" dirty="0"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9FB3E486-5714-4476-87EF-E6E194B853B1}" type="slidenum">
              <a:rPr lang="en-US" smtClean="0"/>
              <a:pPr/>
              <a:t>9</a:t>
            </a:fld>
            <a:endParaRPr lang="en-US" dirty="0"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smtClean="0"/>
              <a:t>July  2014</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dirty="0"/>
          </a:p>
        </p:txBody>
      </p:sp>
      <p:sp>
        <p:nvSpPr>
          <p:cNvPr id="6"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smtClean="0"/>
              <a:t>July  2014</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5"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smtClean="0"/>
              <a:t>July  2014</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5"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smtClean="0"/>
              <a:t>July  2014</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July  2014</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July  2014</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July  2014</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12"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13"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633598" y="394156"/>
            <a:ext cx="4642040"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21-14-0115-00-Session#63-Opening_Plenary_Notes.ppt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Date Placeholder 3"/>
          <p:cNvSpPr>
            <a:spLocks noGrp="1"/>
          </p:cNvSpPr>
          <p:nvPr>
            <p:ph type="dt" sz="half" idx="2"/>
          </p:nvPr>
        </p:nvSpPr>
        <p:spPr>
          <a:xfrm>
            <a:off x="685800" y="6477000"/>
            <a:ext cx="1219200" cy="212724"/>
          </a:xfrm>
          <a:prstGeom prst="rect">
            <a:avLst/>
          </a:prstGeom>
        </p:spPr>
        <p:txBody>
          <a:bodyPr/>
          <a:lstStyle>
            <a:lvl1pPr>
              <a:defRPr/>
            </a:lvl1pPr>
          </a:lstStyle>
          <a:p>
            <a:pPr>
              <a:defRPr/>
            </a:pPr>
            <a:r>
              <a:rPr lang="en-US" smtClean="0"/>
              <a:t>July  2014</a:t>
            </a: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51" r:id="rId4"/>
    <p:sldLayoutId id="2147483852" r:id="rId5"/>
    <p:sldLayoutId id="2147483853" r:id="rId6"/>
    <p:sldLayoutId id="2147483857" r:id="rId7"/>
    <p:sldLayoutId id="2147483859" r:id="rId8"/>
    <p:sldLayoutId id="2147483860" r:id="rId9"/>
    <p:sldLayoutId id="2147483861" r:id="rId10"/>
  </p:sldLayoutIdLst>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hyperlink" Target="https://ei.eventinfotech.com.au/ei/rs.esp?id=1231&amp;scriptid=HOME" TargetMode="External"/><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802world.org/attendee"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609600" y="1066800"/>
            <a:ext cx="7848600" cy="3505200"/>
          </a:xfrm>
        </p:spPr>
        <p:txBody>
          <a:bodyPr/>
          <a:lstStyle/>
          <a:p>
            <a:r>
              <a:rPr lang="en-US" sz="5400" b="1" dirty="0" smtClean="0">
                <a:latin typeface="Arial" charset="0"/>
              </a:rPr>
              <a:t>IEEE 802.21</a:t>
            </a:r>
            <a:br>
              <a:rPr lang="en-US" sz="5400" b="1" dirty="0" smtClean="0">
                <a:latin typeface="Arial" charset="0"/>
              </a:rPr>
            </a:br>
            <a:r>
              <a:rPr lang="en-US" b="1" dirty="0" smtClean="0">
                <a:latin typeface="Arial" charset="0"/>
              </a:rPr>
              <a:t>Session #63, </a:t>
            </a:r>
            <a:br>
              <a:rPr lang="en-US" b="1" dirty="0" smtClean="0">
                <a:latin typeface="Arial" charset="0"/>
              </a:rPr>
            </a:br>
            <a:r>
              <a:rPr lang="en-US" b="1" dirty="0" smtClean="0">
                <a:latin typeface="Arial" charset="0"/>
              </a:rPr>
              <a:t>San Diego, CA, USA</a:t>
            </a:r>
            <a:br>
              <a:rPr lang="en-US" b="1" dirty="0" smtClean="0">
                <a:latin typeface="Arial" charset="0"/>
              </a:rPr>
            </a:br>
            <a:r>
              <a:rPr lang="en-US" b="1" dirty="0" smtClean="0">
                <a:latin typeface="Arial" charset="0"/>
              </a:rPr>
              <a:t>WG </a:t>
            </a:r>
            <a:r>
              <a:rPr lang="en-US" sz="3200" b="1" dirty="0" smtClean="0">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71600" y="4648200"/>
            <a:ext cx="6858000" cy="1066800"/>
          </a:xfrm>
        </p:spPr>
        <p:txBody>
          <a:bodyPr/>
          <a:lstStyle/>
          <a:p>
            <a:pPr eaLnBrk="1" hangingPunct="1"/>
            <a:r>
              <a:rPr lang="en-US" sz="2800" b="1" dirty="0" smtClean="0">
                <a:latin typeface="Arial" charset="0"/>
              </a:rPr>
              <a:t>Subir Das</a:t>
            </a:r>
          </a:p>
          <a:p>
            <a:pPr eaLnBrk="1" hangingPunct="1"/>
            <a:r>
              <a:rPr lang="en-US" sz="2800" b="1" dirty="0" smtClean="0">
                <a:latin typeface="Arial" charset="0"/>
              </a:rPr>
              <a:t>sdas at appcomsci dot 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dirty="0">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dirty="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dirty="0"/>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smtClean="0"/>
              <a:t>July  2014</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subclause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#1</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smtClean="0"/>
              <a:t>July  2014</a:t>
            </a:r>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a:xfrm>
            <a:off x="685800" y="685800"/>
            <a:ext cx="7772400" cy="609600"/>
          </a:xfrm>
        </p:spPr>
        <p:txBody>
          <a:bodyPr/>
          <a:lstStyle/>
          <a:p>
            <a:r>
              <a:rPr lang="en-GB" sz="4000" u="sng" dirty="0" smtClean="0"/>
              <a:t>Patent Related Links</a:t>
            </a:r>
            <a:endParaRPr lang="en-US" sz="4000" u="sng" dirty="0"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http://standards.ieee.org/guides/bylaws/sect6-7.html#6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http://standards.ieee.org/guides/opman/sect6.html#6.3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dirty="0"/>
              <a:t>Slide #2</a:t>
            </a:r>
            <a:endParaRPr lang="en-US" sz="2400" dirty="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dirty="0">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This slide set is available at http://standards.ieee.org/board/pat/pat-slideset.ppt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smtClean="0"/>
              <a:t>July  2014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t>Either speak up now or</a:t>
            </a:r>
          </a:p>
          <a:p>
            <a:pPr lvl="1"/>
            <a:r>
              <a:rPr lang="en-US" sz="2000" dirty="0" smtClean="0"/>
              <a:t>Provide the chair of this group with the identity of the holder(s) of any and all such claims as soon as possible or</a:t>
            </a:r>
          </a:p>
          <a:p>
            <a:pPr lvl="1"/>
            <a:r>
              <a:rPr lang="en-US" sz="2000" dirty="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dirty="0"/>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smtClean="0"/>
              <a:t>July  2014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#4</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smtClean="0"/>
              <a:t>July  2014</a:t>
            </a:r>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smtClean="0"/>
              <a:t>July  2014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dirty="0" smtClean="0">
                <a:latin typeface="Arial" charset="0"/>
              </a:rPr>
              <a:t>Under the current US copyright law — the author of information is deemed to own the copyright from the moment of creation</a:t>
            </a:r>
          </a:p>
          <a:p>
            <a:r>
              <a:rPr lang="en-US" sz="2800" dirty="0" smtClean="0">
                <a:latin typeface="Arial" charset="0"/>
              </a:rPr>
              <a:t>The IEEE Bylaws require </a:t>
            </a:r>
            <a:r>
              <a:rPr lang="en-US" sz="2800" b="1" i="1" u="sng" dirty="0" smtClean="0">
                <a:solidFill>
                  <a:schemeClr val="accent2"/>
                </a:solidFill>
                <a:latin typeface="Arial" charset="0"/>
              </a:rPr>
              <a:t>copyright of all material to be held by the IEEE</a:t>
            </a:r>
          </a:p>
          <a:p>
            <a:pPr lvl="1"/>
            <a:r>
              <a:rPr lang="en-US" sz="2400" dirty="0" smtClean="0">
                <a:latin typeface="Arial" charset="0"/>
              </a:rPr>
              <a:t>Must consult with IEEE for re-use of copyright material</a:t>
            </a:r>
          </a:p>
          <a:p>
            <a:r>
              <a:rPr lang="en-US" sz="2800" dirty="0" smtClean="0">
                <a:latin typeface="Arial" charset="0"/>
              </a:rPr>
              <a:t>The IEEE Standards accomplishes </a:t>
            </a:r>
            <a:r>
              <a:rPr lang="en-US" sz="2800" b="1" u="sng" dirty="0"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smtClean="0"/>
              <a:t>July  2014</a:t>
            </a:r>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Work Status </a:t>
            </a:r>
          </a:p>
        </p:txBody>
      </p:sp>
      <p:sp>
        <p:nvSpPr>
          <p:cNvPr id="33797" name="Rectangle 3"/>
          <p:cNvSpPr>
            <a:spLocks noGrp="1" noChangeArrowheads="1"/>
          </p:cNvSpPr>
          <p:nvPr>
            <p:ph type="body" idx="1"/>
          </p:nvPr>
        </p:nvSpPr>
        <p:spPr>
          <a:xfrm>
            <a:off x="304800" y="1219200"/>
            <a:ext cx="8686800" cy="5105400"/>
          </a:xfrm>
        </p:spPr>
        <p:txBody>
          <a:bodyPr/>
          <a:lstStyle/>
          <a:p>
            <a:pPr>
              <a:lnSpc>
                <a:spcPct val="80000"/>
              </a:lnSpc>
              <a:buNone/>
            </a:pPr>
            <a:endParaRPr lang="en-US" sz="2000" dirty="0" smtClean="0">
              <a:latin typeface="Arial" charset="0"/>
            </a:endParaRPr>
          </a:p>
          <a:p>
            <a:pPr>
              <a:lnSpc>
                <a:spcPct val="80000"/>
              </a:lnSpc>
            </a:pPr>
            <a:r>
              <a:rPr lang="en-US" sz="2800" dirty="0" smtClean="0">
                <a:latin typeface="Arial" charset="0"/>
              </a:rPr>
              <a:t>Task Group Status</a:t>
            </a:r>
          </a:p>
          <a:p>
            <a:pPr lvl="2">
              <a:lnSpc>
                <a:spcPct val="80000"/>
              </a:lnSpc>
              <a:buNone/>
            </a:pPr>
            <a:endParaRPr lang="en-US" sz="1200" dirty="0" smtClean="0">
              <a:latin typeface="Arial" charset="0"/>
            </a:endParaRPr>
          </a:p>
          <a:p>
            <a:pPr lvl="1">
              <a:lnSpc>
                <a:spcPct val="80000"/>
              </a:lnSpc>
            </a:pPr>
            <a:r>
              <a:rPr lang="en-US" sz="2400" dirty="0" smtClean="0">
                <a:latin typeface="Arial" charset="0"/>
              </a:rPr>
              <a:t>802.21c Single Radio Handover</a:t>
            </a:r>
          </a:p>
          <a:p>
            <a:pPr lvl="2">
              <a:lnSpc>
                <a:spcPct val="80000"/>
              </a:lnSpc>
            </a:pPr>
            <a:r>
              <a:rPr lang="en-US" sz="2000" dirty="0" smtClean="0">
                <a:latin typeface="Arial" charset="0"/>
              </a:rPr>
              <a:t> Published on July 11, 2014. </a:t>
            </a:r>
            <a:r>
              <a:rPr lang="en-US" sz="2000" dirty="0" smtClean="0">
                <a:latin typeface="Arial" charset="0"/>
              </a:rPr>
              <a:t>Congratulations!</a:t>
            </a:r>
            <a:endParaRPr lang="en-US" sz="2000" dirty="0" smtClean="0">
              <a:latin typeface="Arial" charset="0"/>
            </a:endParaRPr>
          </a:p>
          <a:p>
            <a:pPr lvl="1">
              <a:lnSpc>
                <a:spcPct val="80000"/>
              </a:lnSpc>
            </a:pPr>
            <a:r>
              <a:rPr lang="en-US" sz="2400" dirty="0" smtClean="0">
                <a:latin typeface="Arial" charset="0"/>
              </a:rPr>
              <a:t>802.21d Multicast Group Management </a:t>
            </a:r>
          </a:p>
          <a:p>
            <a:pPr lvl="2">
              <a:lnSpc>
                <a:spcPct val="80000"/>
              </a:lnSpc>
            </a:pPr>
            <a:r>
              <a:rPr lang="en-US" sz="1800" dirty="0" smtClean="0">
                <a:latin typeface="Arial" charset="0"/>
              </a:rPr>
              <a:t>Completed WG Letter Ballot recirculation (#7d)  on July 05, 2014</a:t>
            </a:r>
          </a:p>
          <a:p>
            <a:pPr lvl="2">
              <a:lnSpc>
                <a:spcPct val="90000"/>
              </a:lnSpc>
            </a:pPr>
            <a:r>
              <a:rPr lang="en-US" sz="1800" dirty="0" smtClean="0">
                <a:latin typeface="Arial" charset="0"/>
              </a:rPr>
              <a:t>Result announced on July </a:t>
            </a:r>
            <a:r>
              <a:rPr lang="en-US" sz="1800" dirty="0" smtClean="0">
                <a:latin typeface="Arial" charset="0"/>
              </a:rPr>
              <a:t>06, </a:t>
            </a:r>
            <a:r>
              <a:rPr lang="en-US" sz="1800" dirty="0" smtClean="0">
                <a:latin typeface="Arial" charset="0"/>
              </a:rPr>
              <a:t>2014</a:t>
            </a:r>
          </a:p>
          <a:p>
            <a:pPr lvl="2">
              <a:lnSpc>
                <a:spcPct val="90000"/>
              </a:lnSpc>
            </a:pPr>
            <a:r>
              <a:rPr lang="en-US" sz="1800" dirty="0" smtClean="0">
                <a:latin typeface="Arial" charset="0"/>
              </a:rPr>
              <a:t>http://www.ieee802.org/21/ballot_7.html </a:t>
            </a:r>
          </a:p>
          <a:p>
            <a:pPr lvl="2">
              <a:lnSpc>
                <a:spcPct val="90000"/>
              </a:lnSpc>
            </a:pPr>
            <a:r>
              <a:rPr lang="en-US" sz="1800" dirty="0" smtClean="0">
                <a:latin typeface="Arial" charset="0"/>
              </a:rPr>
              <a:t>19 ballots/21 members. Return ratio </a:t>
            </a:r>
            <a:r>
              <a:rPr lang="en-US" sz="1800" dirty="0" smtClean="0">
                <a:latin typeface="Arial" charset="0"/>
              </a:rPr>
              <a:t>90.00%</a:t>
            </a:r>
            <a:endParaRPr lang="en-US" sz="1800" dirty="0" smtClean="0">
              <a:latin typeface="Arial" charset="0"/>
            </a:endParaRPr>
          </a:p>
          <a:p>
            <a:pPr lvl="2">
              <a:lnSpc>
                <a:spcPct val="90000"/>
              </a:lnSpc>
            </a:pPr>
            <a:r>
              <a:rPr lang="en-US" sz="1800" dirty="0" smtClean="0">
                <a:latin typeface="Arial" charset="0"/>
              </a:rPr>
              <a:t>17approve/00disapprove/02abstain. Approval rate = 100%</a:t>
            </a:r>
          </a:p>
          <a:p>
            <a:pPr lvl="1">
              <a:lnSpc>
                <a:spcPct val="80000"/>
              </a:lnSpc>
            </a:pPr>
            <a:r>
              <a:rPr lang="en-US" sz="2400" dirty="0" smtClean="0">
                <a:latin typeface="Arial" charset="0"/>
              </a:rPr>
              <a:t>802.21m  Revision Project </a:t>
            </a:r>
          </a:p>
          <a:p>
            <a:pPr lvl="2">
              <a:lnSpc>
                <a:spcPct val="80000"/>
              </a:lnSpc>
            </a:pPr>
            <a:r>
              <a:rPr lang="en-US" sz="2000" dirty="0" smtClean="0">
                <a:latin typeface="Arial" charset="0"/>
              </a:rPr>
              <a:t>Working on the revised  document </a:t>
            </a:r>
          </a:p>
          <a:p>
            <a:pPr lvl="1">
              <a:lnSpc>
                <a:spcPct val="80000"/>
              </a:lnSpc>
            </a:pPr>
            <a:r>
              <a:rPr lang="en-US" sz="2400" dirty="0" smtClean="0">
                <a:latin typeface="Arial" charset="0"/>
              </a:rPr>
              <a:t>802.21.1 Use cases and Services </a:t>
            </a:r>
          </a:p>
          <a:p>
            <a:pPr lvl="2">
              <a:lnSpc>
                <a:spcPct val="80000"/>
              </a:lnSpc>
            </a:pPr>
            <a:r>
              <a:rPr lang="en-US" sz="2000" dirty="0" smtClean="0">
                <a:latin typeface="Arial" charset="0"/>
              </a:rPr>
              <a:t>Finalize the  use cases and services  </a:t>
            </a:r>
          </a:p>
          <a:p>
            <a:pPr lvl="2">
              <a:lnSpc>
                <a:spcPct val="80000"/>
              </a:lnSpc>
            </a:pPr>
            <a:endParaRPr lang="en-US" sz="2000" dirty="0" smtClean="0">
              <a:latin typeface="Arial" charset="0"/>
            </a:endParaRP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5"/>
          <p:cNvSpPr>
            <a:spLocks noGrp="1"/>
          </p:cNvSpPr>
          <p:nvPr>
            <p:ph type="dt" sz="half" idx="4294967295"/>
          </p:nvPr>
        </p:nvSpPr>
        <p:spPr>
          <a:xfrm>
            <a:off x="685800" y="6477000"/>
            <a:ext cx="1219200" cy="212724"/>
          </a:xfrm>
        </p:spPr>
        <p:txBody>
          <a:bodyPr/>
          <a:lstStyle/>
          <a:p>
            <a:pPr>
              <a:defRPr/>
            </a:pPr>
            <a:r>
              <a:rPr lang="en-US" smtClean="0"/>
              <a:t>July  2014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July Meeting</a:t>
            </a:r>
          </a:p>
        </p:txBody>
      </p:sp>
      <p:sp>
        <p:nvSpPr>
          <p:cNvPr id="34822" name="Rectangle 3"/>
          <p:cNvSpPr>
            <a:spLocks noGrp="1" noChangeArrowheads="1"/>
          </p:cNvSpPr>
          <p:nvPr>
            <p:ph type="body" idx="1"/>
          </p:nvPr>
        </p:nvSpPr>
        <p:spPr>
          <a:xfrm>
            <a:off x="381000" y="1447800"/>
            <a:ext cx="8305800" cy="35814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endParaRPr lang="en-US" sz="1600" dirty="0" smtClean="0">
              <a:latin typeface="Arial" charset="0"/>
            </a:endParaRPr>
          </a:p>
          <a:p>
            <a:pPr lvl="1">
              <a:lnSpc>
                <a:spcPct val="90000"/>
              </a:lnSpc>
            </a:pPr>
            <a:r>
              <a:rPr lang="en-US" sz="2200" dirty="0" smtClean="0">
                <a:latin typeface="Arial" charset="0"/>
              </a:rPr>
              <a:t>802.21d : Group Management </a:t>
            </a:r>
          </a:p>
          <a:p>
            <a:pPr lvl="2">
              <a:lnSpc>
                <a:spcPct val="90000"/>
              </a:lnSpc>
            </a:pPr>
            <a:r>
              <a:rPr lang="en-US" sz="1800" dirty="0" smtClean="0">
                <a:latin typeface="Arial" charset="0"/>
              </a:rPr>
              <a:t>Resolve WG Letter Ballot #7d Comments</a:t>
            </a:r>
          </a:p>
          <a:p>
            <a:pPr lvl="2">
              <a:lnSpc>
                <a:spcPct val="90000"/>
              </a:lnSpc>
            </a:pPr>
            <a:r>
              <a:rPr lang="en-US" sz="1800" dirty="0" smtClean="0">
                <a:latin typeface="Arial" charset="0"/>
              </a:rPr>
              <a:t>Prepare for Sponsor ballot </a:t>
            </a:r>
          </a:p>
          <a:p>
            <a:pPr lvl="1">
              <a:lnSpc>
                <a:spcPct val="90000"/>
              </a:lnSpc>
            </a:pPr>
            <a:r>
              <a:rPr lang="en-US" sz="2200" dirty="0" smtClean="0">
                <a:latin typeface="Arial" charset="0"/>
              </a:rPr>
              <a:t>802.21m: Revision Project </a:t>
            </a:r>
          </a:p>
          <a:p>
            <a:pPr lvl="2">
              <a:lnSpc>
                <a:spcPct val="80000"/>
              </a:lnSpc>
            </a:pPr>
            <a:r>
              <a:rPr lang="en-US" sz="1800" dirty="0" smtClean="0">
                <a:latin typeface="Arial" charset="0"/>
              </a:rPr>
              <a:t>Discuss the  draft document </a:t>
            </a:r>
          </a:p>
          <a:p>
            <a:pPr lvl="1">
              <a:lnSpc>
                <a:spcPct val="90000"/>
              </a:lnSpc>
            </a:pPr>
            <a:r>
              <a:rPr lang="en-US" sz="2200" dirty="0" smtClean="0">
                <a:latin typeface="Arial" charset="0"/>
              </a:rPr>
              <a:t>802.21.1</a:t>
            </a:r>
          </a:p>
          <a:p>
            <a:pPr lvl="2">
              <a:lnSpc>
                <a:spcPct val="90000"/>
              </a:lnSpc>
            </a:pPr>
            <a:r>
              <a:rPr lang="en-US" sz="1800" dirty="0" smtClean="0">
                <a:latin typeface="Arial" charset="0"/>
              </a:rPr>
              <a:t>Finalize the use cases and services </a:t>
            </a:r>
            <a:endParaRPr lang="en-US" sz="1800" dirty="0" smtClean="0">
              <a:latin typeface="Arial" charset="0"/>
              <a:cs typeface="Arial" charset="0"/>
            </a:endParaRPr>
          </a:p>
          <a:p>
            <a:pPr>
              <a:lnSpc>
                <a:spcPct val="90000"/>
              </a:lnSpc>
            </a:pPr>
            <a:endParaRPr lang="en-US" sz="2600" dirty="0" smtClean="0">
              <a:latin typeface="Arial" charset="0"/>
              <a:cs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smtClean="0"/>
              <a:t>July  2014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2014</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990600"/>
            <a:ext cx="8610600" cy="4038600"/>
          </a:xfrm>
        </p:spPr>
        <p:txBody>
          <a:bodyPr/>
          <a:lstStyle/>
          <a:p>
            <a:pPr>
              <a:lnSpc>
                <a:spcPct val="90000"/>
              </a:lnSpc>
            </a:pPr>
            <a:r>
              <a:rPr lang="en-US" sz="2400" b="1" dirty="0" smtClean="0">
                <a:solidFill>
                  <a:srgbClr val="0000FF"/>
                </a:solidFill>
              </a:rPr>
              <a:t>Interim:  14-19, September 2014, Hilton, Athens, Greece</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2-7 Nov 2014, </a:t>
            </a:r>
            <a:r>
              <a:rPr lang="it-IT" sz="2400" b="1" dirty="0" smtClean="0">
                <a:solidFill>
                  <a:srgbClr val="FF0000"/>
                </a:solidFill>
              </a:rPr>
              <a:t>Grand Hyatt, San Antonio, TX, USA</a:t>
            </a:r>
          </a:p>
          <a:p>
            <a:pPr lvl="1">
              <a:lnSpc>
                <a:spcPct val="90000"/>
              </a:lnSpc>
            </a:pPr>
            <a:r>
              <a:rPr lang="en-US" sz="2000" dirty="0" smtClean="0">
                <a:solidFill>
                  <a:srgbClr val="FF0000"/>
                </a:solidFill>
              </a:rPr>
              <a:t>Co-located with all 802 groups </a:t>
            </a:r>
          </a:p>
          <a:p>
            <a:pPr lvl="1">
              <a:lnSpc>
                <a:spcPct val="90000"/>
              </a:lnSpc>
            </a:pPr>
            <a:endParaRPr lang="en-US" sz="2000" dirty="0" smtClean="0">
              <a:solidFill>
                <a:srgbClr val="FF0000"/>
              </a:solidFill>
            </a:endParaRP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5" name="Date Placeholder 3"/>
          <p:cNvSpPr txBox="1">
            <a:spLocks/>
          </p:cNvSpPr>
          <p:nvPr/>
        </p:nvSpPr>
        <p:spPr>
          <a:xfrm>
            <a:off x="685800" y="6477000"/>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July</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2014</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685800"/>
            <a:ext cx="7772400" cy="609600"/>
          </a:xfrm>
          <a:noFill/>
        </p:spPr>
        <p:txBody>
          <a:bodyPr/>
          <a:lstStyle/>
          <a:p>
            <a:pPr defTabSz="960438"/>
            <a:r>
              <a:rPr lang="en-US" sz="4000" b="1" dirty="0" smtClean="0">
                <a:solidFill>
                  <a:schemeClr val="accent2"/>
                </a:solidFill>
                <a:latin typeface="Arial" charset="0"/>
              </a:rPr>
              <a:t>WG Officers</a:t>
            </a:r>
          </a:p>
        </p:txBody>
      </p:sp>
      <p:graphicFrame>
        <p:nvGraphicFramePr>
          <p:cNvPr id="181251" name="Group 3"/>
          <p:cNvGraphicFramePr>
            <a:graphicFrameLocks noGrp="1"/>
          </p:cNvGraphicFramePr>
          <p:nvPr>
            <p:ph idx="1"/>
          </p:nvPr>
        </p:nvGraphicFramePr>
        <p:xfrm>
          <a:off x="1295400" y="1447800"/>
          <a:ext cx="6781800" cy="2804160"/>
        </p:xfrm>
        <a:graphic>
          <a:graphicData uri="http://schemas.openxmlformats.org/drawingml/2006/table">
            <a:tbl>
              <a:tblPr/>
              <a:tblGrid>
                <a:gridCol w="2819400"/>
                <a:gridCol w="3962400"/>
              </a:tblGrid>
              <a:tr h="504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6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Subir Das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Vice 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Charlie E. Perkins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78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Secretary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492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802.11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Clint Chaplin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IETF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Yoshihiro Ohba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7443" name="Rectangle 32"/>
          <p:cNvSpPr>
            <a:spLocks noChangeArrowheads="1"/>
          </p:cNvSpPr>
          <p:nvPr/>
        </p:nvSpPr>
        <p:spPr bwMode="auto">
          <a:xfrm>
            <a:off x="685800" y="4876800"/>
            <a:ext cx="8153400" cy="6096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2400" dirty="0">
                <a:latin typeface="Arial" charset="0"/>
              </a:rPr>
              <a:t>The WG has </a:t>
            </a:r>
            <a:r>
              <a:rPr lang="en-US" sz="2400" dirty="0" smtClean="0">
                <a:latin typeface="Arial" charset="0"/>
              </a:rPr>
              <a:t>20 </a:t>
            </a:r>
            <a:r>
              <a:rPr lang="en-US" sz="2400" dirty="0">
                <a:latin typeface="Arial" charset="0"/>
              </a:rPr>
              <a:t>voting members as of this meeting</a:t>
            </a:r>
          </a:p>
        </p:txBody>
      </p:sp>
      <p:sp>
        <p:nvSpPr>
          <p:cNvPr id="11"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10"/>
          </p:nvPr>
        </p:nvSpPr>
        <p:spPr>
          <a:xfrm>
            <a:off x="981211" y="6477000"/>
            <a:ext cx="628377" cy="184666"/>
          </a:xfrm>
          <a:prstGeom prst="rect">
            <a:avLst/>
          </a:prstGeom>
        </p:spPr>
        <p:txBody>
          <a:bodyPr/>
          <a:lstStyle>
            <a:lvl1pPr>
              <a:defRPr/>
            </a:lvl1pPr>
          </a:lstStyle>
          <a:p>
            <a:pPr>
              <a:defRPr/>
            </a:pPr>
            <a:r>
              <a:rPr lang="en-US" dirty="0" smtClean="0"/>
              <a:t>July  2014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September  Meeting Logistics </a:t>
            </a:r>
          </a:p>
        </p:txBody>
      </p:sp>
      <p:sp>
        <p:nvSpPr>
          <p:cNvPr id="34822" name="Rectangle 3"/>
          <p:cNvSpPr>
            <a:spLocks noGrp="1" noChangeArrowheads="1"/>
          </p:cNvSpPr>
          <p:nvPr>
            <p:ph type="body" idx="1"/>
          </p:nvPr>
        </p:nvSpPr>
        <p:spPr>
          <a:xfrm>
            <a:off x="304800" y="1219200"/>
            <a:ext cx="8458200" cy="5105400"/>
          </a:xfrm>
        </p:spPr>
        <p:txBody>
          <a:bodyPr/>
          <a:lstStyle/>
          <a:p>
            <a:pPr>
              <a:lnSpc>
                <a:spcPct val="90000"/>
              </a:lnSpc>
            </a:pPr>
            <a:r>
              <a:rPr lang="en-US" sz="1800" b="1" dirty="0" smtClean="0"/>
              <a:t>14-19</a:t>
            </a:r>
            <a:r>
              <a:rPr lang="en-US" sz="1800" b="1" dirty="0" smtClean="0"/>
              <a:t>, September 2014, Hilton Athens, </a:t>
            </a:r>
            <a:r>
              <a:rPr lang="en-US" sz="1800" b="1" dirty="0" smtClean="0"/>
              <a:t>Greece</a:t>
            </a:r>
          </a:p>
          <a:p>
            <a:pPr>
              <a:lnSpc>
                <a:spcPct val="90000"/>
              </a:lnSpc>
            </a:pPr>
            <a:r>
              <a:rPr lang="en-US" sz="1800" b="1" dirty="0" smtClean="0"/>
              <a:t>Meeting is </a:t>
            </a:r>
            <a:r>
              <a:rPr lang="en-US" sz="1800" b="1" dirty="0" err="1" smtClean="0"/>
              <a:t>NoT</a:t>
            </a:r>
            <a:r>
              <a:rPr lang="en-US" sz="1800" b="1" dirty="0" smtClean="0"/>
              <a:t> hosted by Face-to-Face Events but hosted by  </a:t>
            </a:r>
            <a:r>
              <a:rPr lang="en-US" sz="1800" b="1" dirty="0" err="1" smtClean="0"/>
              <a:t>Airnex</a:t>
            </a:r>
            <a:endParaRPr lang="en-US" sz="1800" b="1" dirty="0" smtClean="0"/>
          </a:p>
          <a:p>
            <a:pPr>
              <a:lnSpc>
                <a:spcPct val="90000"/>
              </a:lnSpc>
            </a:pPr>
            <a:r>
              <a:rPr lang="en-US" sz="1800" b="1" dirty="0" smtClean="0"/>
              <a:t>Meeting Information: </a:t>
            </a:r>
            <a:r>
              <a:rPr lang="en-US" sz="1800" b="1" u="sng" dirty="0" smtClean="0">
                <a:hlinkClick r:id="rId3"/>
              </a:rPr>
              <a:t>https</a:t>
            </a:r>
            <a:r>
              <a:rPr lang="en-US" sz="1800" b="1" u="sng" dirty="0" smtClean="0">
                <a:hlinkClick r:id="rId3"/>
              </a:rPr>
              <a:t>://</a:t>
            </a:r>
            <a:r>
              <a:rPr lang="en-US" sz="1800" b="1" u="sng" dirty="0" smtClean="0">
                <a:hlinkClick r:id="rId3"/>
              </a:rPr>
              <a:t>ei.eventinfotech.com.au/ei/rs.esp?id=1231&amp;scriptid=HOME</a:t>
            </a:r>
            <a:endParaRPr lang="en-US" sz="1800" dirty="0" smtClean="0">
              <a:latin typeface="Arial" charset="0"/>
            </a:endParaRPr>
          </a:p>
          <a:p>
            <a:pPr>
              <a:lnSpc>
                <a:spcPct val="90000"/>
              </a:lnSpc>
            </a:pPr>
            <a:r>
              <a:rPr lang="en-US" sz="1800" dirty="0" smtClean="0">
                <a:latin typeface="Arial" charset="0"/>
              </a:rPr>
              <a:t>REGISTRATION INFORMATION</a:t>
            </a:r>
            <a:r>
              <a:rPr lang="en-US" sz="1600" dirty="0" smtClean="0">
                <a:latin typeface="Arial" charset="0"/>
              </a:rPr>
              <a:t>:</a:t>
            </a:r>
          </a:p>
          <a:p>
            <a:r>
              <a:rPr lang="en-US" sz="1600" dirty="0" smtClean="0"/>
              <a:t>Early Registration Deadline Before 23 July </a:t>
            </a:r>
            <a:r>
              <a:rPr lang="en-US" sz="1600" dirty="0" smtClean="0"/>
              <a:t>2014 : US $850.00 </a:t>
            </a:r>
            <a:endParaRPr lang="en-US" sz="1600" dirty="0" smtClean="0"/>
          </a:p>
          <a:p>
            <a:r>
              <a:rPr lang="en-US" sz="1600" dirty="0" smtClean="0"/>
              <a:t>Standard Registration Deadline Before 27 August </a:t>
            </a:r>
            <a:r>
              <a:rPr lang="en-US" sz="1600" dirty="0" smtClean="0"/>
              <a:t>2014: US $ 1100</a:t>
            </a:r>
            <a:endParaRPr lang="en-US" sz="1600" dirty="0" smtClean="0"/>
          </a:p>
          <a:p>
            <a:r>
              <a:rPr lang="en-US" sz="1600" dirty="0" smtClean="0"/>
              <a:t>Late Registration Deadline After 27 August </a:t>
            </a:r>
            <a:r>
              <a:rPr lang="en-US" sz="1600" dirty="0" smtClean="0"/>
              <a:t>2014: US $ 1350 </a:t>
            </a:r>
            <a:endParaRPr lang="en-US" sz="1600" dirty="0" smtClean="0">
              <a:latin typeface="Arial" charset="0"/>
            </a:endParaRPr>
          </a:p>
          <a:p>
            <a:pPr>
              <a:lnSpc>
                <a:spcPct val="90000"/>
              </a:lnSpc>
            </a:pPr>
            <a:r>
              <a:rPr lang="en-US" sz="1800" dirty="0" smtClean="0">
                <a:latin typeface="Arial" charset="0"/>
              </a:rPr>
              <a:t>HOTEL RESERVATIONS</a:t>
            </a:r>
            <a:r>
              <a:rPr lang="en-US" sz="1800" dirty="0" smtClean="0">
                <a:latin typeface="Arial" charset="0"/>
              </a:rPr>
              <a:t>:</a:t>
            </a:r>
          </a:p>
          <a:p>
            <a:pPr>
              <a:lnSpc>
                <a:spcPct val="90000"/>
              </a:lnSpc>
            </a:pPr>
            <a:r>
              <a:rPr lang="en-US" sz="1600" dirty="0" smtClean="0"/>
              <a:t>All delegates are required to pre-register for the Meeting. Please ensure to refer to the schedule and deadlines below. All amounts are quoted in US dollars. </a:t>
            </a:r>
            <a:r>
              <a:rPr lang="en-US" sz="1600" b="1" dirty="0" smtClean="0"/>
              <a:t>IMPORTANT: to qualify for the discounted registration rate, you will need your Hilton Athens confirmation number. If you have not already done so please book your accommodation first.  A minimum stay of 3 nights is required for the discount.</a:t>
            </a:r>
            <a:endParaRPr lang="en-US" sz="1600" dirty="0" smtClean="0">
              <a:latin typeface="Arial" charset="0"/>
            </a:endParaRPr>
          </a:p>
          <a:p>
            <a:r>
              <a:rPr lang="en-US" sz="1600" dirty="0" smtClean="0"/>
              <a:t>TWIN </a:t>
            </a:r>
            <a:r>
              <a:rPr lang="en-US" sz="1600" dirty="0" smtClean="0"/>
              <a:t>GUEST ROOM rates from 160.00 </a:t>
            </a:r>
            <a:r>
              <a:rPr lang="en-US" sz="1600" dirty="0" smtClean="0"/>
              <a:t>EUR/Night;  </a:t>
            </a:r>
          </a:p>
          <a:p>
            <a:r>
              <a:rPr lang="en-US" sz="1600" dirty="0" smtClean="0"/>
              <a:t>KING </a:t>
            </a:r>
            <a:r>
              <a:rPr lang="en-US" sz="1600" dirty="0" smtClean="0"/>
              <a:t>EXECUTIVE ROOM rates from 245.00 </a:t>
            </a:r>
            <a:r>
              <a:rPr lang="en-US" sz="1600" dirty="0" smtClean="0"/>
              <a:t>EUR/Night;</a:t>
            </a:r>
          </a:p>
          <a:p>
            <a:r>
              <a:rPr lang="en-US" sz="1600" dirty="0" smtClean="0"/>
              <a:t> </a:t>
            </a:r>
            <a:r>
              <a:rPr lang="en-US" sz="1600" dirty="0" smtClean="0"/>
              <a:t>KING EXECUTIVE ACROPOLIS rates from 285.00 </a:t>
            </a:r>
            <a:r>
              <a:rPr lang="en-US" sz="1600" dirty="0" smtClean="0"/>
              <a:t>EUR/Night; </a:t>
            </a:r>
          </a:p>
          <a:p>
            <a:r>
              <a:rPr lang="en-US" sz="1600" dirty="0" smtClean="0"/>
              <a:t> </a:t>
            </a:r>
            <a:r>
              <a:rPr lang="en-US" sz="1600" dirty="0" smtClean="0"/>
              <a:t>KING GUEST ROOM rates from 160.00 EUR/Night</a:t>
            </a:r>
            <a:endParaRPr lang="en-US" sz="1600" dirty="0" smtClean="0"/>
          </a:p>
          <a:p>
            <a:pPr>
              <a:lnSpc>
                <a:spcPct val="90000"/>
              </a:lnSpc>
            </a:pPr>
            <a:endParaRPr lang="en-US" sz="2600" dirty="0" smtClean="0">
              <a:latin typeface="Arial" charset="0"/>
              <a:cs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smtClean="0"/>
              <a:t>July  2014</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2015</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534400" cy="5486400"/>
          </a:xfrm>
        </p:spPr>
        <p:txBody>
          <a:bodyPr/>
          <a:lstStyle/>
          <a:p>
            <a:pPr>
              <a:lnSpc>
                <a:spcPct val="90000"/>
              </a:lnSpc>
            </a:pPr>
            <a:r>
              <a:rPr lang="en-US" sz="2400" b="1" dirty="0" smtClean="0">
                <a:solidFill>
                  <a:schemeClr val="accent2"/>
                </a:solidFill>
              </a:rPr>
              <a:t>Interim: 18-23 January, 2015, </a:t>
            </a:r>
            <a:r>
              <a:rPr lang="es-ES" sz="2400" b="1" dirty="0" smtClean="0">
                <a:solidFill>
                  <a:schemeClr val="accent2"/>
                </a:solidFill>
              </a:rPr>
              <a:t>Hyatt Regency, Atlanta, GA, USA</a:t>
            </a:r>
          </a:p>
          <a:p>
            <a:pPr lvl="1">
              <a:lnSpc>
                <a:spcPct val="90000"/>
              </a:lnSpc>
            </a:pPr>
            <a:r>
              <a:rPr lang="en-US" sz="1800" dirty="0" smtClean="0">
                <a:solidFill>
                  <a:srgbClr val="FF0000"/>
                </a:solidFill>
              </a:rPr>
              <a:t>Co-located with all 802 groups</a:t>
            </a:r>
            <a:r>
              <a:rPr lang="en-US" sz="1800" b="1" dirty="0" smtClean="0">
                <a:solidFill>
                  <a:srgbClr val="FF0000"/>
                </a:solidFill>
              </a:rPr>
              <a:t> </a:t>
            </a:r>
          </a:p>
          <a:p>
            <a:pPr>
              <a:lnSpc>
                <a:spcPct val="90000"/>
              </a:lnSpc>
            </a:pPr>
            <a:r>
              <a:rPr lang="en-US" sz="2400" b="1" dirty="0" smtClean="0">
                <a:solidFill>
                  <a:srgbClr val="FF0000"/>
                </a:solidFill>
              </a:rPr>
              <a:t>Plenary: 15-20 March, 2015,  </a:t>
            </a:r>
            <a:r>
              <a:rPr lang="en-US" sz="2400" b="1" dirty="0" err="1" smtClean="0">
                <a:solidFill>
                  <a:srgbClr val="FF0000"/>
                </a:solidFill>
              </a:rPr>
              <a:t>Estrel</a:t>
            </a:r>
            <a:r>
              <a:rPr lang="en-US" sz="2400" b="1" dirty="0" smtClean="0">
                <a:solidFill>
                  <a:srgbClr val="FF0000"/>
                </a:solidFill>
              </a:rPr>
              <a:t> Convention Center and Hotel, Berlin,   </a:t>
            </a: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400" b="1" dirty="0" smtClean="0">
                <a:solidFill>
                  <a:srgbClr val="0000FF"/>
                </a:solidFill>
              </a:rPr>
              <a:t>Interim:  May 10-15, 2015, Hyatt Regency Vancouver </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12-17 July 2015, Hilton Waikoloa Village, Hawaii,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September 2015, Asia (TBD)</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8-13 Nov 2015, </a:t>
            </a:r>
            <a:r>
              <a:rPr lang="it-IT" sz="2400" b="1" dirty="0" smtClean="0">
                <a:solidFill>
                  <a:srgbClr val="FF0000"/>
                </a:solidFill>
              </a:rPr>
              <a:t>Hyatt Regency Dallas, TX, USA</a:t>
            </a: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July</a:t>
            </a:r>
            <a:r>
              <a:rPr lang="en-US" dirty="0" smtClean="0"/>
              <a:t> </a:t>
            </a:r>
            <a:r>
              <a:rPr lang="en-US" dirty="0" smtClean="0"/>
              <a:t>2014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10"/>
          </p:nvPr>
        </p:nvSpPr>
        <p:spPr>
          <a:xfrm>
            <a:off x="981211" y="6477000"/>
            <a:ext cx="628377" cy="184666"/>
          </a:xfrm>
          <a:prstGeom prst="rect">
            <a:avLst/>
          </a:prstGeom>
        </p:spPr>
        <p:txBody>
          <a:bodyPr/>
          <a:lstStyle>
            <a:lvl1pPr>
              <a:defRPr/>
            </a:lvl1pPr>
          </a:lstStyle>
          <a:p>
            <a:pPr>
              <a:defRPr/>
            </a:pPr>
            <a:r>
              <a:rPr lang="en-US" dirty="0" smtClean="0"/>
              <a:t>July  2014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228600" y="5257800"/>
            <a:ext cx="8458200" cy="1323439"/>
          </a:xfrm>
          <a:prstGeom prst="rect">
            <a:avLst/>
          </a:prstGeom>
          <a:noFill/>
          <a:ln w="9525">
            <a:noFill/>
            <a:miter lim="800000"/>
            <a:headEnd/>
            <a:tailEnd/>
          </a:ln>
        </p:spPr>
        <p:txBody>
          <a:bodyPr wrap="square">
            <a:spAutoFit/>
          </a:bodyPr>
          <a:lstStyle/>
          <a:p>
            <a:pPr algn="ctr" eaLnBrk="1" hangingPunct="1"/>
            <a:r>
              <a:rPr lang="en-US" sz="1600" b="1" dirty="0" smtClean="0"/>
              <a:t>Location</a:t>
            </a:r>
            <a:r>
              <a:rPr lang="en-US" sz="1600" dirty="0" smtClean="0"/>
              <a:t>:  </a:t>
            </a:r>
            <a:r>
              <a:rPr lang="en-US" sz="1600" dirty="0" smtClean="0"/>
              <a:t>802.21 in Ocean </a:t>
            </a:r>
            <a:r>
              <a:rPr lang="en-US" sz="1600" dirty="0" smtClean="0"/>
              <a:t>Beach (Third level); Tutorial: Seaport FGH; </a:t>
            </a:r>
            <a:r>
              <a:rPr lang="en-US" sz="1600" dirty="0" smtClean="0"/>
              <a:t>802.11 WNG: Seaport AB; SDN BOF: </a:t>
            </a:r>
            <a:r>
              <a:rPr lang="en-US" sz="1600" dirty="0" err="1" smtClean="0"/>
              <a:t>Gaslamp</a:t>
            </a:r>
            <a:r>
              <a:rPr lang="en-US" sz="1600" dirty="0" smtClean="0"/>
              <a:t> CD;  802.4 IOT/M2M and 802.15 WNG :  Seaport C; </a:t>
            </a:r>
            <a:r>
              <a:rPr lang="en-US" sz="1600" dirty="0" smtClean="0"/>
              <a:t>Emerging </a:t>
            </a:r>
            <a:r>
              <a:rPr lang="en-US" sz="1600" dirty="0" smtClean="0"/>
              <a:t>Applications: Seaport </a:t>
            </a:r>
            <a:r>
              <a:rPr lang="en-US" sz="1600" dirty="0" smtClean="0"/>
              <a:t>Foyer &amp; FGH; </a:t>
            </a:r>
            <a:r>
              <a:rPr lang="en-US" sz="1600" dirty="0" smtClean="0"/>
              <a:t> 802.24 TAG (Wednesday): Solana AB </a:t>
            </a:r>
          </a:p>
          <a:p>
            <a:pPr algn="ctr" eaLnBrk="1" hangingPunct="1"/>
            <a:endParaRPr lang="en-US" sz="1600" dirty="0" smtClean="0"/>
          </a:p>
          <a:p>
            <a:pPr algn="ctr" eaLnBrk="1" hangingPunct="1"/>
            <a:endParaRPr lang="en-US" sz="1600"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dirty="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dirty="0"/>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32"/>
          <p:cNvSpPr>
            <a:spLocks noChangeArrowheads="1"/>
          </p:cNvSpPr>
          <p:nvPr/>
        </p:nvSpPr>
        <p:spPr bwMode="auto">
          <a:xfrm>
            <a:off x="228600" y="6019800"/>
            <a:ext cx="8229600" cy="457200"/>
          </a:xfrm>
          <a:prstGeom prst="rect">
            <a:avLst/>
          </a:prstGeom>
          <a:noFill/>
          <a:ln w="9525">
            <a:noFill/>
            <a:miter lim="800000"/>
            <a:headEnd/>
            <a:tailEnd/>
          </a:ln>
        </p:spPr>
        <p:txBody>
          <a:bodyPr lIns="92075" tIns="46038" rIns="92075" bIns="46038"/>
          <a:lstStyle/>
          <a:p>
            <a:pPr marL="342900" indent="-342900">
              <a:spcBef>
                <a:spcPct val="20000"/>
              </a:spcBef>
              <a:buFont typeface="Arial" pitchFamily="34" charset="0"/>
              <a:buChar char="•"/>
            </a:pPr>
            <a:r>
              <a:rPr lang="en-US" sz="1600" dirty="0">
                <a:latin typeface="Arial" charset="0"/>
              </a:rPr>
              <a:t>The WG has </a:t>
            </a:r>
            <a:r>
              <a:rPr lang="en-US" sz="1600" dirty="0" smtClean="0">
                <a:latin typeface="Arial" charset="0"/>
              </a:rPr>
              <a:t>20 </a:t>
            </a:r>
            <a:r>
              <a:rPr lang="en-US" sz="1600" dirty="0">
                <a:latin typeface="Arial" charset="0"/>
              </a:rPr>
              <a:t>voting members as of this meeting</a:t>
            </a:r>
          </a:p>
        </p:txBody>
      </p:sp>
      <p:sp>
        <p:nvSpPr>
          <p:cNvPr id="18" name="Date Placeholder 17"/>
          <p:cNvSpPr>
            <a:spLocks noGrp="1"/>
          </p:cNvSpPr>
          <p:nvPr>
            <p:ph type="dt" sz="half" idx="12"/>
          </p:nvPr>
        </p:nvSpPr>
        <p:spPr>
          <a:xfrm>
            <a:off x="609600" y="6477000"/>
            <a:ext cx="1219200" cy="212724"/>
          </a:xfrm>
        </p:spPr>
        <p:txBody>
          <a:bodyPr/>
          <a:lstStyle/>
          <a:p>
            <a:pPr>
              <a:defRPr/>
            </a:pPr>
            <a:r>
              <a:rPr lang="en-US" dirty="0" smtClean="0"/>
              <a:t>July  2014</a:t>
            </a:r>
            <a:endParaRPr lang="en-US" dirty="0"/>
          </a:p>
        </p:txBody>
      </p:sp>
      <p:graphicFrame>
        <p:nvGraphicFramePr>
          <p:cNvPr id="16" name="Table 15"/>
          <p:cNvGraphicFramePr>
            <a:graphicFrameLocks noGrp="1"/>
          </p:cNvGraphicFramePr>
          <p:nvPr/>
        </p:nvGraphicFramePr>
        <p:xfrm>
          <a:off x="533400" y="1676400"/>
          <a:ext cx="7696201" cy="3352799"/>
        </p:xfrm>
        <a:graphic>
          <a:graphicData uri="http://schemas.openxmlformats.org/drawingml/2006/table">
            <a:tbl>
              <a:tblPr/>
              <a:tblGrid>
                <a:gridCol w="1391927"/>
                <a:gridCol w="1689964"/>
                <a:gridCol w="1388678"/>
                <a:gridCol w="1587641"/>
                <a:gridCol w="1637991"/>
              </a:tblGrid>
              <a:tr h="654838">
                <a:tc>
                  <a:txBody>
                    <a:bodyPr/>
                    <a:lstStyle/>
                    <a:p>
                      <a:pPr marL="0" marR="0">
                        <a:spcBef>
                          <a:spcPts val="0"/>
                        </a:spcBef>
                        <a:spcAft>
                          <a:spcPts val="0"/>
                        </a:spcAft>
                      </a:pPr>
                      <a:r>
                        <a:rPr lang="en-US" sz="1200" dirty="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Monday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(July 14, 2014)</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Tuesday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(July 15, 2014)</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Wednesday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(July 16, 2014)</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Thursday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(July 17, 2014)</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1871">
                <a:tc>
                  <a:txBody>
                    <a:bodyPr/>
                    <a:lstStyle/>
                    <a:p>
                      <a:pPr marL="0" marR="0">
                        <a:spcBef>
                          <a:spcPts val="0"/>
                        </a:spcBef>
                        <a:spcAft>
                          <a:spcPts val="0"/>
                        </a:spcAft>
                      </a:pPr>
                      <a:r>
                        <a:rPr lang="en-US" sz="1200" b="1">
                          <a:latin typeface="Times New Roman"/>
                          <a:ea typeface="Times New Roman"/>
                          <a:cs typeface="Times New Roman"/>
                        </a:rPr>
                        <a:t>AM-1</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8:00-10:00a</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latin typeface="Times New Roman"/>
                        <a:ea typeface="Times New Roman"/>
                        <a:cs typeface="Times New Roman"/>
                      </a:endParaRPr>
                    </a:p>
                    <a:p>
                      <a:pPr marL="0" marR="0">
                        <a:spcBef>
                          <a:spcPts val="0"/>
                        </a:spcBef>
                        <a:spcAft>
                          <a:spcPts val="0"/>
                        </a:spcAft>
                      </a:pPr>
                      <a:r>
                        <a:rPr lang="en-US" sz="1200">
                          <a:latin typeface="Times New Roman"/>
                          <a:ea typeface="Times New Roman"/>
                          <a:cs typeface="Times New Roman"/>
                        </a:rPr>
                        <a:t> IEEE 802 EC Opening Plenary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802.11 WNG SC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802.21.1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802.21m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1279">
                <a:tc>
                  <a:txBody>
                    <a:bodyPr/>
                    <a:lstStyle/>
                    <a:p>
                      <a:pPr marL="0" marR="0">
                        <a:spcBef>
                          <a:spcPts val="0"/>
                        </a:spcBef>
                        <a:spcAft>
                          <a:spcPts val="0"/>
                        </a:spcAft>
                      </a:pPr>
                      <a:r>
                        <a:rPr lang="en-US" sz="1200" b="1">
                          <a:latin typeface="Times New Roman"/>
                          <a:ea typeface="Times New Roman"/>
                          <a:cs typeface="Times New Roman"/>
                        </a:rPr>
                        <a:t>AM-2</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10:30-12:30</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NA</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cs typeface="Times New Roman"/>
                        </a:rPr>
                        <a:t> 802.21d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802.15 WNG  (11:30-12:30)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802.21.1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8289">
                <a:tc>
                  <a:txBody>
                    <a:bodyPr/>
                    <a:lstStyle/>
                    <a:p>
                      <a:pPr marL="0" marR="0">
                        <a:spcBef>
                          <a:spcPts val="0"/>
                        </a:spcBef>
                        <a:spcAft>
                          <a:spcPts val="0"/>
                        </a:spcAft>
                      </a:pPr>
                      <a:r>
                        <a:rPr lang="en-US" sz="1200" b="1">
                          <a:latin typeface="Times New Roman"/>
                          <a:ea typeface="Times New Roman"/>
                          <a:cs typeface="Times New Roman"/>
                        </a:rPr>
                        <a:t>PM-1</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1:30 – 3:30p</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 WG Opening Plenary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802.21m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802.21.1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802.21m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4651">
                <a:tc>
                  <a:txBody>
                    <a:bodyPr/>
                    <a:lstStyle/>
                    <a:p>
                      <a:pPr marL="0" marR="0">
                        <a:spcBef>
                          <a:spcPts val="0"/>
                        </a:spcBef>
                        <a:spcAft>
                          <a:spcPts val="0"/>
                        </a:spcAft>
                      </a:pPr>
                      <a:r>
                        <a:rPr lang="en-US" sz="1200" b="1">
                          <a:latin typeface="Times New Roman"/>
                          <a:ea typeface="Times New Roman"/>
                          <a:cs typeface="Times New Roman"/>
                        </a:rPr>
                        <a:t>PM-2</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4:00 – 6:00p</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Wireless SDN BOF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802.24  TAG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 WG Closing Plenary</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1871">
                <a:tc>
                  <a:txBody>
                    <a:bodyPr/>
                    <a:lstStyle/>
                    <a:p>
                      <a:pPr marL="0" marR="0">
                        <a:spcBef>
                          <a:spcPts val="0"/>
                        </a:spcBef>
                        <a:spcAft>
                          <a:spcPts val="0"/>
                        </a:spcAft>
                      </a:pPr>
                      <a:r>
                        <a:rPr lang="en-US" sz="1200" b="1">
                          <a:latin typeface="Times New Roman"/>
                          <a:ea typeface="Times New Roman"/>
                          <a:cs typeface="Times New Roman"/>
                        </a:rPr>
                        <a:t>Eve </a:t>
                      </a:r>
                      <a:endParaRPr lang="en-US" sz="1200">
                        <a:latin typeface="Times New Roman"/>
                        <a:ea typeface="Times New Roman"/>
                        <a:cs typeface="Times New Roman"/>
                      </a:endParaRPr>
                    </a:p>
                    <a:p>
                      <a:pPr marL="0" marR="0">
                        <a:spcBef>
                          <a:spcPts val="0"/>
                        </a:spcBef>
                        <a:spcAft>
                          <a:spcPts val="0"/>
                        </a:spcAft>
                      </a:pPr>
                      <a:r>
                        <a:rPr lang="en-US" sz="1200" b="1">
                          <a:latin typeface="Times New Roman"/>
                          <a:ea typeface="Times New Roman"/>
                          <a:cs typeface="Times New Roman"/>
                        </a:rPr>
                        <a:t>6:00 – 10:30p</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cs typeface="Times New Roman"/>
                        </a:rPr>
                        <a:t>Tutorials (#1, #2 and #3</a:t>
                      </a:r>
                      <a:r>
                        <a:rPr lang="en-US" sz="1200" dirty="0" smtClean="0">
                          <a:latin typeface="Times New Roman"/>
                          <a:ea typeface="Times New Roman"/>
                          <a:cs typeface="Times New Roman"/>
                        </a:rPr>
                        <a:t>)</a:t>
                      </a:r>
                      <a:endParaRPr lang="en-US" sz="1200" dirty="0">
                        <a:latin typeface="Times New Roman"/>
                        <a:ea typeface="Times New Roman"/>
                        <a:cs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cs typeface="Times New Roman"/>
                        </a:rPr>
                        <a:t>802.24 </a:t>
                      </a:r>
                      <a:r>
                        <a:rPr lang="en-US" sz="1200" dirty="0" err="1">
                          <a:latin typeface="Times New Roman"/>
                          <a:ea typeface="Times New Roman"/>
                          <a:cs typeface="Times New Roman"/>
                        </a:rPr>
                        <a:t>IoT</a:t>
                      </a:r>
                      <a:r>
                        <a:rPr lang="en-US" sz="1200" dirty="0">
                          <a:latin typeface="Times New Roman"/>
                          <a:ea typeface="Times New Roman"/>
                          <a:cs typeface="Times New Roman"/>
                        </a:rPr>
                        <a:t>/M2M WNG </a:t>
                      </a:r>
                    </a:p>
                    <a:p>
                      <a:pPr marL="0" marR="0">
                        <a:spcBef>
                          <a:spcPts val="0"/>
                        </a:spcBef>
                        <a:spcAft>
                          <a:spcPts val="0"/>
                        </a:spcAft>
                      </a:pPr>
                      <a:r>
                        <a:rPr lang="en-US" sz="1200" dirty="0">
                          <a:latin typeface="Times New Roman"/>
                          <a:ea typeface="Times New Roman"/>
                          <a:cs typeface="Times New Roman"/>
                        </a:rPr>
                        <a:t>(7:30-9:30p)</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cs typeface="Times New Roman"/>
                        </a:rPr>
                        <a:t>Emerging Applications BOF  (6:30-10:00p)</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cs typeface="Times New Roman"/>
                        </a:rPr>
                        <a:t>NA</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191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 </a:t>
            </a:r>
          </a:p>
          <a:p>
            <a:pPr lvl="2">
              <a:lnSpc>
                <a:spcPct val="80000"/>
              </a:lnSpc>
              <a:defRPr/>
            </a:pPr>
            <a:r>
              <a:rPr lang="en-US" altLang="ja-JP" sz="1600" dirty="0" smtClean="0">
                <a:ea typeface="ＭＳ Ｐゴシック" charset="-128"/>
              </a:rPr>
              <a:t>Changed from earlier version: one view  </a:t>
            </a:r>
          </a:p>
          <a:p>
            <a:pPr lvl="2">
              <a:lnSpc>
                <a:spcPct val="80000"/>
              </a:lnSpc>
              <a:defRPr/>
            </a:pPr>
            <a:r>
              <a:rPr lang="en-US" altLang="ja-JP" sz="1600" dirty="0" smtClean="0">
                <a:ea typeface="ＭＳ Ｐゴシック" charset="-128"/>
              </a:rPr>
              <a:t>https://imat.ieee.org/attendance, or</a:t>
            </a:r>
          </a:p>
          <a:p>
            <a:pPr lvl="2">
              <a:lnSpc>
                <a:spcPct val="80000"/>
              </a:lnSpc>
              <a:defRPr/>
            </a:pPr>
            <a:r>
              <a:rPr lang="en-US" altLang="ja-JP" sz="1600" dirty="0" smtClean="0">
                <a:ea typeface="ＭＳ Ｐゴシック" charset="-128"/>
              </a:rPr>
              <a:t>http://newton.meeting.verilan.com</a:t>
            </a: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a:t>
            </a:r>
            <a:r>
              <a:rPr lang="en-US" sz="2000" dirty="0" smtClean="0">
                <a:latin typeface="Arial" charset="0"/>
              </a:rPr>
              <a:t>17</a:t>
            </a:r>
            <a:endParaRPr lang="en-US" sz="2000" dirty="0" smtClean="0">
              <a:latin typeface="Arial" charset="0"/>
            </a:endParaRPr>
          </a:p>
          <a:p>
            <a:pPr>
              <a:lnSpc>
                <a:spcPct val="80000"/>
              </a:lnSpc>
              <a:defRPr/>
            </a:pPr>
            <a:r>
              <a:rPr lang="en-US" sz="2000" smtClean="0">
                <a:latin typeface="Arial" charset="0"/>
              </a:rPr>
              <a:t>13 </a:t>
            </a:r>
            <a:r>
              <a:rPr lang="en-US" sz="2000" dirty="0" smtClean="0">
                <a:latin typeface="Arial" charset="0"/>
              </a:rPr>
              <a:t>sessions 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381000" y="6477000"/>
            <a:ext cx="1219200" cy="212724"/>
          </a:xfrm>
          <a:prstGeom prst="rect">
            <a:avLst/>
          </a:prstGeom>
        </p:spPr>
        <p:txBody>
          <a:bodyPr/>
          <a:lstStyle>
            <a:lvl1pPr>
              <a:defRPr/>
            </a:lvl1pPr>
          </a:lstStyle>
          <a:p>
            <a:pPr>
              <a:defRPr/>
            </a:pPr>
            <a:r>
              <a:rPr lang="en-US" smtClean="0"/>
              <a:t>July  2014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smtClean="0"/>
              <a:t>July  2014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457200" y="1066800"/>
            <a:ext cx="8382000" cy="5334000"/>
          </a:xfrm>
        </p:spPr>
        <p:txBody>
          <a:bodyPr/>
          <a:lstStyle/>
          <a:p>
            <a:pPr>
              <a:lnSpc>
                <a:spcPct val="90000"/>
              </a:lnSpc>
            </a:pPr>
            <a:r>
              <a:rPr lang="en-US" sz="2000" dirty="0" smtClean="0">
                <a:latin typeface="Arial" charset="0"/>
              </a:rPr>
              <a:t>Meeting Information: </a:t>
            </a:r>
            <a:r>
              <a:rPr lang="en-US" sz="2400" dirty="0" smtClean="0">
                <a:latin typeface="Arial" charset="0"/>
              </a:rPr>
              <a:t>http://802world.org/plenary</a:t>
            </a:r>
          </a:p>
          <a:p>
            <a:pPr>
              <a:lnSpc>
                <a:spcPct val="90000"/>
              </a:lnSpc>
            </a:pPr>
            <a:r>
              <a:rPr lang="en-US" sz="2000" dirty="0" smtClean="0">
                <a:latin typeface="Arial" charset="0"/>
              </a:rPr>
              <a:t>Mobile Device website: </a:t>
            </a:r>
            <a:r>
              <a:rPr lang="en-US" sz="2400" dirty="0" smtClean="0">
                <a:hlinkClick r:id="rId3"/>
              </a:rPr>
              <a:t>http://802world.org/attendee</a:t>
            </a:r>
            <a:endParaRPr lang="en-US" sz="2400" dirty="0" smtClean="0"/>
          </a:p>
          <a:p>
            <a:pPr>
              <a:lnSpc>
                <a:spcPct val="90000"/>
              </a:lnSpc>
            </a:pPr>
            <a:r>
              <a:rPr lang="en-US" sz="2000" dirty="0" smtClean="0">
                <a:latin typeface="Arial" pitchFamily="34" charset="0"/>
                <a:cs typeface="Arial" pitchFamily="34" charset="0"/>
              </a:rPr>
              <a:t>Room basic Internet is complimentary: Enter name and room number</a:t>
            </a:r>
          </a:p>
          <a:p>
            <a:pPr>
              <a:lnSpc>
                <a:spcPct val="90000"/>
              </a:lnSpc>
            </a:pPr>
            <a:r>
              <a:rPr lang="en-US" sz="2000" dirty="0" smtClean="0">
                <a:latin typeface="Arial" pitchFamily="34" charset="0"/>
                <a:cs typeface="Arial" pitchFamily="34" charset="0"/>
              </a:rPr>
              <a:t>Meeting Place Network: Verilan-secure;  Access code: </a:t>
            </a:r>
            <a:r>
              <a:rPr lang="en-US" sz="2000" dirty="0" err="1" smtClean="0">
                <a:latin typeface="Arial" pitchFamily="34" charset="0"/>
                <a:cs typeface="Arial" pitchFamily="34" charset="0"/>
              </a:rPr>
              <a:t>ieeeieee</a:t>
            </a:r>
            <a:endParaRPr lang="en-US" sz="2000" dirty="0" smtClean="0">
              <a:latin typeface="Arial" pitchFamily="34" charset="0"/>
              <a:cs typeface="Arial" pitchFamily="34" charset="0"/>
            </a:endParaRPr>
          </a:p>
          <a:p>
            <a:pPr>
              <a:lnSpc>
                <a:spcPct val="90000"/>
              </a:lnSpc>
            </a:pPr>
            <a:r>
              <a:rPr lang="en-US" sz="2000" dirty="0" smtClean="0">
                <a:latin typeface="Arial" pitchFamily="34" charset="0"/>
                <a:cs typeface="Arial" pitchFamily="34" charset="0"/>
              </a:rPr>
              <a:t>Network help desk: Located in Palm Foyer </a:t>
            </a:r>
            <a:endParaRPr lang="en-US" sz="2000" dirty="0" smtClean="0"/>
          </a:p>
          <a:p>
            <a:r>
              <a:rPr lang="en-US" sz="2000" dirty="0" smtClean="0">
                <a:latin typeface="Arial" pitchFamily="34" charset="0"/>
                <a:cs typeface="Arial" pitchFamily="34" charset="0"/>
              </a:rPr>
              <a:t>Network Help Desk: Near Grand Promenade </a:t>
            </a:r>
            <a:endParaRPr lang="en-US" sz="6000" dirty="0" smtClean="0"/>
          </a:p>
          <a:p>
            <a:r>
              <a:rPr lang="en-US" sz="2000" dirty="0" smtClean="0">
                <a:latin typeface="Arial" charset="0"/>
              </a:rPr>
              <a:t>Breakfast/Morning Coffee/Tea &amp; Afternoon Coffee/Tea/Snacks: Palm Foyer</a:t>
            </a:r>
            <a:endParaRPr lang="en-US" sz="2000" b="1" dirty="0" smtClean="0">
              <a:latin typeface="Arial" charset="0"/>
            </a:endParaRPr>
          </a:p>
          <a:p>
            <a:pPr>
              <a:lnSpc>
                <a:spcPct val="90000"/>
              </a:lnSpc>
            </a:pPr>
            <a:r>
              <a:rPr lang="en-US" sz="2000" dirty="0" smtClean="0">
                <a:latin typeface="Arial" charset="0"/>
              </a:rPr>
              <a:t>802.21 WG would break as follows:</a:t>
            </a:r>
          </a:p>
          <a:p>
            <a:pPr lvl="2">
              <a:lnSpc>
                <a:spcPct val="90000"/>
              </a:lnSpc>
            </a:pPr>
            <a:r>
              <a:rPr lang="en-US" sz="1800" dirty="0" smtClean="0">
                <a:latin typeface="Arial" charset="0"/>
              </a:rPr>
              <a:t>AM Coffee break: 10:00-10:30 am</a:t>
            </a:r>
          </a:p>
          <a:p>
            <a:pPr lvl="2">
              <a:lnSpc>
                <a:spcPct val="90000"/>
              </a:lnSpc>
            </a:pPr>
            <a:r>
              <a:rPr lang="en-US" sz="1800" dirty="0" smtClean="0">
                <a:latin typeface="Arial" charset="0"/>
              </a:rPr>
              <a:t>Lunch break: 12:00-1:30 pm</a:t>
            </a:r>
          </a:p>
          <a:p>
            <a:pPr lvl="2">
              <a:lnSpc>
                <a:spcPct val="90000"/>
              </a:lnSpc>
            </a:pPr>
            <a:r>
              <a:rPr lang="en-US" sz="1800" dirty="0" smtClean="0">
                <a:latin typeface="Arial" charset="0"/>
              </a:rPr>
              <a:t>PM Coffee break: 3:30 - 4:00 pm</a:t>
            </a:r>
          </a:p>
          <a:p>
            <a:pPr>
              <a:lnSpc>
                <a:spcPct val="90000"/>
              </a:lnSpc>
            </a:pPr>
            <a:r>
              <a:rPr lang="en-US" sz="2000" dirty="0" smtClean="0">
                <a:latin typeface="Arial" charset="0"/>
              </a:rPr>
              <a:t>Birds of a Feather (</a:t>
            </a:r>
            <a:r>
              <a:rPr lang="en-US" sz="2000" dirty="0" err="1" smtClean="0">
                <a:latin typeface="Arial" charset="0"/>
              </a:rPr>
              <a:t>BoF</a:t>
            </a:r>
            <a:r>
              <a:rPr lang="en-US" sz="2000" dirty="0" smtClean="0">
                <a:latin typeface="Arial" charset="0"/>
              </a:rPr>
              <a:t>)</a:t>
            </a:r>
          </a:p>
          <a:p>
            <a:pPr lvl="1">
              <a:lnSpc>
                <a:spcPct val="90000"/>
              </a:lnSpc>
            </a:pPr>
            <a:r>
              <a:rPr lang="en-US" sz="1600" dirty="0" smtClean="0">
                <a:latin typeface="Arial" charset="0"/>
              </a:rPr>
              <a:t>July 16,  6:30- 9:00pm</a:t>
            </a:r>
          </a:p>
          <a:p>
            <a:pPr lvl="1">
              <a:lnSpc>
                <a:spcPct val="90000"/>
              </a:lnSpc>
            </a:pPr>
            <a:r>
              <a:rPr lang="en-US" sz="1600" dirty="0" smtClean="0">
                <a:latin typeface="Arial" charset="0"/>
              </a:rPr>
              <a:t> Light hors </a:t>
            </a:r>
            <a:r>
              <a:rPr lang="en-US" sz="1600" dirty="0" err="1" smtClean="0">
                <a:latin typeface="Arial" charset="0"/>
              </a:rPr>
              <a:t>d’oeuvers</a:t>
            </a:r>
            <a:r>
              <a:rPr lang="en-US" sz="1600" dirty="0" smtClean="0">
                <a:latin typeface="Arial" charset="0"/>
              </a:rPr>
              <a:t> and a drink prior to start  of the </a:t>
            </a:r>
            <a:r>
              <a:rPr lang="en-US" sz="1600" dirty="0" err="1" smtClean="0">
                <a:latin typeface="Arial" charset="0"/>
              </a:rPr>
              <a:t>BoF</a:t>
            </a:r>
            <a:r>
              <a:rPr lang="en-US" sz="1600" dirty="0" smtClean="0">
                <a:latin typeface="Arial" charset="0"/>
              </a:rPr>
              <a:t> panel at 7 pm.</a:t>
            </a:r>
          </a:p>
          <a:p>
            <a:pPr lvl="1">
              <a:lnSpc>
                <a:spcPct val="90000"/>
              </a:lnSpc>
            </a:pPr>
            <a:endParaRPr lang="en-US" sz="1600" dirty="0" smtClean="0">
              <a:latin typeface="Arial" charset="0"/>
            </a:endParaRPr>
          </a:p>
          <a:p>
            <a:pPr lvl="1">
              <a:lnSpc>
                <a:spcPct val="90000"/>
              </a:lnSpc>
            </a:pPr>
            <a:endParaRPr lang="en-US" sz="1600" dirty="0" smtClean="0">
              <a:latin typeface="Arial" charset="0"/>
            </a:endParaRPr>
          </a:p>
          <a:p>
            <a:pPr lvl="1">
              <a:lnSpc>
                <a:spcPct val="90000"/>
              </a:lnSpc>
              <a:buNone/>
            </a:pPr>
            <a:endParaRPr lang="en-US" sz="1600" dirty="0" smtClean="0">
              <a:latin typeface="Arial" charset="0"/>
            </a:endParaRPr>
          </a:p>
          <a:p>
            <a:pPr lvl="1">
              <a:lnSpc>
                <a:spcPct val="90000"/>
              </a:lnSpc>
            </a:pPr>
            <a:endParaRPr lang="en-US" sz="16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533400" y="6477000"/>
            <a:ext cx="1219200" cy="212724"/>
          </a:xfrm>
          <a:prstGeom prst="rect">
            <a:avLst/>
          </a:prstGeom>
        </p:spPr>
        <p:txBody>
          <a:bodyPr/>
          <a:lstStyle>
            <a:lvl1pPr>
              <a:defRPr/>
            </a:lvl1pPr>
          </a:lstStyle>
          <a:p>
            <a:pPr>
              <a:defRPr/>
            </a:pPr>
            <a:r>
              <a:rPr lang="en-US" smtClean="0"/>
              <a:t>July  2014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dirty="0" smtClean="0">
                <a:latin typeface="Arial" charset="0"/>
              </a:rPr>
              <a:t>Each Attendee must provide contact information and pay conference fee</a:t>
            </a:r>
          </a:p>
          <a:p>
            <a:pPr>
              <a:lnSpc>
                <a:spcPct val="80000"/>
              </a:lnSpc>
            </a:pPr>
            <a:r>
              <a:rPr lang="en-US" sz="2400" dirty="0" smtClean="0">
                <a:solidFill>
                  <a:schemeClr val="accent2"/>
                </a:solidFill>
                <a:latin typeface="Arial" charset="0"/>
              </a:rPr>
              <a:t>Conference fee</a:t>
            </a:r>
            <a:r>
              <a:rPr lang="en-US" sz="2400" dirty="0" smtClean="0">
                <a:latin typeface="Arial" charset="0"/>
              </a:rPr>
              <a:t> has to be </a:t>
            </a:r>
            <a:r>
              <a:rPr lang="en-US" sz="2400" dirty="0" smtClean="0">
                <a:solidFill>
                  <a:schemeClr val="accent2"/>
                </a:solidFill>
                <a:latin typeface="Arial" charset="0"/>
              </a:rPr>
              <a:t>paid through</a:t>
            </a:r>
            <a:r>
              <a:rPr lang="en-US" sz="2400" dirty="0" smtClean="0">
                <a:latin typeface="Arial" charset="0"/>
              </a:rPr>
              <a:t> the </a:t>
            </a:r>
            <a:r>
              <a:rPr lang="en-US" sz="2400" dirty="0" smtClean="0">
                <a:solidFill>
                  <a:schemeClr val="accent2"/>
                </a:solidFill>
                <a:latin typeface="Arial" charset="0"/>
              </a:rPr>
              <a:t>registration desk at the </a:t>
            </a:r>
            <a:r>
              <a:rPr lang="en-US" sz="2400" dirty="0" smtClean="0">
                <a:latin typeface="Arial" charset="0"/>
              </a:rPr>
              <a:t>hotel or </a:t>
            </a:r>
            <a:r>
              <a:rPr lang="en-US" sz="2400" dirty="0" smtClean="0">
                <a:solidFill>
                  <a:schemeClr val="accent2"/>
                </a:solidFill>
                <a:latin typeface="Arial" charset="0"/>
              </a:rPr>
              <a:t>through sponsor</a:t>
            </a:r>
          </a:p>
          <a:p>
            <a:pPr>
              <a:lnSpc>
                <a:spcPct val="80000"/>
              </a:lnSpc>
            </a:pPr>
            <a:r>
              <a:rPr lang="en-US" sz="2400" dirty="0" smtClean="0">
                <a:solidFill>
                  <a:schemeClr val="accent2"/>
                </a:solidFill>
                <a:latin typeface="Arial" charset="0"/>
              </a:rPr>
              <a:t>Failure to pay conference fee</a:t>
            </a:r>
            <a:r>
              <a:rPr lang="en-US" sz="2400" dirty="0" smtClean="0">
                <a:latin typeface="Arial" charset="0"/>
              </a:rPr>
              <a:t> results in </a:t>
            </a:r>
            <a:r>
              <a:rPr lang="en-US" sz="2400" dirty="0" smtClean="0">
                <a:solidFill>
                  <a:schemeClr val="accent2"/>
                </a:solidFill>
                <a:latin typeface="Arial" charset="0"/>
              </a:rPr>
              <a:t>loss </a:t>
            </a:r>
            <a:r>
              <a:rPr lang="en-US" sz="2400" dirty="0" smtClean="0">
                <a:latin typeface="Arial" charset="0"/>
              </a:rPr>
              <a:t>of credit for </a:t>
            </a:r>
            <a:r>
              <a:rPr lang="en-US" sz="2400" dirty="0" smtClean="0">
                <a:solidFill>
                  <a:schemeClr val="accent2"/>
                </a:solidFill>
                <a:latin typeface="Arial" charset="0"/>
              </a:rPr>
              <a:t>voting rights</a:t>
            </a:r>
          </a:p>
          <a:p>
            <a:pPr>
              <a:lnSpc>
                <a:spcPct val="80000"/>
              </a:lnSpc>
            </a:pPr>
            <a:r>
              <a:rPr lang="en-US" sz="2400" dirty="0" smtClean="0">
                <a:latin typeface="Arial" charset="0"/>
              </a:rPr>
              <a:t>Photography not permitted unless approved by WG Chair</a:t>
            </a:r>
          </a:p>
          <a:p>
            <a:pPr>
              <a:lnSpc>
                <a:spcPct val="80000"/>
              </a:lnSpc>
            </a:pPr>
            <a:r>
              <a:rPr lang="en-US" sz="2400" dirty="0" smtClean="0">
                <a:latin typeface="Arial" charset="0"/>
              </a:rPr>
              <a:t>Audio taping of IEEE 802.21 meetings is NOT allowed</a:t>
            </a:r>
          </a:p>
          <a:p>
            <a:pPr>
              <a:lnSpc>
                <a:spcPct val="80000"/>
              </a:lnSpc>
            </a:pPr>
            <a:r>
              <a:rPr lang="en-US" sz="2400" dirty="0" smtClean="0">
                <a:latin typeface="Arial" charset="0"/>
              </a:rPr>
              <a:t>Media – Press and Analyst briefings</a:t>
            </a:r>
          </a:p>
          <a:p>
            <a:pPr lvl="1">
              <a:lnSpc>
                <a:spcPct val="80000"/>
              </a:lnSpc>
            </a:pPr>
            <a:r>
              <a:rPr lang="en-US" sz="2000" dirty="0" smtClean="0">
                <a:latin typeface="Arial" charset="0"/>
              </a:rPr>
              <a:t>Only the 802.21 WG Chair and WG Vice-Chair are allowed to give verbal statements/interviews to the media on behalf of the IEEE 802.21 working group</a:t>
            </a:r>
            <a:endParaRPr lang="en-US" sz="2000" dirty="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smtClean="0"/>
              <a:t>July  2014</a:t>
            </a:r>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dirty="0" smtClean="0">
                <a:latin typeface="Arial" charset="0"/>
              </a:rPr>
              <a:t>Individual membership</a:t>
            </a:r>
          </a:p>
          <a:p>
            <a:pPr lvl="1"/>
            <a:r>
              <a:rPr lang="en-US" sz="2400" dirty="0" smtClean="0">
                <a:latin typeface="Arial" charset="0"/>
              </a:rPr>
              <a:t>In all IEEE standards meetings, </a:t>
            </a:r>
            <a:r>
              <a:rPr lang="en-US" sz="2400" b="1" i="1" u="sng" dirty="0" smtClean="0">
                <a:solidFill>
                  <a:schemeClr val="accent2"/>
                </a:solidFill>
                <a:latin typeface="Arial" charset="0"/>
              </a:rPr>
              <a:t>membership is by individual</a:t>
            </a:r>
            <a:r>
              <a:rPr lang="en-US" sz="2400" dirty="0" smtClean="0">
                <a:latin typeface="Arial" charset="0"/>
              </a:rPr>
              <a:t>, hence you do </a:t>
            </a:r>
            <a:r>
              <a:rPr lang="en-US" sz="2400" b="1" dirty="0" smtClean="0">
                <a:solidFill>
                  <a:schemeClr val="accent2"/>
                </a:solidFill>
                <a:latin typeface="Arial" charset="0"/>
              </a:rPr>
              <a:t>not</a:t>
            </a:r>
            <a:r>
              <a:rPr lang="en-US" sz="2400" dirty="0" smtClean="0">
                <a:latin typeface="Arial" charset="0"/>
              </a:rPr>
              <a:t> represent a </a:t>
            </a:r>
            <a:r>
              <a:rPr lang="en-US" sz="2400" b="1" dirty="0" smtClean="0">
                <a:solidFill>
                  <a:schemeClr val="accent2"/>
                </a:solidFill>
                <a:latin typeface="Arial" charset="0"/>
              </a:rPr>
              <a:t>company or organization</a:t>
            </a:r>
            <a:r>
              <a:rPr lang="en-US" sz="2400" dirty="0" smtClean="0">
                <a:latin typeface="Arial" charset="0"/>
              </a:rPr>
              <a:t>.</a:t>
            </a:r>
          </a:p>
          <a:p>
            <a:pPr lvl="1"/>
            <a:endParaRPr lang="en-US" sz="2400" dirty="0" smtClean="0">
              <a:latin typeface="Arial" charset="0"/>
            </a:endParaRPr>
          </a:p>
          <a:p>
            <a:r>
              <a:rPr lang="en-US" sz="2800" dirty="0" smtClean="0">
                <a:latin typeface="Arial" charset="0"/>
              </a:rPr>
              <a:t>Anti-Trust laws</a:t>
            </a:r>
          </a:p>
          <a:p>
            <a:pPr lvl="1"/>
            <a:r>
              <a:rPr lang="en-US" sz="2400" dirty="0" smtClean="0">
                <a:latin typeface="Arial" charset="0"/>
              </a:rPr>
              <a:t>The Anti-Trust laws forbid the </a:t>
            </a:r>
            <a:r>
              <a:rPr lang="en-US" sz="2400" b="1" i="1" u="sng" dirty="0" smtClean="0">
                <a:solidFill>
                  <a:schemeClr val="accent2"/>
                </a:solidFill>
                <a:latin typeface="Arial" charset="0"/>
              </a:rPr>
              <a:t>discussion of prices</a:t>
            </a:r>
            <a:r>
              <a:rPr lang="en-US" sz="2400" dirty="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smtClean="0"/>
              <a:t>July  2014</a:t>
            </a:r>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45467</TotalTime>
  <Words>2113</Words>
  <Application>Microsoft Office PowerPoint</Application>
  <PresentationFormat>On-screen Show (4:3)</PresentationFormat>
  <Paragraphs>390</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802.11PowerPointTemplate-Landscape</vt:lpstr>
      <vt:lpstr>IEEE 802.21 Session #63,  San Diego, CA, USA WG Opening Plenary</vt:lpstr>
      <vt:lpstr>WG Officers</vt:lpstr>
      <vt:lpstr>IEEE 802.21 Meeting Server Details</vt:lpstr>
      <vt:lpstr>Session Time and Location   </vt:lpstr>
      <vt:lpstr>Attendance</vt:lpstr>
      <vt:lpstr>Voting Membership</vt:lpstr>
      <vt:lpstr>Miscellaneous Meeting Logistics</vt:lpstr>
      <vt:lpstr>Registration and Media Recording</vt:lpstr>
      <vt:lpstr> Membership &amp; Anti-Trust</vt:lpstr>
      <vt:lpstr>Slide 10</vt:lpstr>
      <vt:lpstr>Participants, Patents, and Duty to Inform</vt:lpstr>
      <vt:lpstr>Patent Related Links</vt:lpstr>
      <vt:lpstr>Call for Potentially Essential Patents</vt:lpstr>
      <vt:lpstr>Other Guidelines for IEEE WG Meetings</vt:lpstr>
      <vt:lpstr>2.7 LMSC Chair’s Guidelines on Commercialism at meetings</vt:lpstr>
      <vt:lpstr>Copyright</vt:lpstr>
      <vt:lpstr>Work Status </vt:lpstr>
      <vt:lpstr>Objectives for the July Meeting</vt:lpstr>
      <vt:lpstr>Future Sessions – 2014 </vt:lpstr>
      <vt:lpstr>September  Meeting Logistics </vt:lpstr>
      <vt:lpstr>Future Sessions – 2015 </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subir Das</cp:lastModifiedBy>
  <cp:revision>649</cp:revision>
  <cp:lastPrinted>1998-02-10T13:28:06Z</cp:lastPrinted>
  <dcterms:created xsi:type="dcterms:W3CDTF">2002-07-08T22:03:28Z</dcterms:created>
  <dcterms:modified xsi:type="dcterms:W3CDTF">2014-07-14T08:01:43Z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1384146180</vt:lpwstr>
  </property>
  <property fmtid="{D5CDD505-2E9C-101B-9397-08002B2CF9AE}" pid="3" name="_ms_pID_725343">
    <vt:lpwstr>(2)Jb+k64ZYbW0P/naL/E/ynQR1kPQKE0YjV07+a7jsTsnN6F1PYQ9vSV5UlTr7OUbnMpLz9d6l_x000d_
oaBHoPZYxNs8XEBf6IVE6cDP9fvHn9BQd6zW1ju8kKdkBGUd26aLfRwnMFEMIazSD1eAIAvC_x000d_
RzD5s0fdBZrdh3s+sdbhrku9Z220v4+rbt5LSBaiPrQs6KyrbUmxX3NgS3+tNUs1bvxrD/NQ_x000d_
8Gy7S54H3KBmXdp02S</vt:lpwstr>
  </property>
  <property fmtid="{D5CDD505-2E9C-101B-9397-08002B2CF9AE}" pid="4" name="_ms_pID_7253431">
    <vt:lpwstr>M=</vt:lpwstr>
  </property>
</Properties>
</file>