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31" r:id="rId3"/>
    <p:sldId id="432" r:id="rId4"/>
    <p:sldId id="444" r:id="rId5"/>
    <p:sldId id="400" r:id="rId6"/>
    <p:sldId id="401" r:id="rId7"/>
    <p:sldId id="402" r:id="rId8"/>
    <p:sldId id="403" r:id="rId9"/>
    <p:sldId id="404" r:id="rId10"/>
    <p:sldId id="405" r:id="rId11"/>
    <p:sldId id="406" r:id="rId12"/>
    <p:sldId id="407" r:id="rId13"/>
    <p:sldId id="408" r:id="rId14"/>
    <p:sldId id="409" r:id="rId15"/>
    <p:sldId id="410" r:id="rId16"/>
    <p:sldId id="411" r:id="rId17"/>
    <p:sldId id="437" r:id="rId18"/>
    <p:sldId id="436" r:id="rId19"/>
    <p:sldId id="440" r:id="rId20"/>
    <p:sldId id="443" r:id="rId21"/>
    <p:sldId id="441"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99556" autoAdjust="0"/>
  </p:normalViewPr>
  <p:slideViewPr>
    <p:cSldViewPr>
      <p:cViewPr varScale="1">
        <p:scale>
          <a:sx n="91" d="100"/>
          <a:sy n="91" d="100"/>
        </p:scale>
        <p:origin x="-1242" y="-10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dirty="0" smtClean="0"/>
          </a:p>
        </p:txBody>
      </p:sp>
      <p:sp>
        <p:nvSpPr>
          <p:cNvPr id="39940" name="Header Placeholder 3"/>
          <p:cNvSpPr>
            <a:spLocks noGrp="1"/>
          </p:cNvSpPr>
          <p:nvPr>
            <p:ph type="hdr" sz="quarter"/>
          </p:nvPr>
        </p:nvSpPr>
        <p:spPr>
          <a:noFill/>
        </p:spPr>
        <p:txBody>
          <a:bodyPr/>
          <a:lstStyle/>
          <a:p>
            <a:r>
              <a:rPr lang="en-US" dirty="0"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39942" name="Footer Placeholder 5"/>
          <p:cNvSpPr>
            <a:spLocks noGrp="1"/>
          </p:cNvSpPr>
          <p:nvPr>
            <p:ph type="ftr" sz="quarter" idx="4"/>
          </p:nvPr>
        </p:nvSpPr>
        <p:spPr>
          <a:noFill/>
        </p:spPr>
        <p:txBody>
          <a:bodyPr/>
          <a:lstStyle/>
          <a:p>
            <a:pPr lvl="4"/>
            <a:r>
              <a:rPr lang="en-US" dirty="0"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47E86FD9-54B1-4280-945A-202E0A5B216E}"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May 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March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May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May 2014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March 2014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March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March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3" y="394156"/>
            <a:ext cx="4651915"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21-14-0084-00-Session#62-Opening_Plenary_Notes.ppt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dirty="0" smtClean="0"/>
              <a:t>May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802world.org/apps/session/86/register2"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hyperlink" Target="http://802world.org/wireless" TargetMode="External"/><Relationship Id="rId4" Type="http://schemas.openxmlformats.org/officeDocument/2006/relationships/hyperlink" Target="https://resweb.passkey.com/Resweb.do?mode=welcome_ei_new&amp;eventID=11303871"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62, </a:t>
            </a:r>
            <a:r>
              <a:rPr lang="en-US" b="1" dirty="0" smtClean="0">
                <a:latin typeface="Arial" charset="0"/>
              </a:rPr>
              <a:t/>
            </a:r>
            <a:br>
              <a:rPr lang="en-US" b="1" dirty="0" smtClean="0">
                <a:latin typeface="Arial" charset="0"/>
              </a:rPr>
            </a:br>
            <a:r>
              <a:rPr lang="en-US" b="1" dirty="0" smtClean="0">
                <a:latin typeface="Arial" charset="0"/>
              </a:rPr>
              <a:t>Big Island</a:t>
            </a:r>
            <a:r>
              <a:rPr lang="en-US" b="1" dirty="0" smtClean="0">
                <a:latin typeface="Arial" charset="0"/>
              </a:rPr>
              <a:t>, Hawaii, USA</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http://standards.ieee.org/guides/bylaws/sect6-7.html#6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http://standards.ieee.org/guides/opman/sect6.html#6.3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#2</a:t>
            </a:r>
            <a:endParaRPr lang="en-US" sz="2400" dirty="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In  June 11</a:t>
            </a:r>
            <a:r>
              <a:rPr lang="en-US" sz="2000" baseline="30000" dirty="0" smtClean="0">
                <a:latin typeface="Arial" charset="0"/>
              </a:rPr>
              <a:t>th</a:t>
            </a:r>
            <a:r>
              <a:rPr lang="en-US" sz="2000" dirty="0" smtClean="0">
                <a:latin typeface="Arial" charset="0"/>
              </a:rPr>
              <a:t> RevCom’s Agenda </a:t>
            </a:r>
            <a:endParaRPr lang="en-US" sz="20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1800" dirty="0" smtClean="0">
                <a:latin typeface="Arial" charset="0"/>
              </a:rPr>
              <a:t>Completed WG Letter Ballot recirculation (#</a:t>
            </a:r>
            <a:r>
              <a:rPr lang="en-US" sz="1800" dirty="0" smtClean="0">
                <a:latin typeface="Arial" charset="0"/>
              </a:rPr>
              <a:t>7c)  </a:t>
            </a:r>
            <a:r>
              <a:rPr lang="en-US" sz="1800" dirty="0" smtClean="0">
                <a:latin typeface="Arial" charset="0"/>
              </a:rPr>
              <a:t>on </a:t>
            </a:r>
            <a:r>
              <a:rPr lang="en-US" sz="1800" dirty="0" smtClean="0">
                <a:latin typeface="Arial" charset="0"/>
              </a:rPr>
              <a:t>May 10 </a:t>
            </a:r>
            <a:r>
              <a:rPr lang="en-US" sz="1800" dirty="0" smtClean="0">
                <a:latin typeface="Arial" charset="0"/>
              </a:rPr>
              <a:t>2014</a:t>
            </a:r>
          </a:p>
          <a:p>
            <a:pPr lvl="2">
              <a:lnSpc>
                <a:spcPct val="90000"/>
              </a:lnSpc>
            </a:pPr>
            <a:r>
              <a:rPr lang="en-US" sz="1800" dirty="0" smtClean="0">
                <a:latin typeface="Arial" charset="0"/>
              </a:rPr>
              <a:t>Result announced on </a:t>
            </a:r>
            <a:r>
              <a:rPr lang="en-US" sz="1800" dirty="0" smtClean="0">
                <a:latin typeface="Arial" charset="0"/>
              </a:rPr>
              <a:t>May 11</a:t>
            </a:r>
            <a:r>
              <a:rPr lang="en-US" sz="1800" baseline="30000" dirty="0" smtClean="0">
                <a:latin typeface="Arial" charset="0"/>
              </a:rPr>
              <a:t>th</a:t>
            </a:r>
            <a:r>
              <a:rPr lang="en-US" sz="1800" dirty="0" smtClean="0">
                <a:latin typeface="Arial" charset="0"/>
              </a:rPr>
              <a:t> , </a:t>
            </a:r>
            <a:r>
              <a:rPr lang="en-US" sz="1800" dirty="0" smtClean="0">
                <a:latin typeface="Arial" charset="0"/>
              </a:rPr>
              <a:t>2014</a:t>
            </a:r>
          </a:p>
          <a:p>
            <a:pPr lvl="2">
              <a:lnSpc>
                <a:spcPct val="90000"/>
              </a:lnSpc>
            </a:pPr>
            <a:r>
              <a:rPr lang="en-US" sz="1800" dirty="0" smtClean="0">
                <a:latin typeface="Arial" charset="0"/>
              </a:rPr>
              <a:t>http://www.ieee802.org/21/ballot_7.html </a:t>
            </a:r>
          </a:p>
          <a:p>
            <a:pPr lvl="2">
              <a:lnSpc>
                <a:spcPct val="90000"/>
              </a:lnSpc>
            </a:pPr>
            <a:r>
              <a:rPr lang="en-US" sz="1800" dirty="0" smtClean="0">
                <a:latin typeface="Arial" charset="0"/>
              </a:rPr>
              <a:t>20</a:t>
            </a:r>
            <a:r>
              <a:rPr lang="en-US" sz="1800" dirty="0" smtClean="0">
                <a:latin typeface="Arial" charset="0"/>
              </a:rPr>
              <a:t> </a:t>
            </a:r>
            <a:r>
              <a:rPr lang="en-US" sz="1800" dirty="0" smtClean="0">
                <a:latin typeface="Arial" charset="0"/>
              </a:rPr>
              <a:t>ballots/21 members. Return ratio </a:t>
            </a:r>
            <a:r>
              <a:rPr lang="en-US" sz="1800" dirty="0" smtClean="0">
                <a:latin typeface="Arial" charset="0"/>
              </a:rPr>
              <a:t>95.23</a:t>
            </a:r>
            <a:r>
              <a:rPr lang="en-US" sz="1800" dirty="0" smtClean="0">
                <a:latin typeface="Arial" charset="0"/>
              </a:rPr>
              <a:t>%</a:t>
            </a:r>
            <a:endParaRPr lang="en-US" sz="1800" dirty="0" smtClean="0">
              <a:latin typeface="Arial" charset="0"/>
            </a:endParaRPr>
          </a:p>
          <a:p>
            <a:pPr lvl="2">
              <a:lnSpc>
                <a:spcPct val="90000"/>
              </a:lnSpc>
            </a:pPr>
            <a:r>
              <a:rPr lang="en-US" sz="1800" dirty="0" smtClean="0">
                <a:latin typeface="Arial" charset="0"/>
              </a:rPr>
              <a:t>15approve/03disapprove/02abstain</a:t>
            </a:r>
            <a:r>
              <a:rPr lang="en-US" sz="1800" dirty="0" smtClean="0">
                <a:latin typeface="Arial" charset="0"/>
              </a:rPr>
              <a:t>. Approval rate = </a:t>
            </a:r>
            <a:r>
              <a:rPr lang="en-US" sz="1800" dirty="0" smtClean="0">
                <a:latin typeface="Arial" charset="0"/>
              </a:rPr>
              <a:t>83.33</a:t>
            </a:r>
            <a:r>
              <a:rPr lang="en-US" sz="1800" dirty="0" smtClean="0">
                <a:latin typeface="Arial" charset="0"/>
              </a:rPr>
              <a:t>%</a:t>
            </a:r>
            <a:endParaRPr lang="en-US" sz="1800" dirty="0" smtClean="0">
              <a:latin typeface="Arial" charset="0"/>
            </a:endParaRP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 Use case presentation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4294967295"/>
          </p:nvPr>
        </p:nvSpPr>
        <p:spPr>
          <a:xfrm>
            <a:off x="685800" y="6477000"/>
            <a:ext cx="1219200" cy="212724"/>
          </a:xfrm>
        </p:spPr>
        <p:txBody>
          <a:bodyPr/>
          <a:lstStyle/>
          <a:p>
            <a:pPr>
              <a:defRPr/>
            </a:pPr>
            <a:r>
              <a:rPr lang="en-US" dirty="0" smtClean="0"/>
              <a:t>March 2014</a:t>
            </a:r>
            <a:endParaRPr lang="en-US" dirty="0"/>
          </a:p>
        </p:txBody>
      </p:sp>
      <p:sp>
        <p:nvSpPr>
          <p:cNvPr id="7"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May 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May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447800"/>
            <a:ext cx="8305800" cy="3581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endParaRPr lang="en-US" sz="1600" dirty="0" smtClean="0">
              <a:latin typeface="Arial" charset="0"/>
            </a:endParaRP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Resolve WG Letter Ballot #</a:t>
            </a:r>
            <a:r>
              <a:rPr lang="en-US" sz="1800" dirty="0" smtClean="0">
                <a:latin typeface="Arial" charset="0"/>
              </a:rPr>
              <a:t>7c </a:t>
            </a:r>
            <a:r>
              <a:rPr lang="en-US" sz="1800" dirty="0" smtClean="0">
                <a:latin typeface="Arial" charset="0"/>
              </a:rPr>
              <a:t>Comments</a:t>
            </a:r>
          </a:p>
          <a:p>
            <a:pPr lvl="1">
              <a:lnSpc>
                <a:spcPct val="90000"/>
              </a:lnSpc>
            </a:pPr>
            <a:r>
              <a:rPr lang="en-US" sz="22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90000"/>
              </a:lnSpc>
            </a:pPr>
            <a:r>
              <a:rPr lang="en-US" sz="2200" dirty="0" smtClean="0">
                <a:latin typeface="Arial" charset="0"/>
              </a:rPr>
              <a:t>802.21.1</a:t>
            </a:r>
          </a:p>
          <a:p>
            <a:pPr lvl="2">
              <a:lnSpc>
                <a:spcPct val="90000"/>
              </a:lnSpc>
            </a:pPr>
            <a:r>
              <a:rPr lang="en-US" sz="1800" dirty="0" smtClean="0">
                <a:latin typeface="Arial" charset="0"/>
              </a:rPr>
              <a:t>Use case and services discussion </a:t>
            </a:r>
            <a:endParaRPr lang="en-US" sz="18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990600"/>
            <a:ext cx="8610600" cy="4038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Athens, Greece</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May 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28041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Charlie E. Perkins </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685800" y="48768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20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981211" y="6477000"/>
            <a:ext cx="628377" cy="184666"/>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July</a:t>
            </a:r>
            <a:r>
              <a:rPr lang="en-US" sz="3200" dirty="0" smtClean="0">
                <a:solidFill>
                  <a:schemeClr val="accent2"/>
                </a:solidFill>
                <a:latin typeface="Arial" charset="0"/>
              </a:rPr>
              <a:t> </a:t>
            </a:r>
            <a:r>
              <a:rPr lang="en-US" sz="3200" dirty="0" smtClean="0">
                <a:solidFill>
                  <a:schemeClr val="accent2"/>
                </a:solidFill>
                <a:latin typeface="Arial" charset="0"/>
              </a:rPr>
              <a:t>Meeting Logistics </a:t>
            </a:r>
          </a:p>
        </p:txBody>
      </p:sp>
      <p:sp>
        <p:nvSpPr>
          <p:cNvPr id="34822" name="Rectangle 3"/>
          <p:cNvSpPr>
            <a:spLocks noGrp="1" noChangeArrowheads="1"/>
          </p:cNvSpPr>
          <p:nvPr>
            <p:ph type="body" idx="1"/>
          </p:nvPr>
        </p:nvSpPr>
        <p:spPr>
          <a:xfrm>
            <a:off x="304800" y="1219200"/>
            <a:ext cx="8458200" cy="5105400"/>
          </a:xfrm>
        </p:spPr>
        <p:txBody>
          <a:bodyPr/>
          <a:lstStyle/>
          <a:p>
            <a:pPr>
              <a:lnSpc>
                <a:spcPct val="90000"/>
              </a:lnSpc>
              <a:buNone/>
            </a:pPr>
            <a:endParaRPr lang="en-US" sz="1800" dirty="0" smtClean="0">
              <a:latin typeface="Arial" charset="0"/>
            </a:endParaRPr>
          </a:p>
          <a:p>
            <a:pPr>
              <a:lnSpc>
                <a:spcPct val="90000"/>
              </a:lnSpc>
            </a:pPr>
            <a:r>
              <a:rPr lang="en-US" sz="1800" b="1" dirty="0" smtClean="0"/>
              <a:t>13-18, July 2014, Manchester Grand Hyatt, San Diego, CA, </a:t>
            </a:r>
            <a:r>
              <a:rPr lang="en-US" sz="1800" b="1" dirty="0" smtClean="0"/>
              <a:t>USA</a:t>
            </a:r>
          </a:p>
          <a:p>
            <a:pPr>
              <a:lnSpc>
                <a:spcPct val="90000"/>
              </a:lnSpc>
              <a:buNone/>
            </a:pPr>
            <a:endParaRPr lang="en-US" sz="1800" dirty="0" smtClean="0">
              <a:latin typeface="Arial" charset="0"/>
            </a:endParaRPr>
          </a:p>
          <a:p>
            <a:pPr>
              <a:lnSpc>
                <a:spcPct val="90000"/>
              </a:lnSpc>
            </a:pPr>
            <a:r>
              <a:rPr lang="en-US" sz="1800" dirty="0" smtClean="0">
                <a:latin typeface="Arial" charset="0"/>
              </a:rPr>
              <a:t>REGISTRATION </a:t>
            </a:r>
            <a:r>
              <a:rPr lang="en-US" sz="1800" dirty="0" smtClean="0">
                <a:latin typeface="Arial" charset="0"/>
              </a:rPr>
              <a:t>INFORMATION</a:t>
            </a:r>
            <a:r>
              <a:rPr lang="en-US" sz="1600" dirty="0" smtClean="0">
                <a:latin typeface="Arial" charset="0"/>
              </a:rPr>
              <a:t>: </a:t>
            </a:r>
            <a:r>
              <a:rPr lang="en-US" sz="2000" u="sng" dirty="0" smtClean="0">
                <a:hlinkClick r:id="rId3"/>
              </a:rPr>
              <a:t>https://</a:t>
            </a:r>
            <a:r>
              <a:rPr lang="en-US" sz="2000" u="sng" dirty="0" smtClean="0">
                <a:hlinkClick r:id="rId3"/>
              </a:rPr>
              <a:t>802world.org/apps/session/86/register2</a:t>
            </a:r>
            <a:endParaRPr lang="en-US" sz="1600" dirty="0" smtClean="0">
              <a:latin typeface="Arial" charset="0"/>
            </a:endParaRPr>
          </a:p>
          <a:p>
            <a:pPr>
              <a:lnSpc>
                <a:spcPct val="90000"/>
              </a:lnSpc>
            </a:pPr>
            <a:r>
              <a:rPr lang="en-US" sz="1800" dirty="0" smtClean="0">
                <a:latin typeface="Arial" charset="0"/>
              </a:rPr>
              <a:t>HOTEL </a:t>
            </a:r>
            <a:r>
              <a:rPr lang="en-US" sz="1800" dirty="0" smtClean="0">
                <a:latin typeface="Arial" charset="0"/>
              </a:rPr>
              <a:t>RESERVATIONS:</a:t>
            </a:r>
            <a:r>
              <a:rPr lang="en-US" sz="1600" dirty="0" smtClean="0"/>
              <a:t> </a:t>
            </a:r>
            <a:r>
              <a:rPr lang="en-US" sz="2000" u="sng" dirty="0" smtClean="0">
                <a:hlinkClick r:id="rId4"/>
              </a:rPr>
              <a:t>https</a:t>
            </a:r>
            <a:r>
              <a:rPr lang="en-US" sz="2000" u="sng" dirty="0" smtClean="0">
                <a:hlinkClick r:id="rId4"/>
              </a:rPr>
              <a:t>://resweb.passkey.com/Resweb.do?mode=welcome_ei_new&amp;eventID=11303871</a:t>
            </a:r>
            <a:endParaRPr lang="en-US" sz="1600" dirty="0" smtClean="0"/>
          </a:p>
          <a:p>
            <a:pPr>
              <a:buNone/>
            </a:pPr>
            <a:endParaRPr lang="en-US" sz="1600" dirty="0" smtClean="0">
              <a:latin typeface="Arial" charset="0"/>
            </a:endParaRPr>
          </a:p>
          <a:p>
            <a:pPr>
              <a:lnSpc>
                <a:spcPct val="90000"/>
              </a:lnSpc>
            </a:pPr>
            <a:r>
              <a:rPr lang="en-US" sz="1800" dirty="0" smtClean="0">
                <a:latin typeface="Arial" charset="0"/>
              </a:rPr>
              <a:t>All event information including links to Registration,VISA Letters, Hotel Reservations, and regional information can all be accessed from the IEEE 802 Wireless Interim website: </a:t>
            </a:r>
            <a:r>
              <a:rPr lang="en-US" sz="1600" dirty="0" smtClean="0">
                <a:latin typeface="Arial" charset="0"/>
                <a:hlinkClick r:id="rId5"/>
              </a:rPr>
              <a:t>http://802world.org/wireless</a:t>
            </a:r>
            <a:r>
              <a:rPr lang="en-US" sz="1600" dirty="0" smtClean="0">
                <a:latin typeface="Arial" charset="0"/>
              </a:rPr>
              <a:t>.</a:t>
            </a:r>
          </a:p>
          <a:p>
            <a:pPr>
              <a:lnSpc>
                <a:spcPct val="90000"/>
              </a:lnSpc>
            </a:pPr>
            <a:endParaRPr lang="en-US" sz="1600" dirty="0" smtClean="0">
              <a:latin typeface="Arial" charset="0"/>
            </a:endParaRPr>
          </a:p>
          <a:p>
            <a:r>
              <a:rPr lang="en-US" sz="1600" b="1" dirty="0" smtClean="0"/>
              <a:t>IEEE 802 GROUP RATES</a:t>
            </a:r>
            <a:endParaRPr lang="en-US" sz="1600" dirty="0" smtClean="0"/>
          </a:p>
          <a:p>
            <a:r>
              <a:rPr lang="en-US" sz="1600" b="1" dirty="0" smtClean="0"/>
              <a:t>Standard </a:t>
            </a:r>
            <a:r>
              <a:rPr lang="en-US" sz="1600" b="1" dirty="0" smtClean="0"/>
              <a:t>Room</a:t>
            </a:r>
            <a:r>
              <a:rPr lang="en-US" sz="1600" dirty="0" smtClean="0"/>
              <a:t>: $US </a:t>
            </a:r>
            <a:r>
              <a:rPr lang="en-US" sz="1600" dirty="0" smtClean="0"/>
              <a:t>189/Night plus applicable taxes</a:t>
            </a:r>
          </a:p>
          <a:p>
            <a:r>
              <a:rPr lang="en-US" sz="1600" b="1" dirty="0" smtClean="0"/>
              <a:t>Bay View </a:t>
            </a:r>
            <a:r>
              <a:rPr lang="en-US" sz="1600" b="1" dirty="0" smtClean="0"/>
              <a:t>Deluxe </a:t>
            </a:r>
            <a:r>
              <a:rPr lang="en-US" sz="1600" b="1" dirty="0" smtClean="0"/>
              <a:t>Room</a:t>
            </a:r>
            <a:r>
              <a:rPr lang="en-US" sz="1600" dirty="0" smtClean="0"/>
              <a:t>: $US </a:t>
            </a:r>
            <a:r>
              <a:rPr lang="en-US" sz="1600" dirty="0" smtClean="0"/>
              <a:t>209/Night plus applicable taxes</a:t>
            </a:r>
          </a:p>
          <a:p>
            <a:pPr>
              <a:lnSpc>
                <a:spcPct val="90000"/>
              </a:lnSpc>
            </a:pPr>
            <a:r>
              <a:rPr lang="en-US" sz="1600" b="1" dirty="0" smtClean="0"/>
              <a:t>RESERVATION CUTOFF DATE</a:t>
            </a:r>
            <a:r>
              <a:rPr lang="en-US" sz="1600" dirty="0" smtClean="0"/>
              <a:t>: The IEEE 802 Guest Room Rate will be available until the block is sold out or </a:t>
            </a:r>
            <a:r>
              <a:rPr lang="en-US" sz="1600" b="1" dirty="0" smtClean="0"/>
              <a:t>Friday June 20, 2014</a:t>
            </a:r>
            <a:r>
              <a:rPr lang="en-US" sz="1600" dirty="0" smtClean="0"/>
              <a:t> which ever comes first</a:t>
            </a:r>
            <a:endParaRPr lang="en-US" sz="16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18-23 January, 2015,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8-13/15-20 March, 2015,  Barcelona (TBD)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2015,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10"/>
          </p:nvPr>
        </p:nvSpPr>
        <p:spPr>
          <a:xfrm>
            <a:off x="609600" y="6477000"/>
            <a:ext cx="628377" cy="184666"/>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685800" y="5562600"/>
            <a:ext cx="6781800"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Kona 2;  </a:t>
            </a:r>
            <a:r>
              <a:rPr lang="en-US" sz="1600" dirty="0" smtClean="0"/>
              <a:t>802.15SEC and IG 6T: </a:t>
            </a:r>
            <a:r>
              <a:rPr lang="en-US" sz="1600" dirty="0" smtClean="0"/>
              <a:t>Kona </a:t>
            </a:r>
            <a:r>
              <a:rPr lang="en-US" sz="1600" dirty="0" smtClean="0"/>
              <a:t>3 and Kohala 2</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09600" y="59436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 </a:t>
            </a:r>
            <a:r>
              <a:rPr lang="en-US" sz="1600" dirty="0">
                <a:latin typeface="Arial" charset="0"/>
              </a:rPr>
              <a:t>voting members as of this meeting</a:t>
            </a:r>
          </a:p>
        </p:txBody>
      </p:sp>
      <p:sp>
        <p:nvSpPr>
          <p:cNvPr id="20"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21" name="Table 20"/>
          <p:cNvGraphicFramePr>
            <a:graphicFrameLocks noGrp="1"/>
          </p:cNvGraphicFramePr>
          <p:nvPr/>
        </p:nvGraphicFramePr>
        <p:xfrm>
          <a:off x="533400" y="1371600"/>
          <a:ext cx="8382000" cy="4114799"/>
        </p:xfrm>
        <a:graphic>
          <a:graphicData uri="http://schemas.openxmlformats.org/drawingml/2006/table">
            <a:tbl>
              <a:tblPr/>
              <a:tblGrid>
                <a:gridCol w="1515960"/>
                <a:gridCol w="1840555"/>
                <a:gridCol w="1512422"/>
                <a:gridCol w="1729113"/>
                <a:gridCol w="1783950"/>
              </a:tblGrid>
              <a:tr h="790378">
                <a:tc>
                  <a:txBody>
                    <a:bodyPr/>
                    <a:lstStyle/>
                    <a:p>
                      <a:pPr marL="0" marR="0">
                        <a:spcBef>
                          <a:spcPts val="0"/>
                        </a:spcBef>
                        <a:spcAft>
                          <a:spcPts val="0"/>
                        </a:spcAft>
                      </a:pP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cs typeface="Times New Roman"/>
                        </a:rPr>
                        <a:t>Monday</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(May 12, 2014)</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cs typeface="Times New Roman"/>
                        </a:rPr>
                        <a:t>Tuesday</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(May 13, 2014)</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cs typeface="Times New Roman"/>
                        </a:rPr>
                        <a:t>Wednesday</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(May 14, 2014)</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cs typeface="Times New Roman"/>
                        </a:rPr>
                        <a:t>Thursday</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(May 15, 2014)</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588">
                <a:tc>
                  <a:txBody>
                    <a:bodyPr/>
                    <a:lstStyle/>
                    <a:p>
                      <a:pPr marL="0" marR="0">
                        <a:spcBef>
                          <a:spcPts val="0"/>
                        </a:spcBef>
                        <a:spcAft>
                          <a:spcPts val="0"/>
                        </a:spcAft>
                      </a:pPr>
                      <a:r>
                        <a:rPr lang="en-US" sz="1200" b="1" dirty="0">
                          <a:latin typeface="Times New Roman"/>
                          <a:ea typeface="Times New Roman"/>
                          <a:cs typeface="Times New Roman"/>
                        </a:rPr>
                        <a:t>AM-1</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8:00-10:00a</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cs typeface="Times New Roman"/>
                      </a:endParaRPr>
                    </a:p>
                    <a:p>
                      <a:pPr marL="0" marR="0">
                        <a:spcBef>
                          <a:spcPts val="0"/>
                        </a:spcBef>
                        <a:spcAft>
                          <a:spcPts val="0"/>
                        </a:spcAft>
                      </a:pPr>
                      <a:r>
                        <a:rPr lang="en-US" sz="1200" dirty="0">
                          <a:latin typeface="Times New Roman"/>
                          <a:ea typeface="Times New Roman"/>
                          <a:cs typeface="Times New Roman"/>
                        </a:rPr>
                        <a:t> IEEE 802 Wireless Opening Plenary (until 9:00 am)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802.15 SEC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756">
                <a:tc>
                  <a:txBody>
                    <a:bodyPr/>
                    <a:lstStyle/>
                    <a:p>
                      <a:pPr marL="0" marR="0">
                        <a:spcBef>
                          <a:spcPts val="0"/>
                        </a:spcBef>
                        <a:spcAft>
                          <a:spcPts val="0"/>
                        </a:spcAft>
                      </a:pPr>
                      <a:r>
                        <a:rPr lang="en-US" sz="1200" b="1" dirty="0">
                          <a:latin typeface="Times New Roman"/>
                          <a:ea typeface="Times New Roman"/>
                          <a:cs typeface="Times New Roman"/>
                        </a:rPr>
                        <a:t>AM-2</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10:30-12:30</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007">
                <a:tc>
                  <a:txBody>
                    <a:bodyPr/>
                    <a:lstStyle/>
                    <a:p>
                      <a:pPr marL="0" marR="0">
                        <a:spcBef>
                          <a:spcPts val="0"/>
                        </a:spcBef>
                        <a:spcAft>
                          <a:spcPts val="0"/>
                        </a:spcAft>
                      </a:pPr>
                      <a:r>
                        <a:rPr lang="en-US" sz="1200" b="1" dirty="0">
                          <a:latin typeface="Times New Roman"/>
                          <a:ea typeface="Times New Roman"/>
                          <a:cs typeface="Times New Roman"/>
                        </a:rPr>
                        <a:t>PM-1</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1:30 – 3:30p</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802.21 WG Opening Plenary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802.15 IG 6T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7035">
                <a:tc>
                  <a:txBody>
                    <a:bodyPr/>
                    <a:lstStyle/>
                    <a:p>
                      <a:pPr marL="0" marR="0">
                        <a:spcBef>
                          <a:spcPts val="0"/>
                        </a:spcBef>
                        <a:spcAft>
                          <a:spcPts val="0"/>
                        </a:spcAft>
                      </a:pPr>
                      <a:r>
                        <a:rPr lang="en-US" sz="1200" b="1" dirty="0">
                          <a:latin typeface="Times New Roman"/>
                          <a:ea typeface="Times New Roman"/>
                          <a:cs typeface="Times New Roman"/>
                        </a:rPr>
                        <a:t>PM-2</a:t>
                      </a:r>
                      <a:r>
                        <a:rPr lang="en-US" sz="1200" dirty="0">
                          <a:latin typeface="Times New Roman"/>
                          <a:ea typeface="Times New Roman"/>
                          <a:cs typeface="Times New Roman"/>
                        </a:rPr>
                        <a:t> </a:t>
                      </a:r>
                    </a:p>
                    <a:p>
                      <a:pPr marL="0" marR="0">
                        <a:spcBef>
                          <a:spcPts val="0"/>
                        </a:spcBef>
                        <a:spcAft>
                          <a:spcPts val="0"/>
                        </a:spcAft>
                      </a:pPr>
                      <a:r>
                        <a:rPr lang="en-US" sz="1200" b="1" dirty="0">
                          <a:latin typeface="Times New Roman"/>
                          <a:ea typeface="Times New Roman"/>
                          <a:cs typeface="Times New Roman"/>
                        </a:rPr>
                        <a:t>4:00 – 6:00p</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802.15 SEC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7035">
                <a:tc>
                  <a:txBody>
                    <a:bodyPr/>
                    <a:lstStyle/>
                    <a:p>
                      <a:pPr marL="0" marR="0">
                        <a:spcBef>
                          <a:spcPts val="0"/>
                        </a:spcBef>
                        <a:spcAft>
                          <a:spcPts val="0"/>
                        </a:spcAft>
                      </a:pPr>
                      <a:r>
                        <a:rPr lang="en-US" sz="1200" b="1" dirty="0">
                          <a:latin typeface="Times New Roman"/>
                          <a:ea typeface="Times New Roman"/>
                          <a:cs typeface="Times New Roman"/>
                        </a:rPr>
                        <a:t>Eve </a:t>
                      </a:r>
                      <a:endParaRPr lang="en-US" sz="1200" dirty="0">
                        <a:latin typeface="Times New Roman"/>
                        <a:ea typeface="Times New Roman"/>
                        <a:cs typeface="Times New Roman"/>
                      </a:endParaRPr>
                    </a:p>
                    <a:p>
                      <a:pPr marL="0" marR="0">
                        <a:spcBef>
                          <a:spcPts val="0"/>
                        </a:spcBef>
                        <a:spcAft>
                          <a:spcPts val="0"/>
                        </a:spcAft>
                      </a:pPr>
                      <a:r>
                        <a:rPr lang="en-US" sz="1200" b="1" dirty="0">
                          <a:latin typeface="Times New Roman"/>
                          <a:ea typeface="Times New Roman"/>
                          <a:cs typeface="Times New Roman"/>
                        </a:rPr>
                        <a:t>6:00 – 10:30p</a:t>
                      </a: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Social  (6:30-8:30p)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Calibri"/>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http://newton.events.ieee.org </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14</a:t>
            </a:r>
            <a:endParaRPr lang="en-US" sz="2000" dirty="0" smtClean="0">
              <a:latin typeface="Arial" charset="0"/>
            </a:endParaRP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3810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0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000" dirty="0" smtClean="0">
                <a:latin typeface="Arial" pitchFamily="34" charset="0"/>
                <a:cs typeface="Arial" pitchFamily="34" charset="0"/>
              </a:rPr>
              <a:t>Room Internet </a:t>
            </a:r>
            <a:r>
              <a:rPr lang="en-US" sz="2000" dirty="0" smtClean="0">
                <a:latin typeface="Arial" pitchFamily="34" charset="0"/>
                <a:cs typeface="Arial" pitchFamily="34" charset="0"/>
              </a:rPr>
              <a:t>is</a:t>
            </a:r>
            <a:r>
              <a:rPr lang="en-US" sz="2000" dirty="0" smtClean="0">
                <a:latin typeface="Arial" pitchFamily="34" charset="0"/>
                <a:cs typeface="Arial" pitchFamily="34" charset="0"/>
              </a:rPr>
              <a:t> complimentary: Access code:IEEE802</a:t>
            </a:r>
          </a:p>
          <a:p>
            <a:pPr>
              <a:lnSpc>
                <a:spcPct val="90000"/>
              </a:lnSpc>
            </a:pPr>
            <a:r>
              <a:rPr lang="en-US" sz="2000" dirty="0" smtClean="0">
                <a:latin typeface="Arial" pitchFamily="34" charset="0"/>
                <a:cs typeface="Arial" pitchFamily="34" charset="0"/>
              </a:rPr>
              <a:t>Meeting Place Network: Verilan-secure;  Access code: ieeeieee</a:t>
            </a:r>
            <a:endParaRPr lang="en-US" sz="2000" dirty="0" smtClean="0"/>
          </a:p>
          <a:p>
            <a:r>
              <a:rPr lang="en-US" sz="2000" dirty="0" smtClean="0">
                <a:latin typeface="Arial" pitchFamily="34" charset="0"/>
                <a:cs typeface="Arial" pitchFamily="34" charset="0"/>
              </a:rPr>
              <a:t>Network Help Desk: Near </a:t>
            </a:r>
            <a:r>
              <a:rPr lang="en-US" sz="2000" dirty="0" smtClean="0">
                <a:latin typeface="Arial" pitchFamily="34" charset="0"/>
                <a:cs typeface="Arial" pitchFamily="34" charset="0"/>
              </a:rPr>
              <a:t>Grand Promenade</a:t>
            </a:r>
            <a:r>
              <a:rPr lang="en-US" sz="2000" dirty="0" smtClean="0">
                <a:latin typeface="Arial" pitchFamily="34" charset="0"/>
                <a:cs typeface="Arial" pitchFamily="34" charset="0"/>
              </a:rPr>
              <a:t> </a:t>
            </a:r>
            <a:endParaRPr lang="en-US" sz="6000" dirty="0" smtClean="0"/>
          </a:p>
          <a:p>
            <a:r>
              <a:rPr lang="en-US" sz="2000" dirty="0" smtClean="0">
                <a:latin typeface="Arial" charset="0"/>
              </a:rPr>
              <a:t>Lunch (M-Th)/Coffee/Tea/Afternoon Snacks: </a:t>
            </a:r>
            <a:r>
              <a:rPr lang="en-US" sz="2000" dirty="0" smtClean="0">
                <a:latin typeface="Arial" charset="0"/>
              </a:rPr>
              <a:t>Lagoon Lanai and Grand Promenade </a:t>
            </a:r>
            <a:endParaRPr lang="en-US" sz="2000" b="1" dirty="0" smtClean="0">
              <a:latin typeface="Arial" charset="0"/>
            </a:endParaRPr>
          </a:p>
          <a:p>
            <a:pPr>
              <a:lnSpc>
                <a:spcPct val="90000"/>
              </a:lnSpc>
            </a:pPr>
            <a:r>
              <a:rPr lang="en-US" sz="2000" dirty="0" smtClean="0">
                <a:latin typeface="Arial" charset="0"/>
              </a:rPr>
              <a:t>802.21 WG would break as follows:</a:t>
            </a:r>
          </a:p>
          <a:p>
            <a:pPr lvl="2">
              <a:lnSpc>
                <a:spcPct val="90000"/>
              </a:lnSpc>
            </a:pPr>
            <a:r>
              <a:rPr lang="en-US" sz="1800" dirty="0" smtClean="0">
                <a:latin typeface="Arial" charset="0"/>
              </a:rPr>
              <a:t>AM Coffee break: 10:00-10:30 am</a:t>
            </a:r>
          </a:p>
          <a:p>
            <a:pPr lvl="2">
              <a:lnSpc>
                <a:spcPct val="90000"/>
              </a:lnSpc>
            </a:pPr>
            <a:r>
              <a:rPr lang="en-US" sz="1800" dirty="0" smtClean="0">
                <a:latin typeface="Arial" charset="0"/>
              </a:rPr>
              <a:t>Lunch break: 12:00-1:30 pm</a:t>
            </a:r>
          </a:p>
          <a:p>
            <a:pPr lvl="2">
              <a:lnSpc>
                <a:spcPct val="90000"/>
              </a:lnSpc>
            </a:pPr>
            <a:r>
              <a:rPr lang="en-US" sz="1800" dirty="0" smtClean="0">
                <a:latin typeface="Arial" charset="0"/>
              </a:rPr>
              <a:t>PM Coffee break: 3:30 - 4:00 pm</a:t>
            </a:r>
          </a:p>
          <a:p>
            <a:pPr>
              <a:lnSpc>
                <a:spcPct val="90000"/>
              </a:lnSpc>
            </a:pPr>
            <a:r>
              <a:rPr lang="en-US" sz="2000" dirty="0" smtClean="0">
                <a:latin typeface="Arial" charset="0"/>
              </a:rPr>
              <a:t>Social </a:t>
            </a:r>
            <a:r>
              <a:rPr lang="en-US" sz="2000" dirty="0" smtClean="0">
                <a:latin typeface="Arial" charset="0"/>
              </a:rPr>
              <a:t> Information</a:t>
            </a:r>
          </a:p>
          <a:p>
            <a:pPr lvl="1">
              <a:lnSpc>
                <a:spcPct val="90000"/>
              </a:lnSpc>
            </a:pPr>
            <a:r>
              <a:rPr lang="en-US" sz="1600" dirty="0" smtClean="0">
                <a:latin typeface="Arial" charset="0"/>
              </a:rPr>
              <a:t>When: Wednesday, May 14</a:t>
            </a:r>
            <a:r>
              <a:rPr lang="en-US" sz="1600" baseline="30000" dirty="0" smtClean="0">
                <a:latin typeface="Arial" charset="0"/>
              </a:rPr>
              <a:t>th</a:t>
            </a:r>
            <a:r>
              <a:rPr lang="en-US" sz="1600" dirty="0" smtClean="0">
                <a:latin typeface="Arial" charset="0"/>
              </a:rPr>
              <a:t>; will start at 6:30pm</a:t>
            </a:r>
          </a:p>
          <a:p>
            <a:pPr lvl="1">
              <a:lnSpc>
                <a:spcPct val="90000"/>
              </a:lnSpc>
            </a:pPr>
            <a:r>
              <a:rPr lang="en-US" sz="1600" dirty="0" smtClean="0">
                <a:latin typeface="Arial" charset="0"/>
              </a:rPr>
              <a:t>Location</a:t>
            </a:r>
            <a:r>
              <a:rPr lang="en-US" sz="1600" dirty="0" smtClean="0">
                <a:latin typeface="Arial" charset="0"/>
              </a:rPr>
              <a:t>: </a:t>
            </a:r>
            <a:r>
              <a:rPr lang="en-US" sz="1600" dirty="0" smtClean="0">
                <a:latin typeface="Arial" charset="0"/>
              </a:rPr>
              <a:t>Lagoon </a:t>
            </a:r>
            <a:r>
              <a:rPr lang="en-US" sz="1600" dirty="0" smtClean="0">
                <a:latin typeface="Arial" charset="0"/>
              </a:rPr>
              <a:t>Lanai and Grand Promenade </a:t>
            </a:r>
            <a:endParaRPr lang="en-US" sz="1600" dirty="0" smtClean="0">
              <a:latin typeface="Arial" charset="0"/>
            </a:endParaRPr>
          </a:p>
          <a:p>
            <a:pPr lvl="1">
              <a:lnSpc>
                <a:spcPct val="90000"/>
              </a:lnSpc>
            </a:pPr>
            <a:r>
              <a:rPr lang="en-US" sz="1600" dirty="0" smtClean="0">
                <a:latin typeface="Arial" charset="0"/>
              </a:rPr>
              <a:t>Beverages service is complimentary between 6:30- 7:30 pm</a:t>
            </a: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5334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May </a:t>
            </a:r>
            <a:r>
              <a:rPr lang="en-US" dirty="0" smtClean="0"/>
              <a:t>2014</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43467</TotalTime>
  <Words>2004</Words>
  <Application>Microsoft Office PowerPoint</Application>
  <PresentationFormat>On-screen Show (4:3)</PresentationFormat>
  <Paragraphs>388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802.11PowerPointTemplate-Landscape</vt:lpstr>
      <vt:lpstr>IEEE 802.21 Session #62,  Big Island, Hawaii, USA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May Meeting</vt:lpstr>
      <vt:lpstr>Future Sessions – 2014 </vt:lpstr>
      <vt:lpstr>July Meeting Logistics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579</cp:revision>
  <cp:lastPrinted>1998-02-10T13:28:06Z</cp:lastPrinted>
  <dcterms:created xsi:type="dcterms:W3CDTF">2002-07-08T22:03:28Z</dcterms:created>
  <dcterms:modified xsi:type="dcterms:W3CDTF">2014-05-12T20:06:43Z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