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112" r:id="rId2"/>
  </p:sldMasterIdLst>
  <p:notesMasterIdLst>
    <p:notesMasterId r:id="rId10"/>
  </p:notesMasterIdLst>
  <p:handoutMasterIdLst>
    <p:handoutMasterId r:id="rId11"/>
  </p:handoutMasterIdLst>
  <p:sldIdLst>
    <p:sldId id="349" r:id="rId3"/>
    <p:sldId id="362" r:id="rId4"/>
    <p:sldId id="369" r:id="rId5"/>
    <p:sldId id="360" r:id="rId6"/>
    <p:sldId id="364" r:id="rId7"/>
    <p:sldId id="370" r:id="rId8"/>
    <p:sldId id="373" r:id="rId9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99FFCC"/>
    <a:srgbClr val="339933"/>
    <a:srgbClr val="006600"/>
    <a:srgbClr val="00CC00"/>
    <a:srgbClr val="33CC33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3659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802" y="-10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04629" y="175081"/>
            <a:ext cx="190250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779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doc.: </a:t>
            </a:r>
            <a:r>
              <a:rPr lang="en-US" dirty="0" smtClean="0"/>
              <a:t>21-11-00xx-00-0000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3263" y="175081"/>
            <a:ext cx="72269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38779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July 2011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1825" y="8996363"/>
            <a:ext cx="5127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38779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E6A8AC6D-F2AA-4E56-8EA1-7B3885048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01675" y="388938"/>
            <a:ext cx="5607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675" y="8996363"/>
            <a:ext cx="7191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938779">
              <a:defRPr/>
            </a:pPr>
            <a:r>
              <a:rPr lang="en-US" sz="1200" b="0" dirty="0">
                <a:solidFill>
                  <a:schemeClr val="tx1"/>
                </a:solidFill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1675" y="8985250"/>
            <a:ext cx="576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628360" y="97294"/>
            <a:ext cx="172322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779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doc.: 21-00xx-00-0000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0400" y="97294"/>
            <a:ext cx="76758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38779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July  2011</a:t>
            </a: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1675"/>
            <a:ext cx="4632325" cy="34750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0" tIns="46293" rIns="94180" bIns="462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37038" y="8999538"/>
            <a:ext cx="2114550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843" lvl="4" algn="r" defTabSz="938779">
              <a:defRPr sz="1200" b="0">
                <a:solidFill>
                  <a:schemeClr val="tx1"/>
                </a:solidFill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2313" y="8999538"/>
            <a:ext cx="5127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779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ADB91C3-4A57-42C7-A1AB-7F76E0CBD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838" y="8999538"/>
            <a:ext cx="7191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919685">
              <a:defRPr/>
            </a:pPr>
            <a:r>
              <a:rPr lang="en-US" sz="1200" b="0" dirty="0">
                <a:solidFill>
                  <a:schemeClr val="tx1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38" y="89979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5638" y="298450"/>
            <a:ext cx="5699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727265" y="97294"/>
            <a:ext cx="1673535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doc.: 21-0000-00-0000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4ADB91C3-4A57-42C7-A1AB-7F76E0CBD4A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noFill/>
        </p:spPr>
        <p:txBody>
          <a:bodyPr/>
          <a:lstStyle/>
          <a:p>
            <a:pPr defTabSz="938213"/>
            <a:fld id="{BA0CF6CD-9461-4F60-B743-5EE01F02B8EE}" type="slidenum">
              <a:rPr lang="en-US" smtClean="0"/>
              <a:pPr defTabSz="938213"/>
              <a:t>2</a:t>
            </a:fld>
            <a:endParaRPr lang="en-US" smtClean="0"/>
          </a:p>
        </p:txBody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noFill/>
        </p:spPr>
        <p:txBody>
          <a:bodyPr/>
          <a:lstStyle/>
          <a:p>
            <a:pPr defTabSz="938213"/>
            <a:fld id="{B37B75A9-9BAB-4770-BA8D-2D7D68CFAF53}" type="slidenum">
              <a:rPr lang="en-US" smtClean="0"/>
              <a:pPr defTabSz="938213"/>
              <a:t>3</a:t>
            </a:fld>
            <a:endParaRPr lang="en-US" smtClean="0"/>
          </a:p>
        </p:txBody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noFill/>
        </p:spPr>
        <p:txBody>
          <a:bodyPr/>
          <a:lstStyle/>
          <a:p>
            <a:pPr defTabSz="938213"/>
            <a:fld id="{8064A6C6-F20A-421A-8204-F6567E84DC5C}" type="slidenum">
              <a:rPr lang="en-US" smtClean="0"/>
              <a:pPr defTabSz="938213"/>
              <a:t>4</a:t>
            </a:fld>
            <a:endParaRPr lang="en-US" smtClean="0"/>
          </a:p>
        </p:txBody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noFill/>
        </p:spPr>
        <p:txBody>
          <a:bodyPr/>
          <a:lstStyle/>
          <a:p>
            <a:pPr defTabSz="938213"/>
            <a:fld id="{A5A8984E-5F86-433A-A6EA-89DC048EE7E6}" type="slidenum">
              <a:rPr lang="en-US" smtClean="0"/>
              <a:pPr defTabSz="938213"/>
              <a:t>5</a:t>
            </a:fld>
            <a:endParaRPr lang="en-US" smtClean="0"/>
          </a:p>
        </p:txBody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513489" y="8999539"/>
            <a:ext cx="261586" cy="276987"/>
          </a:xfrm>
          <a:prstGeom prst="rect">
            <a:avLst/>
          </a:prstGeom>
          <a:noFill/>
        </p:spPr>
        <p:txBody>
          <a:bodyPr lIns="91428" tIns="45714" rIns="91428" bIns="45714"/>
          <a:lstStyle/>
          <a:p>
            <a:pPr defTabSz="937965"/>
            <a:fld id="{FAAE0E8B-988F-47CE-9949-D3DED8909968}" type="slidenum">
              <a:rPr lang="en-US" smtClean="0">
                <a:solidFill>
                  <a:prstClr val="black"/>
                </a:solidFill>
              </a:rPr>
              <a:pPr defTabSz="937965"/>
              <a:t>6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7"/>
            <a:ext cx="5607050" cy="4183063"/>
          </a:xfrm>
          <a:prstGeom prst="rect">
            <a:avLst/>
          </a:prstGeom>
          <a:noFill/>
          <a:ln/>
        </p:spPr>
        <p:txBody>
          <a:bodyPr lIns="91416" tIns="45708" rIns="91416" bIns="4570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noFill/>
        </p:spPr>
        <p:txBody>
          <a:bodyPr/>
          <a:lstStyle/>
          <a:p>
            <a:pPr defTabSz="938089"/>
            <a:fld id="{C5D4A31E-7503-4F7C-A7F9-CA21825C3BA4}" type="slidenum">
              <a:rPr lang="en-US" smtClean="0"/>
              <a:pPr defTabSz="938089"/>
              <a:t>7</a:t>
            </a:fld>
            <a:endParaRPr lang="en-US" dirty="0" smtClean="0"/>
          </a:p>
        </p:txBody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44453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 IEEE 802.21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2CDB344-F031-4742-BF42-F322813259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B493439-E6BE-4DB2-977E-D6213FF94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209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DBA62F1-8A5B-46AA-8FF5-0C43FE314C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1C9CBE-769A-4D8F-A873-9722C6714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70F071A-0425-48DE-9186-2919767AC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1AB965-6ABB-45E8-91DE-0AB872EE7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F3D7A4F0-0FCF-4224-B81A-51E9E7009AF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Chair,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Chair,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F3D7A4F0-0FCF-4224-B81A-51E9E7009AF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Chair,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F3D7A4F0-0FCF-4224-B81A-51E9E7009AF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r>
              <a:rPr lang="en-US" sz="1200" b="0" smtClean="0">
                <a:solidFill>
                  <a:srgbClr val="000000"/>
                </a:solidFill>
              </a:rPr>
              <a:t>July 2012</a:t>
            </a:r>
            <a:endParaRPr lang="en-US" sz="1200" b="0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Chair,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F3D7A4F0-0FCF-4224-B81A-51E9E7009AF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r>
              <a:rPr lang="en-US" sz="1200" b="0" smtClean="0">
                <a:solidFill>
                  <a:srgbClr val="000000"/>
                </a:solidFill>
              </a:rPr>
              <a:t>July 2012</a:t>
            </a:r>
            <a:endParaRPr lang="en-US" sz="1200" b="0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Chair,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F3D7A4F0-0FCF-4224-B81A-51E9E7009AF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846659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March  2014	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78030" y="6475413"/>
            <a:ext cx="186589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Subir Das, Chair IEEE 802.21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CC33EA7-631C-421E-9DA9-BCA0BC00C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sz="1200" b="0" smtClean="0">
                <a:solidFill>
                  <a:srgbClr val="000000"/>
                </a:solidFill>
              </a:rPr>
              <a:t>July 2012</a:t>
            </a:r>
            <a:endParaRPr lang="en-US" sz="1200" b="0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Chair,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3CBDE478-540A-4533-B630-5289DA16E1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sz="1200" b="0" smtClean="0">
                <a:solidFill>
                  <a:srgbClr val="000000"/>
                </a:solidFill>
              </a:rPr>
              <a:t>July 2012</a:t>
            </a: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Chair,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43DACD2F-9786-486C-9E92-757D70B8C5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Chair,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55EAE60E-B8AB-4C07-8727-0B4A640A876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sz="1200" b="0" smtClean="0">
                <a:solidFill>
                  <a:srgbClr val="000000"/>
                </a:solidFill>
              </a:rPr>
              <a:t>July 2012</a:t>
            </a: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Chair,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C1AE6C48-FC0E-4C0A-A7D2-A12BE0BB3FF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sz="1200" b="0" smtClean="0">
                <a:solidFill>
                  <a:srgbClr val="000000"/>
                </a:solidFill>
              </a:rPr>
              <a:t>July 2012</a:t>
            </a: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Chair,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0A1EC890-31EC-487D-AA60-02B691D82D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sz="1200" b="0" smtClean="0">
                <a:solidFill>
                  <a:srgbClr val="000000"/>
                </a:solidFill>
              </a:rPr>
              <a:t>July 2012</a:t>
            </a: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Chair,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EA519437-B6E0-45D2-ADBE-CED11A2324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sz="1200" b="0" smtClean="0">
                <a:solidFill>
                  <a:srgbClr val="000000"/>
                </a:solidFill>
              </a:rPr>
              <a:t>July 2012</a:t>
            </a: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Chair,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5F31B28D-59C5-4D92-A491-E66C7A6F60A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sz="1200" b="0" smtClean="0">
                <a:solidFill>
                  <a:srgbClr val="000000"/>
                </a:solidFill>
              </a:rPr>
              <a:t>July 2012</a:t>
            </a: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Chair,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C922C443-5D96-4DE7-99CD-7C5E19B8A47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sz="1200" b="0" smtClean="0">
                <a:solidFill>
                  <a:srgbClr val="000000"/>
                </a:solidFill>
              </a:rPr>
              <a:t>July 2012</a:t>
            </a: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Chair,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0955A4B1-4EFB-4DEF-816B-559E5062D2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sz="1200" b="0" smtClean="0">
                <a:solidFill>
                  <a:srgbClr val="000000"/>
                </a:solidFill>
              </a:rPr>
              <a:t>July 2012</a:t>
            </a: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Chair,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6825E2F7-1D07-407B-992F-AC7D281765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 IEEE 802.21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443850D-805A-4E9A-9EA0-5011D2D5F3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sz="1200" b="0" smtClean="0">
                <a:solidFill>
                  <a:srgbClr val="000000"/>
                </a:solidFill>
              </a:rPr>
              <a:t>July 2012</a:t>
            </a: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Chair,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374FAE21-1B12-43B9-9130-C41EEF43AB0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sz="1200" b="0" smtClean="0">
                <a:solidFill>
                  <a:srgbClr val="000000"/>
                </a:solidFill>
              </a:rPr>
              <a:t>July 2012</a:t>
            </a: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Chair,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95E68F9D-EE77-4604-80A2-5FFC8BC132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F3D7A4F0-0FCF-4224-B81A-51E9E7009AF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Chair, IEEE 802.21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 IEEE 802.21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E7E15F-1B1F-46AD-B1A9-FFC92B7AD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 IEEE 802.21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4BD279-F874-4EE7-A9CF-506BDAE8C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920877-6106-4A7C-B6CB-D2E401B3A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CC5FA1-7749-4E19-AF75-D1DE637AC1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69D99A-019A-48FC-99B0-69FA4D244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1952DDF-3558-4EA5-A623-A0316EF5B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1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17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30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842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86401" y="6475413"/>
            <a:ext cx="19575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pt-BR" smtClean="0"/>
              <a:t>Subir Das, Chair IEEE 802.21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F1D28DA7-A304-4929-A082-CB9128B37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21623" y="332601"/>
            <a:ext cx="292387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dirty="0">
                <a:solidFill>
                  <a:schemeClr val="tx1"/>
                </a:solidFill>
              </a:rPr>
              <a:t>doc.: </a:t>
            </a:r>
            <a:r>
              <a:rPr lang="en-US" sz="1800" dirty="0" smtClean="0">
                <a:solidFill>
                  <a:schemeClr val="tx1"/>
                </a:solidFill>
              </a:rPr>
              <a:t>21-14-0069-00-0000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defRPr/>
            </a:pPr>
            <a:r>
              <a:rPr lang="en-US" sz="1200" b="0">
                <a:solidFill>
                  <a:schemeClr val="tx1"/>
                </a:solidFill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8" r:id="rId1"/>
    <p:sldLayoutId id="2147484099" r:id="rId2"/>
    <p:sldLayoutId id="2147484100" r:id="rId3"/>
    <p:sldLayoutId id="2147484101" r:id="rId4"/>
    <p:sldLayoutId id="2147484102" r:id="rId5"/>
    <p:sldLayoutId id="2147484103" r:id="rId6"/>
    <p:sldLayoutId id="2147484104" r:id="rId7"/>
    <p:sldLayoutId id="2147484105" r:id="rId8"/>
    <p:sldLayoutId id="2147484106" r:id="rId9"/>
    <p:sldLayoutId id="2147484107" r:id="rId10"/>
    <p:sldLayoutId id="2147484108" r:id="rId11"/>
    <p:sldLayoutId id="2147484109" r:id="rId12"/>
    <p:sldLayoutId id="2147484110" r:id="rId13"/>
    <p:sldLayoutId id="2147484111" r:id="rId1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z="1200" b="0" smtClean="0">
                <a:solidFill>
                  <a:srgbClr val="000000"/>
                </a:solidFill>
              </a:rPr>
              <a:t>Subir Das, Chair, IEEE 802.21</a:t>
            </a: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sz="1200" b="0">
                <a:solidFill>
                  <a:srgbClr val="000000"/>
                </a:solidFill>
              </a:rPr>
              <a:t>Slide </a:t>
            </a:r>
            <a:fld id="{F3D7A4F0-0FCF-4224-B81A-51E9E7009AFE}" type="slidenum">
              <a:rPr lang="en-US" sz="1200" b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283887" y="394156"/>
            <a:ext cx="499175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21-14-0027-00-0000-Session#60-Closing_Plenary_Notes.ppt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defRPr/>
            </a:pP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 sz="1200" b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3" r:id="rId1"/>
    <p:sldLayoutId id="2147484114" r:id="rId2"/>
    <p:sldLayoutId id="2147484115" r:id="rId3"/>
    <p:sldLayoutId id="2147484116" r:id="rId4"/>
    <p:sldLayoutId id="2147484117" r:id="rId5"/>
    <p:sldLayoutId id="2147484118" r:id="rId6"/>
    <p:sldLayoutId id="2147484119" r:id="rId7"/>
    <p:sldLayoutId id="2147484120" r:id="rId8"/>
    <p:sldLayoutId id="2147484121" r:id="rId9"/>
    <p:sldLayoutId id="2147484122" r:id="rId10"/>
    <p:sldLayoutId id="2147484123" r:id="rId11"/>
    <p:sldLayoutId id="2147484124" r:id="rId12"/>
    <p:sldLayoutId id="2147484125" r:id="rId13"/>
    <p:sldLayoutId id="2147484126" r:id="rId14"/>
    <p:sldLayoutId id="2147484127" r:id="rId15"/>
    <p:sldLayoutId id="2147484128" r:id="rId16"/>
    <p:sldLayoutId id="2147484129" r:id="rId17"/>
    <p:sldLayoutId id="2147484130" r:id="rId18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mosbyrd@ao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E35351-A7C0-4744-8C26-01AC0A4F9A4C}" type="slidenum">
              <a:rPr lang="zh-CN" altLang="en-US"/>
              <a:pPr/>
              <a:t>1</a:t>
            </a:fld>
            <a:endParaRPr lang="en-US" altLang="zh-CN"/>
          </a:p>
        </p:txBody>
      </p:sp>
      <p:sp>
        <p:nvSpPr>
          <p:cNvPr id="20516" name="Rectangle 36"/>
          <p:cNvSpPr>
            <a:spLocks noGrp="1" noChangeArrowheads="1"/>
          </p:cNvSpPr>
          <p:nvPr>
            <p:ph type="body" idx="1"/>
          </p:nvPr>
        </p:nvSpPr>
        <p:spPr>
          <a:xfrm>
            <a:off x="439738" y="990600"/>
            <a:ext cx="8399462" cy="5334000"/>
          </a:xfrm>
          <a:solidFill>
            <a:srgbClr val="66CCFF"/>
          </a:solidFill>
          <a:ln/>
        </p:spPr>
        <p:txBody>
          <a:bodyPr/>
          <a:lstStyle/>
          <a:p>
            <a:pPr>
              <a:buClr>
                <a:srgbClr val="FAFD00"/>
              </a:buClr>
              <a:buFontTx/>
              <a:buNone/>
            </a:pPr>
            <a:r>
              <a:rPr lang="en-US" altLang="zh-CN" b="1" dirty="0">
                <a:ea typeface="SimSun" pitchFamily="2" charset="-122"/>
                <a:cs typeface="Times New Roman" pitchFamily="18" charset="0"/>
              </a:rPr>
              <a:t>IEEE </a:t>
            </a:r>
            <a:r>
              <a:rPr lang="en-US" altLang="zh-CN" b="1" dirty="0" smtClean="0">
                <a:ea typeface="SimSun" pitchFamily="2" charset="-122"/>
                <a:cs typeface="Times New Roman" pitchFamily="18" charset="0"/>
              </a:rPr>
              <a:t>802.21 Motions in March Plenary </a:t>
            </a:r>
            <a:endParaRPr lang="en-US" altLang="zh-CN" b="1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DCN: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21-14-0069-00-0000</a:t>
            </a:r>
            <a:endParaRPr lang="en-US" altLang="zh-CN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Title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: Request for  EC  Unconditional Approval</a:t>
            </a:r>
            <a:endParaRPr lang="en-US" altLang="zh-CN" b="1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Date Submitted: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March 21, 2014</a:t>
            </a:r>
            <a:endParaRPr lang="en-US" altLang="zh-CN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Presented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at EC Closing Plenary, March 2014	</a:t>
            </a:r>
            <a:endParaRPr lang="en-US" altLang="zh-CN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Authors or Source(s):</a:t>
            </a: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latin typeface="Arial"/>
                <a:ea typeface="SimSun" pitchFamily="2" charset="-122"/>
                <a:cs typeface="Times New Roman" pitchFamily="18" charset="0"/>
              </a:rPr>
              <a:t> </a:t>
            </a:r>
            <a:r>
              <a:rPr lang="en-US" altLang="zh-CN" dirty="0" smtClean="0">
                <a:latin typeface="Arial"/>
                <a:ea typeface="SimSun" pitchFamily="2" charset="-122"/>
                <a:cs typeface="Times New Roman" pitchFamily="18" charset="0"/>
              </a:rPr>
              <a:t>Subir Das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,  Applied Communication Sciences </a:t>
            </a:r>
          </a:p>
          <a:p>
            <a:pPr>
              <a:buClr>
                <a:srgbClr val="FAFD00"/>
              </a:buClr>
              <a:buFontTx/>
              <a:buNone/>
            </a:pPr>
            <a:endParaRPr lang="en-US" altLang="ja-JP" b="1" dirty="0">
              <a:ea typeface="ＭＳ Ｐゴシック" charset="-128"/>
              <a:cs typeface="Times New Roman" pitchFamily="18" charset="0"/>
            </a:endParaRPr>
          </a:p>
          <a:p>
            <a:pPr algn="just">
              <a:buClr>
                <a:srgbClr val="FAFD00"/>
              </a:buClr>
              <a:buFontTx/>
              <a:buNone/>
            </a:pPr>
            <a:r>
              <a:rPr lang="en-US" altLang="ja-JP" dirty="0">
                <a:ea typeface="ＭＳ Ｐゴシック" charset="-128"/>
                <a:cs typeface="Times New Roman" pitchFamily="18" charset="0"/>
              </a:rPr>
              <a:t>Abstract</a:t>
            </a:r>
            <a:r>
              <a:rPr lang="en-US" altLang="ja-JP" dirty="0" smtClean="0">
                <a:ea typeface="ＭＳ Ｐゴシック" charset="-128"/>
                <a:cs typeface="Times New Roman" pitchFamily="18" charset="0"/>
              </a:rPr>
              <a:t>: This document contains Sponsor Ballots summary and motions for  EC unconditional approval </a:t>
            </a:r>
            <a:r>
              <a:rPr lang="en-US" dirty="0" smtClean="0"/>
              <a:t>to forward the IEEE P802.21c  Draft to the IEEE SA </a:t>
            </a:r>
            <a:r>
              <a:rPr lang="en-US" dirty="0" err="1" smtClean="0"/>
              <a:t>RevCom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34200" y="6477000"/>
            <a:ext cx="186589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Subir Das, Chair IEEE 802.21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533400"/>
            <a:ext cx="8610600" cy="685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Sponsor Ballot Statistics </a:t>
            </a:r>
          </a:p>
        </p:txBody>
      </p:sp>
      <p:sp>
        <p:nvSpPr>
          <p:cNvPr id="46084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13471294-CA52-44EC-89A2-553A2F23322B}" type="slidenum">
              <a:rPr lang="en-US" sz="1200" b="0">
                <a:solidFill>
                  <a:schemeClr val="tx1"/>
                </a:solidFill>
              </a:rPr>
              <a:pPr/>
              <a:t>2</a:t>
            </a:fld>
            <a:endParaRPr lang="en-US" sz="1200" b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1" y="1676401"/>
          <a:ext cx="8762997" cy="4735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799"/>
                <a:gridCol w="685800"/>
                <a:gridCol w="762000"/>
                <a:gridCol w="1524000"/>
                <a:gridCol w="1524000"/>
                <a:gridCol w="1828800"/>
                <a:gridCol w="990598"/>
              </a:tblGrid>
              <a:tr h="114299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IEEE</a:t>
                      </a:r>
                      <a:r>
                        <a:rPr lang="en-US" sz="1800" b="1" baseline="0" dirty="0" smtClean="0"/>
                        <a:t> Sponsor / Re-circ Ballot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Response Ratio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Approval Ratio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Negative Votes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Number of Negative Comments Received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Comment Resolution Status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Draft Status</a:t>
                      </a:r>
                      <a:endParaRPr lang="en-US" sz="1800" b="1" dirty="0"/>
                    </a:p>
                  </a:txBody>
                  <a:tcPr/>
                </a:tc>
              </a:tr>
              <a:tr h="176513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Sponsor Ballot #1</a:t>
                      </a:r>
                    </a:p>
                    <a:p>
                      <a:pPr algn="ctr"/>
                      <a:r>
                        <a:rPr lang="en-US" sz="1400" b="1" baseline="0" dirty="0" smtClean="0"/>
                        <a:t>Open Oct 14, 2013, Closed Nov 13 2013 </a:t>
                      </a:r>
                      <a:endParaRPr lang="en-US" sz="16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2"/>
                          </a:solidFill>
                        </a:rPr>
                        <a:t>84% </a:t>
                      </a:r>
                      <a:r>
                        <a:rPr lang="en-US" sz="1200" b="1" dirty="0" smtClean="0">
                          <a:solidFill>
                            <a:schemeClr val="accent2"/>
                          </a:solidFill>
                        </a:rPr>
                        <a:t>(6% Abstain)</a:t>
                      </a:r>
                      <a:endParaRPr lang="en-US" sz="2000" b="1" dirty="0" smtClean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2"/>
                          </a:solidFill>
                        </a:rPr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 negative votes with comments, </a:t>
                      </a:r>
                    </a:p>
                    <a:p>
                      <a:pPr algn="ctr"/>
                      <a:r>
                        <a:rPr lang="en-US" sz="1600" dirty="0" smtClean="0"/>
                        <a:t>0 negative vote</a:t>
                      </a:r>
                      <a:r>
                        <a:rPr lang="en-US" sz="1600" baseline="0" dirty="0" smtClean="0"/>
                        <a:t> without comment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smtClean="0"/>
                        <a:t>Comments  on P802.21c/D06 addressed</a:t>
                      </a:r>
                      <a:r>
                        <a:rPr lang="en-US" sz="1600" baseline="0" dirty="0" smtClean="0"/>
                        <a:t>, resolved and incorporated into P802.21c/D07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P802.21c/D06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prepared and circulated </a:t>
                      </a:r>
                      <a:endParaRPr lang="en-US" sz="1600" dirty="0"/>
                    </a:p>
                  </a:txBody>
                  <a:tcPr/>
                </a:tc>
              </a:tr>
              <a:tr h="178159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Sponsor Ballot Re-circ</a:t>
                      </a:r>
                      <a:r>
                        <a:rPr lang="en-US" sz="1400" b="1" baseline="0" dirty="0" smtClean="0"/>
                        <a:t> #1</a:t>
                      </a:r>
                      <a:r>
                        <a:rPr lang="en-US" sz="1400" b="1" dirty="0" smtClean="0"/>
                        <a:t> </a:t>
                      </a:r>
                    </a:p>
                    <a:p>
                      <a:pPr algn="ctr"/>
                      <a:r>
                        <a:rPr lang="en-US" sz="1400" b="1" dirty="0" smtClean="0"/>
                        <a:t>Open </a:t>
                      </a:r>
                    </a:p>
                    <a:p>
                      <a:pPr algn="ctr"/>
                      <a:r>
                        <a:rPr lang="en-US" sz="1400" b="1" baseline="0" dirty="0" smtClean="0"/>
                        <a:t>Dec 13, 2013, </a:t>
                      </a:r>
                    </a:p>
                    <a:p>
                      <a:pPr algn="ctr"/>
                      <a:r>
                        <a:rPr lang="en-US" sz="1400" b="1" baseline="0" dirty="0" smtClean="0"/>
                        <a:t>Closed Dec 28, 2013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2"/>
                          </a:solidFill>
                        </a:rPr>
                        <a:t>86% </a:t>
                      </a:r>
                      <a:r>
                        <a:rPr lang="en-US" sz="1200" b="1" dirty="0" smtClean="0">
                          <a:solidFill>
                            <a:schemeClr val="accent2"/>
                          </a:solidFill>
                        </a:rPr>
                        <a:t>(4% Abstain)</a:t>
                      </a:r>
                      <a:endParaRPr lang="en-US" sz="12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98%</a:t>
                      </a:r>
                      <a:endParaRPr lang="en-US" sz="2000" b="1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 negative vote 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(from the  voter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who did not resubmit vote during </a:t>
                      </a:r>
                      <a:r>
                        <a:rPr lang="en-US" sz="1600" dirty="0" err="1" smtClean="0"/>
                        <a:t>recir</a:t>
                      </a:r>
                      <a:r>
                        <a:rPr lang="en-US" sz="1600" dirty="0" smtClean="0"/>
                        <a:t>)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0 new comments 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No  </a:t>
                      </a:r>
                      <a:r>
                        <a:rPr lang="en-US" sz="1600" baseline="0" dirty="0" smtClean="0"/>
                        <a:t>new comments to resolve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P802.21c/D07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6119" name="Rectangle 8"/>
          <p:cNvSpPr>
            <a:spLocks noChangeArrowheads="1"/>
          </p:cNvSpPr>
          <p:nvPr/>
        </p:nvSpPr>
        <p:spPr bwMode="auto">
          <a:xfrm>
            <a:off x="914400" y="1143000"/>
            <a:ext cx="701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Number of People in the Sponsor Ballot Pool = </a:t>
            </a:r>
            <a:r>
              <a:rPr lang="en-US" sz="2400" dirty="0" smtClean="0">
                <a:solidFill>
                  <a:schemeClr val="accent2"/>
                </a:solidFill>
              </a:rPr>
              <a:t>75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4612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2" y="332601"/>
            <a:ext cx="1360488" cy="276999"/>
          </a:xfrm>
          <a:noFill/>
        </p:spPr>
        <p:txBody>
          <a:bodyPr/>
          <a:lstStyle/>
          <a:p>
            <a:r>
              <a:rPr lang="en-US" dirty="0" smtClean="0"/>
              <a:t>March  2014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9CC33EA7-631C-421E-9DA9-BCA0BC00C0D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705600" y="6673334"/>
            <a:ext cx="1865895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Subir</a:t>
            </a:r>
            <a:r>
              <a:rPr lang="en-US" dirty="0" smtClean="0"/>
              <a:t> Das, Chair IEEE 802.21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610600" cy="533400"/>
          </a:xfrm>
          <a:noFill/>
        </p:spPr>
        <p:txBody>
          <a:bodyPr/>
          <a:lstStyle/>
          <a:p>
            <a:pPr eaLnBrk="1" hangingPunct="1"/>
            <a:r>
              <a:rPr lang="en-US" sz="4000" smtClean="0"/>
              <a:t>Voters with Negative Votes</a:t>
            </a:r>
          </a:p>
        </p:txBody>
      </p:sp>
      <p:sp>
        <p:nvSpPr>
          <p:cNvPr id="47108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7E970AC3-8D52-45BB-9693-8EE7A7F53030}" type="slidenum">
              <a:rPr lang="en-US" sz="1200" b="0">
                <a:solidFill>
                  <a:schemeClr val="tx1"/>
                </a:solidFill>
              </a:rPr>
              <a:pPr/>
              <a:t>3</a:t>
            </a:fld>
            <a:endParaRPr lang="en-US" sz="1200" b="0">
              <a:solidFill>
                <a:schemeClr val="tx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81000" y="1981200"/>
          <a:ext cx="84582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895600"/>
                <a:gridCol w="3276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Commenter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TR/ ER/GR Comments during SB #1 and SB Re-circ #1 from the commenter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Status After Sponsor</a:t>
                      </a:r>
                      <a:r>
                        <a:rPr lang="en-US" baseline="0" dirty="0" smtClean="0"/>
                        <a:t> Ballot Re-circ #1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Byrd, William</a:t>
                      </a:r>
                      <a:endParaRPr lang="en-US" sz="18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dirty="0" smtClean="0"/>
                        <a:t>(PRIVACOM VENTURES, INC.)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SB#1: 0/0/1</a:t>
                      </a:r>
                    </a:p>
                    <a:p>
                      <a:r>
                        <a:rPr lang="en-US" dirty="0" smtClean="0"/>
                        <a:t>SB Re-circ#1: 0/0/1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Did not change vote.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715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1866" cy="276999"/>
          </a:xfrm>
          <a:noFill/>
        </p:spPr>
        <p:txBody>
          <a:bodyPr/>
          <a:lstStyle/>
          <a:p>
            <a:r>
              <a:rPr lang="en-US" smtClean="0"/>
              <a:t>Nov 2011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9CC33EA7-631C-421E-9DA9-BCA0BC00C0D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Subir Das, Chair IEEE 802.21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10600" cy="6858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Links to Sponsor Ballot Comments and Resolutions </a:t>
            </a:r>
          </a:p>
        </p:txBody>
      </p:sp>
      <p:sp>
        <p:nvSpPr>
          <p:cNvPr id="22533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AD5F3F00-1435-4C11-8330-88677CCAC104}" type="slidenum">
              <a:rPr lang="en-US" sz="1200" b="0">
                <a:solidFill>
                  <a:schemeClr val="tx1"/>
                </a:solidFill>
              </a:rPr>
              <a:pPr/>
              <a:t>4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44038" name="Rectangle 8"/>
          <p:cNvSpPr>
            <a:spLocks noChangeArrowheads="1"/>
          </p:cNvSpPr>
          <p:nvPr/>
        </p:nvSpPr>
        <p:spPr bwMode="auto">
          <a:xfrm>
            <a:off x="304800" y="1600200"/>
            <a:ext cx="86868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7338" indent="-287338" algn="l"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SB #1: https://mentor.ieee.org/802.21/dcn/13/21-13-0219-03-srho-sb-comments-and-resolution.csv</a:t>
            </a:r>
          </a:p>
          <a:p>
            <a:pPr marL="744538" lvl="1" indent="-287338" algn="l"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SB re-circ #1: no new comments to resolve</a:t>
            </a:r>
          </a:p>
          <a:p>
            <a:pPr marL="744538" lvl="1" indent="-287338" algn="l">
              <a:defRPr/>
            </a:pP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CC33EA7-631C-421E-9DA9-BCA0BC00C0D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Subir Das, Chair IEEE 802.21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10600" cy="457200"/>
          </a:xfrm>
          <a:noFill/>
        </p:spPr>
        <p:txBody>
          <a:bodyPr/>
          <a:lstStyle/>
          <a:p>
            <a:pPr eaLnBrk="1" hangingPunct="1"/>
            <a:r>
              <a:rPr lang="en-US" sz="2400" dirty="0" smtClean="0"/>
              <a:t>Negative Comments and Resolution Details (SB Re-Circ#1)(1/2)</a:t>
            </a:r>
          </a:p>
        </p:txBody>
      </p:sp>
      <p:sp>
        <p:nvSpPr>
          <p:cNvPr id="491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04234982-CE09-4C26-9D41-E91090343600}" type="slidenum">
              <a:rPr lang="en-US" sz="1200" b="0">
                <a:solidFill>
                  <a:schemeClr val="tx1"/>
                </a:solidFill>
              </a:rPr>
              <a:pPr/>
              <a:t>5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4915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19574" cy="276999"/>
          </a:xfrm>
          <a:noFill/>
        </p:spPr>
        <p:txBody>
          <a:bodyPr/>
          <a:lstStyle/>
          <a:p>
            <a:r>
              <a:rPr lang="en-US" smtClean="0"/>
              <a:t>Nov 2011</a:t>
            </a:r>
            <a:endParaRPr lang="en-US" dirty="0" smtClean="0"/>
          </a:p>
        </p:txBody>
      </p:sp>
      <p:sp>
        <p:nvSpPr>
          <p:cNvPr id="49158" name="Rectangle 8"/>
          <p:cNvSpPr>
            <a:spLocks noChangeArrowheads="1"/>
          </p:cNvSpPr>
          <p:nvPr/>
        </p:nvSpPr>
        <p:spPr bwMode="auto">
          <a:xfrm>
            <a:off x="533400" y="1287245"/>
            <a:ext cx="82296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1313" indent="-341313" algn="l"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Commenter: </a:t>
            </a:r>
          </a:p>
          <a:p>
            <a:pPr marL="341313" indent="-341313" algn="l"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marL="341313" indent="-341313" algn="l"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Comment:</a:t>
            </a:r>
          </a:p>
          <a:p>
            <a:pPr marL="341313" indent="-341313" algn="l">
              <a:defRPr/>
            </a:pPr>
            <a:r>
              <a:rPr lang="en-US" sz="2000" b="0" dirty="0" smtClean="0"/>
              <a:t>    I can not approve a standard with only 2 participants. I will be happy to review this vote once I am presented with the complete working group membership.</a:t>
            </a:r>
            <a:endParaRPr lang="en-US" sz="2000" dirty="0">
              <a:solidFill>
                <a:schemeClr val="tx1"/>
              </a:solidFill>
            </a:endParaRPr>
          </a:p>
          <a:p>
            <a:pPr marL="341313" indent="-341313" algn="l">
              <a:defRPr/>
            </a:pPr>
            <a:r>
              <a:rPr lang="en-US" sz="2000" dirty="0">
                <a:solidFill>
                  <a:schemeClr val="tx1"/>
                </a:solidFill>
              </a:rPr>
              <a:t>Suggested remedy</a:t>
            </a:r>
            <a:r>
              <a:rPr lang="en-US" sz="2000" b="0" dirty="0" smtClean="0">
                <a:solidFill>
                  <a:schemeClr val="tx1"/>
                </a:solidFill>
              </a:rPr>
              <a:t>:  Participant list is added to the list </a:t>
            </a:r>
          </a:p>
          <a:p>
            <a:pPr marL="341313" indent="-341313" algn="l"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marL="341313" indent="-341313" algn="l">
              <a:defRPr/>
            </a:pPr>
            <a:r>
              <a:rPr lang="en-US" sz="2000" dirty="0">
                <a:solidFill>
                  <a:schemeClr val="tx1"/>
                </a:solidFill>
              </a:rPr>
              <a:t>Resolution Status</a:t>
            </a:r>
            <a:r>
              <a:rPr lang="en-US" sz="2000" dirty="0" smtClean="0">
                <a:solidFill>
                  <a:schemeClr val="tx1"/>
                </a:solidFill>
              </a:rPr>
              <a:t>: Accepted</a:t>
            </a:r>
            <a:endParaRPr lang="en-US" sz="2000" dirty="0">
              <a:solidFill>
                <a:schemeClr val="tx1"/>
              </a:solidFill>
            </a:endParaRPr>
          </a:p>
          <a:p>
            <a:pPr marL="341313" indent="-341313" algn="l"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marL="341313" indent="-341313" algn="l"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Disposition Details: </a:t>
            </a:r>
            <a:r>
              <a:rPr lang="en-US" sz="2000" b="0" dirty="0" smtClean="0"/>
              <a:t>Confirmed with IEEE that the list are usually added prior to submitting to SA so they </a:t>
            </a:r>
            <a:r>
              <a:rPr lang="en-US" sz="2000" dirty="0" smtClean="0"/>
              <a:t>are added after ballot</a:t>
            </a:r>
            <a:r>
              <a:rPr lang="en-US" sz="2000" b="0" dirty="0" smtClean="0"/>
              <a:t>. Yet it does not hurt to list the WG members now. Participant list is added. </a:t>
            </a:r>
          </a:p>
          <a:p>
            <a:pPr marL="341313" indent="-341313" algn="l">
              <a:defRPr/>
            </a:pPr>
            <a:endParaRPr lang="en-US" sz="2000" b="0" dirty="0" smtClean="0"/>
          </a:p>
          <a:p>
            <a:pPr marL="341313" indent="-341313" algn="l">
              <a:defRPr/>
            </a:pPr>
            <a:r>
              <a:rPr lang="en-US" sz="2000" dirty="0" smtClean="0"/>
              <a:t>Note: </a:t>
            </a:r>
            <a:r>
              <a:rPr lang="en-US" sz="2000" b="0" dirty="0" smtClean="0"/>
              <a:t>D07 contains the participant list  but the voter did  not </a:t>
            </a:r>
            <a:r>
              <a:rPr lang="en-US" sz="2000" b="0" dirty="0" smtClean="0"/>
              <a:t>change his vote. </a:t>
            </a:r>
            <a:r>
              <a:rPr lang="en-US" sz="2000" b="0" dirty="0" smtClean="0"/>
              <a:t>WG Chair sent mail but no response from the voter so far</a:t>
            </a:r>
            <a:r>
              <a:rPr lang="en-US" sz="2000" b="0" dirty="0" smtClean="0"/>
              <a:t>. 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CC33EA7-631C-421E-9DA9-BCA0BC00C0D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Subir Das, Chair IEEE 802.21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0">
                <a:solidFill>
                  <a:srgbClr val="000000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rgbClr val="000000"/>
                </a:solidFill>
              </a:rPr>
              <a:pPr algn="l"/>
              <a:t>6</a:t>
            </a:fld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644134"/>
            <a:ext cx="8686800" cy="43402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algn="l"/>
            <a:r>
              <a:rPr lang="en-US" sz="2400" b="0" dirty="0" smtClean="0">
                <a:solidFill>
                  <a:srgbClr val="000000"/>
                </a:solidFill>
              </a:rPr>
              <a:t>Approve document number DCN: 14/21-14-0023-00-srho-802-21c-csd.docx as the CSD for IEEE 802.21c and authorize the WG Chair to request the EC to forward draft D07 to IEEE SA </a:t>
            </a:r>
            <a:r>
              <a:rPr lang="en-US" sz="2400" b="0" dirty="0" err="1" smtClean="0">
                <a:solidFill>
                  <a:srgbClr val="000000"/>
                </a:solidFill>
              </a:rPr>
              <a:t>RevCom</a:t>
            </a:r>
            <a:r>
              <a:rPr lang="en-US" sz="2400" b="0" dirty="0" smtClean="0">
                <a:solidFill>
                  <a:srgbClr val="000000"/>
                </a:solidFill>
              </a:rPr>
              <a:t>.</a:t>
            </a:r>
          </a:p>
          <a:p>
            <a:pPr algn="l"/>
            <a:r>
              <a:rPr lang="en-US" sz="2400" b="0" dirty="0" smtClean="0">
                <a:solidFill>
                  <a:srgbClr val="000000"/>
                </a:solidFill>
              </a:rPr>
              <a:t> </a:t>
            </a:r>
          </a:p>
          <a:p>
            <a:pPr algn="l">
              <a:tabLst>
                <a:tab pos="1271588" algn="l"/>
              </a:tabLst>
              <a:defRPr/>
            </a:pPr>
            <a:endParaRPr lang="en-US" sz="2000" b="0" dirty="0" smtClean="0">
              <a:solidFill>
                <a:srgbClr val="000000"/>
              </a:solidFill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b="0" dirty="0" smtClean="0">
                <a:solidFill>
                  <a:srgbClr val="000000"/>
                </a:solidFill>
                <a:ea typeface="PMingLiU" charset="-120"/>
              </a:rPr>
              <a:t>Moved by:  H Anthony Chan    </a:t>
            </a:r>
            <a:endParaRPr lang="en-US" sz="1050" b="0" dirty="0" smtClean="0">
              <a:solidFill>
                <a:srgbClr val="000000"/>
              </a:solidFill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b="0" dirty="0" smtClean="0">
                <a:solidFill>
                  <a:srgbClr val="000000"/>
                </a:solidFill>
                <a:ea typeface="PMingLiU" charset="-120"/>
              </a:rPr>
              <a:t>Seconded by :  </a:t>
            </a:r>
            <a:r>
              <a:rPr lang="en-US" sz="2000" b="0" dirty="0" err="1" smtClean="0">
                <a:solidFill>
                  <a:srgbClr val="000000"/>
                </a:solidFill>
                <a:ea typeface="PMingLiU" charset="-120"/>
              </a:rPr>
              <a:t>Hyunho</a:t>
            </a:r>
            <a:r>
              <a:rPr lang="en-US" sz="2000" b="0" dirty="0" smtClean="0">
                <a:solidFill>
                  <a:srgbClr val="000000"/>
                </a:solidFill>
                <a:ea typeface="PMingLiU" charset="-120"/>
              </a:rPr>
              <a:t> Park  </a:t>
            </a:r>
          </a:p>
          <a:p>
            <a:pPr algn="l">
              <a:tabLst>
                <a:tab pos="1271588" algn="l"/>
              </a:tabLst>
              <a:defRPr/>
            </a:pPr>
            <a:endParaRPr lang="en-US" altLang="zh-HK" sz="2000" b="0" dirty="0">
              <a:solidFill>
                <a:srgbClr val="000000"/>
              </a:solidFill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b="0" dirty="0" smtClean="0">
                <a:solidFill>
                  <a:srgbClr val="000000"/>
                </a:solidFill>
                <a:ea typeface="PMingLiU" charset="-120"/>
              </a:rPr>
              <a:t>For:   08</a:t>
            </a:r>
            <a:endParaRPr lang="en-US" altLang="zh-HK" sz="1050" b="0" dirty="0" smtClean="0">
              <a:solidFill>
                <a:srgbClr val="000000"/>
              </a:solidFill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b="0" dirty="0" smtClean="0">
                <a:solidFill>
                  <a:srgbClr val="000000"/>
                </a:solidFill>
                <a:ea typeface="PMingLiU" charset="-120"/>
              </a:rPr>
              <a:t>Against: 00</a:t>
            </a: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b="0" dirty="0" smtClean="0">
                <a:solidFill>
                  <a:srgbClr val="000000"/>
                </a:solidFill>
                <a:ea typeface="PMingLiU" charset="-120"/>
              </a:rPr>
              <a:t>Abstain: 00</a:t>
            </a:r>
            <a:endParaRPr lang="en-US" altLang="zh-HK" sz="1050" b="0" dirty="0" smtClean="0">
              <a:solidFill>
                <a:srgbClr val="000000"/>
              </a:solidFill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b="0" dirty="0" smtClean="0">
              <a:solidFill>
                <a:srgbClr val="000000"/>
              </a:solidFill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b="0" dirty="0" smtClean="0">
                <a:solidFill>
                  <a:srgbClr val="000000"/>
                </a:solidFill>
                <a:ea typeface="PMingLiU" charset="-120"/>
              </a:rPr>
              <a:t>Motion  passes  </a:t>
            </a:r>
            <a:endParaRPr lang="en-US" altLang="zh-HK" sz="4000" b="0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sldNum" sz="quarter" idx="12"/>
          </p:nvPr>
        </p:nvSpPr>
        <p:spPr>
          <a:xfrm>
            <a:off x="6878318" y="6553200"/>
            <a:ext cx="1707199" cy="169277"/>
          </a:xfrm>
        </p:spPr>
        <p:txBody>
          <a:bodyPr/>
          <a:lstStyle/>
          <a:p>
            <a:pPr>
              <a:defRPr/>
            </a:pPr>
            <a:r>
              <a:rPr lang="en-US" sz="1100" b="0" dirty="0" smtClean="0"/>
              <a:t>Subir Das, Chair IEEE 802.21</a:t>
            </a:r>
            <a:endParaRPr lang="en-US" sz="1100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610600" cy="9144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EC Motion to forward the IEEE P802.21c to the IEEE SA </a:t>
            </a:r>
            <a:r>
              <a:rPr lang="en-US" sz="2800" dirty="0" err="1" smtClean="0"/>
              <a:t>RevCom</a:t>
            </a:r>
            <a:endParaRPr lang="en-US" sz="2800" dirty="0" smtClean="0"/>
          </a:p>
        </p:txBody>
      </p:sp>
      <p:sp>
        <p:nvSpPr>
          <p:cNvPr id="4198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6913" y="333375"/>
            <a:ext cx="942975" cy="276225"/>
          </a:xfrm>
          <a:noFill/>
        </p:spPr>
        <p:txBody>
          <a:bodyPr anchor="b"/>
          <a:lstStyle/>
          <a:p>
            <a:pPr algn="l"/>
            <a:r>
              <a:rPr lang="en-GB" sz="1800" b="1" smtClean="0"/>
              <a:t>July 2010</a:t>
            </a:r>
          </a:p>
        </p:txBody>
      </p:sp>
      <p:sp>
        <p:nvSpPr>
          <p:cNvPr id="41988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6572250" y="6475413"/>
            <a:ext cx="197167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Apurva N. Mody, BAE Systems</a:t>
            </a:r>
          </a:p>
        </p:txBody>
      </p:sp>
      <p:sp>
        <p:nvSpPr>
          <p:cNvPr id="41989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995B805C-BE44-492D-8F02-02564837A66E}" type="slidenum">
              <a:rPr lang="en-US" sz="1200" b="0">
                <a:solidFill>
                  <a:schemeClr val="tx1"/>
                </a:solidFill>
              </a:rPr>
              <a:pPr/>
              <a:t>7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457200" y="1600200"/>
            <a:ext cx="830580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IEEE 802 Executive Committee authorizes to forward P802.21c/D7.0 to IEEE SA </a:t>
            </a:r>
            <a:r>
              <a:rPr kumimoji="0" lang="en-GB" altLang="ja-JP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RevCom</a:t>
            </a:r>
            <a:r>
              <a:rPr kumimoji="0" lang="en-GB" altLang="ja-JP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.</a:t>
            </a:r>
            <a:endParaRPr kumimoji="0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ja-JP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Move: </a:t>
            </a:r>
            <a:r>
              <a:rPr kumimoji="0" lang="en-GB" altLang="ja-JP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Subir</a:t>
            </a:r>
            <a:r>
              <a:rPr kumimoji="0" lang="en-GB" altLang="ja-JP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Das </a:t>
            </a:r>
            <a:endParaRPr kumimoji="0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Second:</a:t>
            </a:r>
            <a:endParaRPr kumimoji="0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ja-JP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For: </a:t>
            </a:r>
            <a:endParaRPr kumimoji="0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Against:</a:t>
            </a:r>
            <a:endParaRPr kumimoji="0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Abstain: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Motion</a:t>
            </a:r>
            <a:endParaRPr kumimoji="0" lang="en-GB" altLang="ja-JP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22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22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22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22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32006</TotalTime>
  <Words>531</Words>
  <Application>Microsoft Office PowerPoint</Application>
  <PresentationFormat>On-screen Show (4:3)</PresentationFormat>
  <Paragraphs>119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802-22-Submission</vt:lpstr>
      <vt:lpstr>802.11PowerPointTemplate-Landscape</vt:lpstr>
      <vt:lpstr>Slide 1</vt:lpstr>
      <vt:lpstr>Sponsor Ballot Statistics </vt:lpstr>
      <vt:lpstr>Voters with Negative Votes</vt:lpstr>
      <vt:lpstr>Links to Sponsor Ballot Comments and Resolutions </vt:lpstr>
      <vt:lpstr>Negative Comments and Resolution Details (SB Re-Circ#1)(1/2)</vt:lpstr>
      <vt:lpstr>P802.21 WG Motion</vt:lpstr>
      <vt:lpstr>EC Motion to forward the IEEE P802.21c to the IEEE SA RevCom</vt:lpstr>
    </vt:vector>
  </TitlesOfParts>
  <Company>BAE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IEEE 802.22 Standard</dc:title>
  <dc:creator>Apurva N. Mody</dc:creator>
  <cp:lastModifiedBy>Subir Das</cp:lastModifiedBy>
  <cp:revision>476</cp:revision>
  <cp:lastPrinted>1998-02-10T13:28:06Z</cp:lastPrinted>
  <dcterms:created xsi:type="dcterms:W3CDTF">2004-12-19T20:30:52Z</dcterms:created>
  <dcterms:modified xsi:type="dcterms:W3CDTF">2014-03-20T14:52:59Z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(2)Jb+k64ZYbW0P/naL/E/ynQR1kPQKE0YjV07+a7jsTsnN6F1PYQ9vSV5UlTr7OUbnag1DvG9l_x000d_
mPQCf1X3UgUa2BLH+/zKfbN++FnW2aSY7y2UEc7O712raPWwSek5St5W3MDBx9B2CVE4TbDS_x000d_
Ssz1ZGkLxRq+2OxAZmLC4dO6nL1fOmlmItjVBT/yjzi29ckqz6wQcqEIMZEWf7FrBw+zpf5/_x000d_
mo0JUVUpkhHUptefON</vt:lpwstr>
  </property>
  <property fmtid="{D5CDD505-2E9C-101B-9397-08002B2CF9AE}" pid="3" name="_ms_pID_7253431">
    <vt:lpwstr>kUSouxT7WM/99dSWfxglkhGYNTVocKonPzxyLH/G92Hw==</vt:lpwstr>
  </property>
  <property fmtid="{D5CDD505-2E9C-101B-9397-08002B2CF9AE}" pid="4" name="sflag">
    <vt:lpwstr>1392440278</vt:lpwstr>
  </property>
</Properties>
</file>