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sldIdLst>
    <p:sldId id="349" r:id="rId3"/>
    <p:sldId id="350" r:id="rId4"/>
    <p:sldId id="346" r:id="rId5"/>
    <p:sldId id="334" r:id="rId6"/>
    <p:sldId id="302" r:id="rId7"/>
    <p:sldId id="336" r:id="rId8"/>
    <p:sldId id="335" r:id="rId9"/>
    <p:sldId id="331" r:id="rId10"/>
    <p:sldId id="333" r:id="rId11"/>
    <p:sldId id="332" r:id="rId12"/>
    <p:sldId id="344" r:id="rId13"/>
    <p:sldId id="340" r:id="rId14"/>
    <p:sldId id="338" r:id="rId15"/>
    <p:sldId id="339" r:id="rId16"/>
    <p:sldId id="337" r:id="rId17"/>
    <p:sldId id="328" r:id="rId18"/>
    <p:sldId id="341" r:id="rId19"/>
    <p:sldId id="330" r:id="rId20"/>
    <p:sldId id="342" r:id="rId21"/>
    <p:sldId id="321" r:id="rId22"/>
    <p:sldId id="329" r:id="rId23"/>
    <p:sldId id="345" r:id="rId24"/>
    <p:sldId id="324" r:id="rId25"/>
    <p:sldId id="326" r:id="rId26"/>
    <p:sldId id="319" r:id="rId27"/>
    <p:sldId id="325" r:id="rId28"/>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C6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009" autoAdjust="0"/>
    <p:restoredTop sz="94614" autoAdjust="0"/>
  </p:normalViewPr>
  <p:slideViewPr>
    <p:cSldViewPr>
      <p:cViewPr varScale="1">
        <p:scale>
          <a:sx n="87" d="100"/>
          <a:sy n="87" d="100"/>
        </p:scale>
        <p:origin x="-570"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3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521C38-11CA-433F-AF7E-401CAF1F9F42}" type="datetimeFigureOut">
              <a:rPr lang="nb-NO" smtClean="0"/>
              <a:pPr/>
              <a:t>17.03.2014</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73C07-7EA4-4484-942F-132E2FDF4602}" type="slidenum">
              <a:rPr lang="nb-NO" smtClean="0"/>
              <a:pPr/>
              <a:t>‹#›</a:t>
            </a:fld>
            <a:endParaRPr lang="nb-NO"/>
          </a:p>
        </p:txBody>
      </p:sp>
    </p:spTree>
    <p:extLst>
      <p:ext uri="{BB962C8B-B14F-4D97-AF65-F5344CB8AC3E}">
        <p14:creationId xmlns:p14="http://schemas.microsoft.com/office/powerpoint/2010/main" xmlns="" val="3508587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solidFill>
                  <a:prstClr val="black"/>
                </a:solidFill>
              </a:rPr>
              <a:pPr/>
              <a:t>1</a:t>
            </a:fld>
            <a:endParaRPr lang="en-US" altLang="ja-JP">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solidFill>
                  <a:prstClr val="black"/>
                </a:solidFill>
              </a:rPr>
              <a:pPr/>
              <a:t>2</a:t>
            </a:fld>
            <a:endParaRPr lang="en-US" altLang="ja-JP">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In </a:t>
            </a:r>
            <a:r>
              <a:rPr lang="nb-NO" dirty="0" err="1" smtClean="0"/>
              <a:t>the</a:t>
            </a:r>
            <a:r>
              <a:rPr lang="nb-NO" dirty="0" smtClean="0"/>
              <a:t> </a:t>
            </a:r>
            <a:r>
              <a:rPr lang="nb-NO" dirty="0" err="1" smtClean="0"/>
              <a:t>example</a:t>
            </a:r>
            <a:r>
              <a:rPr lang="nb-NO" dirty="0" smtClean="0"/>
              <a:t> </a:t>
            </a:r>
            <a:r>
              <a:rPr lang="nb-NO" dirty="0" err="1" smtClean="0"/>
              <a:t>above</a:t>
            </a:r>
            <a:r>
              <a:rPr lang="nb-NO" dirty="0" smtClean="0"/>
              <a:t>, all</a:t>
            </a:r>
            <a:r>
              <a:rPr lang="nb-NO" baseline="0" dirty="0" smtClean="0"/>
              <a:t> nodes </a:t>
            </a:r>
            <a:r>
              <a:rPr lang="nb-NO" baseline="0" dirty="0" err="1" smtClean="0"/>
              <a:t>uses</a:t>
            </a:r>
            <a:r>
              <a:rPr lang="nb-NO" baseline="0" dirty="0" smtClean="0"/>
              <a:t> omni-</a:t>
            </a:r>
            <a:r>
              <a:rPr lang="nb-NO" baseline="0" dirty="0" err="1" smtClean="0"/>
              <a:t>directional</a:t>
            </a:r>
            <a:r>
              <a:rPr lang="nb-NO" baseline="0" dirty="0" smtClean="0"/>
              <a:t> antennas. </a:t>
            </a:r>
            <a:r>
              <a:rPr lang="nb-NO" dirty="0" smtClean="0"/>
              <a:t>For </a:t>
            </a:r>
            <a:r>
              <a:rPr lang="nb-NO" dirty="0" err="1" smtClean="0"/>
              <a:t>directional</a:t>
            </a:r>
            <a:r>
              <a:rPr lang="nb-NO" dirty="0" smtClean="0"/>
              <a:t> antennas, </a:t>
            </a:r>
            <a:r>
              <a:rPr lang="nb-NO" dirty="0" err="1" smtClean="0"/>
              <a:t>the</a:t>
            </a:r>
            <a:r>
              <a:rPr lang="nb-NO" baseline="0" dirty="0" smtClean="0"/>
              <a:t> </a:t>
            </a:r>
            <a:r>
              <a:rPr lang="nb-NO" baseline="0" dirty="0" err="1" smtClean="0"/>
              <a:t>actual</a:t>
            </a:r>
            <a:r>
              <a:rPr lang="nb-NO" baseline="0" dirty="0" smtClean="0"/>
              <a:t> antenna diagram </a:t>
            </a:r>
            <a:r>
              <a:rPr lang="nb-NO" baseline="0" dirty="0" err="1" smtClean="0"/>
              <a:t>can</a:t>
            </a:r>
            <a:r>
              <a:rPr lang="nb-NO" baseline="0" dirty="0" smtClean="0"/>
              <a:t> be </a:t>
            </a:r>
            <a:r>
              <a:rPr lang="nb-NO" baseline="0" dirty="0" err="1" smtClean="0"/>
              <a:t>included</a:t>
            </a:r>
            <a:r>
              <a:rPr lang="nb-NO" baseline="0" dirty="0" smtClean="0"/>
              <a:t> </a:t>
            </a:r>
            <a:r>
              <a:rPr lang="nb-NO" baseline="0" dirty="0" err="1" smtClean="0"/>
              <a:t>into</a:t>
            </a:r>
            <a:r>
              <a:rPr lang="nb-NO" baseline="0" dirty="0" smtClean="0"/>
              <a:t> </a:t>
            </a:r>
            <a:r>
              <a:rPr lang="nb-NO" baseline="0" dirty="0" err="1" smtClean="0"/>
              <a:t>the</a:t>
            </a:r>
            <a:r>
              <a:rPr lang="nb-NO" baseline="0" dirty="0" smtClean="0"/>
              <a:t> </a:t>
            </a:r>
            <a:r>
              <a:rPr lang="nb-NO" baseline="0" dirty="0" err="1" smtClean="0"/>
              <a:t>power</a:t>
            </a:r>
            <a:r>
              <a:rPr lang="nb-NO" baseline="0" dirty="0" smtClean="0"/>
              <a:t> and </a:t>
            </a:r>
            <a:r>
              <a:rPr lang="nb-NO" baseline="0" dirty="0" err="1" smtClean="0"/>
              <a:t>frequency</a:t>
            </a:r>
            <a:r>
              <a:rPr lang="nb-NO" baseline="0" dirty="0" smtClean="0"/>
              <a:t> </a:t>
            </a:r>
            <a:r>
              <a:rPr lang="nb-NO" baseline="0" dirty="0" err="1" smtClean="0"/>
              <a:t>algorithm</a:t>
            </a:r>
            <a:r>
              <a:rPr lang="nb-NO" baseline="0" dirty="0" smtClean="0"/>
              <a:t> </a:t>
            </a:r>
            <a:r>
              <a:rPr lang="nb-NO" baseline="0" dirty="0" err="1" smtClean="0"/>
              <a:t>once</a:t>
            </a:r>
            <a:r>
              <a:rPr lang="nb-NO" baseline="0" dirty="0" smtClean="0"/>
              <a:t> a </a:t>
            </a:r>
            <a:r>
              <a:rPr lang="nb-NO" baseline="0" dirty="0" err="1" smtClean="0"/>
              <a:t>sufficiently</a:t>
            </a:r>
            <a:r>
              <a:rPr lang="nb-NO" baseline="0" dirty="0" smtClean="0"/>
              <a:t> </a:t>
            </a:r>
            <a:r>
              <a:rPr lang="nb-NO" baseline="0" dirty="0" err="1" smtClean="0"/>
              <a:t>large</a:t>
            </a:r>
            <a:r>
              <a:rPr lang="nb-NO" baseline="0" dirty="0" smtClean="0"/>
              <a:t> </a:t>
            </a:r>
            <a:r>
              <a:rPr lang="nb-NO" baseline="0" dirty="0" err="1" smtClean="0"/>
              <a:t>number</a:t>
            </a:r>
            <a:r>
              <a:rPr lang="nb-NO" baseline="0" dirty="0" smtClean="0"/>
              <a:t> </a:t>
            </a:r>
            <a:r>
              <a:rPr lang="nb-NO" baseline="0" dirty="0" err="1" smtClean="0"/>
              <a:t>of</a:t>
            </a:r>
            <a:r>
              <a:rPr lang="nb-NO" baseline="0" dirty="0" smtClean="0"/>
              <a:t> nodes has </a:t>
            </a:r>
            <a:r>
              <a:rPr lang="nb-NO" baseline="0" dirty="0" err="1" smtClean="0"/>
              <a:t>been</a:t>
            </a:r>
            <a:r>
              <a:rPr lang="nb-NO" baseline="0" dirty="0" smtClean="0"/>
              <a:t> </a:t>
            </a:r>
            <a:r>
              <a:rPr lang="nb-NO" baseline="0" dirty="0" err="1" smtClean="0"/>
              <a:t>discovered</a:t>
            </a:r>
            <a:r>
              <a:rPr lang="nb-NO" baseline="0" dirty="0" smtClean="0"/>
              <a:t>.</a:t>
            </a:r>
            <a:endParaRPr lang="nb-NO" dirty="0"/>
          </a:p>
        </p:txBody>
      </p:sp>
      <p:sp>
        <p:nvSpPr>
          <p:cNvPr id="4" name="Plassholder for lysbildenummer 3"/>
          <p:cNvSpPr>
            <a:spLocks noGrp="1"/>
          </p:cNvSpPr>
          <p:nvPr>
            <p:ph type="sldNum" sz="quarter" idx="10"/>
          </p:nvPr>
        </p:nvSpPr>
        <p:spPr/>
        <p:txBody>
          <a:bodyPr/>
          <a:lstStyle/>
          <a:p>
            <a:fld id="{DA3D3568-C6B4-1C42-85A3-44DBFE531E5B}" type="slidenum">
              <a:rPr lang="nb-NO" smtClean="0"/>
              <a:pPr/>
              <a:t>5</a:t>
            </a:fld>
            <a:endParaRPr lang="nb-NO"/>
          </a:p>
        </p:txBody>
      </p:sp>
    </p:spTree>
    <p:extLst>
      <p:ext uri="{BB962C8B-B14F-4D97-AF65-F5344CB8AC3E}">
        <p14:creationId xmlns:p14="http://schemas.microsoft.com/office/powerpoint/2010/main" xmlns="" val="930714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21E73C07-7EA4-4484-942F-132E2FDF4602}" type="slidenum">
              <a:rPr lang="nb-NO" smtClean="0"/>
              <a:pPr/>
              <a:t>20</a:t>
            </a:fld>
            <a:endParaRPr lang="nb-NO"/>
          </a:p>
        </p:txBody>
      </p:sp>
    </p:spTree>
    <p:extLst>
      <p:ext uri="{BB962C8B-B14F-4D97-AF65-F5344CB8AC3E}">
        <p14:creationId xmlns:p14="http://schemas.microsoft.com/office/powerpoint/2010/main" xmlns="" val="11961430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7" name="Bilde 6" descr="ruter_blaa_ppt.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tel 1"/>
          <p:cNvSpPr>
            <a:spLocks noGrp="1"/>
          </p:cNvSpPr>
          <p:nvPr>
            <p:ph type="ctrTitle"/>
          </p:nvPr>
        </p:nvSpPr>
        <p:spPr>
          <a:xfrm>
            <a:off x="777600" y="2420888"/>
            <a:ext cx="7848000" cy="1181993"/>
          </a:xfrm>
        </p:spPr>
        <p:txBody>
          <a:bodyPr anchor="t" anchorCtr="0"/>
          <a:lstStyle>
            <a:lvl1pPr algn="l">
              <a:defRPr sz="3600" b="1">
                <a:solidFill>
                  <a:schemeClr val="bg1"/>
                </a:solidFill>
                <a:latin typeface="Arial" pitchFamily="34" charset="0"/>
                <a:cs typeface="Arial" pitchFamily="34" charset="0"/>
              </a:defRPr>
            </a:lvl1pPr>
          </a:lstStyle>
          <a:p>
            <a:r>
              <a:rPr lang="en-US" smtClean="0"/>
              <a:t>Click to edit Master title style</a:t>
            </a:r>
            <a:endParaRPr lang="nb-NO" dirty="0"/>
          </a:p>
        </p:txBody>
      </p:sp>
      <p:sp>
        <p:nvSpPr>
          <p:cNvPr id="3" name="Undertittel 2"/>
          <p:cNvSpPr>
            <a:spLocks noGrp="1"/>
          </p:cNvSpPr>
          <p:nvPr>
            <p:ph type="subTitle" idx="1"/>
          </p:nvPr>
        </p:nvSpPr>
        <p:spPr>
          <a:xfrm>
            <a:off x="795600" y="3886200"/>
            <a:ext cx="7848872" cy="1752600"/>
          </a:xfrm>
        </p:spPr>
        <p:txBody>
          <a:bodyPr>
            <a:normAutofit/>
          </a:bodyPr>
          <a:lstStyle>
            <a:lvl1pPr marL="0" indent="0" algn="l">
              <a:buNone/>
              <a:defRPr sz="180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b-N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smtClean="0"/>
              <a:t>Click to edit Master title style</a:t>
            </a:r>
            <a:endParaRPr lang="nb-NO"/>
          </a:p>
        </p:txBody>
      </p:sp>
      <p:sp>
        <p:nvSpPr>
          <p:cNvPr id="3" name="Plassholder for loddrett tekst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endParaRPr lang="nb-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b-NO"/>
          </a:p>
        </p:txBody>
      </p:sp>
      <p:sp>
        <p:nvSpPr>
          <p:cNvPr id="6" name="Plassholder for lysbildenummer 5"/>
          <p:cNvSpPr>
            <a:spLocks noGrp="1"/>
          </p:cNvSpPr>
          <p:nvPr>
            <p:ph type="sldNum" sz="quarter" idx="12"/>
          </p:nvPr>
        </p:nvSpPr>
        <p:spPr>
          <a:xfrm>
            <a:off x="6553200" y="6356350"/>
            <a:ext cx="2133600" cy="365125"/>
          </a:xfrm>
          <a:prstGeom prst="rect">
            <a:avLst/>
          </a:prstGeom>
        </p:spPr>
        <p:txBody>
          <a:bodyPr/>
          <a:lstStyle/>
          <a:p>
            <a:fld id="{1C12AC4A-E430-4863-A29D-5BD480D5802A}"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en-US" smtClean="0"/>
              <a:t>Click to edit Master title style</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endParaRPr lang="nb-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b-NO"/>
          </a:p>
        </p:txBody>
      </p:sp>
      <p:sp>
        <p:nvSpPr>
          <p:cNvPr id="6" name="Plassholder for lysbildenummer 5"/>
          <p:cNvSpPr>
            <a:spLocks noGrp="1"/>
          </p:cNvSpPr>
          <p:nvPr>
            <p:ph type="sldNum" sz="quarter" idx="12"/>
          </p:nvPr>
        </p:nvSpPr>
        <p:spPr>
          <a:xfrm>
            <a:off x="6553200" y="6356350"/>
            <a:ext cx="2133600" cy="365125"/>
          </a:xfrm>
          <a:prstGeom prst="rect">
            <a:avLst/>
          </a:prstGeom>
        </p:spPr>
        <p:txBody>
          <a:bodyPr/>
          <a:lstStyle/>
          <a:p>
            <a:fld id="{1C12AC4A-E430-4863-A29D-5BD480D5802A}" type="slidenum">
              <a:rPr lang="nb-NO" smtClean="0"/>
              <a:pPr/>
              <a:t>‹#›</a:t>
            </a:fld>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pic>
        <p:nvPicPr>
          <p:cNvPr id="7" name="Bilde 6" descr="bunn_ppt.jpg"/>
          <p:cNvPicPr>
            <a:picLocks noChangeAspect="1"/>
          </p:cNvPicPr>
          <p:nvPr userDrawn="1"/>
        </p:nvPicPr>
        <p:blipFill>
          <a:blip r:embed="rId2" cstate="print"/>
          <a:stretch>
            <a:fillRect/>
          </a:stretch>
        </p:blipFill>
        <p:spPr>
          <a:xfrm>
            <a:off x="0" y="6492240"/>
            <a:ext cx="9144000" cy="365760"/>
          </a:xfrm>
          <a:prstGeom prst="rect">
            <a:avLst/>
          </a:prstGeom>
        </p:spPr>
      </p:pic>
      <p:sp>
        <p:nvSpPr>
          <p:cNvPr id="2" name="Tittel 1"/>
          <p:cNvSpPr>
            <a:spLocks noGrp="1"/>
          </p:cNvSpPr>
          <p:nvPr>
            <p:ph type="title"/>
          </p:nvPr>
        </p:nvSpPr>
        <p:spPr/>
        <p:txBody>
          <a:bodyPr/>
          <a:lstStyle/>
          <a:p>
            <a:r>
              <a:rPr lang="en-US" smtClean="0"/>
              <a:t>Click to edit Master title style</a:t>
            </a:r>
            <a:endParaRPr lang="nb-NO" dirty="0"/>
          </a:p>
        </p:txBody>
      </p:sp>
      <p:sp>
        <p:nvSpPr>
          <p:cNvPr id="3" name="Plassholder for innhold 2"/>
          <p:cNvSpPr>
            <a:spLocks noGrp="1"/>
          </p:cNvSpPr>
          <p:nvPr>
            <p:ph idx="1"/>
          </p:nvPr>
        </p:nvSpPr>
        <p:spPr>
          <a:xfrm>
            <a:off x="457200" y="1484784"/>
            <a:ext cx="8229600" cy="4525963"/>
          </a:xfrm>
        </p:spPr>
        <p:txBody>
          <a:bodyPr/>
          <a:lstStyle>
            <a:lvl1pPr>
              <a:defRPr sz="20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dirty="0"/>
          </a:p>
        </p:txBody>
      </p:sp>
      <p:sp>
        <p:nvSpPr>
          <p:cNvPr id="4" name="Plassholder for dato 3"/>
          <p:cNvSpPr>
            <a:spLocks noGrp="1"/>
          </p:cNvSpPr>
          <p:nvPr>
            <p:ph type="dt" sz="half" idx="10"/>
          </p:nvPr>
        </p:nvSpPr>
        <p:spPr>
          <a:xfrm>
            <a:off x="7200000" y="6492875"/>
            <a:ext cx="900100" cy="365125"/>
          </a:xfrm>
          <a:prstGeom prst="rect">
            <a:avLst/>
          </a:prstGeom>
        </p:spPr>
        <p:txBody>
          <a:bodyPr anchor="ctr"/>
          <a:lstStyle>
            <a:lvl1pPr>
              <a:defRPr sz="1000" baseline="0">
                <a:solidFill>
                  <a:schemeClr val="accent2"/>
                </a:solidFill>
                <a:latin typeface="Arial" pitchFamily="34" charset="0"/>
              </a:defRPr>
            </a:lvl1pPr>
          </a:lstStyle>
          <a:p>
            <a:pPr algn="r"/>
            <a:endParaRPr lang="nb-NO" dirty="0"/>
          </a:p>
        </p:txBody>
      </p:sp>
      <p:sp>
        <p:nvSpPr>
          <p:cNvPr id="5" name="Plassholder for bunntekst 4"/>
          <p:cNvSpPr>
            <a:spLocks noGrp="1"/>
          </p:cNvSpPr>
          <p:nvPr>
            <p:ph type="ftr" sz="quarter" idx="11"/>
          </p:nvPr>
        </p:nvSpPr>
        <p:spPr>
          <a:xfrm>
            <a:off x="2880000" y="6492875"/>
            <a:ext cx="4176464" cy="365125"/>
          </a:xfrm>
          <a:prstGeom prst="rect">
            <a:avLst/>
          </a:prstGeom>
        </p:spPr>
        <p:txBody>
          <a:bodyPr anchor="ctr"/>
          <a:lstStyle>
            <a:lvl1pPr algn="r">
              <a:defRPr sz="1000" baseline="0">
                <a:solidFill>
                  <a:srgbClr val="B0D3EC"/>
                </a:solidFill>
                <a:latin typeface="Arial" pitchFamily="34" charset="0"/>
              </a:defRPr>
            </a:lvl1pPr>
          </a:lstStyle>
          <a:p>
            <a:endParaRPr lang="nb-NO" dirty="0"/>
          </a:p>
        </p:txBody>
      </p:sp>
      <p:sp>
        <p:nvSpPr>
          <p:cNvPr id="6" name="Plassholder for lysbildenummer 5"/>
          <p:cNvSpPr>
            <a:spLocks noGrp="1"/>
          </p:cNvSpPr>
          <p:nvPr>
            <p:ph type="sldNum" sz="quarter" idx="12"/>
          </p:nvPr>
        </p:nvSpPr>
        <p:spPr>
          <a:xfrm>
            <a:off x="8352420" y="6492875"/>
            <a:ext cx="540000" cy="365125"/>
          </a:xfrm>
          <a:prstGeom prst="rect">
            <a:avLst/>
          </a:prstGeom>
        </p:spPr>
        <p:txBody>
          <a:bodyPr anchor="ctr"/>
          <a:lstStyle>
            <a:lvl1pPr algn="r">
              <a:defRPr sz="1000" baseline="0">
                <a:solidFill>
                  <a:schemeClr val="accent2"/>
                </a:solidFill>
                <a:latin typeface="Arial" pitchFamily="34" charset="0"/>
              </a:defRPr>
            </a:lvl1pPr>
          </a:lstStyle>
          <a:p>
            <a:fld id="{1C12AC4A-E430-4863-A29D-5BD480D5802A}" type="slidenum">
              <a:rPr lang="nb-NO" smtClean="0"/>
              <a:pPr/>
              <a:t>‹#›</a:t>
            </a:fld>
            <a:endParaRPr lang="nb-NO"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delingsoverskrift">
    <p:spTree>
      <p:nvGrpSpPr>
        <p:cNvPr id="1" name=""/>
        <p:cNvGrpSpPr/>
        <p:nvPr/>
      </p:nvGrpSpPr>
      <p:grpSpPr>
        <a:xfrm>
          <a:off x="0" y="0"/>
          <a:ext cx="0" cy="0"/>
          <a:chOff x="0" y="0"/>
          <a:chExt cx="0" cy="0"/>
        </a:xfrm>
      </p:grpSpPr>
      <p:pic>
        <p:nvPicPr>
          <p:cNvPr id="7" name="Bilde 6" descr="ruter_blaa_ppt.jpg"/>
          <p:cNvPicPr>
            <a:picLocks noChangeAspect="1"/>
          </p:cNvPicPr>
          <p:nvPr userDrawn="1"/>
        </p:nvPicPr>
        <p:blipFill>
          <a:blip r:embed="rId2" cstate="print"/>
          <a:stretch>
            <a:fillRect/>
          </a:stretch>
        </p:blipFill>
        <p:spPr>
          <a:xfrm>
            <a:off x="0" y="0"/>
            <a:ext cx="9144000" cy="6858000"/>
          </a:xfrm>
          <a:prstGeom prst="rect">
            <a:avLst/>
          </a:prstGeom>
        </p:spPr>
      </p:pic>
      <p:sp>
        <p:nvSpPr>
          <p:cNvPr id="3" name="Plassholder for tekst 2"/>
          <p:cNvSpPr>
            <a:spLocks noGrp="1"/>
          </p:cNvSpPr>
          <p:nvPr>
            <p:ph type="body" idx="1"/>
          </p:nvPr>
        </p:nvSpPr>
        <p:spPr>
          <a:xfrm>
            <a:off x="683568" y="1412776"/>
            <a:ext cx="7772400" cy="1500187"/>
          </a:xfrm>
        </p:spPr>
        <p:txBody>
          <a:bodyPr anchor="b">
            <a:normAutofit/>
          </a:bodyPr>
          <a:lstStyle>
            <a:lvl1pPr marL="0" indent="0">
              <a:buNone/>
              <a:defRPr sz="36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b="1"/>
            </a:lvl1pPr>
          </a:lstStyle>
          <a:p>
            <a:r>
              <a:rPr lang="en-US" smtClean="0"/>
              <a:t>Click to edit Master title style</a:t>
            </a:r>
            <a:endParaRPr lang="nb-NO" dirty="0"/>
          </a:p>
        </p:txBody>
      </p:sp>
      <p:sp>
        <p:nvSpPr>
          <p:cNvPr id="3" name="Plassholder for innhold 2"/>
          <p:cNvSpPr>
            <a:spLocks noGrp="1"/>
          </p:cNvSpPr>
          <p:nvPr>
            <p:ph sz="half" idx="1"/>
          </p:nvPr>
        </p:nvSpPr>
        <p:spPr>
          <a:xfrm>
            <a:off x="457200" y="1600200"/>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dirty="0"/>
          </a:p>
        </p:txBody>
      </p:sp>
      <p:sp>
        <p:nvSpPr>
          <p:cNvPr id="4" name="Plassholder for innhold 3"/>
          <p:cNvSpPr>
            <a:spLocks noGrp="1"/>
          </p:cNvSpPr>
          <p:nvPr>
            <p:ph sz="half" idx="2"/>
          </p:nvPr>
        </p:nvSpPr>
        <p:spPr>
          <a:xfrm>
            <a:off x="4644008" y="1628800"/>
            <a:ext cx="4038600" cy="4525963"/>
          </a:xfrm>
        </p:spPr>
        <p:txBody>
          <a:bodyPr/>
          <a:lstStyle>
            <a:lvl1pPr>
              <a:defRPr sz="2000"/>
            </a:lvl1pPr>
            <a:lvl2pPr>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dirty="0"/>
          </a:p>
        </p:txBody>
      </p:sp>
      <p:sp>
        <p:nvSpPr>
          <p:cNvPr id="5" name="Plassholder for dato 4"/>
          <p:cNvSpPr>
            <a:spLocks noGrp="1"/>
          </p:cNvSpPr>
          <p:nvPr>
            <p:ph type="dt" sz="half" idx="10"/>
          </p:nvPr>
        </p:nvSpPr>
        <p:spPr>
          <a:xfrm>
            <a:off x="7200000" y="6492875"/>
            <a:ext cx="900000" cy="365125"/>
          </a:xfrm>
          <a:prstGeom prst="rect">
            <a:avLst/>
          </a:prstGeom>
        </p:spPr>
        <p:txBody>
          <a:bodyPr anchor="ctr"/>
          <a:lstStyle>
            <a:lvl1pPr algn="r">
              <a:defRPr sz="1000" baseline="0">
                <a:solidFill>
                  <a:schemeClr val="accent2"/>
                </a:solidFill>
                <a:latin typeface="Arial" pitchFamily="34" charset="0"/>
              </a:defRPr>
            </a:lvl1pPr>
          </a:lstStyle>
          <a:p>
            <a:endParaRPr lang="nb-NO" dirty="0"/>
          </a:p>
        </p:txBody>
      </p:sp>
      <p:sp>
        <p:nvSpPr>
          <p:cNvPr id="6" name="Plassholder for bunntekst 5"/>
          <p:cNvSpPr>
            <a:spLocks noGrp="1"/>
          </p:cNvSpPr>
          <p:nvPr>
            <p:ph type="ftr" sz="quarter" idx="11"/>
          </p:nvPr>
        </p:nvSpPr>
        <p:spPr>
          <a:xfrm>
            <a:off x="2880000" y="6492875"/>
            <a:ext cx="4176000" cy="365125"/>
          </a:xfrm>
          <a:prstGeom prst="rect">
            <a:avLst/>
          </a:prstGeom>
        </p:spPr>
        <p:txBody>
          <a:bodyPr anchor="ctr"/>
          <a:lstStyle>
            <a:lvl1pPr algn="r">
              <a:defRPr sz="1000" baseline="0">
                <a:solidFill>
                  <a:schemeClr val="accent2"/>
                </a:solidFill>
                <a:latin typeface="Arial" pitchFamily="34" charset="0"/>
              </a:defRPr>
            </a:lvl1pPr>
          </a:lstStyle>
          <a:p>
            <a:endParaRPr lang="nb-NO" dirty="0"/>
          </a:p>
        </p:txBody>
      </p:sp>
      <p:sp>
        <p:nvSpPr>
          <p:cNvPr id="7" name="Plassholder for lysbildenummer 6"/>
          <p:cNvSpPr>
            <a:spLocks noGrp="1"/>
          </p:cNvSpPr>
          <p:nvPr>
            <p:ph type="sldNum" sz="quarter" idx="12"/>
          </p:nvPr>
        </p:nvSpPr>
        <p:spPr>
          <a:xfrm>
            <a:off x="8352000" y="6492875"/>
            <a:ext cx="540000" cy="365125"/>
          </a:xfrm>
          <a:prstGeom prst="rect">
            <a:avLst/>
          </a:prstGeom>
        </p:spPr>
        <p:txBody>
          <a:bodyPr anchor="ctr"/>
          <a:lstStyle>
            <a:lvl1pPr>
              <a:defRPr sz="1000" baseline="0">
                <a:solidFill>
                  <a:schemeClr val="accent2"/>
                </a:solidFill>
                <a:latin typeface="Arial" pitchFamily="34" charset="0"/>
              </a:defRPr>
            </a:lvl1pPr>
          </a:lstStyle>
          <a:p>
            <a:pPr algn="r"/>
            <a:fld id="{1C12AC4A-E430-4863-A29D-5BD480D5802A}" type="slidenum">
              <a:rPr lang="nb-NO" smtClean="0"/>
              <a:pPr algn="r"/>
              <a:t>‹#›</a:t>
            </a:fld>
            <a:endParaRPr lang="nb-NO"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en-US" smtClean="0"/>
              <a:t>Click to edit Master title style</a:t>
            </a:r>
            <a:endParaRPr lang="nb-NO" dirty="0"/>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Plassholder for innhold 3"/>
          <p:cNvSpPr>
            <a:spLocks noGrp="1"/>
          </p:cNvSpPr>
          <p:nvPr>
            <p:ph sz="half" idx="2"/>
          </p:nvPr>
        </p:nvSpPr>
        <p:spPr>
          <a:xfrm>
            <a:off x="457200" y="2174875"/>
            <a:ext cx="4040188" cy="39512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dirty="0"/>
          </a:p>
        </p:txBody>
      </p:sp>
      <p:sp>
        <p:nvSpPr>
          <p:cNvPr id="5" name="Plassholder for tekst 4"/>
          <p:cNvSpPr>
            <a:spLocks noGrp="1"/>
          </p:cNvSpPr>
          <p:nvPr>
            <p:ph type="body" sz="quarter" idx="3"/>
          </p:nvPr>
        </p:nvSpPr>
        <p:spPr>
          <a:xfrm>
            <a:off x="4645025" y="1535113"/>
            <a:ext cx="4041775" cy="639762"/>
          </a:xfrm>
        </p:spPr>
        <p:txBody>
          <a:bodyPr anchor="b">
            <a:normAutofit/>
          </a:bodyPr>
          <a:lstStyle>
            <a:lvl1pPr marL="0" indent="0">
              <a:buNone/>
              <a:defRPr sz="1800" b="0" i="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Plassholder for innhold 5"/>
          <p:cNvSpPr>
            <a:spLocks noGrp="1"/>
          </p:cNvSpPr>
          <p:nvPr>
            <p:ph sz="quarter" idx="4"/>
          </p:nvPr>
        </p:nvSpPr>
        <p:spPr>
          <a:xfrm>
            <a:off x="4645025" y="2174875"/>
            <a:ext cx="4041775" cy="39512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dirty="0"/>
          </a:p>
        </p:txBody>
      </p:sp>
      <p:sp>
        <p:nvSpPr>
          <p:cNvPr id="7" name="Plassholder for dato 6"/>
          <p:cNvSpPr>
            <a:spLocks noGrp="1"/>
          </p:cNvSpPr>
          <p:nvPr>
            <p:ph type="dt" sz="half" idx="10"/>
          </p:nvPr>
        </p:nvSpPr>
        <p:spPr>
          <a:xfrm>
            <a:off x="7200000" y="6492875"/>
            <a:ext cx="900000" cy="365125"/>
          </a:xfrm>
          <a:prstGeom prst="rect">
            <a:avLst/>
          </a:prstGeom>
        </p:spPr>
        <p:txBody>
          <a:bodyPr anchor="ctr"/>
          <a:lstStyle>
            <a:lvl1pPr algn="r">
              <a:defRPr sz="1000" baseline="0">
                <a:solidFill>
                  <a:schemeClr val="accent2"/>
                </a:solidFill>
                <a:latin typeface="Arial" pitchFamily="34" charset="0"/>
              </a:defRPr>
            </a:lvl1pPr>
          </a:lstStyle>
          <a:p>
            <a:endParaRPr lang="nb-NO" dirty="0"/>
          </a:p>
        </p:txBody>
      </p:sp>
      <p:sp>
        <p:nvSpPr>
          <p:cNvPr id="8" name="Plassholder for bunntekst 7"/>
          <p:cNvSpPr>
            <a:spLocks noGrp="1"/>
          </p:cNvSpPr>
          <p:nvPr>
            <p:ph type="ftr" sz="quarter" idx="11"/>
          </p:nvPr>
        </p:nvSpPr>
        <p:spPr>
          <a:xfrm>
            <a:off x="2880000" y="6492875"/>
            <a:ext cx="4176000" cy="365125"/>
          </a:xfrm>
          <a:prstGeom prst="rect">
            <a:avLst/>
          </a:prstGeom>
        </p:spPr>
        <p:txBody>
          <a:bodyPr anchor="ctr"/>
          <a:lstStyle>
            <a:lvl1pPr algn="r">
              <a:defRPr sz="1000" baseline="0">
                <a:solidFill>
                  <a:schemeClr val="accent2"/>
                </a:solidFill>
                <a:latin typeface="Arial" pitchFamily="34" charset="0"/>
              </a:defRPr>
            </a:lvl1pPr>
          </a:lstStyle>
          <a:p>
            <a:endParaRPr lang="nb-NO" dirty="0"/>
          </a:p>
        </p:txBody>
      </p:sp>
      <p:sp>
        <p:nvSpPr>
          <p:cNvPr id="9" name="Plassholder for lysbildenummer 8"/>
          <p:cNvSpPr>
            <a:spLocks noGrp="1"/>
          </p:cNvSpPr>
          <p:nvPr>
            <p:ph type="sldNum" sz="quarter" idx="12"/>
          </p:nvPr>
        </p:nvSpPr>
        <p:spPr>
          <a:xfrm>
            <a:off x="8352000" y="6492875"/>
            <a:ext cx="540000" cy="365125"/>
          </a:xfrm>
          <a:prstGeom prst="rect">
            <a:avLst/>
          </a:prstGeom>
        </p:spPr>
        <p:txBody>
          <a:bodyPr anchor="ctr"/>
          <a:lstStyle>
            <a:lvl1pPr algn="r">
              <a:defRPr sz="1000" baseline="0">
                <a:solidFill>
                  <a:schemeClr val="accent2"/>
                </a:solidFill>
                <a:latin typeface="Arial" pitchFamily="34" charset="0"/>
              </a:defRPr>
            </a:lvl1pPr>
          </a:lstStyle>
          <a:p>
            <a:fld id="{1C12AC4A-E430-4863-A29D-5BD480D5802A}" type="slidenum">
              <a:rPr lang="nb-NO" smtClean="0"/>
              <a:pPr/>
              <a:t>‹#›</a:t>
            </a:fld>
            <a:endParaRPr lang="nb-NO"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smtClean="0"/>
              <a:t>Click to edit Master title style</a:t>
            </a:r>
            <a:endParaRPr lang="nb-NO"/>
          </a:p>
        </p:txBody>
      </p:sp>
      <p:sp>
        <p:nvSpPr>
          <p:cNvPr id="3" name="Plassholder for dato 2"/>
          <p:cNvSpPr>
            <a:spLocks noGrp="1"/>
          </p:cNvSpPr>
          <p:nvPr>
            <p:ph type="dt" sz="half" idx="10"/>
          </p:nvPr>
        </p:nvSpPr>
        <p:spPr>
          <a:xfrm>
            <a:off x="7200000" y="6492875"/>
            <a:ext cx="900000" cy="365125"/>
          </a:xfrm>
          <a:prstGeom prst="rect">
            <a:avLst/>
          </a:prstGeom>
        </p:spPr>
        <p:txBody>
          <a:bodyPr anchor="ctr"/>
          <a:lstStyle>
            <a:lvl1pPr algn="r">
              <a:defRPr lang="nb-NO" sz="1000" kern="1200" dirty="0">
                <a:solidFill>
                  <a:schemeClr val="accent2"/>
                </a:solidFill>
                <a:latin typeface="Arial" pitchFamily="34" charset="0"/>
                <a:ea typeface="+mn-ea"/>
                <a:cs typeface="Arial" pitchFamily="34" charset="0"/>
              </a:defRPr>
            </a:lvl1pPr>
          </a:lstStyle>
          <a:p>
            <a:endParaRPr lang="nb-NO" dirty="0"/>
          </a:p>
        </p:txBody>
      </p:sp>
      <p:sp>
        <p:nvSpPr>
          <p:cNvPr id="4" name="Plassholder for bunntekst 3"/>
          <p:cNvSpPr>
            <a:spLocks noGrp="1"/>
          </p:cNvSpPr>
          <p:nvPr>
            <p:ph type="ftr" sz="quarter" idx="11"/>
          </p:nvPr>
        </p:nvSpPr>
        <p:spPr>
          <a:xfrm>
            <a:off x="2880000" y="6492875"/>
            <a:ext cx="4176000" cy="365125"/>
          </a:xfrm>
          <a:prstGeom prst="rect">
            <a:avLst/>
          </a:prstGeom>
        </p:spPr>
        <p:txBody>
          <a:bodyPr anchor="ctr"/>
          <a:lstStyle>
            <a:lvl1pPr algn="r">
              <a:defRPr sz="1000">
                <a:solidFill>
                  <a:schemeClr val="accent2"/>
                </a:solidFill>
                <a:latin typeface="Arial" pitchFamily="34" charset="0"/>
                <a:cs typeface="Arial" pitchFamily="34" charset="0"/>
              </a:defRPr>
            </a:lvl1pPr>
          </a:lstStyle>
          <a:p>
            <a:endParaRPr lang="nb-NO" dirty="0"/>
          </a:p>
        </p:txBody>
      </p:sp>
      <p:sp>
        <p:nvSpPr>
          <p:cNvPr id="5" name="Plassholder for lysbildenummer 4"/>
          <p:cNvSpPr>
            <a:spLocks noGrp="1"/>
          </p:cNvSpPr>
          <p:nvPr>
            <p:ph type="sldNum" sz="quarter" idx="12"/>
          </p:nvPr>
        </p:nvSpPr>
        <p:spPr>
          <a:xfrm>
            <a:off x="8352000" y="6492875"/>
            <a:ext cx="540000" cy="365125"/>
          </a:xfrm>
          <a:prstGeom prst="rect">
            <a:avLst/>
          </a:prstGeom>
        </p:spPr>
        <p:txBody>
          <a:bodyPr anchor="ctr"/>
          <a:lstStyle>
            <a:lvl1pPr algn="r">
              <a:defRPr sz="1000">
                <a:solidFill>
                  <a:schemeClr val="accent2"/>
                </a:solidFill>
                <a:latin typeface="Arial" pitchFamily="34" charset="0"/>
                <a:cs typeface="Arial" pitchFamily="34" charset="0"/>
              </a:defRPr>
            </a:lvl1pPr>
          </a:lstStyle>
          <a:p>
            <a:fld id="{1C12AC4A-E430-4863-A29D-5BD480D5802A}" type="slidenum">
              <a:rPr lang="nb-NO" smtClean="0"/>
              <a:pPr/>
              <a:t>‹#›</a:t>
            </a:fld>
            <a:endParaRPr lang="nb-NO"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a:xfrm>
            <a:off x="7200000" y="6492875"/>
            <a:ext cx="900000" cy="365125"/>
          </a:xfrm>
          <a:prstGeom prst="rect">
            <a:avLst/>
          </a:prstGeom>
        </p:spPr>
        <p:txBody>
          <a:bodyPr anchor="ctr"/>
          <a:lstStyle>
            <a:lvl1pPr algn="r">
              <a:defRPr sz="1000">
                <a:solidFill>
                  <a:schemeClr val="accent2"/>
                </a:solidFill>
                <a:latin typeface="Arial" pitchFamily="34" charset="0"/>
                <a:cs typeface="Arial" pitchFamily="34" charset="0"/>
              </a:defRPr>
            </a:lvl1pPr>
          </a:lstStyle>
          <a:p>
            <a:endParaRPr lang="nb-NO" dirty="0"/>
          </a:p>
        </p:txBody>
      </p:sp>
      <p:sp>
        <p:nvSpPr>
          <p:cNvPr id="3" name="Plassholder for bunntekst 2"/>
          <p:cNvSpPr>
            <a:spLocks noGrp="1"/>
          </p:cNvSpPr>
          <p:nvPr>
            <p:ph type="ftr" sz="quarter" idx="11"/>
          </p:nvPr>
        </p:nvSpPr>
        <p:spPr>
          <a:xfrm>
            <a:off x="2880000" y="6492875"/>
            <a:ext cx="4176000" cy="365125"/>
          </a:xfrm>
          <a:prstGeom prst="rect">
            <a:avLst/>
          </a:prstGeom>
        </p:spPr>
        <p:txBody>
          <a:bodyPr anchor="ctr"/>
          <a:lstStyle>
            <a:lvl1pPr algn="r">
              <a:defRPr lang="nb-NO" sz="1000" kern="1200" dirty="0">
                <a:solidFill>
                  <a:schemeClr val="accent2"/>
                </a:solidFill>
                <a:latin typeface="Arial" pitchFamily="34" charset="0"/>
                <a:ea typeface="+mn-ea"/>
                <a:cs typeface="Arial" pitchFamily="34" charset="0"/>
              </a:defRPr>
            </a:lvl1pPr>
          </a:lstStyle>
          <a:p>
            <a:endParaRPr lang="nb-NO" dirty="0"/>
          </a:p>
        </p:txBody>
      </p:sp>
      <p:sp>
        <p:nvSpPr>
          <p:cNvPr id="4" name="Plassholder for lysbildenummer 3"/>
          <p:cNvSpPr>
            <a:spLocks noGrp="1"/>
          </p:cNvSpPr>
          <p:nvPr>
            <p:ph type="sldNum" sz="quarter" idx="12"/>
          </p:nvPr>
        </p:nvSpPr>
        <p:spPr>
          <a:xfrm>
            <a:off x="8352000" y="6492875"/>
            <a:ext cx="540000" cy="365125"/>
          </a:xfrm>
          <a:prstGeom prst="rect">
            <a:avLst/>
          </a:prstGeom>
        </p:spPr>
        <p:txBody>
          <a:bodyPr anchor="ctr"/>
          <a:lstStyle>
            <a:lvl1pPr>
              <a:defRPr lang="nb-NO" sz="1000" kern="1200" smtClean="0">
                <a:solidFill>
                  <a:schemeClr val="accent2"/>
                </a:solidFill>
                <a:latin typeface="Arial" pitchFamily="34" charset="0"/>
                <a:ea typeface="+mn-ea"/>
                <a:cs typeface="Arial" pitchFamily="34" charset="0"/>
              </a:defRPr>
            </a:lvl1pPr>
          </a:lstStyle>
          <a:p>
            <a:pPr algn="r"/>
            <a:fld id="{1C12AC4A-E430-4863-A29D-5BD480D5802A}" type="slidenum">
              <a:rPr lang="nb-NO" smtClean="0"/>
              <a:pPr algn="r"/>
              <a:t>‹#›</a:t>
            </a:fld>
            <a:endParaRPr lang="nb-NO"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b-NO" dirty="0"/>
          </a:p>
        </p:txBody>
      </p:sp>
      <p:sp>
        <p:nvSpPr>
          <p:cNvPr id="3" name="Plassholder for innhold 2"/>
          <p:cNvSpPr>
            <a:spLocks noGrp="1"/>
          </p:cNvSpPr>
          <p:nvPr>
            <p:ph idx="1"/>
          </p:nvPr>
        </p:nvSpPr>
        <p:spPr>
          <a:xfrm>
            <a:off x="3575050" y="273050"/>
            <a:ext cx="5111750" cy="5853113"/>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dirty="0"/>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lassholder for dato 4"/>
          <p:cNvSpPr>
            <a:spLocks noGrp="1"/>
          </p:cNvSpPr>
          <p:nvPr>
            <p:ph type="dt" sz="half" idx="10"/>
          </p:nvPr>
        </p:nvSpPr>
        <p:spPr>
          <a:xfrm>
            <a:off x="7200000" y="6492875"/>
            <a:ext cx="900000" cy="365125"/>
          </a:xfrm>
          <a:prstGeom prst="rect">
            <a:avLst/>
          </a:prstGeom>
        </p:spPr>
        <p:txBody>
          <a:bodyPr anchor="ctr"/>
          <a:lstStyle>
            <a:lvl1pPr algn="r">
              <a:defRPr sz="1000">
                <a:solidFill>
                  <a:schemeClr val="accent2"/>
                </a:solidFill>
                <a:latin typeface="Arial" pitchFamily="34" charset="0"/>
                <a:cs typeface="Arial" pitchFamily="34" charset="0"/>
              </a:defRPr>
            </a:lvl1pPr>
          </a:lstStyle>
          <a:p>
            <a:endParaRPr lang="nb-NO" dirty="0"/>
          </a:p>
        </p:txBody>
      </p:sp>
      <p:sp>
        <p:nvSpPr>
          <p:cNvPr id="6" name="Plassholder for bunntekst 5"/>
          <p:cNvSpPr>
            <a:spLocks noGrp="1"/>
          </p:cNvSpPr>
          <p:nvPr>
            <p:ph type="ftr" sz="quarter" idx="11"/>
          </p:nvPr>
        </p:nvSpPr>
        <p:spPr>
          <a:xfrm>
            <a:off x="2880000" y="6492875"/>
            <a:ext cx="4176000" cy="365125"/>
          </a:xfrm>
          <a:prstGeom prst="rect">
            <a:avLst/>
          </a:prstGeom>
        </p:spPr>
        <p:txBody>
          <a:bodyPr anchor="ctr"/>
          <a:lstStyle>
            <a:lvl1pPr algn="r">
              <a:defRPr lang="nb-NO" sz="1000" kern="1200" dirty="0">
                <a:solidFill>
                  <a:schemeClr val="accent2"/>
                </a:solidFill>
                <a:latin typeface="Arial" pitchFamily="34" charset="0"/>
                <a:ea typeface="+mn-ea"/>
                <a:cs typeface="Arial" pitchFamily="34" charset="0"/>
              </a:defRPr>
            </a:lvl1pPr>
          </a:lstStyle>
          <a:p>
            <a:endParaRPr lang="nb-NO" dirty="0"/>
          </a:p>
        </p:txBody>
      </p:sp>
      <p:sp>
        <p:nvSpPr>
          <p:cNvPr id="7" name="Plassholder for lysbildenummer 6"/>
          <p:cNvSpPr>
            <a:spLocks noGrp="1"/>
          </p:cNvSpPr>
          <p:nvPr>
            <p:ph type="sldNum" sz="quarter" idx="12"/>
          </p:nvPr>
        </p:nvSpPr>
        <p:spPr>
          <a:xfrm>
            <a:off x="8352000" y="6492875"/>
            <a:ext cx="540000" cy="365125"/>
          </a:xfrm>
          <a:prstGeom prst="rect">
            <a:avLst/>
          </a:prstGeom>
        </p:spPr>
        <p:txBody>
          <a:bodyPr anchor="ctr"/>
          <a:lstStyle>
            <a:lvl1pPr>
              <a:defRPr lang="nb-NO" sz="1000" kern="1200" smtClean="0">
                <a:solidFill>
                  <a:schemeClr val="accent2"/>
                </a:solidFill>
                <a:latin typeface="Arial" pitchFamily="34" charset="0"/>
                <a:ea typeface="+mn-ea"/>
                <a:cs typeface="Arial" pitchFamily="34" charset="0"/>
              </a:defRPr>
            </a:lvl1pPr>
          </a:lstStyle>
          <a:p>
            <a:pPr algn="r"/>
            <a:fld id="{1C12AC4A-E430-4863-A29D-5BD480D5802A}" type="slidenum">
              <a:rPr lang="nb-NO" smtClean="0"/>
              <a:pPr algn="r"/>
              <a:t>‹#›</a:t>
            </a:fld>
            <a:endParaRPr lang="nb-NO"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b-NO" dirty="0"/>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lassholder for dato 4"/>
          <p:cNvSpPr>
            <a:spLocks noGrp="1"/>
          </p:cNvSpPr>
          <p:nvPr>
            <p:ph type="dt" sz="half" idx="10"/>
          </p:nvPr>
        </p:nvSpPr>
        <p:spPr>
          <a:xfrm>
            <a:off x="7200000" y="6492875"/>
            <a:ext cx="900000" cy="365125"/>
          </a:xfrm>
          <a:prstGeom prst="rect">
            <a:avLst/>
          </a:prstGeom>
        </p:spPr>
        <p:txBody>
          <a:bodyPr anchor="ctr"/>
          <a:lstStyle>
            <a:lvl1pPr algn="r">
              <a:defRPr sz="1000">
                <a:solidFill>
                  <a:schemeClr val="accent2"/>
                </a:solidFill>
                <a:latin typeface="Arial" pitchFamily="34" charset="0"/>
                <a:cs typeface="Arial" pitchFamily="34" charset="0"/>
              </a:defRPr>
            </a:lvl1pPr>
          </a:lstStyle>
          <a:p>
            <a:endParaRPr lang="nb-NO" dirty="0"/>
          </a:p>
        </p:txBody>
      </p:sp>
      <p:sp>
        <p:nvSpPr>
          <p:cNvPr id="6" name="Plassholder for bunntekst 5"/>
          <p:cNvSpPr>
            <a:spLocks noGrp="1"/>
          </p:cNvSpPr>
          <p:nvPr>
            <p:ph type="ftr" sz="quarter" idx="11"/>
          </p:nvPr>
        </p:nvSpPr>
        <p:spPr>
          <a:xfrm>
            <a:off x="2880000" y="6492875"/>
            <a:ext cx="4176000" cy="365125"/>
          </a:xfrm>
          <a:prstGeom prst="rect">
            <a:avLst/>
          </a:prstGeom>
        </p:spPr>
        <p:txBody>
          <a:bodyPr anchor="ctr"/>
          <a:lstStyle>
            <a:lvl1pPr algn="r">
              <a:defRPr lang="nb-NO" sz="1000" kern="1200" dirty="0">
                <a:solidFill>
                  <a:schemeClr val="accent2"/>
                </a:solidFill>
                <a:latin typeface="Arial" pitchFamily="34" charset="0"/>
                <a:ea typeface="+mn-ea"/>
                <a:cs typeface="Arial" pitchFamily="34" charset="0"/>
              </a:defRPr>
            </a:lvl1pPr>
          </a:lstStyle>
          <a:p>
            <a:endParaRPr lang="nb-NO" dirty="0"/>
          </a:p>
        </p:txBody>
      </p:sp>
      <p:sp>
        <p:nvSpPr>
          <p:cNvPr id="7" name="Plassholder for lysbildenummer 6"/>
          <p:cNvSpPr>
            <a:spLocks noGrp="1"/>
          </p:cNvSpPr>
          <p:nvPr>
            <p:ph type="sldNum" sz="quarter" idx="12"/>
          </p:nvPr>
        </p:nvSpPr>
        <p:spPr>
          <a:xfrm>
            <a:off x="8352000" y="6492875"/>
            <a:ext cx="540000" cy="365125"/>
          </a:xfrm>
          <a:prstGeom prst="rect">
            <a:avLst/>
          </a:prstGeom>
        </p:spPr>
        <p:txBody>
          <a:bodyPr anchor="ctr"/>
          <a:lstStyle>
            <a:lvl1pPr>
              <a:defRPr lang="nb-NO" sz="1000" kern="1200" smtClean="0">
                <a:solidFill>
                  <a:schemeClr val="accent2"/>
                </a:solidFill>
                <a:latin typeface="Arial" pitchFamily="34" charset="0"/>
                <a:ea typeface="+mn-ea"/>
                <a:cs typeface="Arial" pitchFamily="34" charset="0"/>
              </a:defRPr>
            </a:lvl1pPr>
          </a:lstStyle>
          <a:p>
            <a:pPr algn="r"/>
            <a:fld id="{1C12AC4A-E430-4863-A29D-5BD480D5802A}" type="slidenum">
              <a:rPr lang="nb-NO" smtClean="0"/>
              <a:pPr algn="r"/>
              <a:t>‹#›</a:t>
            </a:fld>
            <a:endParaRPr lang="nb-NO"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5.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dirty="0" smtClean="0"/>
              <a:t>Klikk for å redigere tittelstil</a:t>
            </a:r>
            <a:endParaRPr lang="nb-NO" dirty="0"/>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pic>
        <p:nvPicPr>
          <p:cNvPr id="7" name="Bilde 6" descr="bunn_ppt.jpg"/>
          <p:cNvPicPr>
            <a:picLocks noChangeAspect="1"/>
          </p:cNvPicPr>
          <p:nvPr/>
        </p:nvPicPr>
        <p:blipFill>
          <a:blip r:embed="rId13" cstate="print"/>
          <a:stretch>
            <a:fillRect/>
          </a:stretch>
        </p:blipFill>
        <p:spPr>
          <a:xfrm>
            <a:off x="0" y="6492240"/>
            <a:ext cx="9144000" cy="3657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spcBef>
          <a:spcPct val="0"/>
        </a:spcBef>
        <a:buNone/>
        <a:defRPr sz="2800" b="1" kern="1200" baseline="0">
          <a:solidFill>
            <a:srgbClr val="003C69"/>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1800" kern="1200" baseline="0">
          <a:solidFill>
            <a:srgbClr val="003C69"/>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baseline="0">
          <a:solidFill>
            <a:srgbClr val="003C69"/>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baseline="0">
          <a:solidFill>
            <a:srgbClr val="003C69"/>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baseline="0">
          <a:solidFill>
            <a:srgbClr val="003C69"/>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baseline="0">
          <a:solidFill>
            <a:srgbClr val="003C69"/>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fontAlgn="base">
              <a:spcBef>
                <a:spcPct val="0"/>
              </a:spcBef>
              <a:spcAft>
                <a:spcPct val="0"/>
              </a:spcAft>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pPr fontAlgn="base">
              <a:spcBef>
                <a:spcPct val="0"/>
              </a:spcBef>
              <a:spcAft>
                <a:spcPct val="0"/>
              </a:spcAft>
            </a:pPr>
            <a:fld id="{30460105-BC9B-458C-A0A7-B59E81B64C19}" type="slidenum">
              <a:rPr lang="en-US" altLang="ja-JP">
                <a:solidFill>
                  <a:srgbClr val="000000"/>
                </a:solidFill>
              </a:rPr>
              <a:pPr fontAlgn="base">
                <a:spcBef>
                  <a:spcPct val="0"/>
                </a:spcBef>
                <a:spcAft>
                  <a:spcPct val="0"/>
                </a:spcAft>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hyperlink" Target="http://arxiv.org/abs/1210.5219" TargetMode="External"/><Relationship Id="rId13" Type="http://schemas.openxmlformats.org/officeDocument/2006/relationships/hyperlink" Target="http://arxiv.org/format/1210.3552" TargetMode="External"/><Relationship Id="rId18" Type="http://schemas.openxmlformats.org/officeDocument/2006/relationships/hyperlink" Target="http://arxiv.org/find/cs/1/au:+Bezabih_H/0/1/0/all/0/1" TargetMode="External"/><Relationship Id="rId3" Type="http://schemas.openxmlformats.org/officeDocument/2006/relationships/hyperlink" Target="http://arxiv.org/pdf/1212.0724" TargetMode="External"/><Relationship Id="rId7" Type="http://schemas.openxmlformats.org/officeDocument/2006/relationships/hyperlink" Target="http://arxiv.org/find/cs/1/au:+Maseng_T/0/1/0/all/0/1" TargetMode="External"/><Relationship Id="rId12" Type="http://schemas.openxmlformats.org/officeDocument/2006/relationships/hyperlink" Target="http://arxiv.org/pdf/1210.3552" TargetMode="External"/><Relationship Id="rId17" Type="http://schemas.openxmlformats.org/officeDocument/2006/relationships/hyperlink" Target="http://arxiv.org/format/1202.3018" TargetMode="External"/><Relationship Id="rId2" Type="http://schemas.openxmlformats.org/officeDocument/2006/relationships/hyperlink" Target="http://arxiv.org/abs/1212.0724" TargetMode="External"/><Relationship Id="rId16" Type="http://schemas.openxmlformats.org/officeDocument/2006/relationships/hyperlink" Target="http://arxiv.org/pdf/1202.3018" TargetMode="External"/><Relationship Id="rId1" Type="http://schemas.openxmlformats.org/officeDocument/2006/relationships/slideLayout" Target="../slideLayouts/slideLayout7.xml"/><Relationship Id="rId6" Type="http://schemas.openxmlformats.org/officeDocument/2006/relationships/hyperlink" Target="http://arxiv.org/find/cs/1/au:+Skjegstad_M/0/1/0/all/0/1" TargetMode="External"/><Relationship Id="rId11" Type="http://schemas.openxmlformats.org/officeDocument/2006/relationships/hyperlink" Target="http://arxiv.org/abs/1210.3552" TargetMode="External"/><Relationship Id="rId5" Type="http://schemas.openxmlformats.org/officeDocument/2006/relationships/hyperlink" Target="http://arxiv.org/find/cs/1/au:+Ellingsaeter_B/0/1/0/all/0/1" TargetMode="External"/><Relationship Id="rId15" Type="http://schemas.openxmlformats.org/officeDocument/2006/relationships/hyperlink" Target="http://arxiv.org/abs/1202.3018" TargetMode="External"/><Relationship Id="rId10" Type="http://schemas.openxmlformats.org/officeDocument/2006/relationships/hyperlink" Target="http://arxiv.org/format/1210.5219" TargetMode="External"/><Relationship Id="rId19" Type="http://schemas.openxmlformats.org/officeDocument/2006/relationships/hyperlink" Target="http://arxiv.org/find/cs/1/au:+Noll_J/0/1/0/all/0/1" TargetMode="External"/><Relationship Id="rId4" Type="http://schemas.openxmlformats.org/officeDocument/2006/relationships/hyperlink" Target="http://arxiv.org/format/1212.0724" TargetMode="External"/><Relationship Id="rId9" Type="http://schemas.openxmlformats.org/officeDocument/2006/relationships/hyperlink" Target="http://arxiv.org/pdf/1210.5219" TargetMode="External"/><Relationship Id="rId14" Type="http://schemas.openxmlformats.org/officeDocument/2006/relationships/hyperlink" Target="http://arxiv.org/find/cs/1/au:+Crowcroft_J/0/1/0/all/0/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arxiv.org/find/cs/1/au:+Crowcroft_J/0/1/0/all/0/1" TargetMode="External"/><Relationship Id="rId3" Type="http://schemas.openxmlformats.org/officeDocument/2006/relationships/hyperlink" Target="http://arxiv.org/pdf/1210.3552" TargetMode="External"/><Relationship Id="rId7" Type="http://schemas.openxmlformats.org/officeDocument/2006/relationships/hyperlink" Target="http://arxiv.org/find/cs/1/au:+Maseng_T/0/1/0/all/0/1" TargetMode="External"/><Relationship Id="rId2" Type="http://schemas.openxmlformats.org/officeDocument/2006/relationships/hyperlink" Target="http://arxiv.org/abs/1210.3552" TargetMode="External"/><Relationship Id="rId1" Type="http://schemas.openxmlformats.org/officeDocument/2006/relationships/slideLayout" Target="../slideLayouts/slideLayout6.xml"/><Relationship Id="rId6" Type="http://schemas.openxmlformats.org/officeDocument/2006/relationships/hyperlink" Target="http://arxiv.org/find/cs/1/au:+Ellingsaeter_B/0/1/0/all/0/1" TargetMode="External"/><Relationship Id="rId5" Type="http://schemas.openxmlformats.org/officeDocument/2006/relationships/hyperlink" Target="http://arxiv.org/find/cs/1/au:+Skjegstad_M/0/1/0/all/0/1" TargetMode="External"/><Relationship Id="rId4" Type="http://schemas.openxmlformats.org/officeDocument/2006/relationships/hyperlink" Target="http://arxiv.org/format/1210.3552"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fontAlgn="base">
              <a:lnSpc>
                <a:spcPct val="90000"/>
              </a:lnSpc>
              <a:spcBef>
                <a:spcPct val="40000"/>
              </a:spcBef>
              <a:spcAft>
                <a:spcPct val="0"/>
              </a:spcAft>
              <a:buClr>
                <a:srgbClr val="FAFD00"/>
              </a:buClr>
            </a:pPr>
            <a:r>
              <a:rPr lang="en-US" altLang="ja-JP" sz="2400" b="1" dirty="0">
                <a:solidFill>
                  <a:srgbClr val="000000"/>
                </a:solidFill>
                <a:ea typeface="MS PGothic" pitchFamily="34" charset="-128"/>
                <a:cs typeface="Times New Roman" pitchFamily="18" charset="0"/>
              </a:rPr>
              <a:t>IEEE </a:t>
            </a:r>
            <a:r>
              <a:rPr lang="en-US" altLang="ja-JP" sz="2400" b="1" dirty="0" smtClean="0">
                <a:solidFill>
                  <a:srgbClr val="000000"/>
                </a:solidFill>
                <a:ea typeface="MS PGothic" pitchFamily="34" charset="-128"/>
                <a:cs typeface="Times New Roman" pitchFamily="18" charset="0"/>
              </a:rPr>
              <a:t>802.21.1 </a:t>
            </a:r>
            <a:endParaRPr lang="en-US" altLang="ja-JP" sz="2400" b="1" dirty="0">
              <a:solidFill>
                <a:srgbClr val="000000"/>
              </a:solidFill>
              <a:ea typeface="MS PGothic" pitchFamily="34" charset="-128"/>
              <a:cs typeface="Times New Roman" pitchFamily="18" charset="0"/>
            </a:endParaRPr>
          </a:p>
          <a:p>
            <a:pPr marL="280988" indent="-280988" defTabSz="762000" fontAlgn="base">
              <a:lnSpc>
                <a:spcPct val="90000"/>
              </a:lnSpc>
              <a:spcBef>
                <a:spcPct val="40000"/>
              </a:spcBef>
              <a:spcAft>
                <a:spcPct val="0"/>
              </a:spcAft>
              <a:buClr>
                <a:srgbClr val="FAFD00"/>
              </a:buClr>
            </a:pPr>
            <a:r>
              <a:rPr lang="en-US" altLang="ja-JP" sz="2400" dirty="0">
                <a:solidFill>
                  <a:srgbClr val="000000"/>
                </a:solidFill>
                <a:ea typeface="MS PGothic" pitchFamily="34" charset="-128"/>
                <a:cs typeface="Times New Roman" pitchFamily="18" charset="0"/>
              </a:rPr>
              <a:t>DCN: </a:t>
            </a:r>
            <a:r>
              <a:rPr lang="en-US" altLang="ja-JP" sz="2400" dirty="0" smtClean="0">
                <a:solidFill>
                  <a:srgbClr val="000000"/>
                </a:solidFill>
                <a:ea typeface="MS PGothic" pitchFamily="34" charset="-128"/>
                <a:cs typeface="Times New Roman" pitchFamily="18" charset="0"/>
              </a:rPr>
              <a:t>21-14-0047-00</a:t>
            </a:r>
            <a:endParaRPr lang="en-US" altLang="ja-JP" sz="2400" dirty="0">
              <a:solidFill>
                <a:srgbClr val="000000"/>
              </a:solidFill>
              <a:ea typeface="MS PGothic" pitchFamily="34" charset="-128"/>
              <a:cs typeface="Times New Roman" pitchFamily="18" charset="0"/>
            </a:endParaRPr>
          </a:p>
          <a:p>
            <a:pPr marL="280988" indent="-280988" defTabSz="762000" fontAlgn="base">
              <a:lnSpc>
                <a:spcPct val="90000"/>
              </a:lnSpc>
              <a:spcBef>
                <a:spcPct val="40000"/>
              </a:spcBef>
              <a:spcAft>
                <a:spcPct val="0"/>
              </a:spcAft>
              <a:buClr>
                <a:srgbClr val="FAFD00"/>
              </a:buClr>
            </a:pPr>
            <a:r>
              <a:rPr lang="en-US" altLang="ja-JP" sz="2400" dirty="0">
                <a:solidFill>
                  <a:srgbClr val="000000"/>
                </a:solidFill>
                <a:ea typeface="MS PGothic" pitchFamily="34" charset="-128"/>
                <a:cs typeface="Times New Roman" pitchFamily="18" charset="0"/>
              </a:rPr>
              <a:t>Title</a:t>
            </a:r>
            <a:r>
              <a:rPr lang="en-US" altLang="ja-JP" sz="2400" dirty="0" smtClean="0">
                <a:solidFill>
                  <a:srgbClr val="000000"/>
                </a:solidFill>
                <a:ea typeface="MS PGothic" pitchFamily="34" charset="-128"/>
                <a:cs typeface="Times New Roman" pitchFamily="18" charset="0"/>
              </a:rPr>
              <a:t>: </a:t>
            </a:r>
            <a:r>
              <a:rPr lang="nb-NO" sz="2400" dirty="0" smtClean="0"/>
              <a:t>A P2P Discovery </a:t>
            </a:r>
            <a:r>
              <a:rPr lang="nb-NO" sz="2400" dirty="0" smtClean="0"/>
              <a:t>System</a:t>
            </a:r>
            <a:endParaRPr lang="en-US" altLang="ja-JP" sz="2400" b="1" dirty="0">
              <a:solidFill>
                <a:srgbClr val="000000"/>
              </a:solidFill>
              <a:ea typeface="MS PGothic" pitchFamily="34" charset="-128"/>
              <a:cs typeface="Times New Roman" pitchFamily="18" charset="0"/>
            </a:endParaRPr>
          </a:p>
          <a:p>
            <a:pPr marL="280988" indent="-280988" defTabSz="762000" fontAlgn="base">
              <a:lnSpc>
                <a:spcPct val="90000"/>
              </a:lnSpc>
              <a:spcBef>
                <a:spcPct val="40000"/>
              </a:spcBef>
              <a:spcAft>
                <a:spcPct val="0"/>
              </a:spcAft>
              <a:buClr>
                <a:srgbClr val="FAFD00"/>
              </a:buClr>
            </a:pPr>
            <a:r>
              <a:rPr lang="en-US" altLang="ja-JP" sz="2400" dirty="0">
                <a:solidFill>
                  <a:srgbClr val="000000"/>
                </a:solidFill>
                <a:ea typeface="MS PGothic" pitchFamily="34" charset="-128"/>
                <a:cs typeface="Times New Roman" pitchFamily="18" charset="0"/>
              </a:rPr>
              <a:t>Date Submitted: </a:t>
            </a:r>
            <a:r>
              <a:rPr lang="en-US" altLang="ja-JP" sz="2400" dirty="0" smtClean="0">
                <a:solidFill>
                  <a:srgbClr val="000000"/>
                </a:solidFill>
                <a:ea typeface="MS PGothic" pitchFamily="34" charset="-128"/>
                <a:cs typeface="Times New Roman" pitchFamily="18" charset="0"/>
              </a:rPr>
              <a:t> March 20, 2014</a:t>
            </a:r>
            <a:endParaRPr lang="en-US" altLang="ja-JP" sz="2400" dirty="0">
              <a:solidFill>
                <a:srgbClr val="000000"/>
              </a:solidFill>
              <a:ea typeface="MS PGothic" pitchFamily="34" charset="-128"/>
              <a:cs typeface="Times New Roman" pitchFamily="18" charset="0"/>
            </a:endParaRPr>
          </a:p>
          <a:p>
            <a:pPr marL="280988" indent="-280988" defTabSz="762000" fontAlgn="base">
              <a:lnSpc>
                <a:spcPct val="90000"/>
              </a:lnSpc>
              <a:spcBef>
                <a:spcPct val="40000"/>
              </a:spcBef>
              <a:spcAft>
                <a:spcPct val="0"/>
              </a:spcAft>
              <a:buClr>
                <a:srgbClr val="FAFD00"/>
              </a:buClr>
            </a:pPr>
            <a:r>
              <a:rPr lang="en-US" altLang="ja-JP" sz="2400" dirty="0" smtClean="0">
                <a:solidFill>
                  <a:srgbClr val="000000"/>
                </a:solidFill>
                <a:ea typeface="MS PGothic" pitchFamily="34" charset="-128"/>
                <a:cs typeface="Times New Roman" pitchFamily="18" charset="0"/>
              </a:rPr>
              <a:t>IEEE </a:t>
            </a:r>
            <a:r>
              <a:rPr lang="en-US" altLang="ja-JP" sz="2400" dirty="0" smtClean="0">
                <a:solidFill>
                  <a:srgbClr val="000000"/>
                </a:solidFill>
                <a:ea typeface="MS PGothic" pitchFamily="34" charset="-128"/>
                <a:cs typeface="Times New Roman" pitchFamily="18" charset="0"/>
              </a:rPr>
              <a:t>802.21.1 </a:t>
            </a:r>
            <a:r>
              <a:rPr lang="en-US" altLang="ja-JP" sz="2400" dirty="0">
                <a:solidFill>
                  <a:srgbClr val="000000"/>
                </a:solidFill>
                <a:ea typeface="MS PGothic" pitchFamily="34" charset="-128"/>
                <a:cs typeface="Times New Roman" pitchFamily="18" charset="0"/>
              </a:rPr>
              <a:t>session </a:t>
            </a:r>
            <a:r>
              <a:rPr lang="en-US" altLang="ja-JP" sz="2400" dirty="0" smtClean="0">
                <a:solidFill>
                  <a:srgbClr val="000000"/>
                </a:solidFill>
                <a:ea typeface="MS PGothic" pitchFamily="34" charset="-128"/>
                <a:cs typeface="Times New Roman" pitchFamily="18" charset="0"/>
              </a:rPr>
              <a:t>#61 in Beijing, CA, </a:t>
            </a:r>
            <a:r>
              <a:rPr lang="en-US" altLang="ja-JP" sz="2400" dirty="0" smtClean="0">
                <a:solidFill>
                  <a:srgbClr val="000000"/>
                </a:solidFill>
                <a:ea typeface="MS PGothic" pitchFamily="34" charset="-128"/>
                <a:cs typeface="Times New Roman" pitchFamily="18" charset="0"/>
              </a:rPr>
              <a:t>USA</a:t>
            </a:r>
          </a:p>
          <a:p>
            <a:pPr marL="280988" indent="-280988" defTabSz="762000" fontAlgn="base">
              <a:lnSpc>
                <a:spcPct val="90000"/>
              </a:lnSpc>
              <a:spcBef>
                <a:spcPct val="40000"/>
              </a:spcBef>
              <a:spcAft>
                <a:spcPct val="0"/>
              </a:spcAft>
              <a:buClr>
                <a:srgbClr val="FAFD00"/>
              </a:buClr>
            </a:pPr>
            <a:r>
              <a:rPr lang="en-US" altLang="ja-JP" sz="2400" dirty="0" smtClean="0">
                <a:solidFill>
                  <a:srgbClr val="000000"/>
                </a:solidFill>
                <a:ea typeface="MS PGothic" pitchFamily="34" charset="-128"/>
                <a:cs typeface="Times New Roman" pitchFamily="18" charset="0"/>
              </a:rPr>
              <a:t>Authors </a:t>
            </a:r>
            <a:r>
              <a:rPr lang="en-US" altLang="ja-JP" sz="2400" dirty="0">
                <a:solidFill>
                  <a:srgbClr val="000000"/>
                </a:solidFill>
                <a:ea typeface="MS PGothic" pitchFamily="34" charset="-128"/>
                <a:cs typeface="Times New Roman" pitchFamily="18" charset="0"/>
              </a:rPr>
              <a:t>or Source(s</a:t>
            </a:r>
            <a:r>
              <a:rPr lang="en-US" altLang="ja-JP" sz="2400" dirty="0" smtClean="0">
                <a:solidFill>
                  <a:srgbClr val="000000"/>
                </a:solidFill>
                <a:ea typeface="MS PGothic" pitchFamily="34" charset="-128"/>
                <a:cs typeface="Times New Roman" pitchFamily="18" charset="0"/>
              </a:rPr>
              <a:t>):</a:t>
            </a:r>
            <a:r>
              <a:rPr lang="nb-NO" sz="2400" dirty="0" smtClean="0"/>
              <a:t> Torleiv </a:t>
            </a:r>
            <a:r>
              <a:rPr lang="nb-NO" sz="2400" dirty="0" smtClean="0"/>
              <a:t>Maseng</a:t>
            </a:r>
          </a:p>
          <a:p>
            <a:pPr marL="280988" lvl="0" indent="-280988" defTabSz="762000" fontAlgn="base">
              <a:lnSpc>
                <a:spcPct val="90000"/>
              </a:lnSpc>
              <a:spcBef>
                <a:spcPct val="40000"/>
              </a:spcBef>
              <a:spcAft>
                <a:spcPct val="0"/>
              </a:spcAft>
              <a:buClr>
                <a:srgbClr val="FAFD00"/>
              </a:buClr>
            </a:pPr>
            <a:r>
              <a:rPr lang="en-US" sz="2400" dirty="0" smtClean="0"/>
              <a:t>Torleiv.maseng@ffi.no, Director </a:t>
            </a:r>
            <a:r>
              <a:rPr lang="en-US" sz="2400" dirty="0" smtClean="0"/>
              <a:t>of Research FFI</a:t>
            </a:r>
          </a:p>
          <a:p>
            <a:pPr marL="280988" lvl="0" indent="-280988" defTabSz="762000" fontAlgn="base">
              <a:lnSpc>
                <a:spcPct val="90000"/>
              </a:lnSpc>
              <a:spcBef>
                <a:spcPct val="40000"/>
              </a:spcBef>
              <a:spcAft>
                <a:spcPct val="0"/>
              </a:spcAft>
              <a:buClr>
                <a:srgbClr val="FAFD00"/>
              </a:buClr>
            </a:pPr>
            <a:r>
              <a:rPr lang="en-US" sz="2400" dirty="0" smtClean="0"/>
              <a:t> Professor </a:t>
            </a:r>
            <a:r>
              <a:rPr lang="en-US" sz="2400" dirty="0" smtClean="0"/>
              <a:t>University of </a:t>
            </a:r>
            <a:r>
              <a:rPr lang="en-US" sz="2400" dirty="0" smtClean="0"/>
              <a:t>Oslo</a:t>
            </a:r>
            <a:endParaRPr lang="en-US" altLang="ja-JP" sz="2400" dirty="0" smtClean="0">
              <a:solidFill>
                <a:srgbClr val="000000"/>
              </a:solidFill>
              <a:ea typeface="MS PGothic" pitchFamily="34" charset="-128"/>
              <a:cs typeface="Times New Roman" pitchFamily="18" charset="0"/>
            </a:endParaRPr>
          </a:p>
          <a:p>
            <a:pPr marL="280988" indent="-280988" algn="just" defTabSz="762000" fontAlgn="base">
              <a:lnSpc>
                <a:spcPct val="90000"/>
              </a:lnSpc>
              <a:spcBef>
                <a:spcPct val="40000"/>
              </a:spcBef>
              <a:spcAft>
                <a:spcPct val="0"/>
              </a:spcAft>
              <a:buClr>
                <a:srgbClr val="FAFD00"/>
              </a:buClr>
            </a:pPr>
            <a:r>
              <a:rPr lang="en-US" altLang="ja-JP" sz="2400" dirty="0" smtClean="0">
                <a:solidFill>
                  <a:srgbClr val="000000"/>
                </a:solidFill>
                <a:ea typeface="MS PGothic" pitchFamily="34" charset="-128"/>
                <a:cs typeface="Times New Roman" pitchFamily="18" charset="0"/>
              </a:rPr>
              <a:t>Abstract: Discusses a use case on P2P discovery system.</a:t>
            </a:r>
            <a:endParaRPr lang="en-US" altLang="ja-JP" sz="2400" dirty="0">
              <a:solidFill>
                <a:srgbClr val="000000"/>
              </a:solidFill>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solidFill>
                  <a:srgbClr val="000000"/>
                </a:solidFill>
              </a:rPr>
              <a:pPr/>
              <a:t>1</a:t>
            </a:fld>
            <a:endParaRPr lang="en-US" altLang="ja-JP">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00571" y="1429000"/>
            <a:ext cx="5342858" cy="4000000"/>
          </a:xfrm>
          <a:prstGeom prst="rect">
            <a:avLst/>
          </a:prstGeom>
        </p:spPr>
      </p:pic>
    </p:spTree>
    <p:extLst>
      <p:ext uri="{BB962C8B-B14F-4D97-AF65-F5344CB8AC3E}">
        <p14:creationId xmlns:p14="http://schemas.microsoft.com/office/powerpoint/2010/main" xmlns="" val="3586920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3" name="TextBox 2"/>
          <p:cNvSpPr txBox="1"/>
          <p:nvPr/>
        </p:nvSpPr>
        <p:spPr>
          <a:xfrm>
            <a:off x="3131840" y="1988840"/>
            <a:ext cx="4104456"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nb-NO" dirty="0" err="1" smtClean="0"/>
              <a:t>Discovery</a:t>
            </a:r>
            <a:r>
              <a:rPr lang="nb-NO" dirty="0" smtClean="0"/>
              <a:t> Agent</a:t>
            </a:r>
            <a:endParaRPr lang="nb-NO" dirty="0"/>
          </a:p>
        </p:txBody>
      </p:sp>
    </p:spTree>
    <p:extLst>
      <p:ext uri="{BB962C8B-B14F-4D97-AF65-F5344CB8AC3E}">
        <p14:creationId xmlns:p14="http://schemas.microsoft.com/office/powerpoint/2010/main" xmlns="" val="755894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064063" y="990904"/>
            <a:ext cx="5015873" cy="4876191"/>
          </a:xfrm>
          <a:prstGeom prst="rect">
            <a:avLst/>
          </a:prstGeom>
        </p:spPr>
      </p:pic>
      <p:sp>
        <p:nvSpPr>
          <p:cNvPr id="2" name="Title 1"/>
          <p:cNvSpPr>
            <a:spLocks noGrp="1"/>
          </p:cNvSpPr>
          <p:nvPr>
            <p:ph type="title"/>
          </p:nvPr>
        </p:nvSpPr>
        <p:spPr/>
        <p:txBody>
          <a:bodyPr/>
          <a:lstStyle/>
          <a:p>
            <a:r>
              <a:rPr lang="nb-NO" dirty="0" err="1" smtClean="0"/>
              <a:t>Detailed</a:t>
            </a:r>
            <a:r>
              <a:rPr lang="nb-NO" dirty="0" smtClean="0"/>
              <a:t> </a:t>
            </a:r>
            <a:r>
              <a:rPr lang="nb-NO" dirty="0" err="1" smtClean="0"/>
              <a:t>description</a:t>
            </a:r>
            <a:r>
              <a:rPr lang="nb-NO" dirty="0" smtClean="0"/>
              <a:t> </a:t>
            </a:r>
            <a:r>
              <a:rPr lang="nb-NO" dirty="0" err="1" smtClean="0"/>
              <a:t>of</a:t>
            </a:r>
            <a:r>
              <a:rPr lang="nb-NO" dirty="0" smtClean="0"/>
              <a:t> </a:t>
            </a:r>
            <a:r>
              <a:rPr lang="nb-NO" dirty="0" err="1" smtClean="0"/>
              <a:t>Discovery</a:t>
            </a:r>
            <a:r>
              <a:rPr lang="nb-NO" dirty="0" smtClean="0"/>
              <a:t> Agent</a:t>
            </a:r>
            <a:endParaRPr lang="nb-NO" dirty="0"/>
          </a:p>
        </p:txBody>
      </p:sp>
      <p:sp>
        <p:nvSpPr>
          <p:cNvPr id="5" name="TextBox 4"/>
          <p:cNvSpPr txBox="1"/>
          <p:nvPr/>
        </p:nvSpPr>
        <p:spPr>
          <a:xfrm>
            <a:off x="4282298" y="5497318"/>
            <a:ext cx="792088" cy="369332"/>
          </a:xfrm>
          <a:prstGeom prst="rect">
            <a:avLst/>
          </a:prstGeom>
          <a:noFill/>
        </p:spPr>
        <p:txBody>
          <a:bodyPr wrap="square" rtlCol="0">
            <a:spAutoFit/>
          </a:bodyPr>
          <a:lstStyle/>
          <a:p>
            <a:r>
              <a:rPr lang="nb-NO" dirty="0" smtClean="0">
                <a:solidFill>
                  <a:srgbClr val="FF0000"/>
                </a:solidFill>
              </a:rPr>
              <a:t>K</a:t>
            </a:r>
            <a:endParaRPr lang="nb-NO" dirty="0">
              <a:solidFill>
                <a:srgbClr val="FF0000"/>
              </a:solidFill>
            </a:endParaRPr>
          </a:p>
        </p:txBody>
      </p:sp>
      <p:sp>
        <p:nvSpPr>
          <p:cNvPr id="6" name="TextBox 5"/>
          <p:cNvSpPr txBox="1"/>
          <p:nvPr/>
        </p:nvSpPr>
        <p:spPr>
          <a:xfrm>
            <a:off x="2536667" y="2491988"/>
            <a:ext cx="792088" cy="369332"/>
          </a:xfrm>
          <a:prstGeom prst="rect">
            <a:avLst/>
          </a:prstGeom>
          <a:noFill/>
        </p:spPr>
        <p:txBody>
          <a:bodyPr wrap="square" rtlCol="0">
            <a:spAutoFit/>
          </a:bodyPr>
          <a:lstStyle/>
          <a:p>
            <a:r>
              <a:rPr lang="nb-NO" dirty="0" smtClean="0">
                <a:solidFill>
                  <a:srgbClr val="FF0000"/>
                </a:solidFill>
              </a:rPr>
              <a:t>N</a:t>
            </a:r>
            <a:endParaRPr lang="nb-NO" dirty="0">
              <a:solidFill>
                <a:srgbClr val="FF0000"/>
              </a:solidFill>
            </a:endParaRPr>
          </a:p>
        </p:txBody>
      </p:sp>
    </p:spTree>
    <p:extLst>
      <p:ext uri="{BB962C8B-B14F-4D97-AF65-F5344CB8AC3E}">
        <p14:creationId xmlns:p14="http://schemas.microsoft.com/office/powerpoint/2010/main" xmlns="" val="18863267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83567" y="424302"/>
            <a:ext cx="8325961" cy="6433698"/>
          </a:xfrm>
          <a:prstGeom prst="rect">
            <a:avLst/>
          </a:prstGeom>
        </p:spPr>
      </p:pic>
      <p:sp>
        <p:nvSpPr>
          <p:cNvPr id="4" name="Title 3"/>
          <p:cNvSpPr>
            <a:spLocks noGrp="1"/>
          </p:cNvSpPr>
          <p:nvPr>
            <p:ph type="title"/>
          </p:nvPr>
        </p:nvSpPr>
        <p:spPr/>
        <p:txBody>
          <a:bodyPr/>
          <a:lstStyle/>
          <a:p>
            <a:r>
              <a:rPr lang="nb-NO" dirty="0" err="1" smtClean="0"/>
              <a:t>Convergence</a:t>
            </a:r>
            <a:endParaRPr lang="nb-NO" dirty="0"/>
          </a:p>
        </p:txBody>
      </p:sp>
    </p:spTree>
    <p:extLst>
      <p:ext uri="{BB962C8B-B14F-4D97-AF65-F5344CB8AC3E}">
        <p14:creationId xmlns:p14="http://schemas.microsoft.com/office/powerpoint/2010/main" xmlns="" val="873597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7504" y="692696"/>
            <a:ext cx="8875058" cy="6858000"/>
          </a:xfrm>
          <a:prstGeom prst="rect">
            <a:avLst/>
          </a:prstGeom>
        </p:spPr>
      </p:pic>
      <p:sp>
        <p:nvSpPr>
          <p:cNvPr id="2" name="Title 1"/>
          <p:cNvSpPr>
            <a:spLocks noGrp="1"/>
          </p:cNvSpPr>
          <p:nvPr>
            <p:ph type="title"/>
          </p:nvPr>
        </p:nvSpPr>
        <p:spPr/>
        <p:txBody>
          <a:bodyPr/>
          <a:lstStyle/>
          <a:p>
            <a:r>
              <a:rPr lang="nb-NO" dirty="0" err="1" smtClean="0"/>
              <a:t>Bandwidth</a:t>
            </a:r>
            <a:r>
              <a:rPr lang="nb-NO" dirty="0" smtClean="0"/>
              <a:t> (kHz) per node</a:t>
            </a:r>
            <a:endParaRPr lang="nb-NO" dirty="0"/>
          </a:p>
        </p:txBody>
      </p:sp>
    </p:spTree>
    <p:extLst>
      <p:ext uri="{BB962C8B-B14F-4D97-AF65-F5344CB8AC3E}">
        <p14:creationId xmlns:p14="http://schemas.microsoft.com/office/powerpoint/2010/main" xmlns="" val="2440532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71600" y="476672"/>
            <a:ext cx="8258188" cy="6381328"/>
          </a:xfrm>
          <a:prstGeom prst="rect">
            <a:avLst/>
          </a:prstGeom>
        </p:spPr>
      </p:pic>
      <p:sp>
        <p:nvSpPr>
          <p:cNvPr id="2" name="Title 1"/>
          <p:cNvSpPr>
            <a:spLocks noGrp="1"/>
          </p:cNvSpPr>
          <p:nvPr>
            <p:ph type="title"/>
          </p:nvPr>
        </p:nvSpPr>
        <p:spPr/>
        <p:txBody>
          <a:bodyPr/>
          <a:lstStyle/>
          <a:p>
            <a:r>
              <a:rPr lang="nb-NO" dirty="0" smtClean="0"/>
              <a:t>1 or 5% </a:t>
            </a:r>
            <a:r>
              <a:rPr lang="nb-NO" dirty="0" err="1" smtClean="0"/>
              <a:t>churn</a:t>
            </a:r>
            <a:r>
              <a:rPr lang="nb-NO" dirty="0" smtClean="0"/>
              <a:t> </a:t>
            </a:r>
            <a:r>
              <a:rPr lang="nb-NO" dirty="0" err="1" smtClean="0"/>
              <a:t>with</a:t>
            </a:r>
            <a:r>
              <a:rPr lang="nb-NO" dirty="0" smtClean="0"/>
              <a:t> 4 Agent Messages </a:t>
            </a:r>
            <a:r>
              <a:rPr lang="nb-NO" dirty="0"/>
              <a:t>pr </a:t>
            </a:r>
            <a:r>
              <a:rPr lang="nb-NO" dirty="0" err="1"/>
              <a:t>minute</a:t>
            </a:r>
            <a:r>
              <a:rPr lang="nb-NO" dirty="0"/>
              <a:t> </a:t>
            </a:r>
          </a:p>
        </p:txBody>
      </p:sp>
    </p:spTree>
    <p:extLst>
      <p:ext uri="{BB962C8B-B14F-4D97-AF65-F5344CB8AC3E}">
        <p14:creationId xmlns:p14="http://schemas.microsoft.com/office/powerpoint/2010/main" xmlns="" val="3665892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Rectangle 85"/>
          <p:cNvSpPr/>
          <p:nvPr/>
        </p:nvSpPr>
        <p:spPr>
          <a:xfrm>
            <a:off x="134226" y="3962183"/>
            <a:ext cx="8712968" cy="244990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ctangle 11"/>
          <p:cNvSpPr/>
          <p:nvPr/>
        </p:nvSpPr>
        <p:spPr>
          <a:xfrm>
            <a:off x="409021" y="332656"/>
            <a:ext cx="3888432" cy="475273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4" name="Rectangle 23"/>
          <p:cNvSpPr/>
          <p:nvPr/>
        </p:nvSpPr>
        <p:spPr>
          <a:xfrm>
            <a:off x="812020" y="712906"/>
            <a:ext cx="2866410" cy="648072"/>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5" name="Rectangle 24"/>
          <p:cNvSpPr/>
          <p:nvPr/>
        </p:nvSpPr>
        <p:spPr>
          <a:xfrm>
            <a:off x="813354" y="1883683"/>
            <a:ext cx="2866410" cy="694771"/>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7" name="Rectangle 26"/>
          <p:cNvSpPr/>
          <p:nvPr/>
        </p:nvSpPr>
        <p:spPr>
          <a:xfrm>
            <a:off x="812017" y="4147599"/>
            <a:ext cx="1431869" cy="694771"/>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9" name="Rectangle 28"/>
          <p:cNvSpPr/>
          <p:nvPr/>
        </p:nvSpPr>
        <p:spPr>
          <a:xfrm>
            <a:off x="2243885" y="4151633"/>
            <a:ext cx="1431869" cy="694771"/>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9" name="Oval Callout 38"/>
          <p:cNvSpPr/>
          <p:nvPr/>
        </p:nvSpPr>
        <p:spPr>
          <a:xfrm>
            <a:off x="2715434" y="1135141"/>
            <a:ext cx="1696839" cy="609601"/>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TextBox 39"/>
          <p:cNvSpPr txBox="1"/>
          <p:nvPr/>
        </p:nvSpPr>
        <p:spPr>
          <a:xfrm>
            <a:off x="3230732" y="1098411"/>
            <a:ext cx="1224136" cy="646331"/>
          </a:xfrm>
          <a:prstGeom prst="rect">
            <a:avLst/>
          </a:prstGeom>
          <a:noFill/>
        </p:spPr>
        <p:txBody>
          <a:bodyPr wrap="square" rtlCol="0">
            <a:spAutoFit/>
          </a:bodyPr>
          <a:lstStyle/>
          <a:p>
            <a:r>
              <a:rPr lang="nb-NO" dirty="0" smtClean="0"/>
              <a:t>Agent </a:t>
            </a:r>
          </a:p>
          <a:p>
            <a:r>
              <a:rPr lang="nb-NO" dirty="0" err="1" smtClean="0"/>
              <a:t>msg</a:t>
            </a:r>
            <a:r>
              <a:rPr lang="nb-NO" dirty="0" smtClean="0"/>
              <a:t>.</a:t>
            </a:r>
            <a:endParaRPr lang="nb-NO" dirty="0"/>
          </a:p>
        </p:txBody>
      </p:sp>
      <p:sp>
        <p:nvSpPr>
          <p:cNvPr id="44" name="Oval Callout 43"/>
          <p:cNvSpPr/>
          <p:nvPr/>
        </p:nvSpPr>
        <p:spPr>
          <a:xfrm>
            <a:off x="545120" y="2947786"/>
            <a:ext cx="2804699" cy="1014397"/>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41" name="Straight Arrow Connector 40"/>
          <p:cNvCxnSpPr/>
          <p:nvPr/>
        </p:nvCxnSpPr>
        <p:spPr>
          <a:xfrm>
            <a:off x="1355104" y="2554751"/>
            <a:ext cx="0" cy="1596882"/>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45" name="TextBox 44"/>
          <p:cNvSpPr txBox="1"/>
          <p:nvPr/>
        </p:nvSpPr>
        <p:spPr>
          <a:xfrm>
            <a:off x="967961" y="3098682"/>
            <a:ext cx="2381858" cy="646331"/>
          </a:xfrm>
          <a:prstGeom prst="rect">
            <a:avLst/>
          </a:prstGeom>
          <a:noFill/>
        </p:spPr>
        <p:txBody>
          <a:bodyPr wrap="square" rtlCol="0">
            <a:spAutoFit/>
          </a:bodyPr>
          <a:lstStyle/>
          <a:p>
            <a:r>
              <a:rPr lang="nb-NO" dirty="0" smtClean="0"/>
              <a:t>Power, </a:t>
            </a:r>
            <a:r>
              <a:rPr lang="nb-NO" dirty="0" err="1" smtClean="0"/>
              <a:t>channel</a:t>
            </a:r>
            <a:r>
              <a:rPr lang="nb-NO" dirty="0" smtClean="0"/>
              <a:t> and </a:t>
            </a:r>
            <a:r>
              <a:rPr lang="nb-NO" dirty="0" err="1" smtClean="0"/>
              <a:t>performance</a:t>
            </a:r>
            <a:r>
              <a:rPr lang="nb-NO" dirty="0" smtClean="0"/>
              <a:t> </a:t>
            </a:r>
            <a:r>
              <a:rPr lang="nb-NO" dirty="0" err="1" smtClean="0"/>
              <a:t>metric</a:t>
            </a:r>
            <a:endParaRPr lang="nb-NO" dirty="0"/>
          </a:p>
        </p:txBody>
      </p:sp>
      <p:cxnSp>
        <p:nvCxnSpPr>
          <p:cNvPr id="33" name="Straight Arrow Connector 32"/>
          <p:cNvCxnSpPr/>
          <p:nvPr/>
        </p:nvCxnSpPr>
        <p:spPr>
          <a:xfrm>
            <a:off x="3216087" y="1360978"/>
            <a:ext cx="29290" cy="280010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1009305" y="765810"/>
            <a:ext cx="2559295" cy="369331"/>
          </a:xfrm>
          <a:prstGeom prst="rect">
            <a:avLst/>
          </a:prstGeom>
          <a:noFill/>
        </p:spPr>
        <p:txBody>
          <a:bodyPr wrap="square" rtlCol="0">
            <a:spAutoFit/>
          </a:bodyPr>
          <a:lstStyle/>
          <a:p>
            <a:pPr algn="ctr"/>
            <a:r>
              <a:rPr lang="nb-NO" dirty="0" err="1" smtClean="0"/>
              <a:t>Discovery</a:t>
            </a:r>
            <a:r>
              <a:rPr lang="nb-NO" dirty="0" smtClean="0"/>
              <a:t> Agent</a:t>
            </a:r>
          </a:p>
        </p:txBody>
      </p:sp>
      <p:sp>
        <p:nvSpPr>
          <p:cNvPr id="26" name="TextBox 25"/>
          <p:cNvSpPr txBox="1"/>
          <p:nvPr/>
        </p:nvSpPr>
        <p:spPr>
          <a:xfrm>
            <a:off x="1277030" y="2014253"/>
            <a:ext cx="1939057" cy="369332"/>
          </a:xfrm>
          <a:prstGeom prst="rect">
            <a:avLst/>
          </a:prstGeom>
          <a:noFill/>
        </p:spPr>
        <p:txBody>
          <a:bodyPr wrap="none" rtlCol="0">
            <a:spAutoFit/>
          </a:bodyPr>
          <a:lstStyle/>
          <a:p>
            <a:r>
              <a:rPr lang="nb-NO" dirty="0" smtClean="0"/>
              <a:t>Resource </a:t>
            </a:r>
            <a:r>
              <a:rPr lang="nb-NO" dirty="0" err="1" smtClean="0"/>
              <a:t>Allocator</a:t>
            </a:r>
            <a:endParaRPr lang="nb-NO" dirty="0"/>
          </a:p>
        </p:txBody>
      </p:sp>
      <p:sp>
        <p:nvSpPr>
          <p:cNvPr id="48" name="TextBox 47"/>
          <p:cNvSpPr txBox="1"/>
          <p:nvPr/>
        </p:nvSpPr>
        <p:spPr>
          <a:xfrm>
            <a:off x="410958" y="332656"/>
            <a:ext cx="1553790" cy="369332"/>
          </a:xfrm>
          <a:prstGeom prst="rect">
            <a:avLst/>
          </a:prstGeom>
          <a:noFill/>
        </p:spPr>
        <p:txBody>
          <a:bodyPr wrap="square" rtlCol="0">
            <a:spAutoFit/>
          </a:bodyPr>
          <a:lstStyle/>
          <a:p>
            <a:r>
              <a:rPr lang="nb-NO" dirty="0" smtClean="0"/>
              <a:t>Access Point</a:t>
            </a:r>
            <a:endParaRPr lang="nb-NO" dirty="0"/>
          </a:p>
        </p:txBody>
      </p:sp>
      <p:cxnSp>
        <p:nvCxnSpPr>
          <p:cNvPr id="49" name="Straight Arrow Connector 48"/>
          <p:cNvCxnSpPr/>
          <p:nvPr/>
        </p:nvCxnSpPr>
        <p:spPr>
          <a:xfrm>
            <a:off x="2425245" y="2578454"/>
            <a:ext cx="0" cy="1582632"/>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30" name="TextBox 29"/>
          <p:cNvSpPr txBox="1"/>
          <p:nvPr/>
        </p:nvSpPr>
        <p:spPr>
          <a:xfrm>
            <a:off x="2243884" y="4150305"/>
            <a:ext cx="1001493" cy="369332"/>
          </a:xfrm>
          <a:prstGeom prst="rect">
            <a:avLst/>
          </a:prstGeom>
          <a:noFill/>
        </p:spPr>
        <p:txBody>
          <a:bodyPr wrap="none" rtlCol="0">
            <a:spAutoFit/>
          </a:bodyPr>
          <a:lstStyle/>
          <a:p>
            <a:r>
              <a:rPr lang="nb-NO" dirty="0" smtClean="0"/>
              <a:t>Ethernet</a:t>
            </a:r>
            <a:endParaRPr lang="nb-NO" dirty="0"/>
          </a:p>
        </p:txBody>
      </p:sp>
      <p:sp>
        <p:nvSpPr>
          <p:cNvPr id="28" name="TextBox 27"/>
          <p:cNvSpPr txBox="1"/>
          <p:nvPr/>
        </p:nvSpPr>
        <p:spPr>
          <a:xfrm>
            <a:off x="812017" y="4161086"/>
            <a:ext cx="1133067" cy="646331"/>
          </a:xfrm>
          <a:prstGeom prst="rect">
            <a:avLst/>
          </a:prstGeom>
          <a:noFill/>
        </p:spPr>
        <p:txBody>
          <a:bodyPr wrap="none" rtlCol="0">
            <a:spAutoFit/>
          </a:bodyPr>
          <a:lstStyle/>
          <a:p>
            <a:r>
              <a:rPr lang="nb-NO" dirty="0" smtClean="0"/>
              <a:t>Radio </a:t>
            </a:r>
          </a:p>
          <a:p>
            <a:r>
              <a:rPr lang="nb-NO" dirty="0" err="1" smtClean="0"/>
              <a:t>tranceiver</a:t>
            </a:r>
            <a:endParaRPr lang="nb-NO" dirty="0"/>
          </a:p>
        </p:txBody>
      </p:sp>
      <p:grpSp>
        <p:nvGrpSpPr>
          <p:cNvPr id="38" name="Group 37"/>
          <p:cNvGrpSpPr/>
          <p:nvPr/>
        </p:nvGrpSpPr>
        <p:grpSpPr>
          <a:xfrm>
            <a:off x="752170" y="1177276"/>
            <a:ext cx="1963264" cy="609601"/>
            <a:chOff x="2906513" y="1034773"/>
            <a:chExt cx="1963264" cy="609601"/>
          </a:xfrm>
        </p:grpSpPr>
        <p:sp>
          <p:nvSpPr>
            <p:cNvPr id="36" name="Oval Callout 35"/>
            <p:cNvSpPr/>
            <p:nvPr/>
          </p:nvSpPr>
          <p:spPr>
            <a:xfrm>
              <a:off x="2906513" y="1034773"/>
              <a:ext cx="1696839" cy="609601"/>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7" name="TextBox 36"/>
            <p:cNvSpPr txBox="1"/>
            <p:nvPr/>
          </p:nvSpPr>
          <p:spPr>
            <a:xfrm>
              <a:off x="2956914" y="1154907"/>
              <a:ext cx="1912863" cy="369332"/>
            </a:xfrm>
            <a:prstGeom prst="rect">
              <a:avLst/>
            </a:prstGeom>
            <a:noFill/>
          </p:spPr>
          <p:txBody>
            <a:bodyPr wrap="square" rtlCol="0">
              <a:spAutoFit/>
            </a:bodyPr>
            <a:lstStyle/>
            <a:p>
              <a:r>
                <a:rPr lang="nb-NO" dirty="0" err="1" smtClean="0"/>
                <a:t>Neighbour</a:t>
              </a:r>
              <a:r>
                <a:rPr lang="nb-NO" dirty="0" smtClean="0"/>
                <a:t> list</a:t>
              </a:r>
              <a:endParaRPr lang="nb-NO" dirty="0"/>
            </a:p>
          </p:txBody>
        </p:sp>
      </p:grpSp>
      <p:cxnSp>
        <p:nvCxnSpPr>
          <p:cNvPr id="32" name="Straight Arrow Connector 31"/>
          <p:cNvCxnSpPr/>
          <p:nvPr/>
        </p:nvCxnSpPr>
        <p:spPr>
          <a:xfrm>
            <a:off x="1243266" y="1347088"/>
            <a:ext cx="0" cy="539736"/>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53" name="Rectangle 52"/>
          <p:cNvSpPr/>
          <p:nvPr/>
        </p:nvSpPr>
        <p:spPr>
          <a:xfrm>
            <a:off x="4692876" y="332656"/>
            <a:ext cx="3888432" cy="477993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4" name="Rectangle 53"/>
          <p:cNvSpPr/>
          <p:nvPr/>
        </p:nvSpPr>
        <p:spPr>
          <a:xfrm>
            <a:off x="5095872" y="721477"/>
            <a:ext cx="2866410" cy="648072"/>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Rectangle 54"/>
          <p:cNvSpPr/>
          <p:nvPr/>
        </p:nvSpPr>
        <p:spPr>
          <a:xfrm>
            <a:off x="5094533" y="1909537"/>
            <a:ext cx="2866410" cy="694771"/>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6" name="Rectangle 55"/>
          <p:cNvSpPr/>
          <p:nvPr/>
        </p:nvSpPr>
        <p:spPr>
          <a:xfrm>
            <a:off x="5095872" y="4174799"/>
            <a:ext cx="2866410" cy="694771"/>
          </a:xfrm>
          <a:prstGeom prst="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8" name="Oval Callout 57"/>
          <p:cNvSpPr/>
          <p:nvPr/>
        </p:nvSpPr>
        <p:spPr>
          <a:xfrm>
            <a:off x="7308304" y="2722622"/>
            <a:ext cx="1696839" cy="609601"/>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9" name="TextBox 58"/>
          <p:cNvSpPr txBox="1"/>
          <p:nvPr/>
        </p:nvSpPr>
        <p:spPr>
          <a:xfrm>
            <a:off x="7623058" y="2826431"/>
            <a:ext cx="1224136" cy="369332"/>
          </a:xfrm>
          <a:prstGeom prst="rect">
            <a:avLst/>
          </a:prstGeom>
          <a:noFill/>
        </p:spPr>
        <p:txBody>
          <a:bodyPr wrap="square" rtlCol="0">
            <a:spAutoFit/>
          </a:bodyPr>
          <a:lstStyle/>
          <a:p>
            <a:r>
              <a:rPr lang="nb-NO" dirty="0" smtClean="0"/>
              <a:t>Agent </a:t>
            </a:r>
            <a:r>
              <a:rPr lang="nb-NO" dirty="0" err="1" smtClean="0"/>
              <a:t>msg</a:t>
            </a:r>
            <a:r>
              <a:rPr lang="nb-NO" dirty="0" smtClean="0"/>
              <a:t>.</a:t>
            </a:r>
            <a:endParaRPr lang="nb-NO" dirty="0"/>
          </a:p>
        </p:txBody>
      </p:sp>
      <p:sp>
        <p:nvSpPr>
          <p:cNvPr id="60" name="Oval Callout 59"/>
          <p:cNvSpPr/>
          <p:nvPr/>
        </p:nvSpPr>
        <p:spPr>
          <a:xfrm>
            <a:off x="4826589" y="3156123"/>
            <a:ext cx="2804699" cy="77529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61" name="Straight Arrow Connector 60"/>
          <p:cNvCxnSpPr/>
          <p:nvPr/>
        </p:nvCxnSpPr>
        <p:spPr>
          <a:xfrm>
            <a:off x="5638959" y="2644125"/>
            <a:ext cx="0" cy="153470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4" name="TextBox 63"/>
          <p:cNvSpPr txBox="1"/>
          <p:nvPr/>
        </p:nvSpPr>
        <p:spPr>
          <a:xfrm>
            <a:off x="5249430" y="1909537"/>
            <a:ext cx="2559295" cy="369331"/>
          </a:xfrm>
          <a:prstGeom prst="rect">
            <a:avLst/>
          </a:prstGeom>
          <a:noFill/>
        </p:spPr>
        <p:txBody>
          <a:bodyPr wrap="square" rtlCol="0">
            <a:spAutoFit/>
          </a:bodyPr>
          <a:lstStyle/>
          <a:p>
            <a:pPr algn="ctr"/>
            <a:r>
              <a:rPr lang="nb-NO" dirty="0" err="1" smtClean="0"/>
              <a:t>Discovery</a:t>
            </a:r>
            <a:r>
              <a:rPr lang="nb-NO" dirty="0" smtClean="0"/>
              <a:t> </a:t>
            </a:r>
          </a:p>
        </p:txBody>
      </p:sp>
      <p:sp>
        <p:nvSpPr>
          <p:cNvPr id="65" name="TextBox 64"/>
          <p:cNvSpPr txBox="1"/>
          <p:nvPr/>
        </p:nvSpPr>
        <p:spPr>
          <a:xfrm>
            <a:off x="5575674" y="2171239"/>
            <a:ext cx="1939057" cy="369332"/>
          </a:xfrm>
          <a:prstGeom prst="rect">
            <a:avLst/>
          </a:prstGeom>
          <a:noFill/>
        </p:spPr>
        <p:txBody>
          <a:bodyPr wrap="none" rtlCol="0">
            <a:spAutoFit/>
          </a:bodyPr>
          <a:lstStyle/>
          <a:p>
            <a:r>
              <a:rPr lang="nb-NO" dirty="0" smtClean="0"/>
              <a:t>Resource </a:t>
            </a:r>
            <a:r>
              <a:rPr lang="nb-NO" dirty="0" err="1" smtClean="0"/>
              <a:t>Allocator</a:t>
            </a:r>
            <a:endParaRPr lang="nb-NO" dirty="0"/>
          </a:p>
        </p:txBody>
      </p:sp>
      <p:sp>
        <p:nvSpPr>
          <p:cNvPr id="66" name="TextBox 65"/>
          <p:cNvSpPr txBox="1"/>
          <p:nvPr/>
        </p:nvSpPr>
        <p:spPr>
          <a:xfrm>
            <a:off x="4706544" y="332656"/>
            <a:ext cx="1553790" cy="369332"/>
          </a:xfrm>
          <a:prstGeom prst="rect">
            <a:avLst/>
          </a:prstGeom>
          <a:noFill/>
        </p:spPr>
        <p:txBody>
          <a:bodyPr wrap="square" rtlCol="0">
            <a:spAutoFit/>
          </a:bodyPr>
          <a:lstStyle/>
          <a:p>
            <a:r>
              <a:rPr lang="nb-NO" dirty="0" smtClean="0"/>
              <a:t>Client</a:t>
            </a:r>
            <a:endParaRPr lang="nb-NO" dirty="0"/>
          </a:p>
        </p:txBody>
      </p:sp>
      <p:sp>
        <p:nvSpPr>
          <p:cNvPr id="69" name="TextBox 68"/>
          <p:cNvSpPr txBox="1"/>
          <p:nvPr/>
        </p:nvSpPr>
        <p:spPr>
          <a:xfrm>
            <a:off x="5095872" y="4188286"/>
            <a:ext cx="1133067" cy="646331"/>
          </a:xfrm>
          <a:prstGeom prst="rect">
            <a:avLst/>
          </a:prstGeom>
          <a:noFill/>
        </p:spPr>
        <p:txBody>
          <a:bodyPr wrap="none" rtlCol="0">
            <a:spAutoFit/>
          </a:bodyPr>
          <a:lstStyle/>
          <a:p>
            <a:r>
              <a:rPr lang="nb-NO" dirty="0" smtClean="0"/>
              <a:t>Radio </a:t>
            </a:r>
          </a:p>
          <a:p>
            <a:r>
              <a:rPr lang="nb-NO" dirty="0" err="1" smtClean="0"/>
              <a:t>tranceiver</a:t>
            </a:r>
            <a:endParaRPr lang="nb-NO" dirty="0"/>
          </a:p>
        </p:txBody>
      </p:sp>
      <p:sp>
        <p:nvSpPr>
          <p:cNvPr id="72" name="Oval Callout 71"/>
          <p:cNvSpPr/>
          <p:nvPr/>
        </p:nvSpPr>
        <p:spPr>
          <a:xfrm>
            <a:off x="5141495" y="1036942"/>
            <a:ext cx="1696839" cy="609601"/>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3" name="TextBox 72"/>
          <p:cNvSpPr txBox="1"/>
          <p:nvPr/>
        </p:nvSpPr>
        <p:spPr>
          <a:xfrm>
            <a:off x="5219160" y="1157076"/>
            <a:ext cx="1912863" cy="369332"/>
          </a:xfrm>
          <a:prstGeom prst="rect">
            <a:avLst/>
          </a:prstGeom>
          <a:noFill/>
        </p:spPr>
        <p:txBody>
          <a:bodyPr wrap="square" rtlCol="0">
            <a:spAutoFit/>
          </a:bodyPr>
          <a:lstStyle/>
          <a:p>
            <a:r>
              <a:rPr lang="nb-NO" dirty="0" err="1" smtClean="0"/>
              <a:t>Neighbour</a:t>
            </a:r>
            <a:r>
              <a:rPr lang="nb-NO" dirty="0" smtClean="0"/>
              <a:t> list</a:t>
            </a:r>
            <a:endParaRPr lang="nb-NO" dirty="0"/>
          </a:p>
        </p:txBody>
      </p:sp>
      <p:cxnSp>
        <p:nvCxnSpPr>
          <p:cNvPr id="75" name="Straight Connector 74"/>
          <p:cNvCxnSpPr/>
          <p:nvPr/>
        </p:nvCxnSpPr>
        <p:spPr>
          <a:xfrm flipH="1">
            <a:off x="107504" y="5733256"/>
            <a:ext cx="2886516" cy="0"/>
          </a:xfrm>
          <a:prstGeom prst="line">
            <a:avLst/>
          </a:prstGeom>
        </p:spPr>
        <p:style>
          <a:lnRef idx="3">
            <a:schemeClr val="dk1"/>
          </a:lnRef>
          <a:fillRef idx="0">
            <a:schemeClr val="dk1"/>
          </a:fillRef>
          <a:effectRef idx="2">
            <a:schemeClr val="dk1"/>
          </a:effectRef>
          <a:fontRef idx="minor">
            <a:schemeClr val="tx1"/>
          </a:fontRef>
        </p:style>
      </p:cxnSp>
      <p:sp>
        <p:nvSpPr>
          <p:cNvPr id="76" name="TextBox 75"/>
          <p:cNvSpPr txBox="1"/>
          <p:nvPr/>
        </p:nvSpPr>
        <p:spPr>
          <a:xfrm>
            <a:off x="612410" y="5301208"/>
            <a:ext cx="1369260" cy="369332"/>
          </a:xfrm>
          <a:prstGeom prst="rect">
            <a:avLst/>
          </a:prstGeom>
          <a:noFill/>
        </p:spPr>
        <p:txBody>
          <a:bodyPr wrap="square" rtlCol="0">
            <a:spAutoFit/>
          </a:bodyPr>
          <a:lstStyle/>
          <a:p>
            <a:r>
              <a:rPr lang="nb-NO" dirty="0" err="1" smtClean="0"/>
              <a:t>Internet</a:t>
            </a:r>
            <a:endParaRPr lang="nb-NO" dirty="0"/>
          </a:p>
        </p:txBody>
      </p:sp>
      <p:cxnSp>
        <p:nvCxnSpPr>
          <p:cNvPr id="78" name="Straight Connector 77"/>
          <p:cNvCxnSpPr>
            <a:stCxn id="29" idx="2"/>
          </p:cNvCxnSpPr>
          <p:nvPr/>
        </p:nvCxnSpPr>
        <p:spPr>
          <a:xfrm flipH="1">
            <a:off x="2959819" y="4846404"/>
            <a:ext cx="1" cy="859652"/>
          </a:xfrm>
          <a:prstGeom prst="line">
            <a:avLst/>
          </a:prstGeom>
        </p:spPr>
        <p:style>
          <a:lnRef idx="2">
            <a:schemeClr val="dk1"/>
          </a:lnRef>
          <a:fillRef idx="0">
            <a:schemeClr val="dk1"/>
          </a:fillRef>
          <a:effectRef idx="1">
            <a:schemeClr val="dk1"/>
          </a:effectRef>
          <a:fontRef idx="minor">
            <a:schemeClr val="tx1"/>
          </a:fontRef>
        </p:style>
      </p:cxnSp>
      <p:cxnSp>
        <p:nvCxnSpPr>
          <p:cNvPr id="81" name="Straight Connector 80"/>
          <p:cNvCxnSpPr/>
          <p:nvPr/>
        </p:nvCxnSpPr>
        <p:spPr>
          <a:xfrm>
            <a:off x="1979285" y="4869570"/>
            <a:ext cx="0" cy="1295734"/>
          </a:xfrm>
          <a:prstGeom prst="line">
            <a:avLst/>
          </a:prstGeom>
        </p:spPr>
        <p:style>
          <a:lnRef idx="2">
            <a:schemeClr val="accent2"/>
          </a:lnRef>
          <a:fillRef idx="0">
            <a:schemeClr val="accent2"/>
          </a:fillRef>
          <a:effectRef idx="1">
            <a:schemeClr val="accent2"/>
          </a:effectRef>
          <a:fontRef idx="minor">
            <a:schemeClr val="tx1"/>
          </a:fontRef>
        </p:style>
      </p:cxnSp>
      <p:cxnSp>
        <p:nvCxnSpPr>
          <p:cNvPr id="82" name="Straight Connector 81"/>
          <p:cNvCxnSpPr/>
          <p:nvPr/>
        </p:nvCxnSpPr>
        <p:spPr>
          <a:xfrm>
            <a:off x="5811806" y="4869570"/>
            <a:ext cx="0" cy="1295734"/>
          </a:xfrm>
          <a:prstGeom prst="line">
            <a:avLst/>
          </a:prstGeom>
        </p:spPr>
        <p:style>
          <a:lnRef idx="2">
            <a:schemeClr val="accent2"/>
          </a:lnRef>
          <a:fillRef idx="0">
            <a:schemeClr val="accent2"/>
          </a:fillRef>
          <a:effectRef idx="1">
            <a:schemeClr val="accent2"/>
          </a:effectRef>
          <a:fontRef idx="minor">
            <a:schemeClr val="tx1"/>
          </a:fontRef>
        </p:style>
      </p:cxnSp>
      <p:cxnSp>
        <p:nvCxnSpPr>
          <p:cNvPr id="83" name="Straight Connector 82"/>
          <p:cNvCxnSpPr/>
          <p:nvPr/>
        </p:nvCxnSpPr>
        <p:spPr>
          <a:xfrm flipH="1">
            <a:off x="1979285" y="6165304"/>
            <a:ext cx="3832522" cy="0"/>
          </a:xfrm>
          <a:prstGeom prst="line">
            <a:avLst/>
          </a:prstGeom>
        </p:spPr>
        <p:style>
          <a:lnRef idx="2">
            <a:schemeClr val="accent2"/>
          </a:lnRef>
          <a:fillRef idx="0">
            <a:schemeClr val="accent2"/>
          </a:fillRef>
          <a:effectRef idx="1">
            <a:schemeClr val="accent2"/>
          </a:effectRef>
          <a:fontRef idx="minor">
            <a:schemeClr val="tx1"/>
          </a:fontRef>
        </p:style>
      </p:cxnSp>
      <p:sp>
        <p:nvSpPr>
          <p:cNvPr id="87" name="TextBox 86"/>
          <p:cNvSpPr txBox="1"/>
          <p:nvPr/>
        </p:nvSpPr>
        <p:spPr>
          <a:xfrm>
            <a:off x="6228939" y="5517437"/>
            <a:ext cx="1732009" cy="369332"/>
          </a:xfrm>
          <a:prstGeom prst="rect">
            <a:avLst/>
          </a:prstGeom>
          <a:noFill/>
        </p:spPr>
        <p:txBody>
          <a:bodyPr wrap="square" rtlCol="0">
            <a:spAutoFit/>
          </a:bodyPr>
          <a:lstStyle/>
          <a:p>
            <a:r>
              <a:rPr lang="nb-NO" dirty="0" smtClean="0"/>
              <a:t>IEEE 802.11</a:t>
            </a:r>
            <a:endParaRPr lang="nb-NO" dirty="0"/>
          </a:p>
        </p:txBody>
      </p:sp>
      <p:sp>
        <p:nvSpPr>
          <p:cNvPr id="94" name="TextBox 93"/>
          <p:cNvSpPr txBox="1"/>
          <p:nvPr/>
        </p:nvSpPr>
        <p:spPr>
          <a:xfrm>
            <a:off x="5201786" y="719340"/>
            <a:ext cx="2559295" cy="369331"/>
          </a:xfrm>
          <a:prstGeom prst="rect">
            <a:avLst/>
          </a:prstGeom>
          <a:noFill/>
        </p:spPr>
        <p:txBody>
          <a:bodyPr wrap="square" rtlCol="0">
            <a:spAutoFit/>
          </a:bodyPr>
          <a:lstStyle/>
          <a:p>
            <a:pPr algn="ctr"/>
            <a:r>
              <a:rPr lang="nb-NO" dirty="0" err="1" smtClean="0"/>
              <a:t>Discovery</a:t>
            </a:r>
            <a:r>
              <a:rPr lang="nb-NO" smtClean="0"/>
              <a:t> Agent</a:t>
            </a:r>
            <a:endParaRPr lang="nb-NO" dirty="0" smtClean="0"/>
          </a:p>
        </p:txBody>
      </p:sp>
      <p:cxnSp>
        <p:nvCxnSpPr>
          <p:cNvPr id="63" name="Straight Arrow Connector 62"/>
          <p:cNvCxnSpPr/>
          <p:nvPr/>
        </p:nvCxnSpPr>
        <p:spPr>
          <a:xfrm>
            <a:off x="7798156" y="1369549"/>
            <a:ext cx="0" cy="282901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97" name="TextBox 96"/>
          <p:cNvSpPr txBox="1"/>
          <p:nvPr/>
        </p:nvSpPr>
        <p:spPr>
          <a:xfrm>
            <a:off x="5038009" y="3220606"/>
            <a:ext cx="2381858" cy="646331"/>
          </a:xfrm>
          <a:prstGeom prst="rect">
            <a:avLst/>
          </a:prstGeom>
          <a:noFill/>
        </p:spPr>
        <p:txBody>
          <a:bodyPr wrap="square" rtlCol="0">
            <a:spAutoFit/>
          </a:bodyPr>
          <a:lstStyle/>
          <a:p>
            <a:r>
              <a:rPr lang="nb-NO" dirty="0" smtClean="0"/>
              <a:t>Power, </a:t>
            </a:r>
            <a:r>
              <a:rPr lang="nb-NO" dirty="0" err="1" smtClean="0"/>
              <a:t>channel</a:t>
            </a:r>
            <a:r>
              <a:rPr lang="nb-NO" dirty="0" smtClean="0"/>
              <a:t> and </a:t>
            </a:r>
            <a:r>
              <a:rPr lang="nb-NO" dirty="0" err="1" smtClean="0"/>
              <a:t>performance</a:t>
            </a:r>
            <a:r>
              <a:rPr lang="nb-NO" dirty="0" smtClean="0"/>
              <a:t> </a:t>
            </a:r>
            <a:r>
              <a:rPr lang="nb-NO" dirty="0" err="1" smtClean="0"/>
              <a:t>metric</a:t>
            </a:r>
            <a:endParaRPr lang="nb-NO" dirty="0"/>
          </a:p>
        </p:txBody>
      </p:sp>
      <p:cxnSp>
        <p:nvCxnSpPr>
          <p:cNvPr id="99" name="Straight Arrow Connector 98"/>
          <p:cNvCxnSpPr/>
          <p:nvPr/>
        </p:nvCxnSpPr>
        <p:spPr>
          <a:xfrm>
            <a:off x="5662405" y="1407400"/>
            <a:ext cx="0" cy="434416"/>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00" name="TextBox 99"/>
          <p:cNvSpPr txBox="1"/>
          <p:nvPr/>
        </p:nvSpPr>
        <p:spPr>
          <a:xfrm>
            <a:off x="3620656" y="5755556"/>
            <a:ext cx="1686663" cy="369332"/>
          </a:xfrm>
          <a:prstGeom prst="rect">
            <a:avLst/>
          </a:prstGeom>
          <a:noFill/>
        </p:spPr>
        <p:txBody>
          <a:bodyPr wrap="square" rtlCol="0">
            <a:spAutoFit/>
          </a:bodyPr>
          <a:lstStyle/>
          <a:p>
            <a:r>
              <a:rPr lang="nb-NO" dirty="0" smtClean="0"/>
              <a:t>Radio</a:t>
            </a:r>
            <a:endParaRPr lang="nb-NO" dirty="0"/>
          </a:p>
        </p:txBody>
      </p:sp>
    </p:spTree>
    <p:extLst>
      <p:ext uri="{BB962C8B-B14F-4D97-AF65-F5344CB8AC3E}">
        <p14:creationId xmlns:p14="http://schemas.microsoft.com/office/powerpoint/2010/main" xmlns="" val="4220469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38338"/>
          </a:xfrm>
        </p:spPr>
        <p:txBody>
          <a:bodyPr>
            <a:normAutofit/>
          </a:bodyPr>
          <a:lstStyle/>
          <a:p>
            <a:r>
              <a:rPr lang="nb-NO" dirty="0" smtClean="0"/>
              <a:t>False agents</a:t>
            </a:r>
            <a:br>
              <a:rPr lang="nb-NO" dirty="0" smtClean="0"/>
            </a:br>
            <a:r>
              <a:rPr lang="nb-NO" dirty="0"/>
              <a:t/>
            </a:r>
            <a:br>
              <a:rPr lang="nb-NO" dirty="0"/>
            </a:br>
            <a:r>
              <a:rPr lang="nb-NO" dirty="0" smtClean="0"/>
              <a:t/>
            </a:r>
            <a:br>
              <a:rPr lang="nb-NO" dirty="0" smtClean="0"/>
            </a:br>
            <a:r>
              <a:rPr lang="nb-NO" dirty="0" err="1" smtClean="0"/>
              <a:t>Privacy</a:t>
            </a:r>
            <a:endParaRPr lang="nb-NO" dirty="0"/>
          </a:p>
        </p:txBody>
      </p:sp>
    </p:spTree>
    <p:extLst>
      <p:ext uri="{BB962C8B-B14F-4D97-AF65-F5344CB8AC3E}">
        <p14:creationId xmlns:p14="http://schemas.microsoft.com/office/powerpoint/2010/main" xmlns="" val="1475614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Connector 3"/>
          <p:cNvSpPr/>
          <p:nvPr/>
        </p:nvSpPr>
        <p:spPr>
          <a:xfrm>
            <a:off x="2051720" y="1628800"/>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Flowchart: Connector 4"/>
          <p:cNvSpPr/>
          <p:nvPr/>
        </p:nvSpPr>
        <p:spPr>
          <a:xfrm>
            <a:off x="2315000" y="1232756"/>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 name="Flowchart: Connector 5"/>
          <p:cNvSpPr/>
          <p:nvPr/>
        </p:nvSpPr>
        <p:spPr>
          <a:xfrm>
            <a:off x="2575230" y="4509120"/>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 name="Flowchart: Connector 6"/>
          <p:cNvSpPr/>
          <p:nvPr/>
        </p:nvSpPr>
        <p:spPr>
          <a:xfrm>
            <a:off x="2051720" y="5553236"/>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Flowchart: Connector 7"/>
          <p:cNvSpPr/>
          <p:nvPr/>
        </p:nvSpPr>
        <p:spPr>
          <a:xfrm>
            <a:off x="3635896" y="5445224"/>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Flowchart: Connector 8"/>
          <p:cNvSpPr/>
          <p:nvPr/>
        </p:nvSpPr>
        <p:spPr>
          <a:xfrm>
            <a:off x="4691490" y="1825588"/>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Flowchart: Connector 9"/>
          <p:cNvSpPr/>
          <p:nvPr/>
        </p:nvSpPr>
        <p:spPr>
          <a:xfrm>
            <a:off x="1858471" y="3933056"/>
            <a:ext cx="216024" cy="216024"/>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Flowchart: Connector 10"/>
          <p:cNvSpPr/>
          <p:nvPr/>
        </p:nvSpPr>
        <p:spPr>
          <a:xfrm>
            <a:off x="4463988" y="3429000"/>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Flowchart: Connector 11"/>
          <p:cNvSpPr/>
          <p:nvPr/>
        </p:nvSpPr>
        <p:spPr>
          <a:xfrm>
            <a:off x="7535380" y="2390800"/>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 name="Flowchart: Connector 12"/>
          <p:cNvSpPr/>
          <p:nvPr/>
        </p:nvSpPr>
        <p:spPr>
          <a:xfrm>
            <a:off x="7759534" y="4079540"/>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Flowchart: Connector 13"/>
          <p:cNvSpPr/>
          <p:nvPr/>
        </p:nvSpPr>
        <p:spPr>
          <a:xfrm>
            <a:off x="2267744" y="3068960"/>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Flowchart: Connector 14"/>
          <p:cNvSpPr/>
          <p:nvPr/>
        </p:nvSpPr>
        <p:spPr>
          <a:xfrm>
            <a:off x="4572000" y="1272226"/>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Flowchart: Connector 15"/>
          <p:cNvSpPr/>
          <p:nvPr/>
        </p:nvSpPr>
        <p:spPr>
          <a:xfrm>
            <a:off x="6084168" y="1124744"/>
            <a:ext cx="216024" cy="216024"/>
          </a:xfrm>
          <a:prstGeom prst="flowChartConnec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Flowchart: Connector 16"/>
          <p:cNvSpPr/>
          <p:nvPr/>
        </p:nvSpPr>
        <p:spPr>
          <a:xfrm>
            <a:off x="777507" y="2638990"/>
            <a:ext cx="3852428" cy="4022948"/>
          </a:xfrm>
          <a:prstGeom prst="flowChartConnector">
            <a:avLst/>
          </a:prstGeom>
          <a:noFill/>
          <a:ln w="6350">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cxnSp>
        <p:nvCxnSpPr>
          <p:cNvPr id="19" name="Straight Arrow Connector 18"/>
          <p:cNvCxnSpPr>
            <a:stCxn id="10" idx="6"/>
            <a:endCxn id="13" idx="2"/>
          </p:cNvCxnSpPr>
          <p:nvPr/>
        </p:nvCxnSpPr>
        <p:spPr>
          <a:xfrm>
            <a:off x="2074495" y="4041068"/>
            <a:ext cx="5685039" cy="146484"/>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6" idx="3"/>
          </p:cNvCxnSpPr>
          <p:nvPr/>
        </p:nvCxnSpPr>
        <p:spPr>
          <a:xfrm flipV="1">
            <a:off x="2201317" y="4693508"/>
            <a:ext cx="405549" cy="85972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6"/>
            <a:endCxn id="13" idx="3"/>
          </p:cNvCxnSpPr>
          <p:nvPr/>
        </p:nvCxnSpPr>
        <p:spPr>
          <a:xfrm flipV="1">
            <a:off x="2791254" y="4263928"/>
            <a:ext cx="4999916" cy="353204"/>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6" idx="1"/>
            <a:endCxn id="14" idx="4"/>
          </p:cNvCxnSpPr>
          <p:nvPr/>
        </p:nvCxnSpPr>
        <p:spPr>
          <a:xfrm flipH="1" flipV="1">
            <a:off x="2375756" y="3284984"/>
            <a:ext cx="231110" cy="125577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8" idx="1"/>
            <a:endCxn id="6" idx="5"/>
          </p:cNvCxnSpPr>
          <p:nvPr/>
        </p:nvCxnSpPr>
        <p:spPr>
          <a:xfrm flipH="1" flipV="1">
            <a:off x="2759618" y="4693508"/>
            <a:ext cx="907914" cy="78335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6" idx="2"/>
          </p:cNvCxnSpPr>
          <p:nvPr/>
        </p:nvCxnSpPr>
        <p:spPr>
          <a:xfrm flipH="1" flipV="1">
            <a:off x="2074495" y="4123490"/>
            <a:ext cx="500735" cy="49364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629826" y="3645024"/>
            <a:ext cx="360040" cy="369332"/>
          </a:xfrm>
          <a:prstGeom prst="rect">
            <a:avLst/>
          </a:prstGeom>
          <a:noFill/>
        </p:spPr>
        <p:txBody>
          <a:bodyPr wrap="square" rtlCol="0">
            <a:spAutoFit/>
          </a:bodyPr>
          <a:lstStyle/>
          <a:p>
            <a:r>
              <a:rPr lang="nb-NO" dirty="0"/>
              <a:t>B</a:t>
            </a:r>
          </a:p>
        </p:txBody>
      </p:sp>
      <p:sp>
        <p:nvSpPr>
          <p:cNvPr id="34" name="TextBox 33"/>
          <p:cNvSpPr txBox="1"/>
          <p:nvPr/>
        </p:nvSpPr>
        <p:spPr>
          <a:xfrm>
            <a:off x="8100392" y="4070345"/>
            <a:ext cx="360040" cy="369332"/>
          </a:xfrm>
          <a:prstGeom prst="rect">
            <a:avLst/>
          </a:prstGeom>
          <a:noFill/>
        </p:spPr>
        <p:txBody>
          <a:bodyPr wrap="square" rtlCol="0">
            <a:spAutoFit/>
          </a:bodyPr>
          <a:lstStyle/>
          <a:p>
            <a:r>
              <a:rPr lang="nb-NO" dirty="0" err="1" smtClean="0"/>
              <a:t>X</a:t>
            </a:r>
            <a:endParaRPr lang="nb-NO" dirty="0"/>
          </a:p>
        </p:txBody>
      </p:sp>
      <p:sp>
        <p:nvSpPr>
          <p:cNvPr id="35" name="TextBox 34"/>
          <p:cNvSpPr txBox="1"/>
          <p:nvPr/>
        </p:nvSpPr>
        <p:spPr>
          <a:xfrm>
            <a:off x="2523701" y="2992306"/>
            <a:ext cx="360040" cy="369332"/>
          </a:xfrm>
          <a:prstGeom prst="rect">
            <a:avLst/>
          </a:prstGeom>
          <a:noFill/>
        </p:spPr>
        <p:txBody>
          <a:bodyPr wrap="square" rtlCol="0">
            <a:spAutoFit/>
          </a:bodyPr>
          <a:lstStyle/>
          <a:p>
            <a:r>
              <a:rPr lang="nb-NO" dirty="0" smtClean="0"/>
              <a:t>A</a:t>
            </a:r>
            <a:endParaRPr lang="nb-NO" dirty="0"/>
          </a:p>
        </p:txBody>
      </p:sp>
      <p:sp>
        <p:nvSpPr>
          <p:cNvPr id="36" name="TextBox 35"/>
          <p:cNvSpPr txBox="1"/>
          <p:nvPr/>
        </p:nvSpPr>
        <p:spPr>
          <a:xfrm>
            <a:off x="3923928" y="5413729"/>
            <a:ext cx="360040" cy="369332"/>
          </a:xfrm>
          <a:prstGeom prst="rect">
            <a:avLst/>
          </a:prstGeom>
          <a:noFill/>
        </p:spPr>
        <p:txBody>
          <a:bodyPr wrap="square" rtlCol="0">
            <a:spAutoFit/>
          </a:bodyPr>
          <a:lstStyle/>
          <a:p>
            <a:r>
              <a:rPr lang="nb-NO" dirty="0" smtClean="0"/>
              <a:t>D</a:t>
            </a:r>
            <a:endParaRPr lang="nb-NO" dirty="0"/>
          </a:p>
        </p:txBody>
      </p:sp>
      <p:sp>
        <p:nvSpPr>
          <p:cNvPr id="37" name="TextBox 36"/>
          <p:cNvSpPr txBox="1"/>
          <p:nvPr/>
        </p:nvSpPr>
        <p:spPr>
          <a:xfrm>
            <a:off x="2423012" y="5540660"/>
            <a:ext cx="360040" cy="369332"/>
          </a:xfrm>
          <a:prstGeom prst="rect">
            <a:avLst/>
          </a:prstGeom>
          <a:noFill/>
        </p:spPr>
        <p:txBody>
          <a:bodyPr wrap="square" rtlCol="0">
            <a:spAutoFit/>
          </a:bodyPr>
          <a:lstStyle/>
          <a:p>
            <a:r>
              <a:rPr lang="nb-NO" dirty="0" smtClean="0"/>
              <a:t>C</a:t>
            </a:r>
            <a:endParaRPr lang="nb-NO" dirty="0"/>
          </a:p>
        </p:txBody>
      </p:sp>
      <p:sp>
        <p:nvSpPr>
          <p:cNvPr id="38" name="TextBox 37"/>
          <p:cNvSpPr txBox="1"/>
          <p:nvPr/>
        </p:nvSpPr>
        <p:spPr>
          <a:xfrm>
            <a:off x="2853535" y="4119319"/>
            <a:ext cx="360040" cy="369332"/>
          </a:xfrm>
          <a:prstGeom prst="rect">
            <a:avLst/>
          </a:prstGeom>
          <a:noFill/>
        </p:spPr>
        <p:txBody>
          <a:bodyPr wrap="square" rtlCol="0">
            <a:spAutoFit/>
          </a:bodyPr>
          <a:lstStyle/>
          <a:p>
            <a:r>
              <a:rPr lang="nb-NO" dirty="0" smtClean="0"/>
              <a:t>1</a:t>
            </a:r>
            <a:endParaRPr lang="nb-NO" dirty="0"/>
          </a:p>
        </p:txBody>
      </p:sp>
      <p:sp>
        <p:nvSpPr>
          <p:cNvPr id="2" name="TextBox 1"/>
          <p:cNvSpPr txBox="1"/>
          <p:nvPr/>
        </p:nvSpPr>
        <p:spPr>
          <a:xfrm>
            <a:off x="626888" y="404664"/>
            <a:ext cx="4513705" cy="707886"/>
          </a:xfrm>
          <a:prstGeom prst="rect">
            <a:avLst/>
          </a:prstGeom>
          <a:noFill/>
        </p:spPr>
        <p:txBody>
          <a:bodyPr wrap="square" rtlCol="0">
            <a:spAutoFit/>
          </a:bodyPr>
          <a:lstStyle/>
          <a:p>
            <a:r>
              <a:rPr lang="nb-NO" sz="4000" dirty="0" err="1" smtClean="0"/>
              <a:t>Privacy</a:t>
            </a:r>
            <a:endParaRPr lang="nb-NO" sz="4000" dirty="0"/>
          </a:p>
        </p:txBody>
      </p:sp>
    </p:spTree>
    <p:extLst>
      <p:ext uri="{BB962C8B-B14F-4D97-AF65-F5344CB8AC3E}">
        <p14:creationId xmlns:p14="http://schemas.microsoft.com/office/powerpoint/2010/main" xmlns="" val="3973287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3792" y="1916832"/>
            <a:ext cx="9627379" cy="4401205"/>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nb-NO" altLang="nb-NO" sz="1600" dirty="0">
                <a:solidFill>
                  <a:srgbClr val="000000"/>
                </a:solidFill>
                <a:latin typeface="Lucida Grande"/>
                <a:cs typeface="Arial" pitchFamily="34" charset="0"/>
              </a:rPr>
              <a:t>. </a:t>
            </a:r>
            <a:r>
              <a:rPr lang="nb-NO" altLang="nb-NO" sz="1600" b="1" dirty="0">
                <a:solidFill>
                  <a:srgbClr val="000000"/>
                </a:solidFill>
                <a:latin typeface="Lucida Grande"/>
                <a:cs typeface="Arial" pitchFamily="34" charset="0"/>
                <a:hlinkClick r:id="rId2" tooltip="Abstract"/>
              </a:rPr>
              <a:t>arXiv:1212.0724</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hlinkClick r:id="rId3" tooltip="Download PDF"/>
              </a:rPr>
              <a:t>pdf</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hlinkClick r:id="rId4" tooltip="Other formats"/>
              </a:rPr>
              <a:t>other</a:t>
            </a:r>
            <a:r>
              <a:rPr lang="nb-NO" altLang="nb-NO" sz="1600" b="1" dirty="0">
                <a:solidFill>
                  <a:srgbClr val="000000"/>
                </a:solidFill>
                <a:latin typeface="Lucida Grande"/>
                <a:cs typeface="Arial" pitchFamily="34" charset="0"/>
              </a:rPr>
              <a:t>]</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1600" b="1" dirty="0">
                <a:solidFill>
                  <a:srgbClr val="000000"/>
                </a:solidFill>
                <a:latin typeface="Lucida Grande"/>
                <a:cs typeface="Arial" pitchFamily="34" charset="0"/>
              </a:rPr>
              <a:t>A </a:t>
            </a:r>
            <a:r>
              <a:rPr lang="nb-NO" altLang="nb-NO" sz="1600" b="1" dirty="0" err="1">
                <a:solidFill>
                  <a:srgbClr val="000000"/>
                </a:solidFill>
                <a:latin typeface="Lucida Grande"/>
                <a:cs typeface="Arial" pitchFamily="34" charset="0"/>
              </a:rPr>
              <a:t>Potential</a:t>
            </a:r>
            <a:r>
              <a:rPr lang="nb-NO" altLang="nb-NO" sz="1600" b="1" dirty="0">
                <a:solidFill>
                  <a:srgbClr val="000000"/>
                </a:solidFill>
                <a:latin typeface="Lucida Grande"/>
                <a:cs typeface="Arial" pitchFamily="34" charset="0"/>
              </a:rPr>
              <a:t> Game for Power and </a:t>
            </a:r>
            <a:r>
              <a:rPr lang="nb-NO" altLang="nb-NO" sz="1600" b="1" dirty="0" err="1">
                <a:solidFill>
                  <a:srgbClr val="000000"/>
                </a:solidFill>
                <a:latin typeface="Lucida Grande"/>
                <a:cs typeface="Arial" pitchFamily="34" charset="0"/>
              </a:rPr>
              <a:t>Frequency</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rPr>
              <a:t>Allocation</a:t>
            </a:r>
            <a:r>
              <a:rPr lang="nb-NO" altLang="nb-NO" sz="1600" b="1" dirty="0">
                <a:solidFill>
                  <a:srgbClr val="000000"/>
                </a:solidFill>
                <a:latin typeface="Lucida Grande"/>
                <a:cs typeface="Arial" pitchFamily="34" charset="0"/>
              </a:rPr>
              <a:t> in Large-</a:t>
            </a:r>
            <a:r>
              <a:rPr lang="nb-NO" altLang="nb-NO" sz="1600" b="1" dirty="0" err="1">
                <a:solidFill>
                  <a:srgbClr val="000000"/>
                </a:solidFill>
                <a:latin typeface="Lucida Grande"/>
                <a:cs typeface="Arial" pitchFamily="34" charset="0"/>
              </a:rPr>
              <a:t>Scale</a:t>
            </a:r>
            <a:r>
              <a:rPr lang="nb-NO" altLang="nb-NO" sz="1600" b="1" dirty="0">
                <a:solidFill>
                  <a:srgbClr val="000000"/>
                </a:solidFill>
                <a:latin typeface="Lucida Grande"/>
                <a:cs typeface="Arial" pitchFamily="34" charset="0"/>
              </a:rPr>
              <a:t> Wireless Networks</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2400" dirty="0">
                <a:solidFill>
                  <a:srgbClr val="000000"/>
                </a:solidFill>
                <a:latin typeface="Lucida Grande"/>
                <a:cs typeface="Arial" pitchFamily="34" charset="0"/>
                <a:hlinkClick r:id="rId5"/>
              </a:rPr>
              <a:t>Brage Ellingsæter</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6"/>
              </a:rPr>
              <a:t>Magnus Skjegstad</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7"/>
              </a:rPr>
              <a:t>Torleiv Maseng</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1400" dirty="0" err="1">
                <a:solidFill>
                  <a:srgbClr val="000000"/>
                </a:solidFill>
                <a:latin typeface="Lucida Grande"/>
                <a:cs typeface="Arial" pitchFamily="34" charset="0"/>
              </a:rPr>
              <a:t>Subjects</a:t>
            </a:r>
            <a:r>
              <a:rPr lang="nb-NO" altLang="nb-NO" sz="1400" dirty="0">
                <a:solidFill>
                  <a:srgbClr val="000000"/>
                </a:solidFill>
                <a:latin typeface="Lucida Grande"/>
                <a:cs typeface="Arial" pitchFamily="34" charset="0"/>
              </a:rPr>
              <a:t>: </a:t>
            </a:r>
            <a:r>
              <a:rPr lang="nb-NO" altLang="nb-NO" sz="1400" b="1" dirty="0">
                <a:solidFill>
                  <a:srgbClr val="000000"/>
                </a:solidFill>
                <a:latin typeface="Lucida Grande"/>
                <a:cs typeface="Arial" pitchFamily="34" charset="0"/>
              </a:rPr>
              <a:t>Networking and </a:t>
            </a:r>
            <a:r>
              <a:rPr lang="nb-NO" altLang="nb-NO" sz="1400" b="1" dirty="0" err="1">
                <a:solidFill>
                  <a:srgbClr val="000000"/>
                </a:solidFill>
                <a:latin typeface="Lucida Grande"/>
                <a:cs typeface="Arial" pitchFamily="34" charset="0"/>
              </a:rPr>
              <a:t>Internet</a:t>
            </a:r>
            <a:r>
              <a:rPr lang="nb-NO" altLang="nb-NO" sz="1400" b="1" dirty="0">
                <a:solidFill>
                  <a:srgbClr val="000000"/>
                </a:solidFill>
                <a:latin typeface="Lucida Grande"/>
                <a:cs typeface="Arial" pitchFamily="34" charset="0"/>
              </a:rPr>
              <a:t> Architecture (cs.NI)</a:t>
            </a:r>
            <a:endParaRPr lang="nb-NO" altLang="nb-NO" sz="1600" dirty="0">
              <a:solidFill>
                <a:srgbClr val="000000"/>
              </a:solidFill>
              <a:latin typeface="Lucida Grande"/>
              <a:cs typeface="Arial" pitchFamily="34" charset="0"/>
            </a:endParaRPr>
          </a:p>
          <a:p>
            <a:pPr lvl="0" eaLnBrk="0" fontAlgn="base" hangingPunct="0">
              <a:spcBef>
                <a:spcPct val="0"/>
              </a:spcBef>
              <a:spcAft>
                <a:spcPct val="0"/>
              </a:spcAft>
            </a:pPr>
            <a:r>
              <a:rPr lang="nb-NO" altLang="nb-NO" sz="1600" dirty="0">
                <a:solidFill>
                  <a:srgbClr val="000000"/>
                </a:solidFill>
                <a:latin typeface="Lucida Grande"/>
                <a:cs typeface="Arial" pitchFamily="34" charset="0"/>
              </a:rPr>
              <a:t>2. </a:t>
            </a:r>
            <a:r>
              <a:rPr lang="nb-NO" altLang="nb-NO" sz="1600" b="1" dirty="0">
                <a:solidFill>
                  <a:srgbClr val="000000"/>
                </a:solidFill>
                <a:latin typeface="Lucida Grande"/>
                <a:cs typeface="Arial" pitchFamily="34" charset="0"/>
                <a:hlinkClick r:id="rId8" tooltip="Abstract"/>
              </a:rPr>
              <a:t>arXiv:1210.5219</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hlinkClick r:id="rId9" tooltip="Download PDF"/>
              </a:rPr>
              <a:t>pdf</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hlinkClick r:id="rId10" tooltip="Other formats"/>
              </a:rPr>
              <a:t>other</a:t>
            </a:r>
            <a:r>
              <a:rPr lang="nb-NO" altLang="nb-NO" sz="1600" b="1" dirty="0">
                <a:solidFill>
                  <a:srgbClr val="000000"/>
                </a:solidFill>
                <a:latin typeface="Lucida Grande"/>
                <a:cs typeface="Arial" pitchFamily="34" charset="0"/>
              </a:rPr>
              <a:t>]</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1600" b="1" dirty="0">
                <a:solidFill>
                  <a:srgbClr val="000000"/>
                </a:solidFill>
                <a:latin typeface="Lucida Grande"/>
                <a:cs typeface="Arial" pitchFamily="34" charset="0"/>
              </a:rPr>
              <a:t>The Domino </a:t>
            </a:r>
            <a:r>
              <a:rPr lang="nb-NO" altLang="nb-NO" sz="1600" b="1" dirty="0" err="1">
                <a:solidFill>
                  <a:srgbClr val="000000"/>
                </a:solidFill>
                <a:latin typeface="Lucida Grande"/>
                <a:cs typeface="Arial" pitchFamily="34" charset="0"/>
              </a:rPr>
              <a:t>Effect</a:t>
            </a:r>
            <a:r>
              <a:rPr lang="nb-NO" altLang="nb-NO" sz="1600" b="1" dirty="0">
                <a:solidFill>
                  <a:srgbClr val="000000"/>
                </a:solidFill>
                <a:latin typeface="Lucida Grande"/>
                <a:cs typeface="Arial" pitchFamily="34" charset="0"/>
              </a:rPr>
              <a:t> in </a:t>
            </a:r>
            <a:r>
              <a:rPr lang="nb-NO" altLang="nb-NO" sz="1600" b="1" dirty="0" err="1">
                <a:solidFill>
                  <a:srgbClr val="000000"/>
                </a:solidFill>
                <a:latin typeface="Lucida Grande"/>
                <a:cs typeface="Arial" pitchFamily="34" charset="0"/>
              </a:rPr>
              <a:t>Decentralized</a:t>
            </a:r>
            <a:r>
              <a:rPr lang="nb-NO" altLang="nb-NO" sz="1600" b="1" dirty="0">
                <a:solidFill>
                  <a:srgbClr val="000000"/>
                </a:solidFill>
                <a:latin typeface="Lucida Grande"/>
                <a:cs typeface="Arial" pitchFamily="34" charset="0"/>
              </a:rPr>
              <a:t> Wireless Networks</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2400" dirty="0">
                <a:solidFill>
                  <a:srgbClr val="000000"/>
                </a:solidFill>
                <a:latin typeface="Lucida Grande"/>
                <a:cs typeface="Arial" pitchFamily="34" charset="0"/>
                <a:hlinkClick r:id="rId5"/>
              </a:rPr>
              <a:t>Brage Ellingsæter</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7"/>
              </a:rPr>
              <a:t>Torleiv Maseng</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1400" dirty="0" err="1">
                <a:solidFill>
                  <a:srgbClr val="000000"/>
                </a:solidFill>
                <a:latin typeface="Lucida Grande"/>
                <a:cs typeface="Arial" pitchFamily="34" charset="0"/>
              </a:rPr>
              <a:t>Comments</a:t>
            </a:r>
            <a:r>
              <a:rPr lang="nb-NO" altLang="nb-NO" sz="1400" dirty="0">
                <a:solidFill>
                  <a:srgbClr val="000000"/>
                </a:solidFill>
                <a:latin typeface="Lucida Grande"/>
                <a:cs typeface="Arial" pitchFamily="34" charset="0"/>
              </a:rPr>
              <a:t>: 6 </a:t>
            </a:r>
            <a:r>
              <a:rPr lang="nb-NO" altLang="nb-NO" sz="1400" dirty="0" err="1">
                <a:solidFill>
                  <a:srgbClr val="000000"/>
                </a:solidFill>
                <a:latin typeface="Lucida Grande"/>
                <a:cs typeface="Arial" pitchFamily="34" charset="0"/>
              </a:rPr>
              <a:t>pages</a:t>
            </a:r>
            <a:r>
              <a:rPr lang="nb-NO" altLang="nb-NO" sz="1400" dirty="0">
                <a:solidFill>
                  <a:srgbClr val="000000"/>
                </a:solidFill>
                <a:latin typeface="Lucida Grande"/>
                <a:cs typeface="Arial" pitchFamily="34" charset="0"/>
              </a:rPr>
              <a:t>, 9 </a:t>
            </a:r>
            <a:r>
              <a:rPr lang="nb-NO" altLang="nb-NO" sz="1400" dirty="0" err="1">
                <a:solidFill>
                  <a:srgbClr val="000000"/>
                </a:solidFill>
                <a:latin typeface="Lucida Grande"/>
                <a:cs typeface="Arial" pitchFamily="34" charset="0"/>
              </a:rPr>
              <a:t>figures</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1400" dirty="0" err="1">
                <a:solidFill>
                  <a:srgbClr val="000000"/>
                </a:solidFill>
                <a:latin typeface="Lucida Grande"/>
                <a:cs typeface="Arial" pitchFamily="34" charset="0"/>
              </a:rPr>
              <a:t>Subjects</a:t>
            </a:r>
            <a:r>
              <a:rPr lang="nb-NO" altLang="nb-NO" sz="1400" dirty="0">
                <a:solidFill>
                  <a:srgbClr val="000000"/>
                </a:solidFill>
                <a:latin typeface="Lucida Grande"/>
                <a:cs typeface="Arial" pitchFamily="34" charset="0"/>
              </a:rPr>
              <a:t>: </a:t>
            </a:r>
            <a:r>
              <a:rPr lang="nb-NO" altLang="nb-NO" sz="1400" b="1" dirty="0">
                <a:solidFill>
                  <a:srgbClr val="000000"/>
                </a:solidFill>
                <a:latin typeface="Lucida Grande"/>
                <a:cs typeface="Arial" pitchFamily="34" charset="0"/>
              </a:rPr>
              <a:t>Information </a:t>
            </a:r>
            <a:r>
              <a:rPr lang="nb-NO" altLang="nb-NO" sz="1400" b="1" dirty="0" err="1">
                <a:solidFill>
                  <a:srgbClr val="000000"/>
                </a:solidFill>
                <a:latin typeface="Lucida Grande"/>
                <a:cs typeface="Arial" pitchFamily="34" charset="0"/>
              </a:rPr>
              <a:t>Theory</a:t>
            </a:r>
            <a:r>
              <a:rPr lang="nb-NO" altLang="nb-NO" sz="1400" b="1" dirty="0">
                <a:solidFill>
                  <a:srgbClr val="000000"/>
                </a:solidFill>
                <a:latin typeface="Lucida Grande"/>
                <a:cs typeface="Arial" pitchFamily="34" charset="0"/>
              </a:rPr>
              <a:t> (cs.IT)</a:t>
            </a:r>
            <a:r>
              <a:rPr lang="nb-NO" altLang="nb-NO" sz="1400" dirty="0">
                <a:solidFill>
                  <a:srgbClr val="000000"/>
                </a:solidFill>
                <a:latin typeface="Lucida Grande"/>
                <a:cs typeface="Arial" pitchFamily="34" charset="0"/>
              </a:rPr>
              <a:t>; Networking and </a:t>
            </a:r>
            <a:r>
              <a:rPr lang="nb-NO" altLang="nb-NO" sz="1400" dirty="0" err="1">
                <a:solidFill>
                  <a:srgbClr val="000000"/>
                </a:solidFill>
                <a:latin typeface="Lucida Grande"/>
                <a:cs typeface="Arial" pitchFamily="34" charset="0"/>
              </a:rPr>
              <a:t>Internet</a:t>
            </a:r>
            <a:r>
              <a:rPr lang="nb-NO" altLang="nb-NO" sz="1400" dirty="0">
                <a:solidFill>
                  <a:srgbClr val="000000"/>
                </a:solidFill>
                <a:latin typeface="Lucida Grande"/>
                <a:cs typeface="Arial" pitchFamily="34" charset="0"/>
              </a:rPr>
              <a:t> Architecture (cs.NI)</a:t>
            </a:r>
            <a:endParaRPr lang="nb-NO" altLang="nb-NO" sz="1600" dirty="0">
              <a:solidFill>
                <a:srgbClr val="000000"/>
              </a:solidFill>
              <a:latin typeface="Lucida Grande"/>
              <a:cs typeface="Arial" pitchFamily="34" charset="0"/>
            </a:endParaRPr>
          </a:p>
          <a:p>
            <a:pPr lvl="0" eaLnBrk="0" fontAlgn="base" hangingPunct="0">
              <a:spcBef>
                <a:spcPct val="0"/>
              </a:spcBef>
              <a:spcAft>
                <a:spcPct val="0"/>
              </a:spcAft>
            </a:pPr>
            <a:r>
              <a:rPr lang="nb-NO" altLang="nb-NO" sz="1600" dirty="0">
                <a:solidFill>
                  <a:srgbClr val="000000"/>
                </a:solidFill>
                <a:latin typeface="Lucida Grande"/>
                <a:cs typeface="Arial" pitchFamily="34" charset="0"/>
              </a:rPr>
              <a:t>3. </a:t>
            </a:r>
            <a:r>
              <a:rPr lang="nb-NO" altLang="nb-NO" sz="1600" b="1" dirty="0">
                <a:solidFill>
                  <a:srgbClr val="000000"/>
                </a:solidFill>
                <a:latin typeface="Lucida Grande"/>
                <a:cs typeface="Arial" pitchFamily="34" charset="0"/>
                <a:hlinkClick r:id="rId11" tooltip="Abstract"/>
              </a:rPr>
              <a:t>arXiv:1210.3552</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hlinkClick r:id="rId12" tooltip="Download PDF"/>
              </a:rPr>
              <a:t>pdf</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hlinkClick r:id="rId13" tooltip="Other formats"/>
              </a:rPr>
              <a:t>other</a:t>
            </a:r>
            <a:r>
              <a:rPr lang="nb-NO" altLang="nb-NO" sz="1600" b="1" dirty="0" smtClean="0">
                <a:solidFill>
                  <a:srgbClr val="000000"/>
                </a:solidFill>
                <a:latin typeface="Lucida Grande"/>
                <a:cs typeface="Arial" pitchFamily="34" charset="0"/>
              </a:rPr>
              <a:t>] </a:t>
            </a:r>
            <a:r>
              <a:rPr lang="nb-NO" altLang="nb-NO" sz="1600" b="1" dirty="0" err="1" smtClean="0">
                <a:solidFill>
                  <a:srgbClr val="FF0000"/>
                </a:solidFill>
                <a:latin typeface="Lucida Grande"/>
                <a:cs typeface="Arial" pitchFamily="34" charset="0"/>
              </a:rPr>
              <a:t>Revised</a:t>
            </a:r>
            <a:r>
              <a:rPr lang="nb-NO" altLang="nb-NO" sz="1600" b="1" dirty="0" smtClean="0">
                <a:solidFill>
                  <a:srgbClr val="FF0000"/>
                </a:solidFill>
                <a:latin typeface="Lucida Grande"/>
                <a:cs typeface="Arial" pitchFamily="34" charset="0"/>
              </a:rPr>
              <a:t> </a:t>
            </a:r>
            <a:r>
              <a:rPr lang="nb-NO" altLang="nb-NO" sz="1600" b="1" dirty="0" err="1" smtClean="0">
                <a:solidFill>
                  <a:srgbClr val="FF0000"/>
                </a:solidFill>
                <a:latin typeface="Lucida Grande"/>
                <a:cs typeface="Arial" pitchFamily="34" charset="0"/>
              </a:rPr>
              <a:t>version</a:t>
            </a:r>
            <a:r>
              <a:rPr lang="nb-NO" altLang="nb-NO" sz="1600" b="1" dirty="0" smtClean="0">
                <a:solidFill>
                  <a:srgbClr val="FF0000"/>
                </a:solidFill>
                <a:latin typeface="Lucida Grande"/>
                <a:cs typeface="Arial" pitchFamily="34" charset="0"/>
              </a:rPr>
              <a:t> </a:t>
            </a:r>
            <a:r>
              <a:rPr lang="nb-NO" altLang="nb-NO" sz="1600" b="1" dirty="0" err="1" smtClean="0">
                <a:solidFill>
                  <a:srgbClr val="FF0000"/>
                </a:solidFill>
                <a:latin typeface="Lucida Grande"/>
                <a:cs typeface="Arial" pitchFamily="34" charset="0"/>
              </a:rPr>
              <a:t>availble</a:t>
            </a:r>
            <a:r>
              <a:rPr lang="nb-NO" altLang="nb-NO" sz="1600" b="1" dirty="0" smtClean="0">
                <a:solidFill>
                  <a:srgbClr val="FF0000"/>
                </a:solidFill>
                <a:latin typeface="Lucida Grande"/>
                <a:cs typeface="Arial" pitchFamily="34" charset="0"/>
              </a:rPr>
              <a:t> from DYSPAN 2014!</a:t>
            </a:r>
            <a:endParaRPr lang="nb-NO" altLang="nb-NO" sz="1600" dirty="0">
              <a:solidFill>
                <a:srgbClr val="FF0000"/>
              </a:solidFill>
              <a:latin typeface="Lucida Grande"/>
              <a:cs typeface="Arial" pitchFamily="34" charset="0"/>
            </a:endParaRPr>
          </a:p>
          <a:p>
            <a:pPr lvl="1" indent="-457200" eaLnBrk="0" fontAlgn="base" hangingPunct="0">
              <a:spcBef>
                <a:spcPct val="0"/>
              </a:spcBef>
              <a:spcAft>
                <a:spcPct val="0"/>
              </a:spcAft>
            </a:pPr>
            <a:r>
              <a:rPr lang="nb-NO" altLang="nb-NO" sz="1600" b="1" dirty="0">
                <a:solidFill>
                  <a:srgbClr val="000000"/>
                </a:solidFill>
                <a:latin typeface="Lucida Grande"/>
                <a:cs typeface="Arial" pitchFamily="34" charset="0"/>
              </a:rPr>
              <a:t>Large-</a:t>
            </a:r>
            <a:r>
              <a:rPr lang="nb-NO" altLang="nb-NO" sz="1600" b="1" dirty="0" err="1">
                <a:solidFill>
                  <a:srgbClr val="000000"/>
                </a:solidFill>
                <a:latin typeface="Lucida Grande"/>
                <a:cs typeface="Arial" pitchFamily="34" charset="0"/>
              </a:rPr>
              <a:t>Scale</a:t>
            </a:r>
            <a:r>
              <a:rPr lang="nb-NO" altLang="nb-NO" sz="1600" b="1" dirty="0">
                <a:solidFill>
                  <a:srgbClr val="000000"/>
                </a:solidFill>
                <a:latin typeface="Lucida Grande"/>
                <a:cs typeface="Arial" pitchFamily="34" charset="0"/>
              </a:rPr>
              <a:t> Peer-to-Peer </a:t>
            </a:r>
            <a:r>
              <a:rPr lang="nb-NO" altLang="nb-NO" sz="1600" b="1" dirty="0" err="1">
                <a:solidFill>
                  <a:srgbClr val="000000"/>
                </a:solidFill>
                <a:latin typeface="Lucida Grande"/>
                <a:cs typeface="Arial" pitchFamily="34" charset="0"/>
              </a:rPr>
              <a:t>Discovery</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rPr>
              <a:t>Mechanism</a:t>
            </a:r>
            <a:r>
              <a:rPr lang="nb-NO" altLang="nb-NO" sz="1600" b="1" dirty="0">
                <a:solidFill>
                  <a:srgbClr val="000000"/>
                </a:solidFill>
                <a:latin typeface="Lucida Grande"/>
                <a:cs typeface="Arial" pitchFamily="34" charset="0"/>
              </a:rPr>
              <a:t> and Architecture for </a:t>
            </a:r>
            <a:r>
              <a:rPr lang="nb-NO" altLang="nb-NO" sz="1600" b="1" dirty="0" err="1">
                <a:solidFill>
                  <a:srgbClr val="000000"/>
                </a:solidFill>
                <a:latin typeface="Lucida Grande"/>
                <a:cs typeface="Arial" pitchFamily="34" charset="0"/>
              </a:rPr>
              <a:t>Frequency</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rPr>
              <a:t>Allocation</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2400" dirty="0">
                <a:solidFill>
                  <a:srgbClr val="000000"/>
                </a:solidFill>
                <a:latin typeface="Lucida Grande"/>
                <a:cs typeface="Arial" pitchFamily="34" charset="0"/>
                <a:hlinkClick r:id="rId6"/>
              </a:rPr>
              <a:t>Magnus Skjegstad</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5"/>
              </a:rPr>
              <a:t>Brage Ellingsæter</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7"/>
              </a:rPr>
              <a:t>Torleiv Maseng</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14"/>
              </a:rPr>
              <a:t>Jon </a:t>
            </a:r>
            <a:r>
              <a:rPr lang="nb-NO" altLang="nb-NO" sz="2400" dirty="0" err="1">
                <a:solidFill>
                  <a:srgbClr val="000000"/>
                </a:solidFill>
                <a:latin typeface="Lucida Grande"/>
                <a:cs typeface="Arial" pitchFamily="34" charset="0"/>
                <a:hlinkClick r:id="rId14"/>
              </a:rPr>
              <a:t>Crowcroft</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1400" dirty="0" err="1">
                <a:solidFill>
                  <a:srgbClr val="000000"/>
                </a:solidFill>
                <a:latin typeface="Lucida Grande"/>
                <a:cs typeface="Arial" pitchFamily="34" charset="0"/>
              </a:rPr>
              <a:t>Subjects</a:t>
            </a:r>
            <a:r>
              <a:rPr lang="nb-NO" altLang="nb-NO" sz="1400" dirty="0">
                <a:solidFill>
                  <a:srgbClr val="000000"/>
                </a:solidFill>
                <a:latin typeface="Lucida Grande"/>
                <a:cs typeface="Arial" pitchFamily="34" charset="0"/>
              </a:rPr>
              <a:t>: </a:t>
            </a:r>
            <a:r>
              <a:rPr lang="nb-NO" altLang="nb-NO" sz="1400" b="1" dirty="0">
                <a:solidFill>
                  <a:srgbClr val="000000"/>
                </a:solidFill>
                <a:latin typeface="Lucida Grande"/>
                <a:cs typeface="Arial" pitchFamily="34" charset="0"/>
              </a:rPr>
              <a:t>Networking and </a:t>
            </a:r>
            <a:r>
              <a:rPr lang="nb-NO" altLang="nb-NO" sz="1400" b="1" dirty="0" err="1">
                <a:solidFill>
                  <a:srgbClr val="000000"/>
                </a:solidFill>
                <a:latin typeface="Lucida Grande"/>
                <a:cs typeface="Arial" pitchFamily="34" charset="0"/>
              </a:rPr>
              <a:t>Internet</a:t>
            </a:r>
            <a:r>
              <a:rPr lang="nb-NO" altLang="nb-NO" sz="1400" b="1" dirty="0">
                <a:solidFill>
                  <a:srgbClr val="000000"/>
                </a:solidFill>
                <a:latin typeface="Lucida Grande"/>
                <a:cs typeface="Arial" pitchFamily="34" charset="0"/>
              </a:rPr>
              <a:t> Architecture (cs.NI)</a:t>
            </a:r>
            <a:endParaRPr lang="nb-NO" altLang="nb-NO" sz="1600" dirty="0">
              <a:solidFill>
                <a:srgbClr val="000000"/>
              </a:solidFill>
              <a:latin typeface="Lucida Grande"/>
              <a:cs typeface="Arial" pitchFamily="34" charset="0"/>
            </a:endParaRPr>
          </a:p>
          <a:p>
            <a:pPr lvl="0" eaLnBrk="0" fontAlgn="base" hangingPunct="0">
              <a:spcBef>
                <a:spcPct val="0"/>
              </a:spcBef>
              <a:spcAft>
                <a:spcPct val="0"/>
              </a:spcAft>
            </a:pPr>
            <a:r>
              <a:rPr lang="nb-NO" altLang="nb-NO" sz="1600" dirty="0">
                <a:solidFill>
                  <a:srgbClr val="000000"/>
                </a:solidFill>
                <a:latin typeface="Lucida Grande"/>
                <a:cs typeface="Arial" pitchFamily="34" charset="0"/>
              </a:rPr>
              <a:t>4. </a:t>
            </a:r>
            <a:r>
              <a:rPr lang="nb-NO" altLang="nb-NO" sz="1600" b="1" dirty="0">
                <a:solidFill>
                  <a:srgbClr val="000000"/>
                </a:solidFill>
                <a:latin typeface="Lucida Grande"/>
                <a:cs typeface="Arial" pitchFamily="34" charset="0"/>
                <a:hlinkClick r:id="rId15" tooltip="Abstract"/>
              </a:rPr>
              <a:t>arXiv:1202.3018</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hlinkClick r:id="rId16" tooltip="Download PDF"/>
              </a:rPr>
              <a:t>pdf</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hlinkClick r:id="rId17" tooltip="Other formats"/>
              </a:rPr>
              <a:t>other</a:t>
            </a:r>
            <a:r>
              <a:rPr lang="nb-NO" altLang="nb-NO" sz="1600" b="1" dirty="0">
                <a:solidFill>
                  <a:srgbClr val="000000"/>
                </a:solidFill>
                <a:latin typeface="Lucida Grande"/>
                <a:cs typeface="Arial" pitchFamily="34" charset="0"/>
              </a:rPr>
              <a:t>]</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1600" b="1" dirty="0">
                <a:solidFill>
                  <a:srgbClr val="000000"/>
                </a:solidFill>
                <a:latin typeface="Lucida Grande"/>
                <a:cs typeface="Arial" pitchFamily="34" charset="0"/>
              </a:rPr>
              <a:t>Using TV </a:t>
            </a:r>
            <a:r>
              <a:rPr lang="nb-NO" altLang="nb-NO" sz="1600" b="1" dirty="0" err="1">
                <a:solidFill>
                  <a:srgbClr val="000000"/>
                </a:solidFill>
                <a:latin typeface="Lucida Grande"/>
                <a:cs typeface="Arial" pitchFamily="34" charset="0"/>
              </a:rPr>
              <a:t>Receiver</a:t>
            </a:r>
            <a:r>
              <a:rPr lang="nb-NO" altLang="nb-NO" sz="1600" b="1" dirty="0">
                <a:solidFill>
                  <a:srgbClr val="000000"/>
                </a:solidFill>
                <a:latin typeface="Lucida Grande"/>
                <a:cs typeface="Arial" pitchFamily="34" charset="0"/>
              </a:rPr>
              <a:t> Information to </a:t>
            </a:r>
            <a:r>
              <a:rPr lang="nb-NO" altLang="nb-NO" sz="1600" b="1" dirty="0" err="1">
                <a:solidFill>
                  <a:srgbClr val="000000"/>
                </a:solidFill>
                <a:latin typeface="Lucida Grande"/>
                <a:cs typeface="Arial" pitchFamily="34" charset="0"/>
              </a:rPr>
              <a:t>Increase</a:t>
            </a:r>
            <a:r>
              <a:rPr lang="nb-NO" altLang="nb-NO" sz="1600" b="1" dirty="0">
                <a:solidFill>
                  <a:srgbClr val="000000"/>
                </a:solidFill>
                <a:latin typeface="Lucida Grande"/>
                <a:cs typeface="Arial" pitchFamily="34" charset="0"/>
              </a:rPr>
              <a:t> </a:t>
            </a:r>
            <a:r>
              <a:rPr lang="nb-NO" altLang="nb-NO" sz="1600" b="1" dirty="0" err="1">
                <a:solidFill>
                  <a:srgbClr val="000000"/>
                </a:solidFill>
                <a:latin typeface="Lucida Grande"/>
                <a:cs typeface="Arial" pitchFamily="34" charset="0"/>
              </a:rPr>
              <a:t>Cognitive</a:t>
            </a:r>
            <a:r>
              <a:rPr lang="nb-NO" altLang="nb-NO" sz="1600" b="1" dirty="0">
                <a:solidFill>
                  <a:srgbClr val="000000"/>
                </a:solidFill>
                <a:latin typeface="Lucida Grande"/>
                <a:cs typeface="Arial" pitchFamily="34" charset="0"/>
              </a:rPr>
              <a:t> White Space Spectrum</a:t>
            </a:r>
            <a:endParaRPr lang="nb-NO" altLang="nb-NO" sz="16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2400" dirty="0">
                <a:solidFill>
                  <a:srgbClr val="000000"/>
                </a:solidFill>
                <a:latin typeface="Lucida Grande"/>
                <a:cs typeface="Arial" pitchFamily="34" charset="0"/>
                <a:hlinkClick r:id="rId5"/>
              </a:rPr>
              <a:t>Brage Ellingsæter</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18"/>
              </a:rPr>
              <a:t>Hemdan Bezabih</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19"/>
              </a:rPr>
              <a:t>Josef Noll</a:t>
            </a:r>
            <a:r>
              <a:rPr lang="nb-NO" altLang="nb-NO" sz="2400" dirty="0">
                <a:solidFill>
                  <a:srgbClr val="000000"/>
                </a:solidFill>
                <a:latin typeface="Lucida Grande"/>
                <a:cs typeface="Arial" pitchFamily="34" charset="0"/>
              </a:rPr>
              <a:t>, </a:t>
            </a:r>
            <a:r>
              <a:rPr lang="nb-NO" altLang="nb-NO" sz="2400" dirty="0">
                <a:solidFill>
                  <a:srgbClr val="000000"/>
                </a:solidFill>
                <a:latin typeface="Lucida Grande"/>
                <a:cs typeface="Arial" pitchFamily="34" charset="0"/>
                <a:hlinkClick r:id="rId7"/>
              </a:rPr>
              <a:t>Torleiv </a:t>
            </a:r>
            <a:r>
              <a:rPr lang="nb-NO" altLang="nb-NO" sz="2400" dirty="0" smtClean="0">
                <a:solidFill>
                  <a:srgbClr val="000000"/>
                </a:solidFill>
                <a:latin typeface="Lucida Grande"/>
                <a:cs typeface="Arial" pitchFamily="34" charset="0"/>
                <a:hlinkClick r:id="rId7"/>
              </a:rPr>
              <a:t>Maseng</a:t>
            </a:r>
            <a:endParaRPr lang="nb-NO" altLang="nb-NO" sz="1600" dirty="0">
              <a:solidFill>
                <a:srgbClr val="000000"/>
              </a:solidFill>
              <a:latin typeface="Lucida Grande"/>
              <a:cs typeface="Arial" pitchFamily="34" charset="0"/>
            </a:endParaRPr>
          </a:p>
        </p:txBody>
      </p:sp>
      <p:sp>
        <p:nvSpPr>
          <p:cNvPr id="3" name="TextBox 2"/>
          <p:cNvSpPr txBox="1"/>
          <p:nvPr/>
        </p:nvSpPr>
        <p:spPr>
          <a:xfrm>
            <a:off x="0" y="431259"/>
            <a:ext cx="8208912" cy="923330"/>
          </a:xfrm>
          <a:prstGeom prst="rect">
            <a:avLst/>
          </a:prstGeom>
          <a:noFill/>
        </p:spPr>
        <p:txBody>
          <a:bodyPr wrap="square" rtlCol="0">
            <a:spAutoFit/>
          </a:bodyPr>
          <a:lstStyle/>
          <a:p>
            <a:pPr fontAlgn="base"/>
            <a:r>
              <a:rPr lang="en-US" b="1" dirty="0">
                <a:solidFill>
                  <a:srgbClr val="FF0000"/>
                </a:solidFill>
              </a:rPr>
              <a:t>Frequency allocation game in satisfaction form</a:t>
            </a:r>
          </a:p>
          <a:p>
            <a:pPr fontAlgn="base"/>
            <a:r>
              <a:rPr lang="en-US" dirty="0">
                <a:solidFill>
                  <a:srgbClr val="FF0000"/>
                </a:solidFill>
              </a:rPr>
              <a:t>Brage Ellingsæter</a:t>
            </a:r>
          </a:p>
          <a:p>
            <a:r>
              <a:rPr lang="nb-NO" dirty="0" smtClean="0">
                <a:solidFill>
                  <a:srgbClr val="FF0000"/>
                </a:solidFill>
              </a:rPr>
              <a:t>http</a:t>
            </a:r>
            <a:r>
              <a:rPr lang="nb-NO" dirty="0">
                <a:solidFill>
                  <a:srgbClr val="FF0000"/>
                </a:solidFill>
              </a:rPr>
              <a:t>://onlinelibrary.wiley.com/doi/10.1002/ett.2739/full</a:t>
            </a:r>
          </a:p>
        </p:txBody>
      </p:sp>
    </p:spTree>
    <p:extLst>
      <p:ext uri="{BB962C8B-B14F-4D97-AF65-F5344CB8AC3E}">
        <p14:creationId xmlns:p14="http://schemas.microsoft.com/office/powerpoint/2010/main" xmlns="" val="3725604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solidFill>
                  <a:srgbClr val="000000"/>
                </a:solidFill>
              </a:rPr>
              <a:pPr/>
              <a:t>2</a:t>
            </a:fld>
            <a:endParaRPr lang="en-US" altLang="ja-JP">
              <a:solidFill>
                <a:srgbClr val="000000"/>
              </a:solidFill>
            </a:endParaRPr>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a:lnSpc>
                <a:spcPct val="80000"/>
              </a:lnSpc>
              <a:spcBef>
                <a:spcPct val="0"/>
              </a:spcBef>
              <a:spcAft>
                <a:spcPct val="0"/>
              </a:spcAft>
              <a:buClr>
                <a:srgbClr val="618FFD"/>
              </a:buClr>
              <a:buSzPct val="75000"/>
            </a:pPr>
            <a:r>
              <a:rPr lang="en-US" altLang="ja-JP" b="1">
                <a:solidFill>
                  <a:srgbClr val="000000"/>
                </a:solidFill>
                <a:ea typeface="MS PGothic" pitchFamily="34" charset="-128"/>
                <a:cs typeface="Times New Roman" pitchFamily="18" charset="0"/>
              </a:rPr>
              <a:t>IEEE 802.21 presentation release statements</a:t>
            </a:r>
            <a:endParaRPr lang="en-US" altLang="ja-JP">
              <a:solidFill>
                <a:srgbClr val="000000"/>
              </a:solidFill>
              <a:ea typeface="MS PGothic" pitchFamily="34" charset="-128"/>
              <a:cs typeface="Times New Roman" pitchFamily="18" charset="0"/>
            </a:endParaRPr>
          </a:p>
          <a:p>
            <a:pPr marL="280988" indent="-280988" algn="just" defTabSz="762000" fontAlgn="base">
              <a:lnSpc>
                <a:spcPct val="80000"/>
              </a:lnSpc>
              <a:spcBef>
                <a:spcPct val="40000"/>
              </a:spcBef>
              <a:spcAft>
                <a:spcPct val="0"/>
              </a:spcAft>
              <a:buClr>
                <a:srgbClr val="FAFD00"/>
              </a:buClr>
              <a:buSzPct val="200000"/>
            </a:pPr>
            <a:r>
              <a:rPr lang="en-US" altLang="ja-JP" sz="1600">
                <a:solidFill>
                  <a:srgbClr val="000000"/>
                </a:solidFill>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a:lnSpc>
                <a:spcPct val="80000"/>
              </a:lnSpc>
              <a:spcBef>
                <a:spcPct val="40000"/>
              </a:spcBef>
              <a:spcAft>
                <a:spcPct val="0"/>
              </a:spcAft>
              <a:buClr>
                <a:srgbClr val="FAFD00"/>
              </a:buClr>
              <a:buSzPct val="200000"/>
            </a:pPr>
            <a:r>
              <a:rPr lang="en-US" altLang="ja-JP" sz="1600">
                <a:solidFill>
                  <a:srgbClr val="000000"/>
                </a:solidFill>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solidFill>
                  <a:srgbClr val="000000"/>
                </a:solidFill>
                <a:latin typeface="Times New Roman" pitchFamily="18" charset="0"/>
                <a:ea typeface="MS PGothic" pitchFamily="34" charset="-128"/>
                <a:cs typeface="Times New Roman" pitchFamily="18" charset="0"/>
              </a:rPr>
              <a:t>’</a:t>
            </a:r>
            <a:r>
              <a:rPr lang="en-US" altLang="ja-JP" sz="1600">
                <a:solidFill>
                  <a:srgbClr val="000000"/>
                </a:solidFill>
                <a:ea typeface="MS PGothic" pitchFamily="34" charset="-128"/>
                <a:cs typeface="Times New Roman" pitchFamily="18" charset="0"/>
              </a:rPr>
              <a:t>s name any IEEE Standards publication even though it may include portions of this contribution; and at the IEEE</a:t>
            </a:r>
            <a:r>
              <a:rPr lang="en-US" altLang="ja-JP" sz="1600">
                <a:solidFill>
                  <a:srgbClr val="000000"/>
                </a:solidFill>
                <a:latin typeface="Times New Roman" pitchFamily="18" charset="0"/>
                <a:ea typeface="MS PGothic" pitchFamily="34" charset="-128"/>
                <a:cs typeface="Times New Roman" pitchFamily="18" charset="0"/>
              </a:rPr>
              <a:t>’</a:t>
            </a:r>
            <a:r>
              <a:rPr lang="en-US" altLang="ja-JP" sz="1600">
                <a:solidFill>
                  <a:srgbClr val="000000"/>
                </a:solidFill>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fontAlgn="base">
              <a:lnSpc>
                <a:spcPct val="80000"/>
              </a:lnSpc>
              <a:spcBef>
                <a:spcPct val="40000"/>
              </a:spcBef>
              <a:spcAft>
                <a:spcPct val="0"/>
              </a:spcAft>
              <a:buClr>
                <a:srgbClr val="FAFD00"/>
              </a:buClr>
              <a:buSzPct val="200000"/>
            </a:pPr>
            <a:r>
              <a:rPr lang="en-US" altLang="ja-JP" sz="1600">
                <a:solidFill>
                  <a:srgbClr val="000000"/>
                </a:solidFill>
                <a:ea typeface="MS PGothic" pitchFamily="34" charset="-128"/>
                <a:cs typeface="Times New Roman" pitchFamily="18" charset="0"/>
              </a:rPr>
              <a:t>The contributor is familiar with IEEE patent policy, as stated in </a:t>
            </a:r>
            <a:r>
              <a:rPr lang="en-US" altLang="ja-JP" sz="1600">
                <a:solidFill>
                  <a:srgbClr val="000000"/>
                </a:solidFill>
                <a:ea typeface="MS PGothic" pitchFamily="34" charset="-128"/>
                <a:cs typeface="Times New Roman" pitchFamily="18" charset="0"/>
                <a:hlinkClick r:id="rId3"/>
              </a:rPr>
              <a:t>Section 6 of the IEEE-SA Standards Board bylaws</a:t>
            </a:r>
            <a:r>
              <a:rPr lang="en-US" altLang="ja-JP" sz="1600">
                <a:solidFill>
                  <a:srgbClr val="000099"/>
                </a:solidFill>
                <a:ea typeface="MS PGothic" pitchFamily="34" charset="-128"/>
                <a:cs typeface="Times New Roman" pitchFamily="18" charset="0"/>
              </a:rPr>
              <a:t> </a:t>
            </a:r>
            <a:r>
              <a:rPr lang="en-US" altLang="ja-JP" sz="1600">
                <a:solidFill>
                  <a:srgbClr val="000000"/>
                </a:solidFill>
                <a:ea typeface="MS PGothic" pitchFamily="34" charset="-128"/>
                <a:cs typeface="Times New Roman" pitchFamily="18" charset="0"/>
              </a:rPr>
              <a:t>&lt;</a:t>
            </a:r>
            <a:r>
              <a:rPr lang="en-US" altLang="ja-JP" sz="1600">
                <a:solidFill>
                  <a:srgbClr val="000000"/>
                </a:solidFill>
                <a:ea typeface="MS PGothic" pitchFamily="34" charset="-128"/>
                <a:cs typeface="Times New Roman" pitchFamily="18" charset="0"/>
                <a:hlinkClick r:id="rId4"/>
              </a:rPr>
              <a:t>http://standards.ieee.org/guides/bylaws/sect6-7.html#6</a:t>
            </a:r>
            <a:r>
              <a:rPr lang="en-US" altLang="ja-JP" sz="1600">
                <a:solidFill>
                  <a:srgbClr val="000000"/>
                </a:solidFill>
                <a:ea typeface="MS PGothic" pitchFamily="34" charset="-128"/>
                <a:cs typeface="Times New Roman" pitchFamily="18" charset="0"/>
              </a:rPr>
              <a:t>&gt; and in </a:t>
            </a:r>
            <a:r>
              <a:rPr lang="en-US" altLang="ja-JP" sz="1600" i="1">
                <a:solidFill>
                  <a:srgbClr val="000000"/>
                </a:solidFill>
                <a:ea typeface="MS PGothic" pitchFamily="34" charset="-128"/>
                <a:cs typeface="Times New Roman" pitchFamily="18" charset="0"/>
              </a:rPr>
              <a:t>Understanding Patent Issues During IEEE Standards Development</a:t>
            </a:r>
            <a:r>
              <a:rPr lang="en-US" altLang="ja-JP" sz="1600">
                <a:solidFill>
                  <a:srgbClr val="000000"/>
                </a:solidFill>
                <a:ea typeface="MS PGothic" pitchFamily="34" charset="-128"/>
                <a:cs typeface="Times New Roman" pitchFamily="18" charset="0"/>
              </a:rPr>
              <a:t> </a:t>
            </a:r>
            <a:r>
              <a:rPr lang="en-US" altLang="ja-JP" sz="1600">
                <a:solidFill>
                  <a:srgbClr val="000000"/>
                </a:solidFill>
                <a:ea typeface="MS PGothic" pitchFamily="34" charset="-128"/>
                <a:cs typeface="Times New Roman" pitchFamily="18" charset="0"/>
                <a:hlinkClick r:id="rId5"/>
              </a:rPr>
              <a:t>http://standards.ieee.org/board/pat/faq.pdf</a:t>
            </a:r>
            <a:r>
              <a:rPr lang="en-US" altLang="ja-JP" sz="1600">
                <a:solidFill>
                  <a:srgbClr val="000000"/>
                </a:solidFill>
                <a:ea typeface="MS PGothic" pitchFamily="34" charset="-128"/>
                <a:cs typeface="Times New Roman" pitchFamily="18" charset="0"/>
              </a:rPr>
              <a:t>&gt;</a:t>
            </a:r>
            <a:r>
              <a:rPr lang="en-US" altLang="ja-JP" sz="1600">
                <a:solidFill>
                  <a:srgbClr val="000000"/>
                </a:solidFill>
                <a:latin typeface="Times New Roman" pitchFamily="18" charset="0"/>
                <a:ea typeface="MS PGothic" pitchFamily="34" charset="-128"/>
                <a:cs typeface="Times New Roman" pitchFamily="18" charset="0"/>
              </a:rPr>
              <a:t> </a:t>
            </a:r>
            <a:endParaRPr lang="en-US" altLang="ja-JP" sz="1600">
              <a:solidFill>
                <a:srgbClr val="000000"/>
              </a:solidFill>
              <a:ea typeface="MS PGothic"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71600" y="511805"/>
            <a:ext cx="7439818" cy="54391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Rectangle 2"/>
          <p:cNvSpPr/>
          <p:nvPr/>
        </p:nvSpPr>
        <p:spPr>
          <a:xfrm>
            <a:off x="2135878" y="1379290"/>
            <a:ext cx="5544616" cy="144016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nb-NO"/>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769699" y="5661248"/>
            <a:ext cx="3180234" cy="7743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Straight Arrow Connector 5"/>
          <p:cNvCxnSpPr/>
          <p:nvPr/>
        </p:nvCxnSpPr>
        <p:spPr>
          <a:xfrm flipH="1" flipV="1">
            <a:off x="2207288" y="982375"/>
            <a:ext cx="924552" cy="83273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3005101" y="1369863"/>
            <a:ext cx="4824536" cy="646331"/>
          </a:xfrm>
          <a:prstGeom prst="rect">
            <a:avLst/>
          </a:prstGeom>
          <a:noFill/>
        </p:spPr>
        <p:txBody>
          <a:bodyPr wrap="square" rtlCol="0">
            <a:spAutoFit/>
          </a:bodyPr>
          <a:lstStyle/>
          <a:p>
            <a:r>
              <a:rPr lang="nb-NO" dirty="0" err="1" smtClean="0"/>
              <a:t>Algorithm</a:t>
            </a:r>
            <a:r>
              <a:rPr lang="nb-NO" dirty="0" smtClean="0"/>
              <a:t> 2: </a:t>
            </a:r>
            <a:r>
              <a:rPr lang="nb-NO" dirty="0" err="1" smtClean="0"/>
              <a:t>Considering</a:t>
            </a:r>
            <a:r>
              <a:rPr lang="nb-NO" dirty="0" smtClean="0"/>
              <a:t> </a:t>
            </a:r>
            <a:r>
              <a:rPr lang="nb-NO" dirty="0" err="1" smtClean="0"/>
              <a:t>interfering</a:t>
            </a:r>
            <a:r>
              <a:rPr lang="nb-NO" dirty="0" smtClean="0"/>
              <a:t> </a:t>
            </a:r>
            <a:r>
              <a:rPr lang="nb-NO" dirty="0" err="1" smtClean="0"/>
              <a:t>neighbour</a:t>
            </a:r>
            <a:r>
              <a:rPr lang="nb-NO" dirty="0" smtClean="0"/>
              <a:t> nodes </a:t>
            </a:r>
            <a:r>
              <a:rPr lang="nb-NO" dirty="0" err="1" smtClean="0"/>
              <a:t>quality</a:t>
            </a:r>
            <a:endParaRPr lang="nb-NO" dirty="0"/>
          </a:p>
        </p:txBody>
      </p:sp>
      <p:sp>
        <p:nvSpPr>
          <p:cNvPr id="12" name="TextBox 11"/>
          <p:cNvSpPr txBox="1"/>
          <p:nvPr/>
        </p:nvSpPr>
        <p:spPr>
          <a:xfrm>
            <a:off x="3001004" y="2052804"/>
            <a:ext cx="4824536" cy="369332"/>
          </a:xfrm>
          <a:prstGeom prst="rect">
            <a:avLst/>
          </a:prstGeom>
          <a:noFill/>
        </p:spPr>
        <p:txBody>
          <a:bodyPr wrap="square" rtlCol="0">
            <a:spAutoFit/>
          </a:bodyPr>
          <a:lstStyle/>
          <a:p>
            <a:r>
              <a:rPr lang="nb-NO" dirty="0" err="1" smtClean="0"/>
              <a:t>Algorithm</a:t>
            </a:r>
            <a:r>
              <a:rPr lang="nb-NO" dirty="0" smtClean="0"/>
              <a:t> 1: </a:t>
            </a:r>
            <a:r>
              <a:rPr lang="nb-NO" dirty="0" err="1"/>
              <a:t>C</a:t>
            </a:r>
            <a:r>
              <a:rPr lang="nb-NO" dirty="0" err="1" smtClean="0"/>
              <a:t>onsidering</a:t>
            </a:r>
            <a:r>
              <a:rPr lang="nb-NO" dirty="0" smtClean="0"/>
              <a:t> </a:t>
            </a:r>
            <a:r>
              <a:rPr lang="nb-NO" dirty="0" err="1" smtClean="0"/>
              <a:t>interfering</a:t>
            </a:r>
            <a:r>
              <a:rPr lang="nb-NO" dirty="0" smtClean="0"/>
              <a:t> nodes</a:t>
            </a:r>
            <a:endParaRPr lang="nb-NO" dirty="0"/>
          </a:p>
        </p:txBody>
      </p:sp>
      <p:cxnSp>
        <p:nvCxnSpPr>
          <p:cNvPr id="14" name="Straight Arrow Connector 13"/>
          <p:cNvCxnSpPr>
            <a:stCxn id="12" idx="1"/>
          </p:cNvCxnSpPr>
          <p:nvPr/>
        </p:nvCxnSpPr>
        <p:spPr>
          <a:xfrm flipH="1" flipV="1">
            <a:off x="2135878" y="1223503"/>
            <a:ext cx="865126" cy="101396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6" name="TextBox 15"/>
          <p:cNvSpPr txBox="1"/>
          <p:nvPr/>
        </p:nvSpPr>
        <p:spPr>
          <a:xfrm>
            <a:off x="2956400" y="2557259"/>
            <a:ext cx="4824536" cy="646331"/>
          </a:xfrm>
          <a:prstGeom prst="rect">
            <a:avLst/>
          </a:prstGeom>
          <a:noFill/>
        </p:spPr>
        <p:txBody>
          <a:bodyPr wrap="square" rtlCol="0">
            <a:spAutoFit/>
          </a:bodyPr>
          <a:lstStyle/>
          <a:p>
            <a:r>
              <a:rPr lang="nb-NO" dirty="0" err="1" smtClean="0"/>
              <a:t>Algorithm</a:t>
            </a:r>
            <a:r>
              <a:rPr lang="nb-NO" dirty="0" smtClean="0"/>
              <a:t> 3: </a:t>
            </a:r>
            <a:r>
              <a:rPr lang="nb-NO" dirty="0" err="1" smtClean="0"/>
              <a:t>Selfish</a:t>
            </a:r>
            <a:r>
              <a:rPr lang="nb-NO" dirty="0" smtClean="0"/>
              <a:t> (like </a:t>
            </a:r>
            <a:r>
              <a:rPr lang="nb-NO" dirty="0" err="1" smtClean="0"/>
              <a:t>todays</a:t>
            </a:r>
            <a:r>
              <a:rPr lang="nb-NO" dirty="0" smtClean="0"/>
              <a:t> </a:t>
            </a:r>
            <a:r>
              <a:rPr lang="nb-NO" dirty="0" err="1" smtClean="0"/>
              <a:t>Wi-Fi</a:t>
            </a:r>
            <a:r>
              <a:rPr lang="nb-NO" dirty="0" smtClean="0"/>
              <a:t> systems)</a:t>
            </a:r>
            <a:endParaRPr lang="nb-NO" dirty="0"/>
          </a:p>
        </p:txBody>
      </p:sp>
      <p:cxnSp>
        <p:nvCxnSpPr>
          <p:cNvPr id="17" name="Straight Arrow Connector 16"/>
          <p:cNvCxnSpPr/>
          <p:nvPr/>
        </p:nvCxnSpPr>
        <p:spPr>
          <a:xfrm flipH="1">
            <a:off x="2581287" y="2854583"/>
            <a:ext cx="216539" cy="210040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9" name="TekstSylinder 7"/>
          <p:cNvSpPr txBox="1"/>
          <p:nvPr/>
        </p:nvSpPr>
        <p:spPr>
          <a:xfrm>
            <a:off x="236965" y="188640"/>
            <a:ext cx="8712968" cy="646331"/>
          </a:xfrm>
          <a:prstGeom prst="rect">
            <a:avLst/>
          </a:prstGeom>
          <a:noFill/>
        </p:spPr>
        <p:txBody>
          <a:bodyPr wrap="square" rtlCol="0">
            <a:spAutoFit/>
          </a:bodyPr>
          <a:lstStyle/>
          <a:p>
            <a:pPr algn="ctr"/>
            <a:r>
              <a:rPr lang="nb-NO" dirty="0" smtClean="0"/>
              <a:t>Distributed </a:t>
            </a:r>
            <a:r>
              <a:rPr lang="nb-NO" dirty="0" err="1" smtClean="0"/>
              <a:t>frequency</a:t>
            </a:r>
            <a:r>
              <a:rPr lang="nb-NO" dirty="0" smtClean="0"/>
              <a:t> </a:t>
            </a:r>
            <a:r>
              <a:rPr lang="nb-NO" dirty="0" err="1" smtClean="0"/>
              <a:t>allocation</a:t>
            </a:r>
            <a:r>
              <a:rPr lang="nb-NO" dirty="0" smtClean="0"/>
              <a:t> </a:t>
            </a:r>
            <a:r>
              <a:rPr lang="nb-NO" dirty="0" err="1" smtClean="0"/>
              <a:t>performs</a:t>
            </a:r>
            <a:r>
              <a:rPr lang="nb-NO" dirty="0" smtClean="0"/>
              <a:t> </a:t>
            </a:r>
            <a:r>
              <a:rPr lang="nb-NO" dirty="0" err="1" smtClean="0"/>
              <a:t>close</a:t>
            </a:r>
            <a:r>
              <a:rPr lang="nb-NO" dirty="0" smtClean="0"/>
              <a:t> to an ideal </a:t>
            </a:r>
            <a:r>
              <a:rPr lang="nb-NO" dirty="0" err="1" smtClean="0"/>
              <a:t>centralized</a:t>
            </a:r>
            <a:r>
              <a:rPr lang="nb-NO" dirty="0" smtClean="0"/>
              <a:t> system </a:t>
            </a:r>
            <a:r>
              <a:rPr lang="nb-NO" dirty="0" err="1" smtClean="0"/>
              <a:t>with</a:t>
            </a:r>
            <a:r>
              <a:rPr lang="nb-NO" dirty="0" smtClean="0"/>
              <a:t> </a:t>
            </a:r>
            <a:r>
              <a:rPr lang="nb-NO" dirty="0" err="1" smtClean="0"/>
              <a:t>perfect</a:t>
            </a:r>
            <a:r>
              <a:rPr lang="nb-NO" dirty="0" smtClean="0"/>
              <a:t> </a:t>
            </a:r>
            <a:r>
              <a:rPr lang="nb-NO" dirty="0" err="1" smtClean="0"/>
              <a:t>knowledge</a:t>
            </a:r>
            <a:r>
              <a:rPr lang="nb-NO" dirty="0" smtClean="0"/>
              <a:t> </a:t>
            </a:r>
            <a:r>
              <a:rPr lang="nb-NO" dirty="0" err="1" smtClean="0"/>
              <a:t>of</a:t>
            </a:r>
            <a:r>
              <a:rPr lang="nb-NO" dirty="0" smtClean="0"/>
              <a:t> </a:t>
            </a:r>
            <a:r>
              <a:rPr lang="nb-NO" dirty="0" err="1" smtClean="0"/>
              <a:t>the</a:t>
            </a:r>
            <a:r>
              <a:rPr lang="nb-NO" dirty="0" smtClean="0"/>
              <a:t> system</a:t>
            </a:r>
          </a:p>
        </p:txBody>
      </p:sp>
    </p:spTree>
    <p:extLst>
      <p:ext uri="{BB962C8B-B14F-4D97-AF65-F5344CB8AC3E}">
        <p14:creationId xmlns:p14="http://schemas.microsoft.com/office/powerpoint/2010/main" xmlns="" val="23183405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103072" y="-6114619"/>
            <a:ext cx="16609847" cy="12457384"/>
          </a:xfrm>
          <a:prstGeom prst="rect">
            <a:avLst/>
          </a:prstGeom>
        </p:spPr>
      </p:pic>
      <p:sp>
        <p:nvSpPr>
          <p:cNvPr id="6" name="TextBox 5"/>
          <p:cNvSpPr txBox="1"/>
          <p:nvPr/>
        </p:nvSpPr>
        <p:spPr>
          <a:xfrm>
            <a:off x="8319088" y="3471065"/>
            <a:ext cx="2422176" cy="954107"/>
          </a:xfrm>
          <a:prstGeom prst="rect">
            <a:avLst/>
          </a:prstGeom>
          <a:noFill/>
        </p:spPr>
        <p:txBody>
          <a:bodyPr wrap="square" rtlCol="0">
            <a:spAutoFit/>
          </a:bodyPr>
          <a:lstStyle/>
          <a:p>
            <a:r>
              <a:rPr lang="nb-NO" sz="2800" dirty="0" smtClean="0"/>
              <a:t>0 </a:t>
            </a:r>
          </a:p>
          <a:p>
            <a:r>
              <a:rPr lang="nb-NO" sz="2800" dirty="0" err="1" smtClean="0"/>
              <a:t>floor</a:t>
            </a:r>
            <a:endParaRPr lang="nb-NO" sz="2800" dirty="0"/>
          </a:p>
        </p:txBody>
      </p:sp>
      <p:sp>
        <p:nvSpPr>
          <p:cNvPr id="7" name="TextBox 6"/>
          <p:cNvSpPr txBox="1"/>
          <p:nvPr/>
        </p:nvSpPr>
        <p:spPr>
          <a:xfrm>
            <a:off x="8292194" y="2246929"/>
            <a:ext cx="1918120" cy="954107"/>
          </a:xfrm>
          <a:prstGeom prst="rect">
            <a:avLst/>
          </a:prstGeom>
          <a:noFill/>
        </p:spPr>
        <p:txBody>
          <a:bodyPr wrap="square" rtlCol="0">
            <a:spAutoFit/>
          </a:bodyPr>
          <a:lstStyle/>
          <a:p>
            <a:r>
              <a:rPr lang="nb-NO" sz="2800" dirty="0" smtClean="0"/>
              <a:t>3 </a:t>
            </a:r>
          </a:p>
          <a:p>
            <a:r>
              <a:rPr lang="nb-NO" sz="2800" dirty="0" err="1" smtClean="0"/>
              <a:t>floor</a:t>
            </a:r>
            <a:endParaRPr lang="nb-NO" sz="2800" dirty="0"/>
          </a:p>
        </p:txBody>
      </p:sp>
      <p:sp>
        <p:nvSpPr>
          <p:cNvPr id="8" name="TextBox 7"/>
          <p:cNvSpPr txBox="1"/>
          <p:nvPr/>
        </p:nvSpPr>
        <p:spPr>
          <a:xfrm>
            <a:off x="2539707" y="1032248"/>
            <a:ext cx="5760640" cy="523220"/>
          </a:xfrm>
          <a:prstGeom prst="rect">
            <a:avLst/>
          </a:prstGeom>
          <a:noFill/>
        </p:spPr>
        <p:txBody>
          <a:bodyPr wrap="square" rtlCol="0">
            <a:spAutoFit/>
          </a:bodyPr>
          <a:lstStyle/>
          <a:p>
            <a:r>
              <a:rPr lang="nb-NO" sz="2800" dirty="0" smtClean="0"/>
              <a:t>21 Access </a:t>
            </a:r>
            <a:r>
              <a:rPr lang="nb-NO" sz="2800" dirty="0" err="1" smtClean="0"/>
              <a:t>points</a:t>
            </a:r>
            <a:r>
              <a:rPr lang="nb-NO" sz="2800" dirty="0" smtClean="0"/>
              <a:t> (AP)/</a:t>
            </a:r>
            <a:r>
              <a:rPr lang="nb-NO" sz="2800" dirty="0" err="1" smtClean="0"/>
              <a:t>clients</a:t>
            </a:r>
            <a:r>
              <a:rPr lang="nb-NO" sz="2800" dirty="0" smtClean="0"/>
              <a:t> (STA)</a:t>
            </a:r>
            <a:endParaRPr lang="nb-NO" sz="2800" dirty="0"/>
          </a:p>
        </p:txBody>
      </p:sp>
      <p:cxnSp>
        <p:nvCxnSpPr>
          <p:cNvPr id="10" name="Straight Arrow Connector 9"/>
          <p:cNvCxnSpPr/>
          <p:nvPr/>
        </p:nvCxnSpPr>
        <p:spPr>
          <a:xfrm flipH="1">
            <a:off x="3089616" y="1536141"/>
            <a:ext cx="1368152" cy="8211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81304" y="1946729"/>
            <a:ext cx="7992888" cy="2047556"/>
          </a:xfrm>
          <a:prstGeom prst="rect">
            <a:avLst/>
          </a:prstGeom>
          <a:noFill/>
          <a:ln w="76200"/>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TextBox 13"/>
          <p:cNvSpPr txBox="1"/>
          <p:nvPr/>
        </p:nvSpPr>
        <p:spPr>
          <a:xfrm>
            <a:off x="1505440" y="374721"/>
            <a:ext cx="4392488" cy="523220"/>
          </a:xfrm>
          <a:prstGeom prst="rect">
            <a:avLst/>
          </a:prstGeom>
          <a:noFill/>
        </p:spPr>
        <p:txBody>
          <a:bodyPr wrap="square" rtlCol="0">
            <a:spAutoFit/>
          </a:bodyPr>
          <a:lstStyle/>
          <a:p>
            <a:r>
              <a:rPr lang="nb-NO" sz="2800" dirty="0" err="1" smtClean="0"/>
              <a:t>Inner</a:t>
            </a:r>
            <a:r>
              <a:rPr lang="nb-NO" sz="2800" dirty="0" smtClean="0"/>
              <a:t> </a:t>
            </a:r>
            <a:r>
              <a:rPr lang="nb-NO" sz="2800" dirty="0" err="1" smtClean="0"/>
              <a:t>roof</a:t>
            </a:r>
            <a:r>
              <a:rPr lang="nb-NO" sz="2800" dirty="0" smtClean="0"/>
              <a:t> </a:t>
            </a:r>
            <a:r>
              <a:rPr lang="nb-NO" sz="2800" dirty="0" err="1" smtClean="0"/>
              <a:t>on</a:t>
            </a:r>
            <a:r>
              <a:rPr lang="nb-NO" sz="2800" dirty="0" smtClean="0"/>
              <a:t> </a:t>
            </a:r>
            <a:r>
              <a:rPr lang="nb-NO" sz="2800" dirty="0" err="1" smtClean="0"/>
              <a:t>each</a:t>
            </a:r>
            <a:r>
              <a:rPr lang="nb-NO" sz="2800" dirty="0" smtClean="0"/>
              <a:t> </a:t>
            </a:r>
            <a:r>
              <a:rPr lang="nb-NO" sz="2800" dirty="0" err="1" smtClean="0"/>
              <a:t>floor</a:t>
            </a:r>
            <a:endParaRPr lang="nb-NO" sz="2800" dirty="0"/>
          </a:p>
        </p:txBody>
      </p:sp>
      <p:cxnSp>
        <p:nvCxnSpPr>
          <p:cNvPr id="16" name="Straight Arrow Connector 15"/>
          <p:cNvCxnSpPr/>
          <p:nvPr/>
        </p:nvCxnSpPr>
        <p:spPr>
          <a:xfrm flipH="1">
            <a:off x="1505440" y="734761"/>
            <a:ext cx="288032" cy="15121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937488" y="3471065"/>
            <a:ext cx="720080" cy="369332"/>
          </a:xfrm>
          <a:prstGeom prst="rect">
            <a:avLst/>
          </a:prstGeom>
          <a:noFill/>
        </p:spPr>
        <p:txBody>
          <a:bodyPr wrap="square" rtlCol="0">
            <a:spAutoFit/>
          </a:bodyPr>
          <a:lstStyle/>
          <a:p>
            <a:r>
              <a:rPr lang="nb-NO" dirty="0" smtClean="0"/>
              <a:t>1</a:t>
            </a:r>
            <a:endParaRPr lang="nb-NO" dirty="0"/>
          </a:p>
        </p:txBody>
      </p:sp>
      <p:sp>
        <p:nvSpPr>
          <p:cNvPr id="18" name="TextBox 17"/>
          <p:cNvSpPr txBox="1"/>
          <p:nvPr/>
        </p:nvSpPr>
        <p:spPr>
          <a:xfrm>
            <a:off x="6799371" y="3493477"/>
            <a:ext cx="432048" cy="369332"/>
          </a:xfrm>
          <a:prstGeom prst="rect">
            <a:avLst/>
          </a:prstGeom>
          <a:noFill/>
        </p:spPr>
        <p:txBody>
          <a:bodyPr wrap="square" rtlCol="0">
            <a:spAutoFit/>
          </a:bodyPr>
          <a:lstStyle/>
          <a:p>
            <a:r>
              <a:rPr lang="nb-NO" dirty="0" smtClean="0"/>
              <a:t>5</a:t>
            </a:r>
            <a:endParaRPr lang="nb-NO" dirty="0"/>
          </a:p>
        </p:txBody>
      </p:sp>
      <p:sp>
        <p:nvSpPr>
          <p:cNvPr id="19" name="TextBox 18"/>
          <p:cNvSpPr txBox="1"/>
          <p:nvPr/>
        </p:nvSpPr>
        <p:spPr>
          <a:xfrm>
            <a:off x="713352" y="3086253"/>
            <a:ext cx="936104" cy="369332"/>
          </a:xfrm>
          <a:prstGeom prst="rect">
            <a:avLst/>
          </a:prstGeom>
          <a:noFill/>
        </p:spPr>
        <p:txBody>
          <a:bodyPr wrap="square" rtlCol="0">
            <a:spAutoFit/>
          </a:bodyPr>
          <a:lstStyle/>
          <a:p>
            <a:r>
              <a:rPr lang="nb-NO" dirty="0" smtClean="0"/>
              <a:t>6</a:t>
            </a:r>
            <a:endParaRPr lang="nb-NO" dirty="0"/>
          </a:p>
        </p:txBody>
      </p:sp>
      <p:sp>
        <p:nvSpPr>
          <p:cNvPr id="20" name="TextBox 19"/>
          <p:cNvSpPr txBox="1"/>
          <p:nvPr/>
        </p:nvSpPr>
        <p:spPr>
          <a:xfrm>
            <a:off x="7410096" y="2172652"/>
            <a:ext cx="720080" cy="369332"/>
          </a:xfrm>
          <a:prstGeom prst="rect">
            <a:avLst/>
          </a:prstGeom>
          <a:noFill/>
        </p:spPr>
        <p:txBody>
          <a:bodyPr wrap="square" rtlCol="0">
            <a:spAutoFit/>
          </a:bodyPr>
          <a:lstStyle/>
          <a:p>
            <a:r>
              <a:rPr lang="nb-NO" dirty="0" smtClean="0"/>
              <a:t>21</a:t>
            </a:r>
            <a:endParaRPr lang="nb-NO" dirty="0"/>
          </a:p>
        </p:txBody>
      </p:sp>
      <p:sp>
        <p:nvSpPr>
          <p:cNvPr id="21" name="TextBox 20"/>
          <p:cNvSpPr txBox="1"/>
          <p:nvPr/>
        </p:nvSpPr>
        <p:spPr>
          <a:xfrm>
            <a:off x="1802691" y="2716921"/>
            <a:ext cx="720080" cy="369332"/>
          </a:xfrm>
          <a:prstGeom prst="rect">
            <a:avLst/>
          </a:prstGeom>
          <a:noFill/>
        </p:spPr>
        <p:txBody>
          <a:bodyPr wrap="square" rtlCol="0">
            <a:spAutoFit/>
          </a:bodyPr>
          <a:lstStyle/>
          <a:p>
            <a:r>
              <a:rPr lang="nb-NO" dirty="0" smtClean="0"/>
              <a:t>14</a:t>
            </a:r>
            <a:endParaRPr lang="nb-NO" dirty="0"/>
          </a:p>
        </p:txBody>
      </p:sp>
      <p:sp>
        <p:nvSpPr>
          <p:cNvPr id="22" name="TextBox 21"/>
          <p:cNvSpPr txBox="1"/>
          <p:nvPr/>
        </p:nvSpPr>
        <p:spPr>
          <a:xfrm>
            <a:off x="2523606" y="2232448"/>
            <a:ext cx="720080" cy="369332"/>
          </a:xfrm>
          <a:prstGeom prst="rect">
            <a:avLst/>
          </a:prstGeom>
          <a:noFill/>
        </p:spPr>
        <p:txBody>
          <a:bodyPr wrap="square" rtlCol="0">
            <a:spAutoFit/>
          </a:bodyPr>
          <a:lstStyle/>
          <a:p>
            <a:r>
              <a:rPr lang="nb-NO" dirty="0" smtClean="0"/>
              <a:t>18</a:t>
            </a:r>
            <a:endParaRPr lang="nb-NO" dirty="0"/>
          </a:p>
        </p:txBody>
      </p:sp>
      <p:sp>
        <p:nvSpPr>
          <p:cNvPr id="23" name="TextBox 22"/>
          <p:cNvSpPr txBox="1"/>
          <p:nvPr/>
        </p:nvSpPr>
        <p:spPr>
          <a:xfrm>
            <a:off x="7662124" y="3267941"/>
            <a:ext cx="936104" cy="369332"/>
          </a:xfrm>
          <a:prstGeom prst="rect">
            <a:avLst/>
          </a:prstGeom>
          <a:noFill/>
        </p:spPr>
        <p:txBody>
          <a:bodyPr wrap="square" rtlCol="0">
            <a:spAutoFit/>
          </a:bodyPr>
          <a:lstStyle/>
          <a:p>
            <a:r>
              <a:rPr lang="nb-NO" dirty="0" smtClean="0"/>
              <a:t>13</a:t>
            </a:r>
            <a:endParaRPr lang="nb-NO" dirty="0"/>
          </a:p>
        </p:txBody>
      </p:sp>
      <p:sp>
        <p:nvSpPr>
          <p:cNvPr id="24" name="TextBox 23"/>
          <p:cNvSpPr txBox="1"/>
          <p:nvPr/>
        </p:nvSpPr>
        <p:spPr>
          <a:xfrm>
            <a:off x="4925820" y="2716921"/>
            <a:ext cx="936104" cy="369332"/>
          </a:xfrm>
          <a:prstGeom prst="rect">
            <a:avLst/>
          </a:prstGeom>
          <a:noFill/>
        </p:spPr>
        <p:txBody>
          <a:bodyPr wrap="square" rtlCol="0">
            <a:spAutoFit/>
          </a:bodyPr>
          <a:lstStyle/>
          <a:p>
            <a:r>
              <a:rPr lang="nb-NO" dirty="0" smtClean="0"/>
              <a:t>17</a:t>
            </a:r>
            <a:endParaRPr lang="nb-NO" dirty="0"/>
          </a:p>
        </p:txBody>
      </p:sp>
    </p:spTree>
    <p:extLst>
      <p:ext uri="{BB962C8B-B14F-4D97-AF65-F5344CB8AC3E}">
        <p14:creationId xmlns:p14="http://schemas.microsoft.com/office/powerpoint/2010/main" xmlns="" val="3092068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t>Changes to the Wireless LAN Medium Access Control</a:t>
            </a:r>
            <a:br>
              <a:rPr lang="en-US" b="0" dirty="0"/>
            </a:br>
            <a:r>
              <a:rPr lang="en-US" b="0" dirty="0"/>
              <a:t>and Physical Layer Specifications(IEEE 802.11</a:t>
            </a:r>
            <a:r>
              <a:rPr lang="en-US" b="0" dirty="0" smtClean="0"/>
              <a:t>):</a:t>
            </a:r>
            <a:endParaRPr lang="nb-NO" dirty="0"/>
          </a:p>
        </p:txBody>
      </p:sp>
      <p:sp>
        <p:nvSpPr>
          <p:cNvPr id="3" name="Content Placeholder 2"/>
          <p:cNvSpPr>
            <a:spLocks noGrp="1"/>
          </p:cNvSpPr>
          <p:nvPr>
            <p:ph idx="1"/>
          </p:nvPr>
        </p:nvSpPr>
        <p:spPr/>
        <p:txBody>
          <a:bodyPr>
            <a:normAutofit/>
          </a:bodyPr>
          <a:lstStyle/>
          <a:p>
            <a:pPr marL="0" indent="0">
              <a:buNone/>
            </a:pPr>
            <a:r>
              <a:rPr lang="en-US" sz="1800" dirty="0"/>
              <a:t>Since most of these ideas above can be implemented as application programs </a:t>
            </a:r>
            <a:r>
              <a:rPr lang="en-US" sz="1800" dirty="0" smtClean="0"/>
              <a:t>which run </a:t>
            </a:r>
            <a:r>
              <a:rPr lang="en-US" sz="1800" dirty="0"/>
              <a:t>above the IP stack and since IEEE 802.11 group defines protocols below the </a:t>
            </a:r>
            <a:r>
              <a:rPr lang="en-US" sz="1800" dirty="0" smtClean="0"/>
              <a:t>IP stack</a:t>
            </a:r>
            <a:r>
              <a:rPr lang="en-US" sz="1800" dirty="0"/>
              <a:t>, there is a minimum of changes that need to be introduced, since they are </a:t>
            </a:r>
            <a:r>
              <a:rPr lang="en-US" sz="1800" dirty="0" smtClean="0"/>
              <a:t>partly in </a:t>
            </a:r>
            <a:r>
              <a:rPr lang="en-US" sz="1800" dirty="0"/>
              <a:t>place already. These are</a:t>
            </a:r>
            <a:r>
              <a:rPr lang="en-US" sz="1800" dirty="0" smtClean="0"/>
              <a:t>:</a:t>
            </a:r>
          </a:p>
          <a:p>
            <a:pPr marL="0" indent="0">
              <a:buNone/>
            </a:pPr>
            <a:endParaRPr lang="en-US" sz="1800" dirty="0" smtClean="0"/>
          </a:p>
          <a:p>
            <a:pPr>
              <a:buFont typeface="+mj-lt"/>
              <a:buAutoNum type="arabicPeriod"/>
            </a:pPr>
            <a:r>
              <a:rPr lang="en-US" sz="2400" dirty="0" smtClean="0"/>
              <a:t>Extended </a:t>
            </a:r>
            <a:r>
              <a:rPr lang="en-US" sz="2400" dirty="0"/>
              <a:t>Channel Switch Announcement (ECSA) </a:t>
            </a:r>
            <a:r>
              <a:rPr lang="en-US" sz="2400" dirty="0" err="1" smtClean="0"/>
              <a:t>Std</a:t>
            </a:r>
            <a:r>
              <a:rPr lang="en-US" sz="2400" dirty="0" smtClean="0"/>
              <a:t> </a:t>
            </a:r>
            <a:r>
              <a:rPr lang="en-US" sz="2400" dirty="0"/>
              <a:t>IEEE </a:t>
            </a:r>
            <a:r>
              <a:rPr lang="en-US" sz="2400" dirty="0" smtClean="0"/>
              <a:t>802.11y-2008</a:t>
            </a:r>
          </a:p>
          <a:p>
            <a:pPr>
              <a:buFont typeface="+mj-lt"/>
              <a:buAutoNum type="arabicPeriod"/>
            </a:pPr>
            <a:r>
              <a:rPr lang="en-US" sz="2400" dirty="0" smtClean="0"/>
              <a:t>The </a:t>
            </a:r>
            <a:r>
              <a:rPr lang="en-US" sz="2400" dirty="0"/>
              <a:t>transmit power of the AP can be changed in Wireless LAN Medium </a:t>
            </a:r>
            <a:r>
              <a:rPr lang="en-US" sz="2400" dirty="0" smtClean="0"/>
              <a:t>Access Control </a:t>
            </a:r>
            <a:r>
              <a:rPr lang="en-US" sz="2400" dirty="0"/>
              <a:t>and Physical Layer </a:t>
            </a:r>
            <a:r>
              <a:rPr lang="en-US" sz="2400" dirty="0" smtClean="0"/>
              <a:t>Specifications, </a:t>
            </a:r>
            <a:r>
              <a:rPr lang="en-US" sz="2400" i="1" dirty="0"/>
              <a:t>but not the power of the </a:t>
            </a:r>
            <a:r>
              <a:rPr lang="en-US" sz="2400" i="1" dirty="0" smtClean="0"/>
              <a:t>STA. </a:t>
            </a:r>
            <a:endParaRPr lang="nb-NO" sz="2400" i="1" dirty="0"/>
          </a:p>
        </p:txBody>
      </p:sp>
    </p:spTree>
    <p:extLst>
      <p:ext uri="{BB962C8B-B14F-4D97-AF65-F5344CB8AC3E}">
        <p14:creationId xmlns:p14="http://schemas.microsoft.com/office/powerpoint/2010/main" xmlns="" val="2960589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err="1" smtClean="0"/>
              <a:t>Advantages</a:t>
            </a:r>
            <a:r>
              <a:rPr lang="nb-NO" dirty="0" smtClean="0"/>
              <a:t> </a:t>
            </a:r>
            <a:r>
              <a:rPr lang="nb-NO" dirty="0" err="1" smtClean="0"/>
              <a:t>of</a:t>
            </a:r>
            <a:r>
              <a:rPr lang="nb-NO" dirty="0" smtClean="0"/>
              <a:t> a </a:t>
            </a:r>
            <a:r>
              <a:rPr lang="nb-NO" dirty="0" err="1" smtClean="0"/>
              <a:t>standardized</a:t>
            </a:r>
            <a:r>
              <a:rPr lang="nb-NO" dirty="0" smtClean="0"/>
              <a:t> </a:t>
            </a:r>
            <a:r>
              <a:rPr lang="nb-NO" dirty="0" err="1" smtClean="0"/>
              <a:t>decentralized</a:t>
            </a:r>
            <a:r>
              <a:rPr lang="nb-NO" dirty="0" smtClean="0"/>
              <a:t> system</a:t>
            </a:r>
            <a:endParaRPr lang="nb-NO" dirty="0"/>
          </a:p>
        </p:txBody>
      </p:sp>
      <p:sp>
        <p:nvSpPr>
          <p:cNvPr id="3" name="Content Placeholder 2"/>
          <p:cNvSpPr>
            <a:spLocks noGrp="1"/>
          </p:cNvSpPr>
          <p:nvPr>
            <p:ph idx="1"/>
          </p:nvPr>
        </p:nvSpPr>
        <p:spPr/>
        <p:txBody>
          <a:bodyPr/>
          <a:lstStyle/>
          <a:p>
            <a:r>
              <a:rPr lang="nb-NO" dirty="0" smtClean="0"/>
              <a:t>Gradual </a:t>
            </a:r>
            <a:r>
              <a:rPr lang="nb-NO" dirty="0" err="1" smtClean="0"/>
              <a:t>deployment</a:t>
            </a:r>
            <a:r>
              <a:rPr lang="nb-NO" dirty="0" smtClean="0"/>
              <a:t> </a:t>
            </a:r>
            <a:r>
              <a:rPr lang="nb-NO" dirty="0" err="1" smtClean="0"/>
              <a:t>with</a:t>
            </a:r>
            <a:r>
              <a:rPr lang="nb-NO" dirty="0" smtClean="0"/>
              <a:t> </a:t>
            </a:r>
            <a:r>
              <a:rPr lang="nb-NO" dirty="0" err="1" smtClean="0"/>
              <a:t>gracefull</a:t>
            </a:r>
            <a:r>
              <a:rPr lang="nb-NO" dirty="0" smtClean="0"/>
              <a:t> </a:t>
            </a:r>
            <a:r>
              <a:rPr lang="nb-NO" dirty="0" err="1" smtClean="0"/>
              <a:t>increase</a:t>
            </a:r>
            <a:r>
              <a:rPr lang="nb-NO" dirty="0" smtClean="0"/>
              <a:t> in </a:t>
            </a:r>
            <a:r>
              <a:rPr lang="nb-NO" dirty="0" err="1" smtClean="0"/>
              <a:t>performance</a:t>
            </a:r>
            <a:endParaRPr lang="nb-NO" dirty="0"/>
          </a:p>
          <a:p>
            <a:r>
              <a:rPr lang="nb-NO" dirty="0" err="1" smtClean="0"/>
              <a:t>Does</a:t>
            </a:r>
            <a:r>
              <a:rPr lang="nb-NO" dirty="0" smtClean="0"/>
              <a:t> not </a:t>
            </a:r>
            <a:r>
              <a:rPr lang="nb-NO" dirty="0" err="1" smtClean="0"/>
              <a:t>require</a:t>
            </a:r>
            <a:r>
              <a:rPr lang="nb-NO" dirty="0" smtClean="0"/>
              <a:t> initial </a:t>
            </a:r>
            <a:r>
              <a:rPr lang="nb-NO" dirty="0" err="1" smtClean="0"/>
              <a:t>investment</a:t>
            </a:r>
            <a:r>
              <a:rPr lang="nb-NO" dirty="0" smtClean="0"/>
              <a:t> </a:t>
            </a:r>
            <a:r>
              <a:rPr lang="nb-NO" dirty="0"/>
              <a:t>in </a:t>
            </a:r>
            <a:r>
              <a:rPr lang="nb-NO" dirty="0" smtClean="0"/>
              <a:t>hardware </a:t>
            </a:r>
            <a:r>
              <a:rPr lang="nb-NO" dirty="0" err="1" smtClean="0"/>
              <a:t>infrastructure</a:t>
            </a:r>
            <a:r>
              <a:rPr lang="nb-NO" dirty="0"/>
              <a:t>.</a:t>
            </a:r>
          </a:p>
          <a:p>
            <a:r>
              <a:rPr lang="nb-NO" dirty="0" err="1"/>
              <a:t>Enables</a:t>
            </a:r>
            <a:r>
              <a:rPr lang="nb-NO" dirty="0"/>
              <a:t> </a:t>
            </a:r>
            <a:r>
              <a:rPr lang="nb-NO" dirty="0" err="1"/>
              <a:t>primary</a:t>
            </a:r>
            <a:r>
              <a:rPr lang="nb-NO" dirty="0"/>
              <a:t> </a:t>
            </a:r>
            <a:r>
              <a:rPr lang="nb-NO" dirty="0" err="1"/>
              <a:t>users</a:t>
            </a:r>
            <a:r>
              <a:rPr lang="nb-NO" dirty="0"/>
              <a:t> to </a:t>
            </a:r>
            <a:endParaRPr lang="nb-NO" dirty="0" smtClean="0"/>
          </a:p>
          <a:p>
            <a:pPr lvl="1"/>
            <a:r>
              <a:rPr lang="nb-NO" dirty="0"/>
              <a:t>be </a:t>
            </a:r>
            <a:r>
              <a:rPr lang="nb-NO" dirty="0" err="1"/>
              <a:t>deployed</a:t>
            </a:r>
            <a:r>
              <a:rPr lang="nb-NO" dirty="0"/>
              <a:t> </a:t>
            </a:r>
            <a:r>
              <a:rPr lang="nb-NO" dirty="0" err="1"/>
              <a:t>autonomously</a:t>
            </a:r>
            <a:r>
              <a:rPr lang="nb-NO" dirty="0"/>
              <a:t> at </a:t>
            </a:r>
            <a:r>
              <a:rPr lang="nb-NO" dirty="0" err="1"/>
              <a:t>low</a:t>
            </a:r>
            <a:r>
              <a:rPr lang="nb-NO" dirty="0"/>
              <a:t> </a:t>
            </a:r>
            <a:r>
              <a:rPr lang="nb-NO" dirty="0" err="1" smtClean="0"/>
              <a:t>cost</a:t>
            </a:r>
            <a:endParaRPr lang="nb-NO" dirty="0" smtClean="0"/>
          </a:p>
          <a:p>
            <a:pPr lvl="1"/>
            <a:r>
              <a:rPr lang="nb-NO" dirty="0" err="1" smtClean="0"/>
              <a:t>locate</a:t>
            </a:r>
            <a:r>
              <a:rPr lang="nb-NO" dirty="0"/>
              <a:t>, </a:t>
            </a:r>
            <a:r>
              <a:rPr lang="nb-NO" dirty="0" err="1"/>
              <a:t>identify</a:t>
            </a:r>
            <a:r>
              <a:rPr lang="nb-NO" dirty="0"/>
              <a:t> and </a:t>
            </a:r>
            <a:r>
              <a:rPr lang="nb-NO" dirty="0" err="1"/>
              <a:t>warn</a:t>
            </a:r>
            <a:r>
              <a:rPr lang="nb-NO" dirty="0"/>
              <a:t> </a:t>
            </a:r>
            <a:r>
              <a:rPr lang="nb-NO" dirty="0" err="1"/>
              <a:t>secondary</a:t>
            </a:r>
            <a:r>
              <a:rPr lang="nb-NO" dirty="0"/>
              <a:t> </a:t>
            </a:r>
            <a:r>
              <a:rPr lang="nb-NO" dirty="0" err="1" smtClean="0"/>
              <a:t>users</a:t>
            </a:r>
            <a:endParaRPr lang="nb-NO" dirty="0" smtClean="0"/>
          </a:p>
          <a:p>
            <a:r>
              <a:rPr lang="nb-NO" dirty="0" err="1" smtClean="0"/>
              <a:t>Enables</a:t>
            </a:r>
            <a:r>
              <a:rPr lang="nb-NO" dirty="0" smtClean="0"/>
              <a:t> </a:t>
            </a:r>
            <a:r>
              <a:rPr lang="nb-NO" dirty="0" err="1"/>
              <a:t>secondary</a:t>
            </a:r>
            <a:r>
              <a:rPr lang="nb-NO" dirty="0"/>
              <a:t> </a:t>
            </a:r>
            <a:r>
              <a:rPr lang="nb-NO" dirty="0" err="1"/>
              <a:t>users</a:t>
            </a:r>
            <a:r>
              <a:rPr lang="nb-NO" dirty="0"/>
              <a:t> </a:t>
            </a:r>
            <a:r>
              <a:rPr lang="nb-NO" dirty="0" smtClean="0"/>
              <a:t>to </a:t>
            </a:r>
          </a:p>
          <a:p>
            <a:pPr lvl="1"/>
            <a:r>
              <a:rPr lang="nb-NO" dirty="0" err="1"/>
              <a:t>improve</a:t>
            </a:r>
            <a:r>
              <a:rPr lang="nb-NO" dirty="0"/>
              <a:t> </a:t>
            </a:r>
            <a:r>
              <a:rPr lang="nb-NO" dirty="0" err="1"/>
              <a:t>local</a:t>
            </a:r>
            <a:r>
              <a:rPr lang="nb-NO" dirty="0"/>
              <a:t> </a:t>
            </a:r>
            <a:r>
              <a:rPr lang="nb-NO" dirty="0" err="1"/>
              <a:t>frequency</a:t>
            </a:r>
            <a:r>
              <a:rPr lang="nb-NO" dirty="0"/>
              <a:t> </a:t>
            </a:r>
            <a:r>
              <a:rPr lang="nb-NO" dirty="0" err="1"/>
              <a:t>coordination</a:t>
            </a:r>
            <a:r>
              <a:rPr lang="nb-NO" dirty="0"/>
              <a:t> </a:t>
            </a:r>
            <a:r>
              <a:rPr lang="nb-NO" dirty="0" err="1" smtClean="0"/>
              <a:t>of</a:t>
            </a:r>
            <a:r>
              <a:rPr lang="nb-NO" dirty="0" smtClean="0"/>
              <a:t> </a:t>
            </a:r>
            <a:r>
              <a:rPr lang="nb-NO" dirty="0" err="1" smtClean="0"/>
              <a:t>shared</a:t>
            </a:r>
            <a:r>
              <a:rPr lang="nb-NO" dirty="0" smtClean="0"/>
              <a:t> </a:t>
            </a:r>
            <a:r>
              <a:rPr lang="nb-NO" dirty="0" err="1" smtClean="0"/>
              <a:t>spectrum</a:t>
            </a:r>
            <a:endParaRPr lang="nb-NO" dirty="0" smtClean="0"/>
          </a:p>
          <a:p>
            <a:pPr lvl="1"/>
            <a:r>
              <a:rPr lang="nb-NO" dirty="0" err="1" smtClean="0"/>
              <a:t>locate</a:t>
            </a:r>
            <a:r>
              <a:rPr lang="nb-NO" dirty="0"/>
              <a:t>, </a:t>
            </a:r>
            <a:r>
              <a:rPr lang="nb-NO" dirty="0" err="1"/>
              <a:t>identify</a:t>
            </a:r>
            <a:r>
              <a:rPr lang="nb-NO" dirty="0"/>
              <a:t> and </a:t>
            </a:r>
            <a:r>
              <a:rPr lang="nb-NO" dirty="0" err="1"/>
              <a:t>avoid</a:t>
            </a:r>
            <a:r>
              <a:rPr lang="nb-NO" dirty="0"/>
              <a:t> </a:t>
            </a:r>
            <a:r>
              <a:rPr lang="nb-NO" dirty="0" err="1"/>
              <a:t>primary</a:t>
            </a:r>
            <a:r>
              <a:rPr lang="nb-NO" dirty="0"/>
              <a:t> </a:t>
            </a:r>
            <a:r>
              <a:rPr lang="nb-NO" dirty="0" err="1" smtClean="0"/>
              <a:t>users</a:t>
            </a:r>
            <a:endParaRPr lang="nb-NO" dirty="0" smtClean="0"/>
          </a:p>
        </p:txBody>
      </p:sp>
    </p:spTree>
    <p:extLst>
      <p:ext uri="{BB962C8B-B14F-4D97-AF65-F5344CB8AC3E}">
        <p14:creationId xmlns:p14="http://schemas.microsoft.com/office/powerpoint/2010/main" xmlns="" val="14746937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Our </a:t>
            </a:r>
            <a:r>
              <a:rPr lang="nb-NO" dirty="0" err="1" smtClean="0"/>
              <a:t>Decentralized</a:t>
            </a:r>
            <a:r>
              <a:rPr lang="nb-NO" dirty="0" smtClean="0"/>
              <a:t> P2P </a:t>
            </a:r>
            <a:r>
              <a:rPr lang="nb-NO" dirty="0" err="1" smtClean="0"/>
              <a:t>Discovery</a:t>
            </a:r>
            <a:r>
              <a:rPr lang="nb-NO" dirty="0" smtClean="0"/>
              <a:t> System </a:t>
            </a:r>
            <a:r>
              <a:rPr lang="nb-NO" dirty="0" err="1" smtClean="0"/>
              <a:t>can</a:t>
            </a:r>
            <a:r>
              <a:rPr lang="nb-NO" dirty="0" smtClean="0"/>
              <a:t> be used for:</a:t>
            </a:r>
            <a:endParaRPr lang="nb-NO" dirty="0"/>
          </a:p>
        </p:txBody>
      </p:sp>
      <p:sp>
        <p:nvSpPr>
          <p:cNvPr id="3" name="Content Placeholder 2"/>
          <p:cNvSpPr>
            <a:spLocks noGrp="1"/>
          </p:cNvSpPr>
          <p:nvPr>
            <p:ph idx="1"/>
          </p:nvPr>
        </p:nvSpPr>
        <p:spPr>
          <a:xfrm>
            <a:off x="323528" y="1484784"/>
            <a:ext cx="8229600" cy="4525963"/>
          </a:xfrm>
        </p:spPr>
        <p:txBody>
          <a:bodyPr/>
          <a:lstStyle/>
          <a:p>
            <a:pPr marL="514350" indent="-514350">
              <a:buFont typeface="+mj-lt"/>
              <a:buAutoNum type="arabicPeriod"/>
            </a:pPr>
            <a:r>
              <a:rPr lang="nb-NO" sz="2800" b="1" dirty="0" err="1" smtClean="0"/>
              <a:t>Dynamic</a:t>
            </a:r>
            <a:r>
              <a:rPr lang="nb-NO" sz="2800" b="1" dirty="0" smtClean="0"/>
              <a:t> Spectrum Access </a:t>
            </a:r>
            <a:r>
              <a:rPr lang="nb-NO" sz="2800" dirty="0" smtClean="0"/>
              <a:t>(</a:t>
            </a:r>
            <a:r>
              <a:rPr lang="nb-NO" sz="2800" dirty="0" err="1" smtClean="0"/>
              <a:t>considered</a:t>
            </a:r>
            <a:r>
              <a:rPr lang="nb-NO" sz="2800" dirty="0" smtClean="0"/>
              <a:t> in </a:t>
            </a:r>
            <a:r>
              <a:rPr lang="nb-NO" sz="2800" dirty="0" err="1" smtClean="0"/>
              <a:t>the</a:t>
            </a:r>
            <a:r>
              <a:rPr lang="nb-NO" sz="2800" dirty="0" smtClean="0"/>
              <a:t> </a:t>
            </a:r>
            <a:r>
              <a:rPr lang="nb-NO" sz="2800" dirty="0" err="1" smtClean="0"/>
              <a:t>following</a:t>
            </a:r>
            <a:r>
              <a:rPr lang="nb-NO" sz="2800" dirty="0" smtClean="0"/>
              <a:t>)</a:t>
            </a:r>
          </a:p>
          <a:p>
            <a:pPr marL="514350" indent="-514350">
              <a:buFont typeface="+mj-lt"/>
              <a:buAutoNum type="arabicPeriod"/>
            </a:pPr>
            <a:r>
              <a:rPr lang="nb-NO" sz="2800" b="1" dirty="0" err="1" smtClean="0"/>
              <a:t>Handover</a:t>
            </a:r>
            <a:r>
              <a:rPr lang="nb-NO" sz="2800" dirty="0" smtClean="0"/>
              <a:t> </a:t>
            </a:r>
            <a:r>
              <a:rPr lang="nb-NO" sz="2800" dirty="0" err="1" smtClean="0"/>
              <a:t>between</a:t>
            </a:r>
            <a:r>
              <a:rPr lang="nb-NO" sz="2800" dirty="0" smtClean="0"/>
              <a:t> different systems (</a:t>
            </a:r>
            <a:r>
              <a:rPr lang="nb-NO" sz="2800" dirty="0" err="1" smtClean="0"/>
              <a:t>Wi-Fi</a:t>
            </a:r>
            <a:r>
              <a:rPr lang="nb-NO" sz="2800" dirty="0" smtClean="0"/>
              <a:t> to </a:t>
            </a:r>
            <a:r>
              <a:rPr lang="nb-NO" sz="2800" dirty="0" err="1" smtClean="0"/>
              <a:t>Wi-Fi</a:t>
            </a:r>
            <a:r>
              <a:rPr lang="nb-NO" sz="2800" dirty="0" smtClean="0"/>
              <a:t>, LTE to </a:t>
            </a:r>
            <a:r>
              <a:rPr lang="nb-NO" sz="2800" dirty="0" err="1" smtClean="0"/>
              <a:t>Wi-Fi</a:t>
            </a:r>
            <a:r>
              <a:rPr lang="nb-NO" sz="2800" dirty="0" smtClean="0"/>
              <a:t> </a:t>
            </a:r>
            <a:r>
              <a:rPr lang="nb-NO" sz="2800" dirty="0" err="1" smtClean="0"/>
              <a:t>etc</a:t>
            </a:r>
            <a:r>
              <a:rPr lang="nb-NO" sz="2800" dirty="0" smtClean="0"/>
              <a:t>)</a:t>
            </a:r>
          </a:p>
          <a:p>
            <a:pPr marL="514350" indent="-514350">
              <a:buFont typeface="+mj-lt"/>
              <a:buAutoNum type="arabicPeriod"/>
            </a:pPr>
            <a:r>
              <a:rPr lang="nb-NO" sz="2800" b="1" dirty="0" smtClean="0"/>
              <a:t>Service </a:t>
            </a:r>
            <a:r>
              <a:rPr lang="nb-NO" sz="2800" b="1" dirty="0" err="1" smtClean="0"/>
              <a:t>Discovery</a:t>
            </a:r>
            <a:r>
              <a:rPr lang="nb-NO" sz="2800" b="1" dirty="0" smtClean="0"/>
              <a:t> </a:t>
            </a:r>
            <a:r>
              <a:rPr lang="nb-NO" sz="2800" dirty="0" smtClean="0"/>
              <a:t>(</a:t>
            </a:r>
            <a:r>
              <a:rPr lang="nb-NO" sz="2800" dirty="0" err="1" smtClean="0"/>
              <a:t>Where</a:t>
            </a:r>
            <a:r>
              <a:rPr lang="nb-NO" sz="2800" dirty="0" smtClean="0"/>
              <a:t> is a printer </a:t>
            </a:r>
            <a:r>
              <a:rPr lang="nb-NO" sz="2800" dirty="0" err="1" smtClean="0"/>
              <a:t>which</a:t>
            </a:r>
            <a:r>
              <a:rPr lang="nb-NO" sz="2800" dirty="0" smtClean="0"/>
              <a:t> I </a:t>
            </a:r>
            <a:r>
              <a:rPr lang="nb-NO" sz="2800" dirty="0" err="1" smtClean="0"/>
              <a:t>may</a:t>
            </a:r>
            <a:r>
              <a:rPr lang="nb-NO" sz="2800" dirty="0" smtClean="0"/>
              <a:t> </a:t>
            </a:r>
            <a:r>
              <a:rPr lang="nb-NO" sz="2800" dirty="0" err="1" smtClean="0"/>
              <a:t>use</a:t>
            </a:r>
            <a:r>
              <a:rPr lang="nb-NO" sz="2800" dirty="0" smtClean="0"/>
              <a:t>?)</a:t>
            </a:r>
          </a:p>
          <a:p>
            <a:pPr marL="514350" indent="-514350">
              <a:buFont typeface="+mj-lt"/>
              <a:buAutoNum type="arabicPeriod"/>
            </a:pPr>
            <a:r>
              <a:rPr lang="nb-NO" sz="2800" b="1" dirty="0" err="1" smtClean="0"/>
              <a:t>Many</a:t>
            </a:r>
            <a:r>
              <a:rPr lang="nb-NO" sz="2800" b="1" dirty="0" smtClean="0"/>
              <a:t> </a:t>
            </a:r>
            <a:r>
              <a:rPr lang="nb-NO" sz="2800" b="1" dirty="0" err="1" smtClean="0"/>
              <a:t>small</a:t>
            </a:r>
            <a:r>
              <a:rPr lang="nb-NO" sz="2800" b="1" dirty="0" smtClean="0"/>
              <a:t> base </a:t>
            </a:r>
            <a:r>
              <a:rPr lang="nb-NO" sz="2800" b="1" dirty="0" err="1" smtClean="0"/>
              <a:t>stations</a:t>
            </a:r>
            <a:endParaRPr lang="nb-NO" sz="3600" b="1" dirty="0" smtClean="0"/>
          </a:p>
        </p:txBody>
      </p:sp>
    </p:spTree>
    <p:extLst>
      <p:ext uri="{BB962C8B-B14F-4D97-AF65-F5344CB8AC3E}">
        <p14:creationId xmlns:p14="http://schemas.microsoft.com/office/powerpoint/2010/main" xmlns="" val="38443224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pPr algn="ctr"/>
            <a:r>
              <a:rPr lang="nb-NO" dirty="0" err="1" smtClean="0"/>
              <a:t>Use</a:t>
            </a:r>
            <a:r>
              <a:rPr lang="nb-NO" dirty="0" smtClean="0"/>
              <a:t> cases</a:t>
            </a:r>
            <a:endParaRPr lang="nb-NO" dirty="0"/>
          </a:p>
        </p:txBody>
      </p:sp>
      <p:sp>
        <p:nvSpPr>
          <p:cNvPr id="3" name="Content Placeholder 2"/>
          <p:cNvSpPr>
            <a:spLocks noGrp="1"/>
          </p:cNvSpPr>
          <p:nvPr>
            <p:ph idx="1"/>
          </p:nvPr>
        </p:nvSpPr>
        <p:spPr>
          <a:xfrm>
            <a:off x="457200" y="980728"/>
            <a:ext cx="8229600" cy="5030019"/>
          </a:xfrm>
        </p:spPr>
        <p:txBody>
          <a:bodyPr>
            <a:normAutofit fontScale="85000" lnSpcReduction="10000"/>
          </a:bodyPr>
          <a:lstStyle/>
          <a:p>
            <a:r>
              <a:rPr lang="nb-NO" sz="2400" dirty="0"/>
              <a:t>For mobile </a:t>
            </a:r>
            <a:r>
              <a:rPr lang="nb-NO" sz="2400" dirty="0" smtClean="0"/>
              <a:t>operators</a:t>
            </a:r>
          </a:p>
          <a:p>
            <a:pPr lvl="1"/>
            <a:r>
              <a:rPr lang="nb-NO" sz="2200" dirty="0" smtClean="0"/>
              <a:t>Better </a:t>
            </a:r>
            <a:r>
              <a:rPr lang="nb-NO" sz="2200" dirty="0"/>
              <a:t>link </a:t>
            </a:r>
            <a:r>
              <a:rPr lang="nb-NO" sz="2200" dirty="0" err="1"/>
              <a:t>quality</a:t>
            </a:r>
            <a:r>
              <a:rPr lang="nb-NO" sz="2200" dirty="0"/>
              <a:t> to </a:t>
            </a:r>
            <a:r>
              <a:rPr lang="nb-NO" sz="2200" dirty="0" err="1"/>
              <a:t>customers</a:t>
            </a:r>
            <a:r>
              <a:rPr lang="nb-NO" sz="2200" dirty="0"/>
              <a:t> and </a:t>
            </a:r>
            <a:r>
              <a:rPr lang="nb-NO" sz="2200" dirty="0" err="1"/>
              <a:t>low</a:t>
            </a:r>
            <a:r>
              <a:rPr lang="nb-NO" sz="2200" dirty="0"/>
              <a:t> </a:t>
            </a:r>
            <a:r>
              <a:rPr lang="nb-NO" sz="2200" dirty="0" err="1"/>
              <a:t>investment</a:t>
            </a:r>
            <a:r>
              <a:rPr lang="nb-NO" sz="2200" dirty="0"/>
              <a:t> </a:t>
            </a:r>
            <a:r>
              <a:rPr lang="nb-NO" sz="2200" dirty="0" err="1" smtClean="0"/>
              <a:t>costs</a:t>
            </a:r>
            <a:endParaRPr lang="nb-NO" sz="2200" dirty="0" smtClean="0"/>
          </a:p>
          <a:p>
            <a:pPr lvl="1"/>
            <a:r>
              <a:rPr lang="nb-NO" sz="2400" dirty="0" err="1" smtClean="0"/>
              <a:t>Minimization</a:t>
            </a:r>
            <a:r>
              <a:rPr lang="nb-NO" sz="2400" dirty="0" smtClean="0"/>
              <a:t> </a:t>
            </a:r>
            <a:r>
              <a:rPr lang="nb-NO" sz="2400" dirty="0" err="1"/>
              <a:t>of</a:t>
            </a:r>
            <a:r>
              <a:rPr lang="nb-NO" sz="2400" dirty="0"/>
              <a:t> CAPEX/OPEX to </a:t>
            </a:r>
            <a:r>
              <a:rPr lang="nb-NO" sz="2400" dirty="0" err="1"/>
              <a:t>central</a:t>
            </a:r>
            <a:r>
              <a:rPr lang="nb-NO" sz="2400" dirty="0"/>
              <a:t> servers </a:t>
            </a:r>
            <a:r>
              <a:rPr lang="nb-NO" sz="2400" dirty="0" err="1"/>
              <a:t>keeping</a:t>
            </a:r>
            <a:r>
              <a:rPr lang="nb-NO" sz="2400" dirty="0"/>
              <a:t> databases up to date for </a:t>
            </a:r>
            <a:r>
              <a:rPr lang="nb-NO" sz="2400" dirty="0" err="1"/>
              <a:t>client</a:t>
            </a:r>
            <a:r>
              <a:rPr lang="nb-NO" sz="2400" dirty="0"/>
              <a:t> </a:t>
            </a:r>
            <a:r>
              <a:rPr lang="nb-NO" sz="2400" dirty="0" err="1" smtClean="0"/>
              <a:t>administration</a:t>
            </a:r>
            <a:r>
              <a:rPr lang="nb-NO" sz="2400" dirty="0" smtClean="0"/>
              <a:t>.</a:t>
            </a:r>
          </a:p>
          <a:p>
            <a:pPr lvl="1"/>
            <a:r>
              <a:rPr lang="nb-NO" sz="2400" dirty="0" err="1" smtClean="0"/>
              <a:t>Autonomous</a:t>
            </a:r>
            <a:r>
              <a:rPr lang="nb-NO" sz="2400" dirty="0" smtClean="0"/>
              <a:t> </a:t>
            </a:r>
            <a:r>
              <a:rPr lang="nb-NO" sz="2400" dirty="0" err="1"/>
              <a:t>sharing</a:t>
            </a:r>
            <a:r>
              <a:rPr lang="nb-NO" sz="2400" dirty="0"/>
              <a:t> </a:t>
            </a:r>
            <a:r>
              <a:rPr lang="nb-NO" sz="2400" dirty="0" err="1"/>
              <a:t>of</a:t>
            </a:r>
            <a:r>
              <a:rPr lang="nb-NO" sz="2400" dirty="0"/>
              <a:t> </a:t>
            </a:r>
            <a:r>
              <a:rPr lang="nb-NO" sz="2400" dirty="0" err="1"/>
              <a:t>frequency</a:t>
            </a:r>
            <a:r>
              <a:rPr lang="nb-NO" sz="2400" dirty="0"/>
              <a:t> bands </a:t>
            </a:r>
            <a:r>
              <a:rPr lang="nb-NO" sz="2400" dirty="0" err="1"/>
              <a:t>with</a:t>
            </a:r>
            <a:r>
              <a:rPr lang="nb-NO" sz="2400" dirty="0"/>
              <a:t> </a:t>
            </a:r>
            <a:r>
              <a:rPr lang="nb-NO" sz="2400" dirty="0" err="1"/>
              <a:t>secondary</a:t>
            </a:r>
            <a:r>
              <a:rPr lang="nb-NO" sz="2400" dirty="0"/>
              <a:t> </a:t>
            </a:r>
            <a:r>
              <a:rPr lang="nb-NO" sz="2400" dirty="0" err="1"/>
              <a:t>users</a:t>
            </a:r>
            <a:endParaRPr lang="nb-NO" sz="2400" dirty="0"/>
          </a:p>
          <a:p>
            <a:pPr marL="342900" lvl="1" indent="-342900">
              <a:buFont typeface="Arial" pitchFamily="34" charset="0"/>
              <a:buChar char="•"/>
            </a:pPr>
            <a:endParaRPr lang="nb-NO" sz="2400" dirty="0"/>
          </a:p>
          <a:p>
            <a:r>
              <a:rPr lang="nb-NO" sz="2400" dirty="0"/>
              <a:t>For TV band </a:t>
            </a:r>
            <a:r>
              <a:rPr lang="nb-NO" sz="2400" dirty="0" err="1"/>
              <a:t>devices</a:t>
            </a:r>
            <a:r>
              <a:rPr lang="nb-NO" sz="2400" dirty="0"/>
              <a:t> (</a:t>
            </a:r>
            <a:r>
              <a:rPr lang="nb-NO" sz="2400" dirty="0" smtClean="0"/>
              <a:t>TVBD)</a:t>
            </a:r>
          </a:p>
          <a:p>
            <a:pPr lvl="1"/>
            <a:r>
              <a:rPr lang="nb-NO" sz="2200" dirty="0" smtClean="0"/>
              <a:t>A </a:t>
            </a:r>
            <a:r>
              <a:rPr lang="nb-NO" sz="2200" dirty="0"/>
              <a:t>TVBD </a:t>
            </a:r>
            <a:r>
              <a:rPr lang="nb-NO" sz="2200" dirty="0" err="1"/>
              <a:t>may</a:t>
            </a:r>
            <a:r>
              <a:rPr lang="nb-NO" sz="2200" dirty="0"/>
              <a:t> </a:t>
            </a:r>
            <a:r>
              <a:rPr lang="nb-NO" sz="2200" dirty="0" err="1"/>
              <a:t>inform</a:t>
            </a:r>
            <a:r>
              <a:rPr lang="nb-NO" sz="2200" dirty="0"/>
              <a:t> </a:t>
            </a:r>
            <a:r>
              <a:rPr lang="nb-NO" sz="2200" dirty="0" err="1"/>
              <a:t>other</a:t>
            </a:r>
            <a:r>
              <a:rPr lang="nb-NO" sz="2200" dirty="0"/>
              <a:t> </a:t>
            </a:r>
            <a:r>
              <a:rPr lang="nb-NO" sz="2200" dirty="0" err="1"/>
              <a:t>devices</a:t>
            </a:r>
            <a:r>
              <a:rPr lang="nb-NO" sz="2200" dirty="0"/>
              <a:t> </a:t>
            </a:r>
            <a:r>
              <a:rPr lang="nb-NO" sz="2200" dirty="0" err="1"/>
              <a:t>its</a:t>
            </a:r>
            <a:r>
              <a:rPr lang="nb-NO" sz="2200" dirty="0"/>
              <a:t> </a:t>
            </a:r>
            <a:r>
              <a:rPr lang="nb-NO" sz="2200" dirty="0" err="1"/>
              <a:t>existence</a:t>
            </a:r>
            <a:r>
              <a:rPr lang="nb-NO" sz="2200" dirty="0"/>
              <a:t> (by </a:t>
            </a:r>
            <a:r>
              <a:rPr lang="nb-NO" sz="2200" dirty="0" err="1" smtClean="0"/>
              <a:t>Internet</a:t>
            </a:r>
            <a:r>
              <a:rPr lang="nb-NO" sz="2200" dirty="0" smtClean="0"/>
              <a:t>)</a:t>
            </a:r>
          </a:p>
          <a:p>
            <a:pPr lvl="1"/>
            <a:r>
              <a:rPr lang="nb-NO" sz="2400" dirty="0" err="1" smtClean="0"/>
              <a:t>TVBDs</a:t>
            </a:r>
            <a:r>
              <a:rPr lang="nb-NO" sz="2400" dirty="0" smtClean="0"/>
              <a:t> </a:t>
            </a:r>
            <a:r>
              <a:rPr lang="nb-NO" sz="2400" dirty="0" err="1"/>
              <a:t>may</a:t>
            </a:r>
            <a:r>
              <a:rPr lang="nb-NO" sz="2400" dirty="0"/>
              <a:t> </a:t>
            </a:r>
            <a:r>
              <a:rPr lang="nb-NO" sz="2400" dirty="0" err="1"/>
              <a:t>find</a:t>
            </a:r>
            <a:r>
              <a:rPr lang="nb-NO" sz="2400" dirty="0"/>
              <a:t> </a:t>
            </a:r>
            <a:r>
              <a:rPr lang="nb-NO" sz="2400" dirty="0" err="1"/>
              <a:t>other</a:t>
            </a:r>
            <a:r>
              <a:rPr lang="nb-NO" sz="2400" dirty="0"/>
              <a:t> </a:t>
            </a:r>
            <a:r>
              <a:rPr lang="nb-NO" sz="2400" dirty="0" err="1"/>
              <a:t>devices</a:t>
            </a:r>
            <a:r>
              <a:rPr lang="nb-NO" sz="2400" dirty="0"/>
              <a:t> </a:t>
            </a:r>
            <a:r>
              <a:rPr lang="nb-NO" sz="2400" dirty="0" err="1"/>
              <a:t>they</a:t>
            </a:r>
            <a:r>
              <a:rPr lang="nb-NO" sz="2400" dirty="0"/>
              <a:t> </a:t>
            </a:r>
            <a:r>
              <a:rPr lang="nb-NO" sz="2400" dirty="0" err="1"/>
              <a:t>should</a:t>
            </a:r>
            <a:r>
              <a:rPr lang="nb-NO" sz="2400" dirty="0"/>
              <a:t> </a:t>
            </a:r>
            <a:r>
              <a:rPr lang="nb-NO" sz="2400" dirty="0" err="1"/>
              <a:t>coordinate</a:t>
            </a:r>
            <a:r>
              <a:rPr lang="nb-NO" sz="2400" dirty="0"/>
              <a:t> </a:t>
            </a:r>
            <a:r>
              <a:rPr lang="nb-NO" sz="2400" dirty="0" err="1"/>
              <a:t>frequence</a:t>
            </a:r>
            <a:r>
              <a:rPr lang="nb-NO" sz="2400" dirty="0"/>
              <a:t> and </a:t>
            </a:r>
            <a:r>
              <a:rPr lang="nb-NO" sz="2400" dirty="0" err="1"/>
              <a:t>power</a:t>
            </a:r>
            <a:r>
              <a:rPr lang="nb-NO" sz="2400" dirty="0"/>
              <a:t> </a:t>
            </a:r>
            <a:r>
              <a:rPr lang="nb-NO" sz="2400" dirty="0" err="1"/>
              <a:t>with</a:t>
            </a:r>
            <a:r>
              <a:rPr lang="nb-NO" sz="2400" dirty="0"/>
              <a:t> and </a:t>
            </a:r>
            <a:r>
              <a:rPr lang="nb-NO" sz="2400" dirty="0" err="1"/>
              <a:t>exchange</a:t>
            </a:r>
            <a:r>
              <a:rPr lang="nb-NO" sz="2400" dirty="0"/>
              <a:t> radio parameters</a:t>
            </a:r>
          </a:p>
          <a:p>
            <a:pPr marL="342900" lvl="1" indent="-342900">
              <a:buFont typeface="Arial" pitchFamily="34" charset="0"/>
              <a:buChar char="•"/>
            </a:pPr>
            <a:endParaRPr lang="nb-NO" sz="2400" dirty="0"/>
          </a:p>
          <a:p>
            <a:r>
              <a:rPr lang="nb-NO" sz="2400" dirty="0"/>
              <a:t>Devices </a:t>
            </a:r>
            <a:r>
              <a:rPr lang="nb-NO" sz="2400" dirty="0" err="1"/>
              <a:t>without</a:t>
            </a:r>
            <a:r>
              <a:rPr lang="nb-NO" sz="2400" dirty="0"/>
              <a:t> </a:t>
            </a:r>
            <a:r>
              <a:rPr lang="nb-NO" sz="2400" dirty="0" err="1"/>
              <a:t>wired</a:t>
            </a:r>
            <a:r>
              <a:rPr lang="nb-NO" sz="2400" dirty="0"/>
              <a:t> </a:t>
            </a:r>
            <a:r>
              <a:rPr lang="nb-NO" sz="2400" dirty="0" err="1"/>
              <a:t>Internet</a:t>
            </a:r>
            <a:r>
              <a:rPr lang="nb-NO" sz="2400" dirty="0"/>
              <a:t> </a:t>
            </a:r>
            <a:r>
              <a:rPr lang="nb-NO" sz="2400" dirty="0" err="1"/>
              <a:t>access</a:t>
            </a:r>
            <a:r>
              <a:rPr lang="nb-NO" sz="2400" dirty="0"/>
              <a:t> </a:t>
            </a:r>
            <a:r>
              <a:rPr lang="nb-NO" sz="2400" dirty="0" err="1"/>
              <a:t>can</a:t>
            </a:r>
            <a:r>
              <a:rPr lang="nb-NO" sz="2400" dirty="0"/>
              <a:t> be </a:t>
            </a:r>
            <a:r>
              <a:rPr lang="nb-NO" sz="2400" dirty="0" err="1"/>
              <a:t>taken</a:t>
            </a:r>
            <a:r>
              <a:rPr lang="nb-NO" sz="2400" dirty="0"/>
              <a:t> </a:t>
            </a:r>
            <a:r>
              <a:rPr lang="nb-NO" sz="2400" dirty="0" err="1"/>
              <a:t>care</a:t>
            </a:r>
            <a:r>
              <a:rPr lang="nb-NO" sz="2400" dirty="0"/>
              <a:t> </a:t>
            </a:r>
            <a:r>
              <a:rPr lang="nb-NO" sz="2400" dirty="0" err="1"/>
              <a:t>of</a:t>
            </a:r>
            <a:r>
              <a:rPr lang="nb-NO" sz="2400" dirty="0"/>
              <a:t> by a database or </a:t>
            </a:r>
            <a:r>
              <a:rPr lang="nb-NO" sz="2400" dirty="0" err="1"/>
              <a:t>others</a:t>
            </a:r>
            <a:r>
              <a:rPr lang="nb-NO" sz="2400" dirty="0"/>
              <a:t> </a:t>
            </a:r>
            <a:r>
              <a:rPr lang="nb-NO" sz="2400" dirty="0" err="1"/>
              <a:t>who</a:t>
            </a:r>
            <a:r>
              <a:rPr lang="nb-NO" sz="2400" dirty="0"/>
              <a:t> </a:t>
            </a:r>
            <a:r>
              <a:rPr lang="nb-NO" sz="2400" dirty="0" err="1"/>
              <a:t>are</a:t>
            </a:r>
            <a:r>
              <a:rPr lang="nb-NO" sz="2400" dirty="0"/>
              <a:t>, </a:t>
            </a:r>
            <a:r>
              <a:rPr lang="nb-NO" sz="2400" dirty="0" err="1"/>
              <a:t>such</a:t>
            </a:r>
            <a:r>
              <a:rPr lang="nb-NO" sz="2400" dirty="0"/>
              <a:t> as </a:t>
            </a:r>
            <a:r>
              <a:rPr lang="nb-NO" sz="2400" dirty="0" err="1"/>
              <a:t>Wi-Fi</a:t>
            </a:r>
            <a:r>
              <a:rPr lang="nb-NO" sz="2400" dirty="0"/>
              <a:t> </a:t>
            </a:r>
            <a:r>
              <a:rPr lang="nb-NO" sz="2400" dirty="0" err="1"/>
              <a:t>hubs</a:t>
            </a:r>
            <a:r>
              <a:rPr lang="nb-NO" sz="2400" dirty="0"/>
              <a:t>, </a:t>
            </a:r>
            <a:r>
              <a:rPr lang="nb-NO" sz="2400" dirty="0" err="1"/>
              <a:t>femto</a:t>
            </a:r>
            <a:r>
              <a:rPr lang="nb-NO" sz="2400" dirty="0"/>
              <a:t> </a:t>
            </a:r>
            <a:r>
              <a:rPr lang="nb-NO" sz="2400" dirty="0" err="1"/>
              <a:t>cells</a:t>
            </a:r>
            <a:r>
              <a:rPr lang="nb-NO" sz="2400" dirty="0"/>
              <a:t> or an </a:t>
            </a:r>
            <a:r>
              <a:rPr lang="nb-NO" sz="2400" dirty="0" smtClean="0"/>
              <a:t>operator </a:t>
            </a:r>
            <a:r>
              <a:rPr lang="nb-NO" sz="2400" dirty="0" err="1" smtClean="0"/>
              <a:t>keeping</a:t>
            </a:r>
            <a:r>
              <a:rPr lang="nb-NO" sz="2400" dirty="0" smtClean="0"/>
              <a:t> a database. </a:t>
            </a:r>
            <a:r>
              <a:rPr lang="nb-NO" sz="2400" dirty="0" err="1" smtClean="0"/>
              <a:t>Examples</a:t>
            </a:r>
            <a:r>
              <a:rPr lang="nb-NO" sz="2400" dirty="0" smtClean="0"/>
              <a:t> </a:t>
            </a:r>
            <a:r>
              <a:rPr lang="nb-NO" sz="2400" dirty="0" err="1" smtClean="0"/>
              <a:t>of</a:t>
            </a:r>
            <a:r>
              <a:rPr lang="nb-NO" sz="2400" dirty="0" smtClean="0"/>
              <a:t> </a:t>
            </a:r>
            <a:r>
              <a:rPr lang="nb-NO" sz="2400" dirty="0" err="1"/>
              <a:t>d</a:t>
            </a:r>
            <a:r>
              <a:rPr lang="nb-NO" sz="2400" dirty="0" err="1" smtClean="0"/>
              <a:t>evices</a:t>
            </a:r>
            <a:r>
              <a:rPr lang="nb-NO" sz="2400" dirty="0" smtClean="0"/>
              <a:t> </a:t>
            </a:r>
            <a:r>
              <a:rPr lang="nb-NO" sz="2400" dirty="0" err="1"/>
              <a:t>without</a:t>
            </a:r>
            <a:r>
              <a:rPr lang="nb-NO" sz="2400" dirty="0"/>
              <a:t> </a:t>
            </a:r>
            <a:r>
              <a:rPr lang="nb-NO" sz="2400" dirty="0" err="1"/>
              <a:t>wired</a:t>
            </a:r>
            <a:r>
              <a:rPr lang="nb-NO" sz="2400" dirty="0"/>
              <a:t> </a:t>
            </a:r>
            <a:r>
              <a:rPr lang="nb-NO" sz="2400" dirty="0" err="1"/>
              <a:t>Internet</a:t>
            </a:r>
            <a:r>
              <a:rPr lang="nb-NO" sz="2400" dirty="0"/>
              <a:t> </a:t>
            </a:r>
            <a:r>
              <a:rPr lang="nb-NO" sz="2400" dirty="0" err="1"/>
              <a:t>access</a:t>
            </a:r>
            <a:r>
              <a:rPr lang="nb-NO" sz="2400" dirty="0"/>
              <a:t> </a:t>
            </a:r>
            <a:r>
              <a:rPr lang="nb-NO" sz="2400" dirty="0" err="1"/>
              <a:t>are</a:t>
            </a:r>
            <a:r>
              <a:rPr lang="nb-NO" sz="2400" dirty="0"/>
              <a:t> mobile </a:t>
            </a:r>
            <a:r>
              <a:rPr lang="nb-NO" sz="2400" dirty="0" err="1"/>
              <a:t>phones</a:t>
            </a:r>
            <a:r>
              <a:rPr lang="nb-NO" sz="2400" dirty="0"/>
              <a:t>, TV </a:t>
            </a:r>
            <a:r>
              <a:rPr lang="nb-NO" sz="2400" dirty="0" err="1"/>
              <a:t>sets</a:t>
            </a:r>
            <a:r>
              <a:rPr lang="nb-NO" sz="2400" dirty="0"/>
              <a:t>, </a:t>
            </a:r>
            <a:r>
              <a:rPr lang="nb-NO" sz="2400" dirty="0" err="1"/>
              <a:t>wireless</a:t>
            </a:r>
            <a:r>
              <a:rPr lang="nb-NO" sz="2400" dirty="0"/>
              <a:t> </a:t>
            </a:r>
            <a:r>
              <a:rPr lang="nb-NO" sz="2400" dirty="0" err="1"/>
              <a:t>microphones</a:t>
            </a:r>
            <a:r>
              <a:rPr lang="nb-NO" sz="2400" dirty="0"/>
              <a:t>, </a:t>
            </a:r>
            <a:r>
              <a:rPr lang="nb-NO" sz="2400" dirty="0" err="1"/>
              <a:t>wireless</a:t>
            </a:r>
            <a:r>
              <a:rPr lang="nb-NO" sz="2400" dirty="0"/>
              <a:t> sensors etc.</a:t>
            </a:r>
          </a:p>
          <a:p>
            <a:pPr marL="342900" lvl="1" indent="-342900">
              <a:buFont typeface="Arial" pitchFamily="34" charset="0"/>
              <a:buChar char="•"/>
            </a:pPr>
            <a:endParaRPr lang="nb-NO" sz="2400" dirty="0"/>
          </a:p>
          <a:p>
            <a:pPr lvl="1"/>
            <a:endParaRPr lang="nb-NO" dirty="0"/>
          </a:p>
          <a:p>
            <a:pPr lvl="1"/>
            <a:endParaRPr lang="nb-NO" sz="2200" dirty="0"/>
          </a:p>
        </p:txBody>
      </p:sp>
    </p:spTree>
    <p:extLst>
      <p:ext uri="{BB962C8B-B14F-4D97-AF65-F5344CB8AC3E}">
        <p14:creationId xmlns:p14="http://schemas.microsoft.com/office/powerpoint/2010/main" xmlns="" val="14941865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nb-NO" sz="4800" dirty="0" err="1" smtClean="0"/>
              <a:t>Conclusion</a:t>
            </a:r>
            <a:endParaRPr lang="nb-NO" sz="4800" dirty="0"/>
          </a:p>
        </p:txBody>
      </p:sp>
      <p:sp>
        <p:nvSpPr>
          <p:cNvPr id="3" name="Content Placeholder 2"/>
          <p:cNvSpPr>
            <a:spLocks noGrp="1"/>
          </p:cNvSpPr>
          <p:nvPr>
            <p:ph idx="1"/>
          </p:nvPr>
        </p:nvSpPr>
        <p:spPr/>
        <p:txBody>
          <a:bodyPr>
            <a:normAutofit lnSpcReduction="10000"/>
          </a:bodyPr>
          <a:lstStyle/>
          <a:p>
            <a:r>
              <a:rPr lang="en-US" sz="2800" dirty="0" smtClean="0"/>
              <a:t>Our research has shown that a decentralized solution is an advantageous complement to a central database.</a:t>
            </a:r>
          </a:p>
          <a:p>
            <a:r>
              <a:rPr lang="en-US" sz="2800" dirty="0" smtClean="0"/>
              <a:t>We are looking for research partners for testing our solution on their platforms.</a:t>
            </a:r>
          </a:p>
          <a:p>
            <a:r>
              <a:rPr lang="en-US" sz="2800" dirty="0" smtClean="0"/>
              <a:t>A decentralized system is most efficient if everybody uses it. Therefore we want to contribute towards a standard for a decentralized protocol by making our simulator and experimental prototype openly available.</a:t>
            </a:r>
          </a:p>
          <a:p>
            <a:endParaRPr lang="en-US" sz="2800" dirty="0" smtClean="0"/>
          </a:p>
          <a:p>
            <a:endParaRPr lang="en-US" dirty="0"/>
          </a:p>
        </p:txBody>
      </p:sp>
    </p:spTree>
    <p:extLst>
      <p:ext uri="{BB962C8B-B14F-4D97-AF65-F5344CB8AC3E}">
        <p14:creationId xmlns:p14="http://schemas.microsoft.com/office/powerpoint/2010/main" xmlns="" val="2473404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p:nvPr>
        </p:nvSpPr>
        <p:spPr>
          <a:xfrm>
            <a:off x="395536" y="1624526"/>
            <a:ext cx="8229600" cy="4031873"/>
          </a:xfrm>
          <a:prstGeom prst="rect">
            <a:avLst/>
          </a:prstGeom>
          <a:noFill/>
        </p:spPr>
        <p:txBody>
          <a:bodyPr wrap="square" rtlCol="0">
            <a:spAutoFit/>
          </a:bodyPr>
          <a:lstStyle/>
          <a:p>
            <a:pPr lvl="0" eaLnBrk="0" fontAlgn="base" hangingPunct="0">
              <a:spcBef>
                <a:spcPct val="0"/>
              </a:spcBef>
              <a:spcAft>
                <a:spcPct val="0"/>
              </a:spcAft>
            </a:pPr>
            <a:r>
              <a:rPr lang="nb-NO" altLang="nb-NO" sz="2400" b="1" dirty="0" err="1" smtClean="0">
                <a:solidFill>
                  <a:srgbClr val="FF0000"/>
                </a:solidFill>
                <a:latin typeface="Lucida Grande"/>
                <a:cs typeface="Arial" pitchFamily="34" charset="0"/>
              </a:rPr>
              <a:t>Revised</a:t>
            </a:r>
            <a:r>
              <a:rPr lang="nb-NO" altLang="nb-NO" sz="2400" b="1" dirty="0" smtClean="0">
                <a:solidFill>
                  <a:srgbClr val="FF0000"/>
                </a:solidFill>
                <a:latin typeface="Lucida Grande"/>
                <a:cs typeface="Arial" pitchFamily="34" charset="0"/>
              </a:rPr>
              <a:t> </a:t>
            </a:r>
            <a:r>
              <a:rPr lang="nb-NO" altLang="nb-NO" sz="2400" b="1" dirty="0" err="1">
                <a:solidFill>
                  <a:srgbClr val="FF0000"/>
                </a:solidFill>
                <a:latin typeface="Lucida Grande"/>
                <a:cs typeface="Arial" pitchFamily="34" charset="0"/>
              </a:rPr>
              <a:t>version</a:t>
            </a:r>
            <a:r>
              <a:rPr lang="nb-NO" altLang="nb-NO" sz="2400" b="1" dirty="0">
                <a:solidFill>
                  <a:srgbClr val="FF0000"/>
                </a:solidFill>
                <a:latin typeface="Lucida Grande"/>
                <a:cs typeface="Arial" pitchFamily="34" charset="0"/>
              </a:rPr>
              <a:t> </a:t>
            </a:r>
            <a:r>
              <a:rPr lang="nb-NO" altLang="nb-NO" sz="2400" b="1" dirty="0" err="1">
                <a:solidFill>
                  <a:srgbClr val="FF0000"/>
                </a:solidFill>
                <a:latin typeface="Lucida Grande"/>
                <a:cs typeface="Arial" pitchFamily="34" charset="0"/>
              </a:rPr>
              <a:t>availble</a:t>
            </a:r>
            <a:r>
              <a:rPr lang="nb-NO" altLang="nb-NO" sz="2400" b="1" dirty="0">
                <a:solidFill>
                  <a:srgbClr val="FF0000"/>
                </a:solidFill>
                <a:latin typeface="Lucida Grande"/>
                <a:cs typeface="Arial" pitchFamily="34" charset="0"/>
              </a:rPr>
              <a:t> from DYSPAN 2014! </a:t>
            </a:r>
            <a:endParaRPr lang="nb-NO" altLang="nb-NO" sz="2400" b="1" dirty="0" smtClean="0">
              <a:solidFill>
                <a:srgbClr val="FF0000"/>
              </a:solidFill>
              <a:latin typeface="Lucida Grande"/>
              <a:cs typeface="Arial" pitchFamily="34" charset="0"/>
            </a:endParaRPr>
          </a:p>
          <a:p>
            <a:pPr lvl="0" eaLnBrk="0" fontAlgn="base" hangingPunct="0">
              <a:spcBef>
                <a:spcPct val="0"/>
              </a:spcBef>
              <a:spcAft>
                <a:spcPct val="0"/>
              </a:spcAft>
            </a:pPr>
            <a:r>
              <a:rPr lang="nb-NO" altLang="nb-NO" sz="2400" b="1" dirty="0" smtClean="0">
                <a:solidFill>
                  <a:srgbClr val="FF0000"/>
                </a:solidFill>
                <a:latin typeface="Lucida Grande"/>
                <a:cs typeface="Arial" pitchFamily="34" charset="0"/>
              </a:rPr>
              <a:t>Old:</a:t>
            </a:r>
          </a:p>
          <a:p>
            <a:pPr lvl="0" eaLnBrk="0" fontAlgn="base" hangingPunct="0">
              <a:spcBef>
                <a:spcPct val="0"/>
              </a:spcBef>
              <a:spcAft>
                <a:spcPct val="0"/>
              </a:spcAft>
            </a:pPr>
            <a:r>
              <a:rPr lang="nb-NO" altLang="nb-NO" sz="2400" dirty="0">
                <a:solidFill>
                  <a:srgbClr val="000000"/>
                </a:solidFill>
                <a:latin typeface="Lucida Grande"/>
                <a:cs typeface="Arial" pitchFamily="34" charset="0"/>
              </a:rPr>
              <a:t> </a:t>
            </a:r>
            <a:r>
              <a:rPr lang="nb-NO" altLang="nb-NO" sz="2400" b="1" dirty="0">
                <a:solidFill>
                  <a:srgbClr val="000000"/>
                </a:solidFill>
                <a:latin typeface="Lucida Grande"/>
                <a:cs typeface="Arial" pitchFamily="34" charset="0"/>
                <a:hlinkClick r:id="rId2" tooltip="Abstract"/>
              </a:rPr>
              <a:t>arXiv:1210.3552</a:t>
            </a:r>
            <a:r>
              <a:rPr lang="nb-NO" altLang="nb-NO" sz="2400" b="1" dirty="0">
                <a:solidFill>
                  <a:srgbClr val="000000"/>
                </a:solidFill>
                <a:latin typeface="Lucida Grande"/>
                <a:cs typeface="Arial" pitchFamily="34" charset="0"/>
              </a:rPr>
              <a:t> [</a:t>
            </a:r>
            <a:r>
              <a:rPr lang="nb-NO" altLang="nb-NO" sz="2400" b="1" dirty="0" err="1">
                <a:solidFill>
                  <a:srgbClr val="000000"/>
                </a:solidFill>
                <a:latin typeface="Lucida Grande"/>
                <a:cs typeface="Arial" pitchFamily="34" charset="0"/>
                <a:hlinkClick r:id="rId3" tooltip="Download PDF"/>
              </a:rPr>
              <a:t>pdf</a:t>
            </a:r>
            <a:r>
              <a:rPr lang="nb-NO" altLang="nb-NO" sz="2400" b="1" dirty="0">
                <a:solidFill>
                  <a:srgbClr val="000000"/>
                </a:solidFill>
                <a:latin typeface="Lucida Grande"/>
                <a:cs typeface="Arial" pitchFamily="34" charset="0"/>
              </a:rPr>
              <a:t>, </a:t>
            </a:r>
            <a:r>
              <a:rPr lang="nb-NO" altLang="nb-NO" sz="2400" b="1" dirty="0" err="1">
                <a:solidFill>
                  <a:srgbClr val="000000"/>
                </a:solidFill>
                <a:latin typeface="Lucida Grande"/>
                <a:cs typeface="Arial" pitchFamily="34" charset="0"/>
                <a:hlinkClick r:id="rId4" tooltip="Other formats"/>
              </a:rPr>
              <a:t>other</a:t>
            </a:r>
            <a:r>
              <a:rPr lang="nb-NO" altLang="nb-NO" sz="2400" b="1" dirty="0" smtClean="0">
                <a:solidFill>
                  <a:srgbClr val="000000"/>
                </a:solidFill>
                <a:latin typeface="Lucida Grande"/>
                <a:cs typeface="Arial" pitchFamily="34" charset="0"/>
              </a:rPr>
              <a:t>]</a:t>
            </a:r>
            <a:endParaRPr lang="nb-NO" altLang="nb-NO" sz="2400" dirty="0">
              <a:solidFill>
                <a:srgbClr val="FF0000"/>
              </a:solidFill>
              <a:latin typeface="Lucida Grande"/>
              <a:cs typeface="Arial" pitchFamily="34" charset="0"/>
            </a:endParaRPr>
          </a:p>
          <a:p>
            <a:pPr lvl="1" indent="-457200" eaLnBrk="0" fontAlgn="base" hangingPunct="0">
              <a:spcBef>
                <a:spcPct val="0"/>
              </a:spcBef>
              <a:spcAft>
                <a:spcPct val="0"/>
              </a:spcAft>
            </a:pPr>
            <a:r>
              <a:rPr lang="nb-NO" altLang="nb-NO" sz="2400" b="1" dirty="0">
                <a:solidFill>
                  <a:srgbClr val="000000"/>
                </a:solidFill>
                <a:latin typeface="Lucida Grande"/>
                <a:cs typeface="Arial" pitchFamily="34" charset="0"/>
              </a:rPr>
              <a:t>Large-</a:t>
            </a:r>
            <a:r>
              <a:rPr lang="nb-NO" altLang="nb-NO" sz="2400" b="1" dirty="0" err="1">
                <a:solidFill>
                  <a:srgbClr val="000000"/>
                </a:solidFill>
                <a:latin typeface="Lucida Grande"/>
                <a:cs typeface="Arial" pitchFamily="34" charset="0"/>
              </a:rPr>
              <a:t>Scale</a:t>
            </a:r>
            <a:r>
              <a:rPr lang="nb-NO" altLang="nb-NO" sz="2400" b="1" dirty="0">
                <a:solidFill>
                  <a:srgbClr val="000000"/>
                </a:solidFill>
                <a:latin typeface="Lucida Grande"/>
                <a:cs typeface="Arial" pitchFamily="34" charset="0"/>
              </a:rPr>
              <a:t> Peer-to-Peer </a:t>
            </a:r>
            <a:r>
              <a:rPr lang="nb-NO" altLang="nb-NO" sz="2400" b="1" dirty="0" err="1">
                <a:solidFill>
                  <a:srgbClr val="000000"/>
                </a:solidFill>
                <a:latin typeface="Lucida Grande"/>
                <a:cs typeface="Arial" pitchFamily="34" charset="0"/>
              </a:rPr>
              <a:t>Discovery</a:t>
            </a:r>
            <a:r>
              <a:rPr lang="nb-NO" altLang="nb-NO" sz="2400" b="1" dirty="0">
                <a:solidFill>
                  <a:srgbClr val="000000"/>
                </a:solidFill>
                <a:latin typeface="Lucida Grande"/>
                <a:cs typeface="Arial" pitchFamily="34" charset="0"/>
              </a:rPr>
              <a:t> </a:t>
            </a:r>
            <a:r>
              <a:rPr lang="nb-NO" altLang="nb-NO" sz="2400" b="1" dirty="0" err="1">
                <a:solidFill>
                  <a:srgbClr val="000000"/>
                </a:solidFill>
                <a:latin typeface="Lucida Grande"/>
                <a:cs typeface="Arial" pitchFamily="34" charset="0"/>
              </a:rPr>
              <a:t>Mechanism</a:t>
            </a:r>
            <a:r>
              <a:rPr lang="nb-NO" altLang="nb-NO" sz="2400" b="1" dirty="0">
                <a:solidFill>
                  <a:srgbClr val="000000"/>
                </a:solidFill>
                <a:latin typeface="Lucida Grande"/>
                <a:cs typeface="Arial" pitchFamily="34" charset="0"/>
              </a:rPr>
              <a:t> and Architecture for </a:t>
            </a:r>
            <a:r>
              <a:rPr lang="nb-NO" altLang="nb-NO" sz="2400" b="1" dirty="0" err="1">
                <a:solidFill>
                  <a:srgbClr val="000000"/>
                </a:solidFill>
                <a:latin typeface="Lucida Grande"/>
                <a:cs typeface="Arial" pitchFamily="34" charset="0"/>
              </a:rPr>
              <a:t>Frequency</a:t>
            </a:r>
            <a:r>
              <a:rPr lang="nb-NO" altLang="nb-NO" sz="2400" b="1" dirty="0">
                <a:solidFill>
                  <a:srgbClr val="000000"/>
                </a:solidFill>
                <a:latin typeface="Lucida Grande"/>
                <a:cs typeface="Arial" pitchFamily="34" charset="0"/>
              </a:rPr>
              <a:t> </a:t>
            </a:r>
            <a:r>
              <a:rPr lang="nb-NO" altLang="nb-NO" sz="2400" b="1" dirty="0" err="1">
                <a:solidFill>
                  <a:srgbClr val="000000"/>
                </a:solidFill>
                <a:latin typeface="Lucida Grande"/>
                <a:cs typeface="Arial" pitchFamily="34" charset="0"/>
              </a:rPr>
              <a:t>Allocation</a:t>
            </a:r>
            <a:endParaRPr lang="nb-NO" altLang="nb-NO" sz="2400" dirty="0">
              <a:solidFill>
                <a:srgbClr val="000000"/>
              </a:solidFill>
              <a:latin typeface="Lucida Grande"/>
              <a:cs typeface="Arial" pitchFamily="34" charset="0"/>
            </a:endParaRPr>
          </a:p>
          <a:p>
            <a:pPr lvl="1" indent="-457200" eaLnBrk="0" fontAlgn="base" hangingPunct="0">
              <a:spcBef>
                <a:spcPct val="0"/>
              </a:spcBef>
              <a:spcAft>
                <a:spcPct val="0"/>
              </a:spcAft>
            </a:pPr>
            <a:r>
              <a:rPr lang="nb-NO" altLang="nb-NO" sz="3600" dirty="0">
                <a:solidFill>
                  <a:srgbClr val="000000"/>
                </a:solidFill>
                <a:latin typeface="Lucida Grande"/>
                <a:cs typeface="Arial" pitchFamily="34" charset="0"/>
                <a:hlinkClick r:id="rId5"/>
              </a:rPr>
              <a:t>Magnus Skjegstad</a:t>
            </a:r>
            <a:r>
              <a:rPr lang="nb-NO" altLang="nb-NO" sz="3600" dirty="0">
                <a:solidFill>
                  <a:srgbClr val="000000"/>
                </a:solidFill>
                <a:latin typeface="Lucida Grande"/>
                <a:cs typeface="Arial" pitchFamily="34" charset="0"/>
              </a:rPr>
              <a:t>, </a:t>
            </a:r>
            <a:r>
              <a:rPr lang="nb-NO" altLang="nb-NO" sz="3600" dirty="0">
                <a:solidFill>
                  <a:srgbClr val="000000"/>
                </a:solidFill>
                <a:latin typeface="Lucida Grande"/>
                <a:cs typeface="Arial" pitchFamily="34" charset="0"/>
                <a:hlinkClick r:id="rId6"/>
              </a:rPr>
              <a:t>Brage Ellingsæter</a:t>
            </a:r>
            <a:r>
              <a:rPr lang="nb-NO" altLang="nb-NO" sz="3600" dirty="0">
                <a:solidFill>
                  <a:srgbClr val="000000"/>
                </a:solidFill>
                <a:latin typeface="Lucida Grande"/>
                <a:cs typeface="Arial" pitchFamily="34" charset="0"/>
              </a:rPr>
              <a:t>, </a:t>
            </a:r>
            <a:r>
              <a:rPr lang="nb-NO" altLang="nb-NO" sz="3600" dirty="0">
                <a:solidFill>
                  <a:srgbClr val="000000"/>
                </a:solidFill>
                <a:latin typeface="Lucida Grande"/>
                <a:cs typeface="Arial" pitchFamily="34" charset="0"/>
                <a:hlinkClick r:id="rId7"/>
              </a:rPr>
              <a:t>Torleiv Maseng</a:t>
            </a:r>
            <a:r>
              <a:rPr lang="nb-NO" altLang="nb-NO" sz="3600" dirty="0">
                <a:solidFill>
                  <a:srgbClr val="000000"/>
                </a:solidFill>
                <a:latin typeface="Lucida Grande"/>
                <a:cs typeface="Arial" pitchFamily="34" charset="0"/>
              </a:rPr>
              <a:t>, </a:t>
            </a:r>
            <a:r>
              <a:rPr lang="nb-NO" altLang="nb-NO" sz="3600" dirty="0">
                <a:solidFill>
                  <a:srgbClr val="000000"/>
                </a:solidFill>
                <a:latin typeface="Lucida Grande"/>
                <a:cs typeface="Arial" pitchFamily="34" charset="0"/>
                <a:hlinkClick r:id="rId8"/>
              </a:rPr>
              <a:t>Jon </a:t>
            </a:r>
            <a:r>
              <a:rPr lang="nb-NO" altLang="nb-NO" sz="3600" dirty="0" err="1">
                <a:solidFill>
                  <a:srgbClr val="000000"/>
                </a:solidFill>
                <a:latin typeface="Lucida Grande"/>
                <a:cs typeface="Arial" pitchFamily="34" charset="0"/>
                <a:hlinkClick r:id="rId8"/>
              </a:rPr>
              <a:t>Crowcroft</a:t>
            </a:r>
            <a:endParaRPr lang="nb-NO" altLang="nb-NO" sz="2400" dirty="0">
              <a:solidFill>
                <a:srgbClr val="000000"/>
              </a:solidFill>
              <a:latin typeface="Lucida Grande"/>
              <a:cs typeface="Arial" pitchFamily="34" charset="0"/>
            </a:endParaRPr>
          </a:p>
          <a:p>
            <a:endParaRPr lang="nb-NO" dirty="0"/>
          </a:p>
        </p:txBody>
      </p:sp>
    </p:spTree>
    <p:extLst>
      <p:ext uri="{BB962C8B-B14F-4D97-AF65-F5344CB8AC3E}">
        <p14:creationId xmlns:p14="http://schemas.microsoft.com/office/powerpoint/2010/main" xmlns="" val="34854834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2514"/>
          </a:xfrm>
        </p:spPr>
        <p:txBody>
          <a:bodyPr>
            <a:normAutofit/>
          </a:bodyPr>
          <a:lstStyle/>
          <a:p>
            <a:r>
              <a:rPr lang="nb-NO" dirty="0" err="1" smtClean="0"/>
              <a:t>Cognitive</a:t>
            </a:r>
            <a:r>
              <a:rPr lang="nb-NO" dirty="0" smtClean="0"/>
              <a:t> Radio:</a:t>
            </a:r>
            <a:br>
              <a:rPr lang="nb-NO" dirty="0" smtClean="0"/>
            </a:br>
            <a:r>
              <a:rPr lang="nb-NO" dirty="0" err="1" smtClean="0"/>
              <a:t>Dynamic</a:t>
            </a:r>
            <a:r>
              <a:rPr lang="nb-NO" dirty="0" smtClean="0"/>
              <a:t> Spectrum Access:</a:t>
            </a:r>
            <a:br>
              <a:rPr lang="nb-NO" dirty="0" smtClean="0"/>
            </a:br>
            <a:r>
              <a:rPr lang="nb-NO" dirty="0"/>
              <a:t/>
            </a:r>
            <a:br>
              <a:rPr lang="nb-NO" dirty="0"/>
            </a:br>
            <a:r>
              <a:rPr lang="nb-NO" dirty="0" smtClean="0"/>
              <a:t>1 </a:t>
            </a:r>
            <a:r>
              <a:rPr lang="nb-NO" dirty="0" err="1" smtClean="0"/>
              <a:t>We</a:t>
            </a:r>
            <a:r>
              <a:rPr lang="nb-NO" dirty="0" smtClean="0"/>
              <a:t> </a:t>
            </a:r>
            <a:r>
              <a:rPr lang="nb-NO" dirty="0" err="1" smtClean="0"/>
              <a:t>need</a:t>
            </a:r>
            <a:r>
              <a:rPr lang="nb-NO" dirty="0" smtClean="0"/>
              <a:t> a </a:t>
            </a:r>
            <a:r>
              <a:rPr lang="nb-NO" dirty="0" err="1" smtClean="0"/>
              <a:t>control</a:t>
            </a:r>
            <a:r>
              <a:rPr lang="nb-NO" dirty="0" smtClean="0"/>
              <a:t> </a:t>
            </a:r>
            <a:r>
              <a:rPr lang="nb-NO" dirty="0" err="1" smtClean="0"/>
              <a:t>channel</a:t>
            </a:r>
            <a:r>
              <a:rPr lang="nb-NO" dirty="0"/>
              <a:t>.</a:t>
            </a:r>
            <a:r>
              <a:rPr lang="nb-NO" dirty="0" smtClean="0"/>
              <a:t/>
            </a:r>
            <a:br>
              <a:rPr lang="nb-NO" dirty="0" smtClean="0"/>
            </a:br>
            <a:r>
              <a:rPr lang="nb-NO" dirty="0" smtClean="0"/>
              <a:t>	To </a:t>
            </a:r>
            <a:r>
              <a:rPr lang="nb-NO" dirty="0" err="1" smtClean="0"/>
              <a:t>whom</a:t>
            </a:r>
            <a:r>
              <a:rPr lang="nb-NO" dirty="0" smtClean="0"/>
              <a:t>?</a:t>
            </a:r>
            <a:br>
              <a:rPr lang="nb-NO" dirty="0" smtClean="0"/>
            </a:br>
            <a:endParaRPr lang="nb-NO" dirty="0"/>
          </a:p>
        </p:txBody>
      </p:sp>
      <p:cxnSp>
        <p:nvCxnSpPr>
          <p:cNvPr id="4" name="Straight Connector 3"/>
          <p:cNvCxnSpPr/>
          <p:nvPr/>
        </p:nvCxnSpPr>
        <p:spPr>
          <a:xfrm>
            <a:off x="395536" y="2564904"/>
            <a:ext cx="8352928"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748270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2560687" y="1133968"/>
            <a:ext cx="4484714" cy="4313464"/>
          </a:xfrm>
          <a:prstGeom prst="ellipse">
            <a:avLst/>
          </a:prstGeom>
          <a:solidFill>
            <a:schemeClr val="accent3">
              <a:alpha val="21000"/>
            </a:schemeClr>
          </a:solidFill>
        </p:spPr>
        <p:style>
          <a:lnRef idx="1">
            <a:schemeClr val="accent3"/>
          </a:lnRef>
          <a:fillRef idx="3">
            <a:schemeClr val="accent3"/>
          </a:fillRef>
          <a:effectRef idx="2">
            <a:schemeClr val="accent3"/>
          </a:effectRef>
          <a:fontRef idx="minor">
            <a:schemeClr val="lt1"/>
          </a:fontRef>
        </p:style>
        <p:txBody>
          <a:bodyPr rtlCol="0" anchor="ctr"/>
          <a:lstStyle/>
          <a:p>
            <a:pPr algn="ctr"/>
            <a:r>
              <a:rPr lang="nb-NO" dirty="0" smtClean="0">
                <a:solidFill>
                  <a:srgbClr val="215968"/>
                </a:solidFill>
              </a:rPr>
              <a:t>A</a:t>
            </a:r>
            <a:endParaRPr lang="nb-NO" dirty="0">
              <a:solidFill>
                <a:srgbClr val="215968"/>
              </a:solidFill>
            </a:endParaRPr>
          </a:p>
        </p:txBody>
      </p:sp>
      <p:sp>
        <p:nvSpPr>
          <p:cNvPr id="5" name="Ellipse 4"/>
          <p:cNvSpPr/>
          <p:nvPr/>
        </p:nvSpPr>
        <p:spPr>
          <a:xfrm>
            <a:off x="1782303" y="2262322"/>
            <a:ext cx="1556768" cy="1497322"/>
          </a:xfrm>
          <a:prstGeom prst="ellipse">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solidFill>
                  <a:srgbClr val="215968"/>
                </a:solidFill>
              </a:rPr>
              <a:t>C</a:t>
            </a:r>
            <a:endParaRPr lang="nb-NO" dirty="0">
              <a:solidFill>
                <a:srgbClr val="215968"/>
              </a:solidFill>
            </a:endParaRPr>
          </a:p>
        </p:txBody>
      </p:sp>
      <p:sp>
        <p:nvSpPr>
          <p:cNvPr id="6" name="Ellipse 5"/>
          <p:cNvSpPr/>
          <p:nvPr/>
        </p:nvSpPr>
        <p:spPr>
          <a:xfrm>
            <a:off x="2420404" y="1133968"/>
            <a:ext cx="1640163" cy="1577533"/>
          </a:xfrm>
          <a:prstGeom prst="ellipse">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solidFill>
                  <a:srgbClr val="215968"/>
                </a:solidFill>
              </a:rPr>
              <a:t>D</a:t>
            </a:r>
            <a:endParaRPr lang="nb-NO" dirty="0">
              <a:solidFill>
                <a:srgbClr val="215968"/>
              </a:solidFill>
            </a:endParaRPr>
          </a:p>
        </p:txBody>
      </p:sp>
      <p:sp>
        <p:nvSpPr>
          <p:cNvPr id="7" name="Ellipse 6"/>
          <p:cNvSpPr/>
          <p:nvPr/>
        </p:nvSpPr>
        <p:spPr>
          <a:xfrm>
            <a:off x="3699158" y="2711501"/>
            <a:ext cx="722818" cy="695217"/>
          </a:xfrm>
          <a:prstGeom prst="ellipse">
            <a:avLst/>
          </a:prstGeom>
          <a:solidFill>
            <a:schemeClr val="accent4">
              <a:alpha val="32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b-NO" dirty="0" smtClean="0">
                <a:solidFill>
                  <a:srgbClr val="215968"/>
                </a:solidFill>
              </a:rPr>
              <a:t>B</a:t>
            </a:r>
            <a:endParaRPr lang="nb-NO" dirty="0">
              <a:solidFill>
                <a:srgbClr val="215968"/>
              </a:solidFill>
            </a:endParaRPr>
          </a:p>
        </p:txBody>
      </p:sp>
      <p:sp>
        <p:nvSpPr>
          <p:cNvPr id="8" name="TekstSylinder 7"/>
          <p:cNvSpPr txBox="1"/>
          <p:nvPr/>
        </p:nvSpPr>
        <p:spPr>
          <a:xfrm>
            <a:off x="179512" y="188640"/>
            <a:ext cx="8712968" cy="646331"/>
          </a:xfrm>
          <a:prstGeom prst="rect">
            <a:avLst/>
          </a:prstGeom>
          <a:noFill/>
        </p:spPr>
        <p:txBody>
          <a:bodyPr wrap="square" rtlCol="0">
            <a:spAutoFit/>
          </a:bodyPr>
          <a:lstStyle/>
          <a:p>
            <a:pPr algn="ctr"/>
            <a:r>
              <a:rPr lang="nb-NO" dirty="0" smtClean="0"/>
              <a:t>Our P2P </a:t>
            </a:r>
            <a:r>
              <a:rPr lang="nb-NO" dirty="0" err="1" smtClean="0"/>
              <a:t>protocol</a:t>
            </a:r>
            <a:r>
              <a:rPr lang="nb-NO" dirty="0" smtClean="0"/>
              <a:t> </a:t>
            </a:r>
            <a:r>
              <a:rPr lang="nb-NO" dirty="0" err="1" smtClean="0"/>
              <a:t>enables</a:t>
            </a:r>
            <a:r>
              <a:rPr lang="nb-NO" dirty="0" smtClean="0"/>
              <a:t> </a:t>
            </a:r>
            <a:r>
              <a:rPr lang="nb-NO" dirty="0" err="1" smtClean="0"/>
              <a:t>users</a:t>
            </a:r>
            <a:r>
              <a:rPr lang="nb-NO" dirty="0" smtClean="0"/>
              <a:t> to </a:t>
            </a:r>
            <a:r>
              <a:rPr lang="nb-NO" dirty="0" err="1" smtClean="0"/>
              <a:t>discover</a:t>
            </a:r>
            <a:r>
              <a:rPr lang="nb-NO" dirty="0" smtClean="0"/>
              <a:t> and </a:t>
            </a:r>
            <a:r>
              <a:rPr lang="nb-NO" dirty="0" err="1" smtClean="0"/>
              <a:t>communicate</a:t>
            </a:r>
            <a:r>
              <a:rPr lang="nb-NO" dirty="0" smtClean="0"/>
              <a:t> over </a:t>
            </a:r>
            <a:r>
              <a:rPr lang="nb-NO" dirty="0" err="1" smtClean="0"/>
              <a:t>the</a:t>
            </a:r>
            <a:r>
              <a:rPr lang="nb-NO" dirty="0" smtClean="0"/>
              <a:t> </a:t>
            </a:r>
            <a:r>
              <a:rPr lang="nb-NO" dirty="0" err="1" smtClean="0"/>
              <a:t>Internet</a:t>
            </a:r>
            <a:r>
              <a:rPr lang="nb-NO" dirty="0" smtClean="0"/>
              <a:t> </a:t>
            </a:r>
            <a:r>
              <a:rPr lang="nb-NO" dirty="0" err="1" smtClean="0"/>
              <a:t>with</a:t>
            </a:r>
            <a:r>
              <a:rPr lang="nb-NO" dirty="0" smtClean="0"/>
              <a:t> </a:t>
            </a:r>
            <a:r>
              <a:rPr lang="nb-NO" dirty="0" err="1" smtClean="0"/>
              <a:t>other</a:t>
            </a:r>
            <a:r>
              <a:rPr lang="nb-NO" dirty="0" smtClean="0"/>
              <a:t> radios </a:t>
            </a:r>
            <a:r>
              <a:rPr lang="nb-NO" dirty="0" err="1" smtClean="0"/>
              <a:t>that</a:t>
            </a:r>
            <a:r>
              <a:rPr lang="nb-NO" dirty="0"/>
              <a:t> </a:t>
            </a:r>
            <a:r>
              <a:rPr lang="nb-NO" dirty="0" err="1" smtClean="0"/>
              <a:t>cause</a:t>
            </a:r>
            <a:r>
              <a:rPr lang="nb-NO" dirty="0" smtClean="0"/>
              <a:t> </a:t>
            </a:r>
            <a:r>
              <a:rPr lang="nb-NO" dirty="0" err="1" smtClean="0"/>
              <a:t>interference</a:t>
            </a:r>
            <a:r>
              <a:rPr lang="nb-NO" dirty="0" smtClean="0"/>
              <a:t> </a:t>
            </a:r>
            <a:r>
              <a:rPr lang="nb-NO" dirty="0" err="1" smtClean="0"/>
              <a:t>above</a:t>
            </a:r>
            <a:r>
              <a:rPr lang="nb-NO" dirty="0" smtClean="0"/>
              <a:t> </a:t>
            </a:r>
            <a:r>
              <a:rPr lang="nb-NO" dirty="0" err="1" smtClean="0"/>
              <a:t>the</a:t>
            </a:r>
            <a:r>
              <a:rPr lang="nb-NO" dirty="0" smtClean="0"/>
              <a:t> </a:t>
            </a:r>
            <a:r>
              <a:rPr lang="nb-NO" dirty="0" err="1" smtClean="0"/>
              <a:t>noise</a:t>
            </a:r>
            <a:r>
              <a:rPr lang="nb-NO" dirty="0" smtClean="0"/>
              <a:t> </a:t>
            </a:r>
            <a:r>
              <a:rPr lang="nb-NO" dirty="0" err="1" smtClean="0"/>
              <a:t>floor</a:t>
            </a:r>
            <a:r>
              <a:rPr lang="nb-NO" dirty="0" smtClean="0"/>
              <a:t>.</a:t>
            </a:r>
          </a:p>
        </p:txBody>
      </p:sp>
      <p:sp>
        <p:nvSpPr>
          <p:cNvPr id="9" name="TextBox 8"/>
          <p:cNvSpPr txBox="1"/>
          <p:nvPr/>
        </p:nvSpPr>
        <p:spPr>
          <a:xfrm>
            <a:off x="683568" y="5445224"/>
            <a:ext cx="8208912" cy="923330"/>
          </a:xfrm>
          <a:prstGeom prst="rect">
            <a:avLst/>
          </a:prstGeom>
          <a:noFill/>
        </p:spPr>
        <p:txBody>
          <a:bodyPr wrap="square" rtlCol="0">
            <a:spAutoFit/>
          </a:bodyPr>
          <a:lstStyle/>
          <a:p>
            <a:r>
              <a:rPr lang="nb-NO" dirty="0" smtClean="0"/>
              <a:t>The </a:t>
            </a:r>
            <a:r>
              <a:rPr lang="nb-NO" dirty="0" err="1" smtClean="0"/>
              <a:t>circles</a:t>
            </a:r>
            <a:r>
              <a:rPr lang="nb-NO" dirty="0" smtClean="0"/>
              <a:t> </a:t>
            </a:r>
            <a:r>
              <a:rPr lang="nb-NO" dirty="0" err="1" smtClean="0"/>
              <a:t>indicate</a:t>
            </a:r>
            <a:r>
              <a:rPr lang="nb-NO" dirty="0" smtClean="0"/>
              <a:t> </a:t>
            </a:r>
            <a:r>
              <a:rPr lang="nb-NO" dirty="0" err="1" smtClean="0"/>
              <a:t>transmitted</a:t>
            </a:r>
            <a:r>
              <a:rPr lang="nb-NO" dirty="0" smtClean="0"/>
              <a:t> signal </a:t>
            </a:r>
            <a:r>
              <a:rPr lang="nb-NO" dirty="0" err="1" smtClean="0"/>
              <a:t>above</a:t>
            </a:r>
            <a:r>
              <a:rPr lang="nb-NO" dirty="0" smtClean="0"/>
              <a:t> </a:t>
            </a:r>
            <a:r>
              <a:rPr lang="nb-NO" dirty="0" err="1" smtClean="0"/>
              <a:t>noise</a:t>
            </a:r>
            <a:r>
              <a:rPr lang="nb-NO" dirty="0" smtClean="0"/>
              <a:t> </a:t>
            </a:r>
            <a:r>
              <a:rPr lang="nb-NO" dirty="0" err="1" smtClean="0"/>
              <a:t>floor</a:t>
            </a:r>
            <a:r>
              <a:rPr lang="nb-NO" dirty="0" smtClean="0"/>
              <a:t> for radios A, B, C and D. Radios C and D </a:t>
            </a:r>
            <a:r>
              <a:rPr lang="nb-NO" dirty="0" err="1" smtClean="0"/>
              <a:t>are</a:t>
            </a:r>
            <a:r>
              <a:rPr lang="nb-NO" dirty="0" smtClean="0"/>
              <a:t> more </a:t>
            </a:r>
            <a:r>
              <a:rPr lang="nb-NO" dirty="0" err="1" smtClean="0"/>
              <a:t>interested</a:t>
            </a:r>
            <a:r>
              <a:rPr lang="nb-NO" dirty="0" smtClean="0"/>
              <a:t> in </a:t>
            </a:r>
            <a:r>
              <a:rPr lang="nb-NO" dirty="0" err="1" smtClean="0"/>
              <a:t>knowing</a:t>
            </a:r>
            <a:r>
              <a:rPr lang="nb-NO" dirty="0" smtClean="0"/>
              <a:t> </a:t>
            </a:r>
            <a:r>
              <a:rPr lang="nb-NO" dirty="0" err="1" smtClean="0"/>
              <a:t>about</a:t>
            </a:r>
            <a:r>
              <a:rPr lang="nb-NO" dirty="0" smtClean="0"/>
              <a:t> radio A </a:t>
            </a:r>
            <a:r>
              <a:rPr lang="nb-NO" dirty="0" err="1" smtClean="0"/>
              <a:t>than</a:t>
            </a:r>
            <a:r>
              <a:rPr lang="nb-NO" dirty="0" smtClean="0"/>
              <a:t> radio B, </a:t>
            </a:r>
            <a:r>
              <a:rPr lang="nb-NO" dirty="0" err="1" smtClean="0"/>
              <a:t>even</a:t>
            </a:r>
            <a:r>
              <a:rPr lang="nb-NO" dirty="0" smtClean="0"/>
              <a:t> </a:t>
            </a:r>
            <a:r>
              <a:rPr lang="nb-NO" dirty="0" err="1" smtClean="0"/>
              <a:t>if</a:t>
            </a:r>
            <a:r>
              <a:rPr lang="nb-NO" dirty="0" smtClean="0"/>
              <a:t> B is </a:t>
            </a:r>
            <a:r>
              <a:rPr lang="nb-NO" dirty="0" err="1" smtClean="0"/>
              <a:t>geographically</a:t>
            </a:r>
            <a:r>
              <a:rPr lang="nb-NO" dirty="0" smtClean="0"/>
              <a:t> </a:t>
            </a:r>
            <a:r>
              <a:rPr lang="nb-NO" dirty="0" err="1" smtClean="0"/>
              <a:t>closer</a:t>
            </a:r>
            <a:r>
              <a:rPr lang="nb-NO" dirty="0" smtClean="0"/>
              <a:t> to </a:t>
            </a:r>
            <a:r>
              <a:rPr lang="nb-NO" dirty="0" err="1" smtClean="0"/>
              <a:t>them</a:t>
            </a:r>
            <a:r>
              <a:rPr lang="nb-NO" dirty="0" smtClean="0"/>
              <a:t>.</a:t>
            </a:r>
            <a:endParaRPr lang="nb-NO" dirty="0"/>
          </a:p>
        </p:txBody>
      </p:sp>
    </p:spTree>
    <p:extLst>
      <p:ext uri="{BB962C8B-B14F-4D97-AF65-F5344CB8AC3E}">
        <p14:creationId xmlns:p14="http://schemas.microsoft.com/office/powerpoint/2010/main" xmlns="" val="586722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err="1" smtClean="0"/>
              <a:t>Neighbour</a:t>
            </a:r>
            <a:r>
              <a:rPr lang="nb-NO" dirty="0" smtClean="0"/>
              <a:t> list:</a:t>
            </a:r>
            <a:endParaRPr lang="nb-NO" dirty="0"/>
          </a:p>
        </p:txBody>
      </p:sp>
    </p:spTree>
    <p:extLst>
      <p:ext uri="{BB962C8B-B14F-4D97-AF65-F5344CB8AC3E}">
        <p14:creationId xmlns:p14="http://schemas.microsoft.com/office/powerpoint/2010/main" xmlns="" val="3389449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00608" y="-891480"/>
            <a:ext cx="10477600" cy="748883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831935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2326707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86027" y="-1251520"/>
            <a:ext cx="10477638" cy="842493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87362631"/>
      </p:ext>
    </p:extLst>
  </p:cSld>
  <p:clrMapOvr>
    <a:masterClrMapping/>
  </p:clrMapOvr>
</p:sld>
</file>

<file path=ppt/theme/theme1.xml><?xml version="1.0" encoding="utf-8"?>
<a:theme xmlns:a="http://schemas.openxmlformats.org/drawingml/2006/main" name="FFI-mal-2011">
  <a:themeElements>
    <a:clrScheme name="xxNyFFI2011">
      <a:dk1>
        <a:srgbClr val="003C69"/>
      </a:dk1>
      <a:lt1>
        <a:srgbClr val="FFFFFF"/>
      </a:lt1>
      <a:dk2>
        <a:srgbClr val="000000"/>
      </a:dk2>
      <a:lt2>
        <a:srgbClr val="FFFFFF"/>
      </a:lt2>
      <a:accent1>
        <a:srgbClr val="003C69"/>
      </a:accent1>
      <a:accent2>
        <a:srgbClr val="B0D3EC"/>
      </a:accent2>
      <a:accent3>
        <a:srgbClr val="AAB127"/>
      </a:accent3>
      <a:accent4>
        <a:srgbClr val="6C437B"/>
      </a:accent4>
      <a:accent5>
        <a:srgbClr val="F9F1BA"/>
      </a:accent5>
      <a:accent6>
        <a:srgbClr val="E4E9E2"/>
      </a:accent6>
      <a:hlink>
        <a:srgbClr val="0000FF"/>
      </a:hlink>
      <a:folHlink>
        <a:srgbClr val="800080"/>
      </a:folHlink>
    </a:clrScheme>
    <a:fontScheme name="FFI-skrifter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FFI-mal-2011</Template>
  <TotalTime>20701</TotalTime>
  <Words>942</Words>
  <Application>Microsoft Office PowerPoint</Application>
  <PresentationFormat>On-screen Show (4:3)</PresentationFormat>
  <Paragraphs>142</Paragraphs>
  <Slides>26</Slides>
  <Notes>4</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FFI-mal-2011</vt:lpstr>
      <vt:lpstr>blank presentation</vt:lpstr>
      <vt:lpstr>Slide 1</vt:lpstr>
      <vt:lpstr>Slide 2</vt:lpstr>
      <vt:lpstr>Revised version availble from DYSPAN 2014!  Old:  arXiv:1210.3552 [pdf, other] Large-Scale Peer-to-Peer Discovery Mechanism and Architecture for Frequency Allocation Magnus Skjegstad, Brage Ellingsæter, Torleiv Maseng, Jon Crowcroft </vt:lpstr>
      <vt:lpstr>Cognitive Radio: Dynamic Spectrum Access:  1 We need a control channel.  To whom? </vt:lpstr>
      <vt:lpstr>Slide 5</vt:lpstr>
      <vt:lpstr>Neighbour list:</vt:lpstr>
      <vt:lpstr>Slide 7</vt:lpstr>
      <vt:lpstr>Slide 8</vt:lpstr>
      <vt:lpstr>Slide 9</vt:lpstr>
      <vt:lpstr>Slide 10</vt:lpstr>
      <vt:lpstr>Slide 11</vt:lpstr>
      <vt:lpstr>Detailed description of Discovery Agent</vt:lpstr>
      <vt:lpstr>Convergence</vt:lpstr>
      <vt:lpstr>Bandwidth (kHz) per node</vt:lpstr>
      <vt:lpstr>1 or 5% churn with 4 Agent Messages pr minute </vt:lpstr>
      <vt:lpstr>Slide 16</vt:lpstr>
      <vt:lpstr>False agents   Privacy</vt:lpstr>
      <vt:lpstr>Slide 18</vt:lpstr>
      <vt:lpstr>Slide 19</vt:lpstr>
      <vt:lpstr>Slide 20</vt:lpstr>
      <vt:lpstr>Slide 21</vt:lpstr>
      <vt:lpstr>Changes to the Wireless LAN Medium Access Control and Physical Layer Specifications(IEEE 802.11):</vt:lpstr>
      <vt:lpstr>Advantages of a standardized decentralized system</vt:lpstr>
      <vt:lpstr>Our Decentralized P2P Discovery System can be used for:</vt:lpstr>
      <vt:lpstr>Use cases</vt:lpstr>
      <vt:lpstr>Conclusion</vt:lpstr>
    </vt:vector>
  </TitlesOfParts>
  <Company>Forsvarets Forskningsinstitutt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Ulversøy, Tore</dc:creator>
  <cp:lastModifiedBy>Subir Das</cp:lastModifiedBy>
  <cp:revision>145</cp:revision>
  <dcterms:created xsi:type="dcterms:W3CDTF">2012-08-02T07:50:57Z</dcterms:created>
  <dcterms:modified xsi:type="dcterms:W3CDTF">2014-03-17T09:48:57Z</dcterms:modified>
</cp:coreProperties>
</file>