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13"/>
  </p:notesMasterIdLst>
  <p:sldIdLst>
    <p:sldId id="331" r:id="rId3"/>
    <p:sldId id="332" r:id="rId4"/>
    <p:sldId id="424" r:id="rId5"/>
    <p:sldId id="429" r:id="rId6"/>
    <p:sldId id="426" r:id="rId7"/>
    <p:sldId id="427" r:id="rId8"/>
    <p:sldId id="428" r:id="rId9"/>
    <p:sldId id="430" r:id="rId10"/>
    <p:sldId id="432" r:id="rId11"/>
    <p:sldId id="433" r:id="rId12"/>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Lst>
        </p14:section>
        <p14:section name="Untitled Section" id="{D0F4AEEF-8764-48D8-B53D-CD397DD00606}">
          <p14:sldIdLst>
            <p14:sldId id="332"/>
            <p14:sldId id="424"/>
            <p14:sldId id="429"/>
            <p14:sldId id="426"/>
            <p14:sldId id="427"/>
            <p14:sldId id="428"/>
            <p14:sldId id="430"/>
            <p14:sldId id="432"/>
            <p14:sldId id="43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86495" autoAdjust="0"/>
  </p:normalViewPr>
  <p:slideViewPr>
    <p:cSldViewPr>
      <p:cViewPr>
        <p:scale>
          <a:sx n="70" d="100"/>
          <a:sy n="70" d="100"/>
        </p:scale>
        <p:origin x="-606" y="-3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21-14-0021-00     SAUC_Handover Use Case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21-14-0021-00     SAUC_Handover Use Case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21-14-0021-00     SAUC_Handover Use Case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21-14-0021-00     SAUC_Handover Use Case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21-14-0021-00     SAUC_Handover Use Case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21-14-0021-00     SAUC_Handover Use Case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21-14-0021-00     SAUC_Handover Use Case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21-14-0021-00     SAUC_Handover Use Case</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21-14-0021-00     SAUC_Handover Use Case</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21-14-0021-00     SAUC_Handover Use Case</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21-14-0021-00     SAUC_Handover Use Case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21-14-0021-00     SAUC_Handover Use Case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21-14-0021-00     SAUC_Handover Use Case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21-14-0021-00     SAUC_Handover Use Case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21-14-0021-00     SAUC_Handover Use Case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21-14-0021-00     SAUC_Handover Use Case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21-14-0021-00     SAUC_Handover Use Case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21-14-0021-00     SAUC_Handover Use Case</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21-14-0021-00     SAUC_Handover Use Case</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21-14-0021-00     SAUC_Handover Use Case</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21-14-0021-00     SAUC_Handover Use Case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21-14-0021-00     SAUC_Handover Use Case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21-14-0021-00     SAUC_Handover Use Case</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21-14-0021-00     SAUC_Handover Use Case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b="1" dirty="0" smtClean="0"/>
              <a:t>21-14-0021-00-SAUC</a:t>
            </a:r>
            <a:r>
              <a:rPr lang="en-US" altLang="ja-JP" dirty="0" smtClean="0">
                <a:latin typeface="Times New Roman" pitchFamily="18" charset="0"/>
                <a:cs typeface="Times New Roman" pitchFamily="18" charset="0"/>
              </a:rPr>
              <a:t>-Handover-Use-Case</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a:t>
            </a:r>
            <a:r>
              <a:rPr lang="en-US" altLang="ja-JP" b="1" dirty="0" smtClean="0">
                <a:latin typeface="Times New Roman" pitchFamily="18" charset="0"/>
                <a:cs typeface="Times New Roman" pitchFamily="18" charset="0"/>
              </a:rPr>
              <a:t>802.21.1 </a:t>
            </a:r>
            <a:r>
              <a:rPr lang="en-US" altLang="ja-JP" dirty="0" smtClean="0">
                <a:latin typeface="Times New Roman" pitchFamily="18" charset="0"/>
                <a:cs typeface="Times New Roman" pitchFamily="18" charset="0"/>
              </a:rPr>
              <a:t>Handover Use Case</a:t>
            </a:r>
            <a:endParaRPr lang="en-US" altLang="ja-JP" dirty="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Date </a:t>
            </a:r>
            <a:r>
              <a:rPr lang="en-US" altLang="ja-JP" dirty="0" smtClean="0">
                <a:latin typeface="Times New Roman" pitchFamily="18" charset="0"/>
                <a:cs typeface="Times New Roman" pitchFamily="18" charset="0"/>
              </a:rPr>
              <a:t>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January </a:t>
            </a:r>
            <a:r>
              <a:rPr lang="en-US" altLang="ja-JP" dirty="0" smtClean="0">
                <a:latin typeface="Times New Roman" pitchFamily="18" charset="0"/>
                <a:cs typeface="Times New Roman" pitchFamily="18" charset="0"/>
              </a:rPr>
              <a:t>22, </a:t>
            </a:r>
            <a:r>
              <a:rPr lang="en-US" altLang="ja-JP" dirty="0" smtClean="0">
                <a:latin typeface="Times New Roman" pitchFamily="18" charset="0"/>
                <a:cs typeface="Times New Roman" pitchFamily="18" charset="0"/>
              </a:rPr>
              <a:t>2014</a:t>
            </a:r>
          </a:p>
          <a:p>
            <a:pPr eaLnBrk="1" hangingPunct="1">
              <a:buClr>
                <a:srgbClr val="FAFD00"/>
              </a:buClr>
              <a:buFontTx/>
              <a:buNone/>
            </a:pPr>
            <a:r>
              <a:rPr lang="en-US" altLang="ja-JP" dirty="0" smtClean="0">
                <a:latin typeface="Times New Roman" pitchFamily="18" charset="0"/>
                <a:cs typeface="Times New Roman" pitchFamily="18" charset="0"/>
              </a:rPr>
              <a:t>To be presented at IEEE </a:t>
            </a:r>
            <a:r>
              <a:rPr lang="en-US" altLang="ja-JP" dirty="0" smtClean="0">
                <a:latin typeface="Times New Roman" pitchFamily="18" charset="0"/>
                <a:cs typeface="Times New Roman" pitchFamily="18" charset="0"/>
              </a:rPr>
              <a:t>802.21.1 </a:t>
            </a:r>
            <a:r>
              <a:rPr lang="en-US" altLang="ja-JP" dirty="0" smtClean="0">
                <a:latin typeface="Times New Roman" pitchFamily="18" charset="0"/>
                <a:cs typeface="Times New Roman" pitchFamily="18" charset="0"/>
              </a:rPr>
              <a:t>TG, </a:t>
            </a:r>
            <a:r>
              <a:rPr lang="en-US" altLang="ja-JP" dirty="0" smtClean="0">
                <a:latin typeface="Times New Roman" pitchFamily="18" charset="0"/>
                <a:cs typeface="Times New Roman" pitchFamily="18" charset="0"/>
              </a:rPr>
              <a:t>Los Angeles </a:t>
            </a:r>
            <a:r>
              <a:rPr lang="en-US" altLang="ja-JP" dirty="0" smtClean="0">
                <a:latin typeface="Times New Roman" pitchFamily="18" charset="0"/>
                <a:cs typeface="Times New Roman" pitchFamily="18" charset="0"/>
              </a:rPr>
              <a:t>Wireless </a:t>
            </a:r>
            <a:r>
              <a:rPr lang="en-US" altLang="ja-JP" dirty="0" smtClean="0">
                <a:latin typeface="Times New Roman" pitchFamily="18" charset="0"/>
                <a:cs typeface="Times New Roman" pitchFamily="18" charset="0"/>
              </a:rPr>
              <a:t>Interim</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proposes </a:t>
            </a:r>
            <a:r>
              <a:rPr lang="en-US" altLang="ja-JP" dirty="0" smtClean="0">
                <a:latin typeface="Times New Roman" pitchFamily="18" charset="0"/>
                <a:cs typeface="Times New Roman" pitchFamily="18" charset="0"/>
              </a:rPr>
              <a:t>a handover management service for consideration within the 802.21.1 task group</a:t>
            </a:r>
            <a:endParaRPr lang="en-US" altLang="ja-JP" dirty="0" smtClean="0">
              <a:latin typeface="Times New Roman" pitchFamily="18" charset="0"/>
              <a:cs typeface="Times New Roman" pitchFamily="18" charset="0"/>
            </a:endParaRP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a:xfrm>
            <a:off x="539552" y="6377869"/>
            <a:ext cx="2304256" cy="480131"/>
          </a:xfrm>
        </p:spPr>
        <p:txBody>
          <a:bodyPr/>
          <a:lstStyle/>
          <a:p>
            <a:pPr>
              <a:defRPr/>
            </a:pPr>
            <a:r>
              <a:rPr lang="en-US" smtClean="0"/>
              <a:t>21-14-0021-00     SAUC_Handover Use Case</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coordination with 802.21m</a:t>
            </a:r>
            <a:endParaRPr lang="en-US" dirty="0"/>
          </a:p>
        </p:txBody>
      </p:sp>
      <p:sp>
        <p:nvSpPr>
          <p:cNvPr id="3" name="Content Placeholder 2"/>
          <p:cNvSpPr>
            <a:spLocks noGrp="1"/>
          </p:cNvSpPr>
          <p:nvPr>
            <p:ph idx="1"/>
          </p:nvPr>
        </p:nvSpPr>
        <p:spPr/>
        <p:txBody>
          <a:bodyPr/>
          <a:lstStyle/>
          <a:p>
            <a:r>
              <a:rPr lang="en-US" dirty="0" smtClean="0"/>
              <a:t>Many handover service parameters could be renamed using more generic terms, and conceivably applicable to other use cases not related to handover</a:t>
            </a:r>
          </a:p>
          <a:p>
            <a:r>
              <a:rPr lang="en-US" dirty="0" smtClean="0"/>
              <a:t>Not obvious whether such use cases are likely to exist in the future</a:t>
            </a:r>
          </a:p>
          <a:p>
            <a:r>
              <a:rPr lang="en-US" dirty="0"/>
              <a:t>Should pick one of the following two guidelines:</a:t>
            </a:r>
          </a:p>
          <a:p>
            <a:pPr lvl="1">
              <a:buClr>
                <a:srgbClr val="FF0000"/>
              </a:buClr>
            </a:pPr>
            <a:r>
              <a:rPr lang="en-US" dirty="0"/>
              <a:t> Include handover features in handover use case, and if wider applicability is discovered, move into 802.21m</a:t>
            </a:r>
          </a:p>
          <a:p>
            <a:pPr lvl="1">
              <a:buClr>
                <a:srgbClr val="FF0000"/>
              </a:buClr>
            </a:pPr>
            <a:r>
              <a:rPr lang="en-US" dirty="0"/>
              <a:t> Move as many features into 802.21m, renamed for wider applicability</a:t>
            </a:r>
          </a:p>
          <a:p>
            <a:r>
              <a:rPr lang="en-US" dirty="0" smtClean="0">
                <a:solidFill>
                  <a:srgbClr val="FF0000"/>
                </a:solidFill>
              </a:rPr>
              <a:t>Note:</a:t>
            </a:r>
            <a:r>
              <a:rPr lang="en-US" dirty="0" smtClean="0"/>
              <a:t> 802.21m was originally envisioned to </a:t>
            </a:r>
            <a:r>
              <a:rPr lang="en-US" u="sng" dirty="0" smtClean="0">
                <a:solidFill>
                  <a:srgbClr val="FF0000"/>
                </a:solidFill>
              </a:rPr>
              <a:t>reduce</a:t>
            </a:r>
            <a:r>
              <a:rPr lang="en-US" dirty="0" smtClean="0"/>
              <a:t> the burden of implementing 802.21 media independent services…</a:t>
            </a:r>
          </a:p>
        </p:txBody>
      </p:sp>
      <p:sp>
        <p:nvSpPr>
          <p:cNvPr id="4" name="Footer Placeholder 3"/>
          <p:cNvSpPr>
            <a:spLocks noGrp="1"/>
          </p:cNvSpPr>
          <p:nvPr>
            <p:ph type="ftr" sz="quarter" idx="10"/>
          </p:nvPr>
        </p:nvSpPr>
        <p:spPr/>
        <p:txBody>
          <a:bodyPr/>
          <a:lstStyle/>
          <a:p>
            <a:pPr>
              <a:defRPr/>
            </a:pPr>
            <a:r>
              <a:rPr lang="en-US" smtClean="0"/>
              <a:t>21-14-0021-00     SAUC_Handover Use Case</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10</a:t>
            </a:fld>
            <a:endParaRPr lang="en-US" altLang="ja-JP"/>
          </a:p>
        </p:txBody>
      </p:sp>
    </p:spTree>
    <p:extLst>
      <p:ext uri="{BB962C8B-B14F-4D97-AF65-F5344CB8AC3E}">
        <p14:creationId xmlns:p14="http://schemas.microsoft.com/office/powerpoint/2010/main" val="395964709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21-14-0021-00     SAUC_Handover Use Case</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Handover Service</a:t>
            </a:r>
            <a:endParaRPr lang="en-US" dirty="0"/>
          </a:p>
        </p:txBody>
      </p:sp>
      <p:sp>
        <p:nvSpPr>
          <p:cNvPr id="3" name="Content Placeholder 2"/>
          <p:cNvSpPr>
            <a:spLocks noGrp="1"/>
          </p:cNvSpPr>
          <p:nvPr>
            <p:ph idx="1"/>
          </p:nvPr>
        </p:nvSpPr>
        <p:spPr/>
        <p:txBody>
          <a:bodyPr/>
          <a:lstStyle/>
          <a:p>
            <a:r>
              <a:rPr lang="en-US" dirty="0" smtClean="0"/>
              <a:t>It has been decided to separate Media Independent H</a:t>
            </a:r>
            <a:r>
              <a:rPr lang="en-US" dirty="0" smtClean="0"/>
              <a:t>andover service out of the base Media Independent Services Framework document.</a:t>
            </a:r>
            <a:endParaRPr lang="en-US" dirty="0" smtClean="0"/>
          </a:p>
          <a:p>
            <a:pPr>
              <a:buClr>
                <a:schemeClr val="accent1">
                  <a:lumMod val="75000"/>
                </a:schemeClr>
              </a:buClr>
            </a:pPr>
            <a:r>
              <a:rPr lang="en-US" dirty="0" smtClean="0"/>
              <a:t>A new specification </a:t>
            </a:r>
            <a:r>
              <a:rPr lang="en-US" dirty="0" smtClean="0"/>
              <a:t>enabling </a:t>
            </a:r>
            <a:r>
              <a:rPr lang="en-US" dirty="0" smtClean="0"/>
              <a:t>single-radio handover (SRHO), developed within 802.21c task group, has recently been approved.  </a:t>
            </a:r>
            <a:r>
              <a:rPr lang="en-US" dirty="0" smtClean="0"/>
              <a:t>Much of the SRHO specification should be included along with the handover services as specified within 802.21-2008.</a:t>
            </a:r>
          </a:p>
          <a:p>
            <a:pPr>
              <a:buClr>
                <a:schemeClr val="accent1">
                  <a:lumMod val="75000"/>
                </a:schemeClr>
              </a:buClr>
            </a:pPr>
            <a:endParaRPr lang="en-US" dirty="0" smtClean="0"/>
          </a:p>
        </p:txBody>
      </p:sp>
      <p:sp>
        <p:nvSpPr>
          <p:cNvPr id="4" name="Footer Placeholder 3"/>
          <p:cNvSpPr>
            <a:spLocks noGrp="1"/>
          </p:cNvSpPr>
          <p:nvPr>
            <p:ph type="ftr" sz="quarter" idx="10"/>
          </p:nvPr>
        </p:nvSpPr>
        <p:spPr>
          <a:xfrm>
            <a:off x="395536" y="6165304"/>
            <a:ext cx="2304256" cy="480131"/>
          </a:xfrm>
        </p:spPr>
        <p:txBody>
          <a:bodyPr/>
          <a:lstStyle/>
          <a:p>
            <a:pPr>
              <a:defRPr/>
            </a:pPr>
            <a:r>
              <a:rPr lang="en-US" smtClean="0"/>
              <a:t>21-14-0021-00     SAUC_Handover Use Case</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Handover Service features</a:t>
            </a:r>
            <a:endParaRPr lang="en-US" dirty="0"/>
          </a:p>
        </p:txBody>
      </p:sp>
      <p:sp>
        <p:nvSpPr>
          <p:cNvPr id="3" name="Content Placeholder 2"/>
          <p:cNvSpPr>
            <a:spLocks noGrp="1"/>
          </p:cNvSpPr>
          <p:nvPr>
            <p:ph idx="1"/>
          </p:nvPr>
        </p:nvSpPr>
        <p:spPr/>
        <p:txBody>
          <a:bodyPr/>
          <a:lstStyle/>
          <a:p>
            <a:r>
              <a:rPr lang="en-US" dirty="0"/>
              <a:t>Service continuity</a:t>
            </a:r>
          </a:p>
          <a:p>
            <a:r>
              <a:rPr lang="en-US" dirty="0"/>
              <a:t>Application class</a:t>
            </a:r>
          </a:p>
          <a:p>
            <a:r>
              <a:rPr lang="en-US" dirty="0">
                <a:solidFill>
                  <a:srgbClr val="FF0000"/>
                </a:solidFill>
              </a:rPr>
              <a:t>Quality of service</a:t>
            </a:r>
          </a:p>
          <a:p>
            <a:r>
              <a:rPr lang="en-US" dirty="0">
                <a:solidFill>
                  <a:srgbClr val="FF0000"/>
                </a:solidFill>
              </a:rPr>
              <a:t>Network discovery</a:t>
            </a:r>
          </a:p>
          <a:p>
            <a:r>
              <a:rPr lang="en-US" dirty="0">
                <a:solidFill>
                  <a:srgbClr val="FF0000"/>
                </a:solidFill>
              </a:rPr>
              <a:t>Network selection</a:t>
            </a:r>
          </a:p>
          <a:p>
            <a:r>
              <a:rPr lang="en-US" dirty="0">
                <a:solidFill>
                  <a:srgbClr val="FF0000"/>
                </a:solidFill>
              </a:rPr>
              <a:t>Power management</a:t>
            </a:r>
          </a:p>
          <a:p>
            <a:r>
              <a:rPr lang="en-US" dirty="0"/>
              <a:t>Handover policy</a:t>
            </a:r>
          </a:p>
          <a:p>
            <a:r>
              <a:rPr lang="en-US" dirty="0">
                <a:solidFill>
                  <a:srgbClr val="FF0000"/>
                </a:solidFill>
              </a:rPr>
              <a:t>Proactive authentication and key establishment</a:t>
            </a:r>
          </a:p>
          <a:p>
            <a:endParaRPr lang="en-US" dirty="0"/>
          </a:p>
        </p:txBody>
      </p:sp>
      <p:sp>
        <p:nvSpPr>
          <p:cNvPr id="4" name="Footer Placeholder 3"/>
          <p:cNvSpPr>
            <a:spLocks noGrp="1"/>
          </p:cNvSpPr>
          <p:nvPr>
            <p:ph type="ftr" sz="quarter" idx="10"/>
          </p:nvPr>
        </p:nvSpPr>
        <p:spPr/>
        <p:txBody>
          <a:bodyPr/>
          <a:lstStyle/>
          <a:p>
            <a:pPr>
              <a:defRPr/>
            </a:pPr>
            <a:r>
              <a:rPr lang="en-US" smtClean="0"/>
              <a:t>21-14-0021-00     SAUC_Handover Use Case</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extLst>
      <p:ext uri="{BB962C8B-B14F-4D97-AF65-F5344CB8AC3E}">
        <p14:creationId xmlns:p14="http://schemas.microsoft.com/office/powerpoint/2010/main" val="290615774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MIH Handover Events</a:t>
            </a:r>
            <a:endParaRPr lang="en-US" dirty="0"/>
          </a:p>
        </p:txBody>
      </p:sp>
      <p:sp>
        <p:nvSpPr>
          <p:cNvPr id="3" name="Footer Placeholder 2"/>
          <p:cNvSpPr>
            <a:spLocks noGrp="1"/>
          </p:cNvSpPr>
          <p:nvPr>
            <p:ph type="ftr" sz="quarter" idx="10"/>
          </p:nvPr>
        </p:nvSpPr>
        <p:spPr/>
        <p:txBody>
          <a:bodyPr/>
          <a:lstStyle/>
          <a:p>
            <a:pPr>
              <a:defRPr/>
            </a:pPr>
            <a:r>
              <a:rPr lang="en-US" smtClean="0"/>
              <a:t>21-14-0021-00     SAUC_Handover Use Case</a:t>
            </a:r>
            <a:endParaRPr lang="en-US"/>
          </a:p>
        </p:txBody>
      </p:sp>
      <p:sp>
        <p:nvSpPr>
          <p:cNvPr id="4" name="Slide Number Placeholder 3"/>
          <p:cNvSpPr>
            <a:spLocks noGrp="1"/>
          </p:cNvSpPr>
          <p:nvPr>
            <p:ph type="sldNum" sz="quarter" idx="11"/>
          </p:nvPr>
        </p:nvSpPr>
        <p:spPr/>
        <p:txBody>
          <a:bodyPr/>
          <a:lstStyle/>
          <a:p>
            <a:pPr>
              <a:defRPr/>
            </a:pPr>
            <a:fld id="{E2EC2C41-D403-46C3-A00A-FC4ACCAC7621}" type="slidenum">
              <a:rPr lang="en-US" altLang="ja-JP" smtClean="0"/>
              <a:pPr>
                <a:defRPr/>
              </a:pPr>
              <a:t>5</a:t>
            </a:fld>
            <a:endParaRPr lang="en-US" altLang="ja-JP"/>
          </a:p>
        </p:txBody>
      </p:sp>
      <p:graphicFrame>
        <p:nvGraphicFramePr>
          <p:cNvPr id="5" name="Table 4"/>
          <p:cNvGraphicFramePr>
            <a:graphicFrameLocks noGrp="1"/>
          </p:cNvGraphicFramePr>
          <p:nvPr>
            <p:extLst>
              <p:ext uri="{D42A27DB-BD31-4B8C-83A1-F6EECF244321}">
                <p14:modId xmlns:p14="http://schemas.microsoft.com/office/powerpoint/2010/main" val="72372647"/>
              </p:ext>
            </p:extLst>
          </p:nvPr>
        </p:nvGraphicFramePr>
        <p:xfrm>
          <a:off x="899592" y="1700808"/>
          <a:ext cx="7200800" cy="2059047"/>
        </p:xfrm>
        <a:graphic>
          <a:graphicData uri="http://schemas.openxmlformats.org/drawingml/2006/table">
            <a:tbl>
              <a:tblPr/>
              <a:tblGrid>
                <a:gridCol w="3235491"/>
                <a:gridCol w="3965309"/>
              </a:tblGrid>
              <a:tr h="1030689">
                <a:tc>
                  <a:txBody>
                    <a:bodyPr/>
                    <a:lstStyle/>
                    <a:p>
                      <a:pPr marL="0" marR="0" algn="ctr">
                        <a:spcBef>
                          <a:spcPts val="0"/>
                        </a:spcBef>
                        <a:spcAft>
                          <a:spcPts val="0"/>
                        </a:spcAft>
                      </a:pPr>
                      <a:r>
                        <a:rPr lang="en-US" sz="1800" dirty="0" err="1">
                          <a:effectLst/>
                          <a:latin typeface="Times New Roman"/>
                          <a:ea typeface="Times New Roman"/>
                        </a:rPr>
                        <a:t>MIH_Link_Handover_Imminent</a:t>
                      </a:r>
                      <a:endParaRPr lang="en-US" sz="3200" dirty="0">
                        <a:effectLst/>
                        <a:latin typeface="Times New Roman"/>
                        <a:ea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effectLst/>
                          <a:latin typeface="Times New Roman"/>
                          <a:ea typeface="Times New Roman"/>
                        </a:rPr>
                        <a:t>L2 handover is imminent</a:t>
                      </a:r>
                      <a:endParaRPr lang="en-US" sz="3200" dirty="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8358">
                <a:tc>
                  <a:txBody>
                    <a:bodyPr/>
                    <a:lstStyle/>
                    <a:p>
                      <a:pPr marL="0" marR="0" algn="ctr">
                        <a:spcBef>
                          <a:spcPts val="0"/>
                        </a:spcBef>
                        <a:spcAft>
                          <a:spcPts val="0"/>
                        </a:spcAft>
                      </a:pPr>
                      <a:r>
                        <a:rPr lang="en-US" sz="1800">
                          <a:effectLst/>
                          <a:latin typeface="Times New Roman"/>
                          <a:ea typeface="Times New Roman"/>
                        </a:rPr>
                        <a:t>MIH_Link_Handover_Complete</a:t>
                      </a:r>
                      <a:endParaRPr lang="en-US" sz="3200">
                        <a:effectLst/>
                        <a:latin typeface="Times New Roman"/>
                        <a:ea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effectLst/>
                          <a:latin typeface="Times New Roman"/>
                          <a:ea typeface="Times New Roman"/>
                        </a:rPr>
                        <a:t>L2 handover has been completed</a:t>
                      </a:r>
                      <a:endParaRPr lang="en-US" sz="3200" dirty="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7157995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MIH Handover Commands</a:t>
            </a:r>
            <a:endParaRPr lang="en-US" dirty="0"/>
          </a:p>
        </p:txBody>
      </p:sp>
      <p:sp>
        <p:nvSpPr>
          <p:cNvPr id="3" name="Footer Placeholder 2"/>
          <p:cNvSpPr>
            <a:spLocks noGrp="1"/>
          </p:cNvSpPr>
          <p:nvPr>
            <p:ph type="ftr" sz="quarter" idx="10"/>
          </p:nvPr>
        </p:nvSpPr>
        <p:spPr/>
        <p:txBody>
          <a:bodyPr/>
          <a:lstStyle/>
          <a:p>
            <a:pPr>
              <a:defRPr/>
            </a:pPr>
            <a:r>
              <a:rPr lang="en-US" smtClean="0"/>
              <a:t>21-14-0021-00     SAUC_Handover Use Case</a:t>
            </a:r>
            <a:endParaRPr lang="en-US"/>
          </a:p>
        </p:txBody>
      </p:sp>
      <p:sp>
        <p:nvSpPr>
          <p:cNvPr id="4" name="Slide Number Placeholder 3"/>
          <p:cNvSpPr>
            <a:spLocks noGrp="1"/>
          </p:cNvSpPr>
          <p:nvPr>
            <p:ph type="sldNum" sz="quarter" idx="11"/>
          </p:nvPr>
        </p:nvSpPr>
        <p:spPr/>
        <p:txBody>
          <a:bodyPr/>
          <a:lstStyle/>
          <a:p>
            <a:pPr>
              <a:defRPr/>
            </a:pPr>
            <a:fld id="{E2EC2C41-D403-46C3-A00A-FC4ACCAC7621}" type="slidenum">
              <a:rPr lang="en-US" altLang="ja-JP" smtClean="0"/>
              <a:pPr>
                <a:defRPr/>
              </a:pPr>
              <a:t>6</a:t>
            </a:fld>
            <a:endParaRPr lang="en-US" altLang="ja-JP"/>
          </a:p>
        </p:txBody>
      </p:sp>
      <p:graphicFrame>
        <p:nvGraphicFramePr>
          <p:cNvPr id="6" name="Table 5"/>
          <p:cNvGraphicFramePr>
            <a:graphicFrameLocks noGrp="1"/>
          </p:cNvGraphicFramePr>
          <p:nvPr>
            <p:extLst>
              <p:ext uri="{D42A27DB-BD31-4B8C-83A1-F6EECF244321}">
                <p14:modId xmlns:p14="http://schemas.microsoft.com/office/powerpoint/2010/main" val="1830368350"/>
              </p:ext>
            </p:extLst>
          </p:nvPr>
        </p:nvGraphicFramePr>
        <p:xfrm>
          <a:off x="827584" y="1628800"/>
          <a:ext cx="7704856" cy="3931255"/>
        </p:xfrm>
        <a:graphic>
          <a:graphicData uri="http://schemas.openxmlformats.org/drawingml/2006/table">
            <a:tbl>
              <a:tblPr/>
              <a:tblGrid>
                <a:gridCol w="3461975"/>
                <a:gridCol w="4242881"/>
              </a:tblGrid>
              <a:tr h="395722">
                <a:tc>
                  <a:txBody>
                    <a:bodyPr/>
                    <a:lstStyle/>
                    <a:p>
                      <a:pPr marL="45720" marR="0">
                        <a:spcBef>
                          <a:spcPts val="0"/>
                        </a:spcBef>
                        <a:spcAft>
                          <a:spcPts val="0"/>
                        </a:spcAft>
                      </a:pPr>
                      <a:r>
                        <a:rPr lang="en-US" sz="1800" dirty="0" err="1">
                          <a:effectLst/>
                          <a:latin typeface="Times New Roman"/>
                          <a:ea typeface="Times New Roman"/>
                        </a:rPr>
                        <a:t>MIH_Net_HO_Candidate_Query</a:t>
                      </a:r>
                      <a:endParaRPr lang="en-US" sz="3200" dirty="0">
                        <a:effectLst/>
                        <a:latin typeface="Times New Roman"/>
                        <a:ea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dirty="0">
                          <a:effectLst/>
                          <a:latin typeface="Times New Roman"/>
                          <a:ea typeface="Times New Roman"/>
                        </a:rPr>
                        <a:t>Initiate handover</a:t>
                      </a:r>
                      <a:endParaRPr lang="en-US" sz="3200" dirty="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200">
                <a:tc>
                  <a:txBody>
                    <a:bodyPr/>
                    <a:lstStyle/>
                    <a:p>
                      <a:pPr marL="45720" marR="0">
                        <a:spcBef>
                          <a:spcPts val="0"/>
                        </a:spcBef>
                        <a:spcAft>
                          <a:spcPts val="0"/>
                        </a:spcAft>
                      </a:pPr>
                      <a:r>
                        <a:rPr lang="en-US" sz="1800">
                          <a:effectLst/>
                          <a:latin typeface="Times New Roman"/>
                          <a:ea typeface="Times New Roman"/>
                        </a:rPr>
                        <a:t>MIH_MN_HO_Candidate_Query</a:t>
                      </a:r>
                      <a:endParaRPr lang="en-US" sz="3200">
                        <a:effectLst/>
                        <a:latin typeface="Times New Roman"/>
                        <a:ea typeface="Times New Roman"/>
                      </a:endParaRPr>
                    </a:p>
                  </a:txBody>
                  <a:tcPr marL="0" marR="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540"/>
                        </a:spcBef>
                        <a:spcAft>
                          <a:spcPts val="0"/>
                        </a:spcAft>
                      </a:pPr>
                      <a:r>
                        <a:rPr lang="en-US" sz="1800">
                          <a:effectLst/>
                          <a:latin typeface="Times New Roman"/>
                          <a:ea typeface="Times New Roman"/>
                        </a:rPr>
                        <a:t>Initiate MN query request for candidate network</a:t>
                      </a:r>
                      <a:endParaRPr lang="en-US" sz="3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5692">
                <a:tc>
                  <a:txBody>
                    <a:bodyPr/>
                    <a:lstStyle/>
                    <a:p>
                      <a:pPr marL="45720" marR="0">
                        <a:spcBef>
                          <a:spcPts val="0"/>
                        </a:spcBef>
                        <a:spcAft>
                          <a:spcPts val="0"/>
                        </a:spcAft>
                      </a:pPr>
                      <a:r>
                        <a:rPr lang="en-US" sz="1800">
                          <a:effectLst/>
                          <a:latin typeface="Times New Roman"/>
                          <a:ea typeface="Times New Roman"/>
                        </a:rPr>
                        <a:t>MIH_N2N_HO_Query_Resources</a:t>
                      </a:r>
                      <a:endParaRPr lang="en-US" sz="3200">
                        <a:effectLst/>
                        <a:latin typeface="Times New Roman"/>
                        <a:ea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effectLst/>
                          <a:latin typeface="Times New Roman"/>
                          <a:ea typeface="Times New Roman"/>
                        </a:rPr>
                        <a:t>Query available network resources</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200">
                <a:tc>
                  <a:txBody>
                    <a:bodyPr/>
                    <a:lstStyle/>
                    <a:p>
                      <a:pPr marL="45720" marR="0">
                        <a:spcBef>
                          <a:spcPts val="0"/>
                        </a:spcBef>
                        <a:spcAft>
                          <a:spcPts val="0"/>
                        </a:spcAft>
                      </a:pPr>
                      <a:r>
                        <a:rPr lang="en-US" sz="1800">
                          <a:effectLst/>
                          <a:latin typeface="Times New Roman"/>
                          <a:ea typeface="Times New Roman"/>
                        </a:rPr>
                        <a:t>MIH_MN_HO_Commit</a:t>
                      </a:r>
                      <a:endParaRPr lang="en-US" sz="3200">
                        <a:effectLst/>
                        <a:latin typeface="Times New Roman"/>
                        <a:ea typeface="Times New Roman"/>
                      </a:endParaRPr>
                    </a:p>
                  </a:txBody>
                  <a:tcPr marL="0" marR="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540"/>
                        </a:spcBef>
                        <a:spcAft>
                          <a:spcPts val="0"/>
                        </a:spcAft>
                      </a:pPr>
                      <a:r>
                        <a:rPr lang="en-US" sz="1800">
                          <a:effectLst/>
                          <a:latin typeface="Times New Roman"/>
                          <a:ea typeface="Times New Roman"/>
                        </a:rPr>
                        <a:t>Notify the serving network of the decided</a:t>
                      </a:r>
                      <a:r>
                        <a:rPr lang="en-US" sz="1000">
                          <a:effectLst/>
                          <a:latin typeface="Times New Roman"/>
                          <a:ea typeface="Times New Roman"/>
                        </a:rPr>
                        <a:t> </a:t>
                      </a:r>
                      <a:r>
                        <a:rPr lang="en-US" sz="1800">
                          <a:effectLst/>
                          <a:latin typeface="Times New Roman"/>
                          <a:ea typeface="Times New Roman"/>
                        </a:rPr>
                        <a:t>target network information</a:t>
                      </a:r>
                      <a:endParaRPr lang="en-US" sz="3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722">
                <a:tc>
                  <a:txBody>
                    <a:bodyPr/>
                    <a:lstStyle/>
                    <a:p>
                      <a:pPr marL="45720" marR="0">
                        <a:spcBef>
                          <a:spcPts val="0"/>
                        </a:spcBef>
                        <a:spcAft>
                          <a:spcPts val="0"/>
                        </a:spcAft>
                      </a:pPr>
                      <a:r>
                        <a:rPr lang="en-US" sz="1800">
                          <a:effectLst/>
                          <a:latin typeface="Times New Roman"/>
                          <a:ea typeface="Times New Roman"/>
                        </a:rPr>
                        <a:t>MIH_Net_HO_Commit</a:t>
                      </a:r>
                      <a:endParaRPr lang="en-US" sz="3200">
                        <a:effectLst/>
                        <a:latin typeface="Times New Roman"/>
                        <a:ea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effectLst/>
                          <a:latin typeface="Times New Roman"/>
                          <a:ea typeface="Times New Roman"/>
                        </a:rPr>
                        <a:t>Network has committed to handover</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200">
                <a:tc>
                  <a:txBody>
                    <a:bodyPr/>
                    <a:lstStyle/>
                    <a:p>
                      <a:pPr marL="45720" marR="0">
                        <a:spcBef>
                          <a:spcPts val="0"/>
                        </a:spcBef>
                        <a:spcAft>
                          <a:spcPts val="0"/>
                        </a:spcAft>
                      </a:pPr>
                      <a:r>
                        <a:rPr lang="en-US" sz="1800">
                          <a:effectLst/>
                          <a:latin typeface="Times New Roman"/>
                          <a:ea typeface="Times New Roman"/>
                        </a:rPr>
                        <a:t>MIH_N2N_HO_Commit</a:t>
                      </a:r>
                      <a:endParaRPr lang="en-US" sz="3200">
                        <a:effectLst/>
                        <a:latin typeface="Times New Roman"/>
                        <a:ea typeface="Times New Roman"/>
                      </a:endParaRPr>
                    </a:p>
                  </a:txBody>
                  <a:tcPr marL="0" marR="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540"/>
                        </a:spcBef>
                        <a:spcAft>
                          <a:spcPts val="0"/>
                        </a:spcAft>
                      </a:pPr>
                      <a:r>
                        <a:rPr lang="en-US" sz="1800">
                          <a:effectLst/>
                          <a:latin typeface="Times New Roman"/>
                          <a:ea typeface="Times New Roman"/>
                        </a:rPr>
                        <a:t>Notify target network that the serving network has committed to handover</a:t>
                      </a:r>
                      <a:endParaRPr lang="en-US" sz="3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5692">
                <a:tc>
                  <a:txBody>
                    <a:bodyPr/>
                    <a:lstStyle/>
                    <a:p>
                      <a:pPr marL="45720" marR="0">
                        <a:spcBef>
                          <a:spcPts val="0"/>
                        </a:spcBef>
                        <a:spcAft>
                          <a:spcPts val="0"/>
                        </a:spcAft>
                      </a:pPr>
                      <a:r>
                        <a:rPr lang="en-US" sz="1800">
                          <a:effectLst/>
                          <a:latin typeface="Times New Roman"/>
                          <a:ea typeface="Times New Roman"/>
                        </a:rPr>
                        <a:t>MIH_MN_HO_Complete</a:t>
                      </a:r>
                      <a:endParaRPr lang="en-US" sz="3200">
                        <a:effectLst/>
                        <a:latin typeface="Times New Roman"/>
                        <a:ea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effectLst/>
                          <a:latin typeface="Times New Roman"/>
                          <a:ea typeface="Times New Roman"/>
                        </a:rPr>
                        <a:t>Initiate MN handover complete notification</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827">
                <a:tc>
                  <a:txBody>
                    <a:bodyPr/>
                    <a:lstStyle/>
                    <a:p>
                      <a:pPr marL="45720" marR="0">
                        <a:spcBef>
                          <a:spcPts val="0"/>
                        </a:spcBef>
                        <a:spcAft>
                          <a:spcPts val="0"/>
                        </a:spcAft>
                      </a:pPr>
                      <a:r>
                        <a:rPr lang="en-US" sz="1800">
                          <a:effectLst/>
                          <a:latin typeface="Times New Roman"/>
                          <a:ea typeface="Times New Roman"/>
                        </a:rPr>
                        <a:t>MIH_N2N_HO_Complete</a:t>
                      </a:r>
                      <a:endParaRPr lang="en-US" sz="3200">
                        <a:effectLst/>
                        <a:latin typeface="Times New Roman"/>
                        <a:ea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dirty="0">
                          <a:effectLst/>
                          <a:latin typeface="Times New Roman"/>
                          <a:ea typeface="Times New Roman"/>
                        </a:rPr>
                        <a:t>Handover has been completed</a:t>
                      </a:r>
                      <a:endParaRPr lang="en-US" sz="3200" dirty="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1126397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MIH Handover Information</a:t>
            </a:r>
            <a:endParaRPr lang="en-US" dirty="0"/>
          </a:p>
        </p:txBody>
      </p:sp>
      <p:sp>
        <p:nvSpPr>
          <p:cNvPr id="3" name="Footer Placeholder 2"/>
          <p:cNvSpPr>
            <a:spLocks noGrp="1"/>
          </p:cNvSpPr>
          <p:nvPr>
            <p:ph type="ftr" sz="quarter" idx="10"/>
          </p:nvPr>
        </p:nvSpPr>
        <p:spPr/>
        <p:txBody>
          <a:bodyPr/>
          <a:lstStyle/>
          <a:p>
            <a:pPr>
              <a:defRPr/>
            </a:pPr>
            <a:r>
              <a:rPr lang="en-US" smtClean="0"/>
              <a:t>21-14-0021-00     SAUC_Handover Use Case</a:t>
            </a:r>
            <a:endParaRPr lang="en-US"/>
          </a:p>
        </p:txBody>
      </p:sp>
      <p:sp>
        <p:nvSpPr>
          <p:cNvPr id="4" name="Slide Number Placeholder 3"/>
          <p:cNvSpPr>
            <a:spLocks noGrp="1"/>
          </p:cNvSpPr>
          <p:nvPr>
            <p:ph type="sldNum" sz="quarter" idx="11"/>
          </p:nvPr>
        </p:nvSpPr>
        <p:spPr/>
        <p:txBody>
          <a:bodyPr/>
          <a:lstStyle/>
          <a:p>
            <a:pPr>
              <a:defRPr/>
            </a:pPr>
            <a:fld id="{E2EC2C41-D403-46C3-A00A-FC4ACCAC7621}" type="slidenum">
              <a:rPr lang="en-US" altLang="ja-JP" smtClean="0"/>
              <a:pPr>
                <a:defRPr/>
              </a:pPr>
              <a:t>7</a:t>
            </a:fld>
            <a:endParaRPr lang="en-US" altLang="ja-JP"/>
          </a:p>
        </p:txBody>
      </p:sp>
      <p:graphicFrame>
        <p:nvGraphicFramePr>
          <p:cNvPr id="5" name="Table 4"/>
          <p:cNvGraphicFramePr>
            <a:graphicFrameLocks noGrp="1"/>
          </p:cNvGraphicFramePr>
          <p:nvPr>
            <p:extLst>
              <p:ext uri="{D42A27DB-BD31-4B8C-83A1-F6EECF244321}">
                <p14:modId xmlns:p14="http://schemas.microsoft.com/office/powerpoint/2010/main" val="139780872"/>
              </p:ext>
            </p:extLst>
          </p:nvPr>
        </p:nvGraphicFramePr>
        <p:xfrm>
          <a:off x="1043608" y="1657985"/>
          <a:ext cx="7560840" cy="3139167"/>
        </p:xfrm>
        <a:graphic>
          <a:graphicData uri="http://schemas.openxmlformats.org/drawingml/2006/table">
            <a:tbl>
              <a:tblPr/>
              <a:tblGrid>
                <a:gridCol w="3397265"/>
                <a:gridCol w="4163575"/>
              </a:tblGrid>
              <a:tr h="1252800">
                <a:tc>
                  <a:txBody>
                    <a:bodyPr/>
                    <a:lstStyle/>
                    <a:p>
                      <a:pPr marL="45720" marR="0">
                        <a:spcBef>
                          <a:spcPts val="0"/>
                        </a:spcBef>
                        <a:spcAft>
                          <a:spcPts val="0"/>
                        </a:spcAft>
                      </a:pPr>
                      <a:r>
                        <a:rPr lang="en-US" sz="2000" dirty="0" err="1">
                          <a:effectLst/>
                          <a:latin typeface="Times New Roman"/>
                          <a:ea typeface="Times New Roman"/>
                        </a:rPr>
                        <a:t>MIH_Get_Information</a:t>
                      </a:r>
                      <a:endParaRPr lang="en-US" sz="3600" dirty="0">
                        <a:effectLst/>
                        <a:latin typeface="Times New Roman"/>
                        <a:ea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2000" dirty="0">
                          <a:effectLst/>
                          <a:latin typeface="Times New Roman"/>
                          <a:ea typeface="Times New Roman"/>
                        </a:rPr>
                        <a:t>Request to get information from repository</a:t>
                      </a:r>
                      <a:endParaRPr lang="en-US" sz="3600" dirty="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6367">
                <a:tc>
                  <a:txBody>
                    <a:bodyPr/>
                    <a:lstStyle/>
                    <a:p>
                      <a:pPr marL="45720" marR="0">
                        <a:spcBef>
                          <a:spcPts val="0"/>
                        </a:spcBef>
                        <a:spcAft>
                          <a:spcPts val="0"/>
                        </a:spcAft>
                      </a:pPr>
                      <a:r>
                        <a:rPr lang="en-US" sz="2000" dirty="0" err="1">
                          <a:effectLst/>
                          <a:latin typeface="Times New Roman"/>
                          <a:ea typeface="Times New Roman"/>
                        </a:rPr>
                        <a:t>MIH_Push_Information</a:t>
                      </a:r>
                      <a:endParaRPr lang="en-US" sz="3600" dirty="0">
                        <a:effectLst/>
                        <a:latin typeface="Times New Roman"/>
                        <a:ea typeface="Times New Roman"/>
                      </a:endParaRPr>
                    </a:p>
                  </a:txBody>
                  <a:tcPr marL="0" marR="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45720" marR="0">
                        <a:spcBef>
                          <a:spcPts val="540"/>
                        </a:spcBef>
                        <a:spcAft>
                          <a:spcPts val="0"/>
                        </a:spcAft>
                      </a:pPr>
                      <a:r>
                        <a:rPr lang="en-US" sz="2000" dirty="0">
                          <a:effectLst/>
                          <a:latin typeface="Times New Roman"/>
                          <a:ea typeface="Times New Roman"/>
                        </a:rPr>
                        <a:t>Notify the mobile node of operator policies or other information</a:t>
                      </a:r>
                      <a:endParaRPr lang="en-US" sz="36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2960199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Handover examples</a:t>
            </a:r>
            <a:endParaRPr lang="en-US" dirty="0"/>
          </a:p>
        </p:txBody>
      </p:sp>
      <p:sp>
        <p:nvSpPr>
          <p:cNvPr id="3" name="Content Placeholder 2"/>
          <p:cNvSpPr>
            <a:spLocks noGrp="1"/>
          </p:cNvSpPr>
          <p:nvPr>
            <p:ph idx="1"/>
          </p:nvPr>
        </p:nvSpPr>
        <p:spPr/>
        <p:txBody>
          <a:bodyPr/>
          <a:lstStyle/>
          <a:p>
            <a:r>
              <a:rPr lang="en-US" dirty="0"/>
              <a:t>Mobile-initiated handover procedure</a:t>
            </a:r>
          </a:p>
          <a:p>
            <a:r>
              <a:rPr lang="en-US" dirty="0"/>
              <a:t>Network-initiated handover procedure</a:t>
            </a:r>
          </a:p>
          <a:p>
            <a:r>
              <a:rPr lang="en-US" dirty="0">
                <a:solidFill>
                  <a:srgbClr val="FF0000"/>
                </a:solidFill>
              </a:rPr>
              <a:t>Example handover flow chart </a:t>
            </a:r>
            <a:r>
              <a:rPr lang="en-US" dirty="0" smtClean="0">
                <a:solidFill>
                  <a:srgbClr val="FF0000"/>
                </a:solidFill>
              </a:rPr>
              <a:t>IEEE </a:t>
            </a:r>
            <a:r>
              <a:rPr lang="en-US" dirty="0">
                <a:solidFill>
                  <a:srgbClr val="FF0000"/>
                </a:solidFill>
              </a:rPr>
              <a:t>802.11 </a:t>
            </a:r>
            <a:r>
              <a:rPr lang="en-US" dirty="0" smtClean="0">
                <a:solidFill>
                  <a:srgbClr val="FF0000"/>
                </a:solidFill>
                <a:sym typeface="Wingdings" panose="05000000000000000000" pitchFamily="2" charset="2"/>
              </a:rPr>
              <a:t></a:t>
            </a:r>
            <a:r>
              <a:rPr lang="en-US" dirty="0" smtClean="0">
                <a:solidFill>
                  <a:srgbClr val="FF0000"/>
                </a:solidFill>
              </a:rPr>
              <a:t> </a:t>
            </a:r>
            <a:r>
              <a:rPr lang="en-US" dirty="0">
                <a:solidFill>
                  <a:srgbClr val="FF0000"/>
                </a:solidFill>
              </a:rPr>
              <a:t>IEEE 802.16</a:t>
            </a:r>
          </a:p>
          <a:p>
            <a:r>
              <a:rPr lang="en-US" dirty="0">
                <a:solidFill>
                  <a:srgbClr val="FF0000"/>
                </a:solidFill>
              </a:rPr>
              <a:t>Example handover flow chart for Proxy Mobile IPv6</a:t>
            </a:r>
          </a:p>
          <a:p>
            <a:r>
              <a:rPr lang="en-US" dirty="0"/>
              <a:t>Network selection in IEEE 802.11 (WLAN) using IEEE 802.21</a:t>
            </a:r>
          </a:p>
          <a:p>
            <a:r>
              <a:rPr lang="en-US" dirty="0"/>
              <a:t>Abnormal case at the stage of resource availability check</a:t>
            </a:r>
          </a:p>
        </p:txBody>
      </p:sp>
      <p:sp>
        <p:nvSpPr>
          <p:cNvPr id="4" name="Footer Placeholder 3"/>
          <p:cNvSpPr>
            <a:spLocks noGrp="1"/>
          </p:cNvSpPr>
          <p:nvPr>
            <p:ph type="ftr" sz="quarter" idx="10"/>
          </p:nvPr>
        </p:nvSpPr>
        <p:spPr/>
        <p:txBody>
          <a:bodyPr/>
          <a:lstStyle/>
          <a:p>
            <a:pPr>
              <a:defRPr/>
            </a:pPr>
            <a:r>
              <a:rPr lang="en-US" smtClean="0"/>
              <a:t>21-14-0021-00     SAUC_Handover Use Case</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8</a:t>
            </a:fld>
            <a:endParaRPr lang="en-US" altLang="ja-JP"/>
          </a:p>
        </p:txBody>
      </p:sp>
    </p:spTree>
    <p:extLst>
      <p:ext uri="{BB962C8B-B14F-4D97-AF65-F5344CB8AC3E}">
        <p14:creationId xmlns:p14="http://schemas.microsoft.com/office/powerpoint/2010/main" val="391605998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 values for TLV encoding</a:t>
            </a:r>
          </a:p>
        </p:txBody>
      </p:sp>
      <p:sp>
        <p:nvSpPr>
          <p:cNvPr id="3" name="Footer Placeholder 2"/>
          <p:cNvSpPr>
            <a:spLocks noGrp="1"/>
          </p:cNvSpPr>
          <p:nvPr>
            <p:ph type="ftr" sz="quarter" idx="10"/>
          </p:nvPr>
        </p:nvSpPr>
        <p:spPr/>
        <p:txBody>
          <a:bodyPr/>
          <a:lstStyle/>
          <a:p>
            <a:pPr>
              <a:defRPr/>
            </a:pPr>
            <a:r>
              <a:rPr lang="en-US" smtClean="0"/>
              <a:t>21-14-0021-00     SAUC_Handover Use Case</a:t>
            </a:r>
            <a:endParaRPr lang="en-US"/>
          </a:p>
        </p:txBody>
      </p:sp>
      <p:sp>
        <p:nvSpPr>
          <p:cNvPr id="4" name="Slide Number Placeholder 3"/>
          <p:cNvSpPr>
            <a:spLocks noGrp="1"/>
          </p:cNvSpPr>
          <p:nvPr>
            <p:ph type="sldNum" sz="quarter" idx="11"/>
          </p:nvPr>
        </p:nvSpPr>
        <p:spPr/>
        <p:txBody>
          <a:bodyPr/>
          <a:lstStyle/>
          <a:p>
            <a:pPr>
              <a:defRPr/>
            </a:pPr>
            <a:fld id="{E2EC2C41-D403-46C3-A00A-FC4ACCAC7621}" type="slidenum">
              <a:rPr lang="en-US" altLang="ja-JP" smtClean="0"/>
              <a:pPr>
                <a:defRPr/>
              </a:pPr>
              <a:t>9</a:t>
            </a:fld>
            <a:endParaRPr lang="en-US" altLang="ja-JP"/>
          </a:p>
        </p:txBody>
      </p:sp>
      <p:graphicFrame>
        <p:nvGraphicFramePr>
          <p:cNvPr id="5" name="Table 4"/>
          <p:cNvGraphicFramePr>
            <a:graphicFrameLocks noGrp="1"/>
          </p:cNvGraphicFramePr>
          <p:nvPr>
            <p:extLst>
              <p:ext uri="{D42A27DB-BD31-4B8C-83A1-F6EECF244321}">
                <p14:modId xmlns:p14="http://schemas.microsoft.com/office/powerpoint/2010/main" val="3031661369"/>
              </p:ext>
            </p:extLst>
          </p:nvPr>
        </p:nvGraphicFramePr>
        <p:xfrm>
          <a:off x="971600" y="1124738"/>
          <a:ext cx="7272808" cy="4752533"/>
        </p:xfrm>
        <a:graphic>
          <a:graphicData uri="http://schemas.openxmlformats.org/drawingml/2006/table">
            <a:tbl>
              <a:tblPr/>
              <a:tblGrid>
                <a:gridCol w="3060730"/>
                <a:gridCol w="1005804"/>
                <a:gridCol w="3206274"/>
              </a:tblGrid>
              <a:tr h="429338">
                <a:tc>
                  <a:txBody>
                    <a:bodyPr/>
                    <a:lstStyle/>
                    <a:p>
                      <a:pPr marL="45720" marR="0">
                        <a:spcBef>
                          <a:spcPts val="0"/>
                        </a:spcBef>
                        <a:spcAft>
                          <a:spcPts val="0"/>
                        </a:spcAft>
                      </a:pPr>
                      <a:r>
                        <a:rPr lang="en-US" sz="1800">
                          <a:solidFill>
                            <a:srgbClr val="FF0000"/>
                          </a:solidFill>
                          <a:effectLst/>
                          <a:latin typeface="Times New Roman"/>
                          <a:ea typeface="Times New Roman"/>
                        </a:rPr>
                        <a:t>MBB handover support</a:t>
                      </a:r>
                      <a:endParaRPr lang="en-US" sz="3200">
                        <a:effectLst/>
                        <a:latin typeface="Times New Roman"/>
                        <a:ea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solidFill>
                            <a:srgbClr val="FF0000"/>
                          </a:solidFill>
                          <a:effectLst/>
                          <a:latin typeface="Times New Roman"/>
                          <a:ea typeface="Times New Roman"/>
                        </a:rPr>
                        <a:t>10</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dirty="0" smtClean="0">
                          <a:solidFill>
                            <a:srgbClr val="FF0000"/>
                          </a:solidFill>
                          <a:effectLst/>
                          <a:latin typeface="Times New Roman"/>
                          <a:ea typeface="Times New Roman"/>
                        </a:rPr>
                        <a:t>LIST (</a:t>
                      </a:r>
                      <a:r>
                        <a:rPr lang="en-US" sz="1800" dirty="0">
                          <a:solidFill>
                            <a:srgbClr val="FF0000"/>
                          </a:solidFill>
                          <a:effectLst/>
                          <a:latin typeface="Times New Roman"/>
                          <a:ea typeface="Times New Roman"/>
                        </a:rPr>
                        <a:t>MBB_HO_SUPP)</a:t>
                      </a:r>
                      <a:endParaRPr lang="en-US" sz="3200" dirty="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9338">
                <a:tc>
                  <a:txBody>
                    <a:bodyPr/>
                    <a:lstStyle/>
                    <a:p>
                      <a:pPr marL="45720" marR="0">
                        <a:spcBef>
                          <a:spcPts val="0"/>
                        </a:spcBef>
                        <a:spcAft>
                          <a:spcPts val="0"/>
                        </a:spcAft>
                      </a:pPr>
                      <a:r>
                        <a:rPr lang="en-US" sz="1800">
                          <a:solidFill>
                            <a:srgbClr val="FF0000"/>
                          </a:solidFill>
                          <a:effectLst/>
                          <a:latin typeface="Times New Roman"/>
                          <a:ea typeface="Times New Roman"/>
                        </a:rPr>
                        <a:t>New link identifier</a:t>
                      </a:r>
                      <a:endParaRPr lang="en-US" sz="3200">
                        <a:effectLst/>
                        <a:latin typeface="Times New Roman"/>
                        <a:ea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solidFill>
                            <a:srgbClr val="FF0000"/>
                          </a:solidFill>
                          <a:effectLst/>
                          <a:latin typeface="Times New Roman"/>
                          <a:ea typeface="Times New Roman"/>
                        </a:rPr>
                        <a:t>14</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solidFill>
                            <a:srgbClr val="FF0000"/>
                          </a:solidFill>
                          <a:effectLst/>
                          <a:latin typeface="Times New Roman"/>
                          <a:ea typeface="Times New Roman"/>
                        </a:rPr>
                        <a:t>LINK_TUPLE_ID</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9338">
                <a:tc>
                  <a:txBody>
                    <a:bodyPr/>
                    <a:lstStyle/>
                    <a:p>
                      <a:pPr marL="45720" marR="0">
                        <a:spcBef>
                          <a:spcPts val="0"/>
                        </a:spcBef>
                        <a:spcAft>
                          <a:spcPts val="0"/>
                        </a:spcAft>
                      </a:pPr>
                      <a:r>
                        <a:rPr lang="en-US" sz="1800">
                          <a:solidFill>
                            <a:srgbClr val="FF0000"/>
                          </a:solidFill>
                          <a:effectLst/>
                          <a:latin typeface="Times New Roman"/>
                          <a:ea typeface="Times New Roman"/>
                        </a:rPr>
                        <a:t>Old access router</a:t>
                      </a:r>
                      <a:endParaRPr lang="en-US" sz="3200">
                        <a:effectLst/>
                        <a:latin typeface="Times New Roman"/>
                        <a:ea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solidFill>
                            <a:srgbClr val="FF0000"/>
                          </a:solidFill>
                          <a:effectLst/>
                          <a:latin typeface="Times New Roman"/>
                          <a:ea typeface="Times New Roman"/>
                        </a:rPr>
                        <a:t>15</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solidFill>
                            <a:srgbClr val="FF0000"/>
                          </a:solidFill>
                          <a:effectLst/>
                          <a:latin typeface="Times New Roman"/>
                          <a:ea typeface="Times New Roman"/>
                        </a:rPr>
                        <a:t>LINK_ADDR</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9338">
                <a:tc>
                  <a:txBody>
                    <a:bodyPr/>
                    <a:lstStyle/>
                    <a:p>
                      <a:pPr marL="45720" marR="0">
                        <a:spcBef>
                          <a:spcPts val="0"/>
                        </a:spcBef>
                        <a:spcAft>
                          <a:spcPts val="0"/>
                        </a:spcAft>
                      </a:pPr>
                      <a:r>
                        <a:rPr lang="en-US" sz="1800">
                          <a:solidFill>
                            <a:srgbClr val="FF0000"/>
                          </a:solidFill>
                          <a:effectLst/>
                          <a:latin typeface="Times New Roman"/>
                          <a:ea typeface="Times New Roman"/>
                        </a:rPr>
                        <a:t>New access router</a:t>
                      </a:r>
                      <a:endParaRPr lang="en-US" sz="3200">
                        <a:effectLst/>
                        <a:latin typeface="Times New Roman"/>
                        <a:ea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solidFill>
                            <a:srgbClr val="FF0000"/>
                          </a:solidFill>
                          <a:effectLst/>
                          <a:latin typeface="Times New Roman"/>
                          <a:ea typeface="Times New Roman"/>
                        </a:rPr>
                        <a:t>16</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solidFill>
                            <a:srgbClr val="FF0000"/>
                          </a:solidFill>
                          <a:effectLst/>
                          <a:latin typeface="Times New Roman"/>
                          <a:ea typeface="Times New Roman"/>
                        </a:rPr>
                        <a:t>LINK_ADDR</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9338">
                <a:tc>
                  <a:txBody>
                    <a:bodyPr/>
                    <a:lstStyle/>
                    <a:p>
                      <a:pPr marL="45720" marR="0">
                        <a:spcBef>
                          <a:spcPts val="0"/>
                        </a:spcBef>
                        <a:spcAft>
                          <a:spcPts val="0"/>
                        </a:spcAft>
                      </a:pPr>
                      <a:r>
                        <a:rPr lang="en-US" sz="1800">
                          <a:solidFill>
                            <a:srgbClr val="FF0000"/>
                          </a:solidFill>
                          <a:effectLst/>
                          <a:latin typeface="Times New Roman"/>
                          <a:ea typeface="Times New Roman"/>
                        </a:rPr>
                        <a:t>IP renewal flag</a:t>
                      </a:r>
                      <a:endParaRPr lang="en-US" sz="3200">
                        <a:effectLst/>
                        <a:latin typeface="Times New Roman"/>
                        <a:ea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solidFill>
                            <a:srgbClr val="FF0000"/>
                          </a:solidFill>
                          <a:effectLst/>
                          <a:latin typeface="Times New Roman"/>
                          <a:ea typeface="Times New Roman"/>
                        </a:rPr>
                        <a:t>17</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solidFill>
                            <a:srgbClr val="FF0000"/>
                          </a:solidFill>
                          <a:effectLst/>
                          <a:latin typeface="Times New Roman"/>
                          <a:ea typeface="Times New Roman"/>
                        </a:rPr>
                        <a:t>IP_RENEWAL_FLAG</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9338">
                <a:tc>
                  <a:txBody>
                    <a:bodyPr/>
                    <a:lstStyle/>
                    <a:p>
                      <a:pPr marL="45720" marR="0">
                        <a:spcBef>
                          <a:spcPts val="0"/>
                        </a:spcBef>
                        <a:spcAft>
                          <a:spcPts val="0"/>
                        </a:spcAft>
                      </a:pPr>
                      <a:r>
                        <a:rPr lang="en-US" sz="1800">
                          <a:solidFill>
                            <a:srgbClr val="FF0000"/>
                          </a:solidFill>
                          <a:effectLst/>
                          <a:latin typeface="Times New Roman"/>
                          <a:ea typeface="Times New Roman"/>
                        </a:rPr>
                        <a:t>Mobility management support</a:t>
                      </a:r>
                      <a:endParaRPr lang="en-US" sz="3200">
                        <a:effectLst/>
                        <a:latin typeface="Times New Roman"/>
                        <a:ea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solidFill>
                            <a:srgbClr val="FF0000"/>
                          </a:solidFill>
                          <a:effectLst/>
                          <a:latin typeface="Times New Roman"/>
                          <a:ea typeface="Times New Roman"/>
                        </a:rPr>
                        <a:t>18</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solidFill>
                            <a:srgbClr val="FF0000"/>
                          </a:solidFill>
                          <a:effectLst/>
                          <a:latin typeface="Times New Roman"/>
                          <a:ea typeface="Times New Roman"/>
                        </a:rPr>
                        <a:t>IP_MOB_MGMT</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301">
                <a:tc>
                  <a:txBody>
                    <a:bodyPr/>
                    <a:lstStyle/>
                    <a:p>
                      <a:pPr marL="45720" marR="0">
                        <a:spcBef>
                          <a:spcPts val="0"/>
                        </a:spcBef>
                        <a:spcAft>
                          <a:spcPts val="0"/>
                        </a:spcAft>
                      </a:pPr>
                      <a:r>
                        <a:rPr lang="en-US" sz="1800">
                          <a:solidFill>
                            <a:srgbClr val="FF0000"/>
                          </a:solidFill>
                          <a:effectLst/>
                          <a:latin typeface="Times New Roman"/>
                          <a:ea typeface="Times New Roman"/>
                        </a:rPr>
                        <a:t>Handover resource query list</a:t>
                      </a:r>
                      <a:endParaRPr lang="en-US" sz="3200">
                        <a:effectLst/>
                        <a:latin typeface="Times New Roman"/>
                        <a:ea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solidFill>
                            <a:srgbClr val="FF0000"/>
                          </a:solidFill>
                          <a:effectLst/>
                          <a:latin typeface="Times New Roman"/>
                          <a:ea typeface="Times New Roman"/>
                        </a:rPr>
                        <a:t>33</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solidFill>
                            <a:srgbClr val="FF0000"/>
                          </a:solidFill>
                          <a:effectLst/>
                          <a:latin typeface="Times New Roman"/>
                          <a:ea typeface="Times New Roman"/>
                        </a:rPr>
                        <a:t>QOS_LIST</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301">
                <a:tc>
                  <a:txBody>
                    <a:bodyPr/>
                    <a:lstStyle/>
                    <a:p>
                      <a:pPr marL="45720" marR="0">
                        <a:spcBef>
                          <a:spcPts val="0"/>
                        </a:spcBef>
                        <a:spcAft>
                          <a:spcPts val="0"/>
                        </a:spcAft>
                      </a:pPr>
                      <a:r>
                        <a:rPr lang="en-US" sz="1800">
                          <a:solidFill>
                            <a:srgbClr val="FF0000"/>
                          </a:solidFill>
                          <a:effectLst/>
                          <a:latin typeface="Times New Roman"/>
                          <a:ea typeface="Times New Roman"/>
                        </a:rPr>
                        <a:t>Handover status</a:t>
                      </a:r>
                      <a:endParaRPr lang="en-US" sz="3200">
                        <a:effectLst/>
                        <a:latin typeface="Times New Roman"/>
                        <a:ea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solidFill>
                            <a:srgbClr val="FF0000"/>
                          </a:solidFill>
                          <a:effectLst/>
                          <a:latin typeface="Times New Roman"/>
                          <a:ea typeface="Times New Roman"/>
                        </a:rPr>
                        <a:t>34</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solidFill>
                            <a:srgbClr val="FF0000"/>
                          </a:solidFill>
                          <a:effectLst/>
                          <a:latin typeface="Times New Roman"/>
                          <a:ea typeface="Times New Roman"/>
                        </a:rPr>
                        <a:t>HO_STATUS</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301">
                <a:tc>
                  <a:txBody>
                    <a:bodyPr/>
                    <a:lstStyle/>
                    <a:p>
                      <a:pPr marL="45720" marR="0">
                        <a:spcBef>
                          <a:spcPts val="0"/>
                        </a:spcBef>
                        <a:spcAft>
                          <a:spcPts val="0"/>
                        </a:spcAft>
                      </a:pPr>
                      <a:r>
                        <a:rPr lang="en-US" sz="1800">
                          <a:solidFill>
                            <a:srgbClr val="FF0000"/>
                          </a:solidFill>
                          <a:effectLst/>
                          <a:latin typeface="Times New Roman"/>
                          <a:ea typeface="Times New Roman"/>
                        </a:rPr>
                        <a:t>Handover result</a:t>
                      </a:r>
                      <a:endParaRPr lang="en-US" sz="3200">
                        <a:effectLst/>
                        <a:latin typeface="Times New Roman"/>
                        <a:ea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solidFill>
                            <a:srgbClr val="FF0000"/>
                          </a:solidFill>
                          <a:effectLst/>
                          <a:latin typeface="Times New Roman"/>
                          <a:ea typeface="Times New Roman"/>
                        </a:rPr>
                        <a:t>40</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solidFill>
                            <a:srgbClr val="FF0000"/>
                          </a:solidFill>
                          <a:effectLst/>
                          <a:latin typeface="Times New Roman"/>
                          <a:ea typeface="Times New Roman"/>
                        </a:rPr>
                        <a:t>HO_RESULT</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301">
                <a:tc>
                  <a:txBody>
                    <a:bodyPr/>
                    <a:lstStyle/>
                    <a:p>
                      <a:pPr marL="45720" marR="0">
                        <a:spcBef>
                          <a:spcPts val="0"/>
                        </a:spcBef>
                        <a:spcAft>
                          <a:spcPts val="0"/>
                        </a:spcAft>
                      </a:pPr>
                      <a:r>
                        <a:rPr lang="en-US" sz="1800">
                          <a:solidFill>
                            <a:srgbClr val="FF0000"/>
                          </a:solidFill>
                          <a:effectLst/>
                          <a:latin typeface="Times New Roman"/>
                          <a:ea typeface="Times New Roman"/>
                        </a:rPr>
                        <a:t>Target network info</a:t>
                      </a:r>
                      <a:endParaRPr lang="en-US" sz="3200">
                        <a:effectLst/>
                        <a:latin typeface="Times New Roman"/>
                        <a:ea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solidFill>
                            <a:srgbClr val="FF0000"/>
                          </a:solidFill>
                          <a:effectLst/>
                          <a:latin typeface="Times New Roman"/>
                          <a:ea typeface="Times New Roman"/>
                        </a:rPr>
                        <a:t>55</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solidFill>
                            <a:srgbClr val="FF0000"/>
                          </a:solidFill>
                          <a:effectLst/>
                          <a:latin typeface="Times New Roman"/>
                          <a:ea typeface="Times New Roman"/>
                        </a:rPr>
                        <a:t>TGT_NET_INFO</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301">
                <a:tc>
                  <a:txBody>
                    <a:bodyPr/>
                    <a:lstStyle/>
                    <a:p>
                      <a:pPr marL="45720" marR="0">
                        <a:spcBef>
                          <a:spcPts val="0"/>
                        </a:spcBef>
                        <a:spcAft>
                          <a:spcPts val="0"/>
                        </a:spcAft>
                      </a:pPr>
                      <a:r>
                        <a:rPr lang="en-US" sz="1800">
                          <a:solidFill>
                            <a:srgbClr val="FF0000"/>
                          </a:solidFill>
                          <a:effectLst/>
                          <a:latin typeface="Times New Roman"/>
                          <a:ea typeface="Times New Roman"/>
                        </a:rPr>
                        <a:t>List of target network info</a:t>
                      </a:r>
                      <a:endParaRPr lang="en-US" sz="3200">
                        <a:effectLst/>
                        <a:latin typeface="Times New Roman"/>
                        <a:ea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a:solidFill>
                            <a:srgbClr val="FF0000"/>
                          </a:solidFill>
                          <a:effectLst/>
                          <a:latin typeface="Times New Roman"/>
                          <a:ea typeface="Times New Roman"/>
                        </a:rPr>
                        <a:t>56</a:t>
                      </a:r>
                      <a:endParaRPr lang="en-US" sz="320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marR="0">
                        <a:spcBef>
                          <a:spcPts val="0"/>
                        </a:spcBef>
                        <a:spcAft>
                          <a:spcPts val="0"/>
                        </a:spcAft>
                      </a:pPr>
                      <a:r>
                        <a:rPr lang="en-US" sz="1800" dirty="0" smtClean="0">
                          <a:solidFill>
                            <a:srgbClr val="FF0000"/>
                          </a:solidFill>
                          <a:effectLst/>
                          <a:latin typeface="Times New Roman"/>
                          <a:ea typeface="Times New Roman"/>
                        </a:rPr>
                        <a:t>LIST (</a:t>
                      </a:r>
                      <a:r>
                        <a:rPr lang="en-US" sz="1800" dirty="0">
                          <a:solidFill>
                            <a:srgbClr val="FF0000"/>
                          </a:solidFill>
                          <a:effectLst/>
                          <a:latin typeface="Times New Roman"/>
                          <a:ea typeface="Times New Roman"/>
                        </a:rPr>
                        <a:t>TGT_NET_INFO)</a:t>
                      </a:r>
                      <a:endParaRPr lang="en-US" sz="3200" dirty="0">
                        <a:effectLst/>
                        <a:latin typeface="Times New Roman"/>
                        <a:ea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1"/>
          <p:cNvSpPr>
            <a:spLocks noChangeArrowheads="1"/>
          </p:cNvSpPr>
          <p:nvPr/>
        </p:nvSpPr>
        <p:spPr bwMode="auto">
          <a:xfrm>
            <a:off x="1905000" y="24685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046519557"/>
      </p:ext>
    </p:extLst>
  </p:cSld>
  <p:clrMapOvr>
    <a:masterClrMapping/>
  </p:clrMapOvr>
  <p:transition/>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29776</TotalTime>
  <Words>697</Words>
  <Application>Microsoft Office PowerPoint</Application>
  <PresentationFormat>On-screen Show (4:3)</PresentationFormat>
  <Paragraphs>121</Paragraphs>
  <Slides>10</Slides>
  <Notes>3</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blank presentation</vt:lpstr>
      <vt:lpstr>Custom Design</vt:lpstr>
      <vt:lpstr>PowerPoint Presentation</vt:lpstr>
      <vt:lpstr>PowerPoint Presentation</vt:lpstr>
      <vt:lpstr>Handover Service</vt:lpstr>
      <vt:lpstr>Handover Service features</vt:lpstr>
      <vt:lpstr>MIH Handover Events</vt:lpstr>
      <vt:lpstr>MIH Handover Commands</vt:lpstr>
      <vt:lpstr>MIH Handover Information</vt:lpstr>
      <vt:lpstr>Handover examples</vt:lpstr>
      <vt:lpstr>Type values for TLV encoding</vt:lpstr>
      <vt:lpstr>Need for coordination with 802.21m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charliep</cp:lastModifiedBy>
  <cp:revision>1639</cp:revision>
  <cp:lastPrinted>2012-06-25T07:51:33Z</cp:lastPrinted>
  <dcterms:created xsi:type="dcterms:W3CDTF">1601-01-01T00:00:00Z</dcterms:created>
  <dcterms:modified xsi:type="dcterms:W3CDTF">2014-01-22T19:56:12Z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(2)TrSU9hmaz5JnX4CK5DjZzfazFL05afnpgf4/tsCschFBKGLoepY1b8a7Nmk9tiwepmnmx7hT_x000d_
Xbg4l+OLaRIShv07S2ibXAYUvc4ZHvexD0tx9COtQYXBDpwl9/htVdI6Y0jmOhqCFSpA1ApW_x000d_
VBZ5XLBhxoOW/8rlqgw2HwtsSzwAaZOJ5I/W/GZkDbAuLzMPU+pUiwSj/7nok7uucJ9L4USH_x000d_
MNU16dQmCSYA10qJz4</vt:lpwstr>
  </property>
  <property fmtid="{D5CDD505-2E9C-101B-9397-08002B2CF9AE}" pid="3" name="_ms_pID_7253431">
    <vt:lpwstr>EBqUbMU14Ot50GPzDDurSkdEI2hnhW08t4zo1DZ6GK2g4htCJyqQmf_x000d_
pAxX8TM3OYZfI3Q9wsMkynIdZyM3Mz8YH3Vtl/hdDuphZb2PUUheIQ==</vt:lpwstr>
  </property>
  <property fmtid="{D5CDD505-2E9C-101B-9397-08002B2CF9AE}" pid="4" name="sflag">
    <vt:lpwstr>1368440108</vt:lpwstr>
  </property>
</Properties>
</file>