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8" r:id="rId3"/>
    <p:sldId id="289" r:id="rId4"/>
    <p:sldId id="284" r:id="rId5"/>
    <p:sldId id="261" r:id="rId6"/>
    <p:sldId id="286" r:id="rId7"/>
    <p:sldId id="262" r:id="rId8"/>
    <p:sldId id="273" r:id="rId9"/>
    <p:sldId id="287" r:id="rId10"/>
    <p:sldId id="276" r:id="rId11"/>
    <p:sldId id="277" r:id="rId12"/>
    <p:sldId id="278" r:id="rId13"/>
    <p:sldId id="279" r:id="rId14"/>
    <p:sldId id="290" r:id="rId15"/>
    <p:sldId id="282" r:id="rId16"/>
    <p:sldId id="271" r:id="rId17"/>
    <p:sldId id="291" r:id="rId1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1136" y="2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3D348-2851-43D2-AE2C-36A172D495BC}" type="datetimeFigureOut">
              <a:rPr lang="pt-PT" smtClean="0"/>
              <a:t>21/1/2014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9DDA4-0D96-41FC-9FA4-557A77F2742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65216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9DDA4-0D96-41FC-9FA4-557A77F27423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8500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9DDA4-0D96-41FC-9FA4-557A77F27423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8500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CCEA-14D2-4C64-BAEC-38FDB5D82BBB}" type="datetimeFigureOut">
              <a:rPr lang="pt-PT" smtClean="0"/>
              <a:t>21/1/2014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B652-A193-49A9-A98F-A9EAA31712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8721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CCEA-14D2-4C64-BAEC-38FDB5D82BBB}" type="datetimeFigureOut">
              <a:rPr lang="pt-PT" smtClean="0"/>
              <a:t>21/1/2014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B652-A193-49A9-A98F-A9EAA31712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2637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CCEA-14D2-4C64-BAEC-38FDB5D82BBB}" type="datetimeFigureOut">
              <a:rPr lang="pt-PT" smtClean="0"/>
              <a:t>21/1/2014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B652-A193-49A9-A98F-A9EAA31712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307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CCEA-14D2-4C64-BAEC-38FDB5D82BBB}" type="datetimeFigureOut">
              <a:rPr lang="pt-PT" smtClean="0"/>
              <a:t>21/1/2014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B652-A193-49A9-A98F-A9EAA31712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4223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CCEA-14D2-4C64-BAEC-38FDB5D82BBB}" type="datetimeFigureOut">
              <a:rPr lang="pt-PT" smtClean="0"/>
              <a:t>21/1/2014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B652-A193-49A9-A98F-A9EAA31712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464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CCEA-14D2-4C64-BAEC-38FDB5D82BBB}" type="datetimeFigureOut">
              <a:rPr lang="pt-PT" smtClean="0"/>
              <a:t>21/1/2014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B652-A193-49A9-A98F-A9EAA31712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3961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CCEA-14D2-4C64-BAEC-38FDB5D82BBB}" type="datetimeFigureOut">
              <a:rPr lang="pt-PT" smtClean="0"/>
              <a:t>21/1/2014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B652-A193-49A9-A98F-A9EAA31712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660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CCEA-14D2-4C64-BAEC-38FDB5D82BBB}" type="datetimeFigureOut">
              <a:rPr lang="pt-PT" smtClean="0"/>
              <a:t>21/1/2014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B652-A193-49A9-A98F-A9EAA31712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493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CCEA-14D2-4C64-BAEC-38FDB5D82BBB}" type="datetimeFigureOut">
              <a:rPr lang="pt-PT" smtClean="0"/>
              <a:t>21/1/2014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B652-A193-49A9-A98F-A9EAA31712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9318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CCEA-14D2-4C64-BAEC-38FDB5D82BBB}" type="datetimeFigureOut">
              <a:rPr lang="pt-PT" smtClean="0"/>
              <a:t>21/1/2014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B652-A193-49A9-A98F-A9EAA31712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4948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CCEA-14D2-4C64-BAEC-38FDB5D82BBB}" type="datetimeFigureOut">
              <a:rPr lang="pt-PT" smtClean="0"/>
              <a:t>21/1/2014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B652-A193-49A9-A98F-A9EAA31712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9341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6CCEA-14D2-4C64-BAEC-38FDB5D82BBB}" type="datetimeFigureOut">
              <a:rPr lang="pt-PT" smtClean="0"/>
              <a:t>21/1/2014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7B652-A193-49A9-A98F-A9EAA31712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85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802.21 </a:t>
            </a:r>
            <a:r>
              <a:rPr lang="en-US" dirty="0" smtClean="0"/>
              <a:t>for SDN-based flow handover in wireless environments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PT" sz="2000" dirty="0">
                <a:solidFill>
                  <a:schemeClr val="tx1"/>
                </a:solidFill>
              </a:rPr>
              <a:t>Daniel Corujo </a:t>
            </a:r>
            <a:r>
              <a:rPr lang="pt-PT" sz="2000" dirty="0" smtClean="0">
                <a:solidFill>
                  <a:schemeClr val="tx1"/>
                </a:solidFill>
              </a:rPr>
              <a:t>&lt;</a:t>
            </a:r>
            <a:r>
              <a:rPr lang="pt-PT" sz="2000" dirty="0" err="1" smtClean="0">
                <a:solidFill>
                  <a:schemeClr val="tx1"/>
                </a:solidFill>
              </a:rPr>
              <a:t>dcorujo</a:t>
            </a:r>
            <a:r>
              <a:rPr lang="pt-PT" sz="2000" dirty="0" err="1">
                <a:solidFill>
                  <a:schemeClr val="tx1"/>
                </a:solidFill>
              </a:rPr>
              <a:t>@</a:t>
            </a:r>
            <a:r>
              <a:rPr lang="pt-PT" sz="2000" dirty="0" err="1" smtClean="0">
                <a:solidFill>
                  <a:schemeClr val="tx1"/>
                </a:solidFill>
              </a:rPr>
              <a:t>av.it.pt</a:t>
            </a:r>
            <a:r>
              <a:rPr lang="pt-PT" sz="2000" dirty="0" smtClean="0">
                <a:solidFill>
                  <a:schemeClr val="tx1"/>
                </a:solidFill>
              </a:rPr>
              <a:t>&gt;</a:t>
            </a:r>
            <a:endParaRPr lang="pt-PT" sz="2000" dirty="0">
              <a:solidFill>
                <a:schemeClr val="tx1"/>
              </a:solidFill>
            </a:endParaRPr>
          </a:p>
          <a:p>
            <a:r>
              <a:rPr lang="pt-PT" sz="2000" dirty="0" smtClean="0">
                <a:solidFill>
                  <a:schemeClr val="tx1"/>
                </a:solidFill>
              </a:rPr>
              <a:t>Carlos </a:t>
            </a:r>
            <a:r>
              <a:rPr lang="pt-PT" sz="2000" dirty="0" smtClean="0">
                <a:solidFill>
                  <a:schemeClr val="tx1"/>
                </a:solidFill>
              </a:rPr>
              <a:t>Guimarães &lt;cguimaraes@av.it.pt&gt;</a:t>
            </a:r>
          </a:p>
          <a:p>
            <a:r>
              <a:rPr lang="pt-PT" sz="2000" dirty="0" smtClean="0">
                <a:solidFill>
                  <a:schemeClr val="tx1"/>
                </a:solidFill>
              </a:rPr>
              <a:t>Rui </a:t>
            </a:r>
            <a:r>
              <a:rPr lang="pt-PT" sz="2000" dirty="0" smtClean="0">
                <a:solidFill>
                  <a:schemeClr val="tx1"/>
                </a:solidFill>
              </a:rPr>
              <a:t>L. Aguiar   &lt;ruilaa@ua.pt&gt;</a:t>
            </a:r>
          </a:p>
          <a:p>
            <a:r>
              <a:rPr lang="pt-PT" dirty="0" err="1" smtClean="0"/>
              <a:t>http</a:t>
            </a:r>
            <a:r>
              <a:rPr lang="pt-PT" dirty="0" smtClean="0"/>
              <a:t>://</a:t>
            </a:r>
            <a:r>
              <a:rPr lang="pt-PT" dirty="0" err="1" smtClean="0"/>
              <a:t>atnog.av.it.pt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07009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pt-PT" dirty="0"/>
              <a:t>Enhancing </a:t>
            </a:r>
            <a:r>
              <a:rPr lang="en-US" altLang="pt-PT" dirty="0" err="1"/>
              <a:t>OpenFlow</a:t>
            </a:r>
            <a:r>
              <a:rPr lang="en-US" altLang="pt-PT" dirty="0"/>
              <a:t> with Media Independent Management Capabilities</a:t>
            </a:r>
            <a:r>
              <a:rPr lang="pt-PT" sz="6000" dirty="0"/>
              <a:t/>
            </a:r>
            <a:br>
              <a:rPr lang="pt-PT" sz="60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Autofit/>
          </a:bodyPr>
          <a:lstStyle/>
          <a:p>
            <a:r>
              <a:rPr lang="en-US" altLang="pt-PT" dirty="0" smtClean="0"/>
              <a:t>In addition, we studied a coupled approach</a:t>
            </a:r>
          </a:p>
          <a:p>
            <a:r>
              <a:rPr lang="en-US" altLang="pt-PT" dirty="0" smtClean="0"/>
              <a:t>… with new </a:t>
            </a:r>
            <a:r>
              <a:rPr lang="en-US" altLang="pt-PT" dirty="0" err="1" smtClean="0"/>
              <a:t>OpenFlow</a:t>
            </a:r>
            <a:r>
              <a:rPr lang="en-US" altLang="pt-PT" dirty="0" smtClean="0"/>
              <a:t> primitives added to the protocol</a:t>
            </a:r>
          </a:p>
          <a:p>
            <a:r>
              <a:rPr lang="en-US" altLang="pt-PT" dirty="0" smtClean="0"/>
              <a:t>… based on 802.21 primitives</a:t>
            </a:r>
          </a:p>
          <a:p>
            <a:pPr lvl="1"/>
            <a:r>
              <a:rPr lang="en-US" altLang="pt-PT" dirty="0" smtClean="0"/>
              <a:t>Existing and new ones</a:t>
            </a:r>
            <a:endParaRPr lang="en-US" altLang="pt-PT" dirty="0" smtClean="0"/>
          </a:p>
        </p:txBody>
      </p:sp>
    </p:spTree>
    <p:extLst>
      <p:ext uri="{BB962C8B-B14F-4D97-AF65-F5344CB8AC3E}">
        <p14:creationId xmlns:p14="http://schemas.microsoft.com/office/powerpoint/2010/main" val="1953189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Using IEEE 802.21-like mechanisms to assist SDN operations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07123"/>
          </a:xfrm>
        </p:spPr>
        <p:txBody>
          <a:bodyPr>
            <a:noAutofit/>
          </a:bodyPr>
          <a:lstStyle/>
          <a:p>
            <a:endParaRPr lang="pt-PT" sz="2400" dirty="0" smtClean="0"/>
          </a:p>
          <a:p>
            <a:endParaRPr lang="pt-PT" sz="2400" dirty="0"/>
          </a:p>
          <a:p>
            <a:endParaRPr lang="pt-PT" sz="2400" dirty="0" smtClean="0"/>
          </a:p>
          <a:p>
            <a:pPr marL="0" indent="0">
              <a:buNone/>
            </a:pPr>
            <a:endParaRPr lang="pt-PT" sz="2400" dirty="0" smtClean="0"/>
          </a:p>
          <a:p>
            <a:pPr marL="0" indent="0">
              <a:buNone/>
            </a:pPr>
            <a:endParaRPr lang="pt-PT" sz="2400" dirty="0"/>
          </a:p>
          <a:p>
            <a:endParaRPr lang="pt-PT" sz="2400" dirty="0" smtClean="0"/>
          </a:p>
          <a:p>
            <a:endParaRPr lang="pt-PT" sz="2400" dirty="0"/>
          </a:p>
          <a:p>
            <a:endParaRPr lang="pt-PT" sz="2400" dirty="0" smtClean="0"/>
          </a:p>
          <a:p>
            <a:endParaRPr lang="pt-PT" sz="2400" dirty="0"/>
          </a:p>
          <a:p>
            <a:endParaRPr lang="pt-PT" sz="2400" dirty="0" smtClean="0"/>
          </a:p>
          <a:p>
            <a:endParaRPr lang="pt-PT" sz="2400" dirty="0"/>
          </a:p>
          <a:p>
            <a:pPr marL="0" indent="0" algn="r">
              <a:buNone/>
            </a:pPr>
            <a:r>
              <a:rPr lang="pt-PT" sz="1600" dirty="0" smtClean="0"/>
              <a:t/>
            </a:r>
            <a:br>
              <a:rPr lang="pt-PT" sz="1600" dirty="0" smtClean="0"/>
            </a:br>
            <a:r>
              <a:rPr lang="pt-PT" sz="1600" dirty="0" smtClean="0"/>
              <a:t>* Not defined in IEEE 802.21</a:t>
            </a:r>
            <a:endParaRPr lang="pt-PT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1" y="1412776"/>
            <a:ext cx="9384815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87624" y="5013176"/>
            <a:ext cx="1440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50" dirty="0" smtClean="0"/>
              <a:t>*</a:t>
            </a:r>
            <a:endParaRPr lang="pt-PT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1187624" y="4077072"/>
            <a:ext cx="1440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50" dirty="0" smtClean="0"/>
              <a:t>*</a:t>
            </a:r>
            <a:endParaRPr lang="pt-PT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1187624" y="4797152"/>
            <a:ext cx="1440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50" dirty="0" smtClean="0"/>
              <a:t>*</a:t>
            </a:r>
            <a:endParaRPr lang="pt-PT" sz="1050" dirty="0"/>
          </a:p>
        </p:txBody>
      </p:sp>
    </p:spTree>
    <p:extLst>
      <p:ext uri="{BB962C8B-B14F-4D97-AF65-F5344CB8AC3E}">
        <p14:creationId xmlns:p14="http://schemas.microsoft.com/office/powerpoint/2010/main" val="2084304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Using IEEE 802.21-like mechanisms to assist SDN operations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5328592" cy="5007123"/>
          </a:xfrm>
        </p:spPr>
        <p:txBody>
          <a:bodyPr>
            <a:noAutofit/>
          </a:bodyPr>
          <a:lstStyle/>
          <a:p>
            <a:r>
              <a:rPr lang="pt-PT" sz="2400" b="1" dirty="0" smtClean="0"/>
              <a:t>Datapath</a:t>
            </a:r>
          </a:p>
          <a:p>
            <a:pPr lvl="1"/>
            <a:r>
              <a:rPr lang="pt-PT" sz="1800" dirty="0" err="1" smtClean="0"/>
              <a:t>Maintains</a:t>
            </a:r>
            <a:r>
              <a:rPr lang="pt-PT" sz="1800" dirty="0" smtClean="0"/>
              <a:t> </a:t>
            </a:r>
            <a:r>
              <a:rPr lang="pt-PT" sz="1800" dirty="0" smtClean="0"/>
              <a:t>the flow table</a:t>
            </a:r>
          </a:p>
          <a:p>
            <a:pPr lvl="1"/>
            <a:r>
              <a:rPr lang="pt-PT" sz="1800" dirty="0" smtClean="0"/>
              <a:t>Processes incoming packets</a:t>
            </a:r>
            <a:endParaRPr lang="pt-PT" sz="1400" b="1" dirty="0"/>
          </a:p>
          <a:p>
            <a:r>
              <a:rPr lang="pt-PT" sz="2400" b="1" dirty="0" smtClean="0"/>
              <a:t>Link</a:t>
            </a:r>
          </a:p>
          <a:p>
            <a:pPr lvl="1"/>
            <a:r>
              <a:rPr lang="pt-PT" sz="1800" dirty="0" smtClean="0"/>
              <a:t>Interact with the network interfaces of the OpenFlow Switch</a:t>
            </a:r>
          </a:p>
          <a:p>
            <a:pPr lvl="2"/>
            <a:r>
              <a:rPr lang="pt-PT" sz="1400" dirty="0" smtClean="0"/>
              <a:t>Leveraged by Link Media Dependent Interface (LMDI) that translates MIM OpenFlow messages into media specific commands</a:t>
            </a:r>
          </a:p>
          <a:p>
            <a:r>
              <a:rPr lang="pt-PT" sz="2400" b="1" dirty="0" smtClean="0"/>
              <a:t>OpenFlow Channel</a:t>
            </a:r>
          </a:p>
          <a:p>
            <a:pPr lvl="1"/>
            <a:r>
              <a:rPr lang="pt-PT" sz="1800" dirty="0" smtClean="0"/>
              <a:t>Establishes a connection with the OpenFlow Controller via OpenFlow protocol</a:t>
            </a:r>
          </a:p>
          <a:p>
            <a:pPr lvl="1"/>
            <a:r>
              <a:rPr lang="pt-PT" sz="1800" dirty="0" smtClean="0"/>
              <a:t>Able to manage and to transmit events from the OpenFlow switch to the OpenFlow Controller</a:t>
            </a:r>
          </a:p>
          <a:p>
            <a:endParaRPr lang="pt-PT" sz="2000" b="1" dirty="0" smtClean="0"/>
          </a:p>
        </p:txBody>
      </p:sp>
      <p:pic>
        <p:nvPicPr>
          <p:cNvPr id="2051" name="Picture 3" descr="E:\Picture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628800"/>
            <a:ext cx="5201755" cy="246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097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Evaluation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365104"/>
            <a:ext cx="8711306" cy="2492896"/>
          </a:xfrm>
        </p:spPr>
        <p:txBody>
          <a:bodyPr>
            <a:noAutofit/>
          </a:bodyPr>
          <a:lstStyle/>
          <a:p>
            <a:r>
              <a:rPr lang="pt-PT" sz="2000" dirty="0" smtClean="0"/>
              <a:t>The content </a:t>
            </a:r>
            <a:r>
              <a:rPr lang="pt-PT" sz="2000" dirty="0"/>
              <a:t>c</a:t>
            </a:r>
            <a:r>
              <a:rPr lang="pt-PT" sz="2000" dirty="0" smtClean="0"/>
              <a:t>onsumer is receiving a video stream from the content server</a:t>
            </a:r>
          </a:p>
          <a:p>
            <a:r>
              <a:rPr lang="pt-PT" sz="1800" dirty="0" smtClean="0"/>
              <a:t>The link conditions of the wireless connections are continuously changing</a:t>
            </a:r>
          </a:p>
          <a:p>
            <a:r>
              <a:rPr lang="pt-PT" sz="1800" dirty="0" smtClean="0"/>
              <a:t>The OpenFlow Controller detects that the main path is no longer optimal and reconfigures the network to use the backup path</a:t>
            </a:r>
          </a:p>
          <a:p>
            <a:endParaRPr lang="pt-PT" sz="1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24" y="1691000"/>
            <a:ext cx="4968552" cy="2314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072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OpenFlow</a:t>
            </a:r>
            <a:r>
              <a:rPr lang="en-US" dirty="0" smtClean="0"/>
              <a:t> protocol enhanced with 802.21 capabilities</a:t>
            </a:r>
          </a:p>
          <a:p>
            <a:pPr lvl="1"/>
            <a:r>
              <a:rPr lang="en-US" dirty="0" smtClean="0"/>
              <a:t>Allows for network path optimization</a:t>
            </a:r>
          </a:p>
          <a:p>
            <a:pPr lvl="1"/>
            <a:r>
              <a:rPr lang="en-US" dirty="0" smtClean="0"/>
              <a:t>… based on media independent link layer stimuli</a:t>
            </a:r>
          </a:p>
          <a:p>
            <a:r>
              <a:rPr lang="en-US" dirty="0" smtClean="0"/>
              <a:t>Naturally, a larger amount of messages is used</a:t>
            </a:r>
          </a:p>
          <a:p>
            <a:pPr lvl="1"/>
            <a:r>
              <a:rPr lang="en-US" dirty="0" smtClean="0"/>
              <a:t>Due to link conditions monitoring needed</a:t>
            </a:r>
          </a:p>
          <a:p>
            <a:pPr lvl="1"/>
            <a:r>
              <a:rPr lang="en-US" dirty="0" smtClean="0"/>
              <a:t>When compared with regular </a:t>
            </a:r>
            <a:r>
              <a:rPr lang="en-US" dirty="0" err="1" smtClean="0"/>
              <a:t>OpenFlow</a:t>
            </a:r>
            <a:endParaRPr lang="en-US" dirty="0" smtClean="0"/>
          </a:p>
          <a:p>
            <a:pPr lvl="1"/>
            <a:r>
              <a:rPr lang="en-US" dirty="0" smtClean="0"/>
              <a:t>… but less generated overhead overall</a:t>
            </a:r>
          </a:p>
        </p:txBody>
      </p:sp>
    </p:spTree>
    <p:extLst>
      <p:ext uri="{BB962C8B-B14F-4D97-AF65-F5344CB8AC3E}">
        <p14:creationId xmlns:p14="http://schemas.microsoft.com/office/powerpoint/2010/main" val="3482817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pt-PT" dirty="0" smtClean="0"/>
              <a:t>Control Signaling Overhead Analysis</a:t>
            </a:r>
            <a:endParaRPr lang="pt-PT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36" y="5157192"/>
            <a:ext cx="7524328" cy="160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012" y="1412776"/>
            <a:ext cx="4911977" cy="367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655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More </a:t>
            </a:r>
            <a:r>
              <a:rPr lang="pt-PT" dirty="0" err="1" smtClean="0"/>
              <a:t>Details</a:t>
            </a:r>
            <a:endParaRPr lang="pt-PT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992188" indent="-450850" defTabSz="1081088">
              <a:buFont typeface="Wingdings" panose="05000000000000000000" pitchFamily="2" charset="2"/>
              <a:buChar char="Ø"/>
            </a:pPr>
            <a:r>
              <a:rPr lang="en-US" altLang="pt-PT" sz="2000" dirty="0" smtClean="0"/>
              <a:t>“Empowering </a:t>
            </a:r>
            <a:r>
              <a:rPr lang="en-US" altLang="pt-PT" sz="2000" dirty="0" smtClean="0"/>
              <a:t>Software Defined Wireless Networks Through Media Independent Handover Management”, Proc. 2013 </a:t>
            </a:r>
            <a:r>
              <a:rPr lang="en-US" altLang="pt-PT" sz="2000" dirty="0" err="1" smtClean="0"/>
              <a:t>Globecom</a:t>
            </a:r>
            <a:r>
              <a:rPr lang="en-US" altLang="pt-PT" sz="2000" dirty="0" smtClean="0"/>
              <a:t>, Atlanta, USA, Dec </a:t>
            </a:r>
            <a:r>
              <a:rPr lang="en-US" altLang="pt-PT" sz="2000" dirty="0" smtClean="0"/>
              <a:t>2013 (presented)</a:t>
            </a:r>
          </a:p>
          <a:p>
            <a:pPr marL="992188" indent="-450850" defTabSz="1081088">
              <a:buFont typeface="Wingdings" panose="05000000000000000000" pitchFamily="2" charset="2"/>
              <a:buChar char="Ø"/>
            </a:pPr>
            <a:r>
              <a:rPr lang="en-US" altLang="pt-PT" sz="2000" dirty="0" smtClean="0"/>
              <a:t>“Enhancing </a:t>
            </a:r>
            <a:r>
              <a:rPr lang="en-US" altLang="pt-PT" sz="2000" dirty="0" err="1" smtClean="0"/>
              <a:t>OpenFlow</a:t>
            </a:r>
            <a:r>
              <a:rPr lang="en-US" altLang="pt-PT" sz="2000" dirty="0" smtClean="0"/>
              <a:t> with Media Independent Management Capabilities”, Proc. ICC 2014 IEEE International Conference on Communications, Sydney, Australia, Jun 2014 (accepted)</a:t>
            </a:r>
            <a:endParaRPr lang="en-US" altLang="pt-PT" sz="2000" dirty="0" smtClean="0"/>
          </a:p>
        </p:txBody>
      </p:sp>
    </p:spTree>
    <p:extLst>
      <p:ext uri="{BB962C8B-B14F-4D97-AF65-F5344CB8AC3E}">
        <p14:creationId xmlns:p14="http://schemas.microsoft.com/office/powerpoint/2010/main" val="1181750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analyzed under light of 802.21 objectives</a:t>
            </a:r>
          </a:p>
          <a:p>
            <a:pPr lvl="1"/>
            <a:r>
              <a:rPr lang="en-US" dirty="0" smtClean="0"/>
              <a:t>SDN has some gaps that could be filled/complemented</a:t>
            </a:r>
          </a:p>
          <a:p>
            <a:r>
              <a:rPr lang="en-US" dirty="0" smtClean="0"/>
              <a:t>802.21 can optimize SDN flow handover in wireless environments</a:t>
            </a:r>
          </a:p>
          <a:p>
            <a:r>
              <a:rPr lang="en-US" dirty="0" smtClean="0"/>
              <a:t>Opens up the way for direct </a:t>
            </a:r>
            <a:r>
              <a:rPr lang="en-US" dirty="0" err="1" smtClean="0"/>
              <a:t>OpenFlow</a:t>
            </a:r>
            <a:r>
              <a:rPr lang="en-US" dirty="0" smtClean="0"/>
              <a:t> WLAN support (as well as other </a:t>
            </a:r>
            <a:r>
              <a:rPr lang="en-US" smtClean="0"/>
              <a:t>wireless technologies)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014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Objective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work</a:t>
            </a:r>
            <a:endParaRPr lang="pt-PT" dirty="0" smtClean="0"/>
          </a:p>
          <a:p>
            <a:r>
              <a:rPr lang="pt-PT" dirty="0" err="1" smtClean="0"/>
              <a:t>Using</a:t>
            </a:r>
            <a:r>
              <a:rPr lang="pt-PT" dirty="0" smtClean="0"/>
              <a:t> </a:t>
            </a:r>
            <a:r>
              <a:rPr lang="pt-PT" dirty="0"/>
              <a:t>IEEE 802.21 to </a:t>
            </a:r>
            <a:r>
              <a:rPr lang="pt-PT" dirty="0" err="1"/>
              <a:t>assist</a:t>
            </a:r>
            <a:r>
              <a:rPr lang="pt-PT" dirty="0"/>
              <a:t> SDN </a:t>
            </a:r>
            <a:r>
              <a:rPr lang="pt-PT" dirty="0" err="1" smtClean="0"/>
              <a:t>operations</a:t>
            </a:r>
            <a:endParaRPr lang="pt-PT" dirty="0" smtClean="0"/>
          </a:p>
          <a:p>
            <a:pPr lvl="1"/>
            <a:r>
              <a:rPr lang="pt-PT" dirty="0" smtClean="0"/>
              <a:t>De-</a:t>
            </a:r>
            <a:r>
              <a:rPr lang="pt-PT" dirty="0" err="1" smtClean="0"/>
              <a:t>coupled</a:t>
            </a:r>
            <a:r>
              <a:rPr lang="pt-PT" dirty="0" smtClean="0"/>
              <a:t> </a:t>
            </a:r>
            <a:r>
              <a:rPr lang="pt-PT" dirty="0" err="1" smtClean="0"/>
              <a:t>approach</a:t>
            </a:r>
            <a:endParaRPr lang="pt-PT" dirty="0" smtClean="0"/>
          </a:p>
          <a:p>
            <a:pPr lvl="1"/>
            <a:r>
              <a:rPr lang="pt-PT" dirty="0" err="1" smtClean="0"/>
              <a:t>Coupled</a:t>
            </a:r>
            <a:r>
              <a:rPr lang="pt-PT" dirty="0" smtClean="0"/>
              <a:t> </a:t>
            </a:r>
            <a:r>
              <a:rPr lang="pt-PT" dirty="0" err="1" smtClean="0"/>
              <a:t>approach</a:t>
            </a:r>
            <a:endParaRPr lang="pt-PT" dirty="0" smtClean="0"/>
          </a:p>
          <a:p>
            <a:r>
              <a:rPr lang="pt-PT" dirty="0" err="1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247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the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identify integration synergies between 802.21 and SDN in wireless scenarios</a:t>
            </a:r>
          </a:p>
          <a:p>
            <a:r>
              <a:rPr lang="en-US" dirty="0" smtClean="0"/>
              <a:t>Focus: Handover optimization and multi-technology interfacing</a:t>
            </a:r>
          </a:p>
        </p:txBody>
      </p:sp>
    </p:spTree>
    <p:extLst>
      <p:ext uri="{BB962C8B-B14F-4D97-AF65-F5344CB8AC3E}">
        <p14:creationId xmlns:p14="http://schemas.microsoft.com/office/powerpoint/2010/main" val="20930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err="1"/>
              <a:t>Using</a:t>
            </a:r>
            <a:r>
              <a:rPr lang="pt-PT" dirty="0"/>
              <a:t> IEEE 802.21 to </a:t>
            </a:r>
            <a:r>
              <a:rPr lang="pt-PT" dirty="0" err="1"/>
              <a:t>assist</a:t>
            </a:r>
            <a:r>
              <a:rPr lang="pt-PT" dirty="0"/>
              <a:t> SDN </a:t>
            </a:r>
            <a:r>
              <a:rPr lang="pt-PT" dirty="0" err="1"/>
              <a:t>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Considering that a MN&lt;-&gt;CN communication path was established using SDN Flows…</a:t>
            </a:r>
          </a:p>
          <a:p>
            <a:pPr lvl="1"/>
            <a:r>
              <a:rPr lang="en-US" dirty="0" smtClean="0"/>
              <a:t>… and said MN moves to another </a:t>
            </a:r>
            <a:r>
              <a:rPr lang="en-US" dirty="0" err="1" smtClean="0"/>
              <a:t>PoA</a:t>
            </a:r>
            <a:endParaRPr lang="en-US" dirty="0" smtClean="0"/>
          </a:p>
          <a:p>
            <a:pPr lvl="1"/>
            <a:r>
              <a:rPr lang="en-US" dirty="0" smtClean="0"/>
              <a:t>… triggering a SDN flow re-establishment</a:t>
            </a:r>
          </a:p>
          <a:p>
            <a:pPr lvl="2"/>
            <a:r>
              <a:rPr lang="en-US" dirty="0" smtClean="0"/>
              <a:t>Delay, </a:t>
            </a:r>
            <a:r>
              <a:rPr lang="en-US" dirty="0" err="1" smtClean="0"/>
              <a:t>QoE</a:t>
            </a:r>
            <a:r>
              <a:rPr lang="en-US" dirty="0" smtClean="0"/>
              <a:t> decrease, etc.</a:t>
            </a:r>
          </a:p>
        </p:txBody>
      </p:sp>
      <p:sp>
        <p:nvSpPr>
          <p:cNvPr id="5" name="Oval 4"/>
          <p:cNvSpPr/>
          <p:nvPr/>
        </p:nvSpPr>
        <p:spPr>
          <a:xfrm>
            <a:off x="2627784" y="4149080"/>
            <a:ext cx="1368152" cy="129614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PoA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627784" y="5373216"/>
            <a:ext cx="1368152" cy="129614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PoA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79712" y="4509120"/>
            <a:ext cx="720080" cy="432048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MN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2267744" y="5013176"/>
            <a:ext cx="288032" cy="108012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4008" y="5229200"/>
            <a:ext cx="122413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OpenFlow</a:t>
            </a:r>
            <a:r>
              <a:rPr lang="en-US" dirty="0" smtClean="0"/>
              <a:t> Switch</a:t>
            </a:r>
            <a:endParaRPr lang="en-US" dirty="0"/>
          </a:p>
        </p:txBody>
      </p:sp>
      <p:cxnSp>
        <p:nvCxnSpPr>
          <p:cNvPr id="10" name="Straight Connector 9"/>
          <p:cNvCxnSpPr>
            <a:stCxn id="5" idx="6"/>
            <a:endCxn id="8" idx="1"/>
          </p:cNvCxnSpPr>
          <p:nvPr/>
        </p:nvCxnSpPr>
        <p:spPr>
          <a:xfrm>
            <a:off x="3995936" y="4797152"/>
            <a:ext cx="648072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8" idx="1"/>
          </p:cNvCxnSpPr>
          <p:nvPr/>
        </p:nvCxnSpPr>
        <p:spPr>
          <a:xfrm flipV="1">
            <a:off x="3995936" y="5517232"/>
            <a:ext cx="648072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156176" y="5877272"/>
            <a:ext cx="122413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OpenFlow</a:t>
            </a:r>
            <a:r>
              <a:rPr lang="en-US" dirty="0" smtClean="0"/>
              <a:t> Controller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156176" y="4509120"/>
            <a:ext cx="122413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CN</a:t>
            </a:r>
            <a:endParaRPr lang="en-US" dirty="0"/>
          </a:p>
        </p:txBody>
      </p:sp>
      <p:cxnSp>
        <p:nvCxnSpPr>
          <p:cNvPr id="15" name="Straight Connector 14"/>
          <p:cNvCxnSpPr>
            <a:stCxn id="8" idx="3"/>
            <a:endCxn id="13" idx="0"/>
          </p:cNvCxnSpPr>
          <p:nvPr/>
        </p:nvCxnSpPr>
        <p:spPr>
          <a:xfrm>
            <a:off x="5868144" y="5517232"/>
            <a:ext cx="900100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3"/>
            <a:endCxn id="14" idx="2"/>
          </p:cNvCxnSpPr>
          <p:nvPr/>
        </p:nvCxnSpPr>
        <p:spPr>
          <a:xfrm flipV="1">
            <a:off x="5868144" y="5085184"/>
            <a:ext cx="900100" cy="432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Freeform 24"/>
          <p:cNvSpPr/>
          <p:nvPr/>
        </p:nvSpPr>
        <p:spPr>
          <a:xfrm>
            <a:off x="2616200" y="4675623"/>
            <a:ext cx="4381500" cy="966068"/>
          </a:xfrm>
          <a:custGeom>
            <a:avLst/>
            <a:gdLst>
              <a:gd name="connsiteX0" fmla="*/ 0 w 4381500"/>
              <a:gd name="connsiteY0" fmla="*/ 86877 h 966068"/>
              <a:gd name="connsiteX1" fmla="*/ 1473200 w 4381500"/>
              <a:gd name="connsiteY1" fmla="*/ 74177 h 966068"/>
              <a:gd name="connsiteX2" fmla="*/ 2641600 w 4381500"/>
              <a:gd name="connsiteY2" fmla="*/ 886977 h 966068"/>
              <a:gd name="connsiteX3" fmla="*/ 3568700 w 4381500"/>
              <a:gd name="connsiteY3" fmla="*/ 861577 h 966068"/>
              <a:gd name="connsiteX4" fmla="*/ 4381500 w 4381500"/>
              <a:gd name="connsiteY4" fmla="*/ 239277 h 966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81500" h="966068">
                <a:moveTo>
                  <a:pt x="0" y="86877"/>
                </a:moveTo>
                <a:cubicBezTo>
                  <a:pt x="516466" y="13852"/>
                  <a:pt x="1032933" y="-59173"/>
                  <a:pt x="1473200" y="74177"/>
                </a:cubicBezTo>
                <a:cubicBezTo>
                  <a:pt x="1913467" y="207527"/>
                  <a:pt x="2292350" y="755744"/>
                  <a:pt x="2641600" y="886977"/>
                </a:cubicBezTo>
                <a:cubicBezTo>
                  <a:pt x="2990850" y="1018210"/>
                  <a:pt x="3278717" y="969527"/>
                  <a:pt x="3568700" y="861577"/>
                </a:cubicBezTo>
                <a:cubicBezTo>
                  <a:pt x="3858683" y="753627"/>
                  <a:pt x="4381500" y="239277"/>
                  <a:pt x="4381500" y="239277"/>
                </a:cubicBezTo>
              </a:path>
            </a:pathLst>
          </a:custGeom>
          <a:ln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051720" y="6165304"/>
            <a:ext cx="720080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MN</a:t>
            </a:r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3073400" y="4851400"/>
            <a:ext cx="4025900" cy="1524000"/>
          </a:xfrm>
          <a:custGeom>
            <a:avLst/>
            <a:gdLst>
              <a:gd name="connsiteX0" fmla="*/ 4025900 w 4025900"/>
              <a:gd name="connsiteY0" fmla="*/ 0 h 1524000"/>
              <a:gd name="connsiteX1" fmla="*/ 2349500 w 4025900"/>
              <a:gd name="connsiteY1" fmla="*/ 774700 h 1524000"/>
              <a:gd name="connsiteX2" fmla="*/ 1689100 w 4025900"/>
              <a:gd name="connsiteY2" fmla="*/ 685800 h 1524000"/>
              <a:gd name="connsiteX3" fmla="*/ 0 w 4025900"/>
              <a:gd name="connsiteY3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25900" h="1524000">
                <a:moveTo>
                  <a:pt x="4025900" y="0"/>
                </a:moveTo>
                <a:cubicBezTo>
                  <a:pt x="3382433" y="330200"/>
                  <a:pt x="2738967" y="660400"/>
                  <a:pt x="2349500" y="774700"/>
                </a:cubicBezTo>
                <a:cubicBezTo>
                  <a:pt x="1960033" y="889000"/>
                  <a:pt x="2080683" y="560917"/>
                  <a:pt x="1689100" y="685800"/>
                </a:cubicBezTo>
                <a:cubicBezTo>
                  <a:pt x="1297517" y="810683"/>
                  <a:pt x="0" y="1524000"/>
                  <a:pt x="0" y="1524000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88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Using IEEE 802.21 to assist SDN operations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7123"/>
          </a:xfrm>
        </p:spPr>
        <p:txBody>
          <a:bodyPr>
            <a:noAutofit/>
          </a:bodyPr>
          <a:lstStyle/>
          <a:p>
            <a:r>
              <a:rPr lang="pt-PT" sz="2400" dirty="0" err="1" smtClean="0"/>
              <a:t>By</a:t>
            </a:r>
            <a:r>
              <a:rPr lang="pt-PT" sz="2400" dirty="0" smtClean="0"/>
              <a:t> </a:t>
            </a:r>
            <a:r>
              <a:rPr lang="pt-PT" sz="2400" dirty="0" err="1" smtClean="0"/>
              <a:t>leveraging</a:t>
            </a:r>
            <a:r>
              <a:rPr lang="pt-PT" sz="2400" dirty="0" smtClean="0"/>
              <a:t> IEEE </a:t>
            </a:r>
            <a:r>
              <a:rPr lang="pt-PT" sz="2400" dirty="0" smtClean="0"/>
              <a:t>802.21 </a:t>
            </a:r>
            <a:r>
              <a:rPr lang="pt-PT" sz="2400" dirty="0" err="1" smtClean="0"/>
              <a:t>capabilities</a:t>
            </a:r>
            <a:r>
              <a:rPr lang="pt-PT" sz="2400" dirty="0" smtClean="0"/>
              <a:t>:</a:t>
            </a:r>
            <a:endParaRPr lang="pt-PT" sz="2400" dirty="0" smtClean="0"/>
          </a:p>
          <a:p>
            <a:pPr lvl="1"/>
            <a:r>
              <a:rPr lang="pt-PT" sz="2000" dirty="0" smtClean="0"/>
              <a:t>Abstraction of link layers</a:t>
            </a:r>
          </a:p>
          <a:p>
            <a:pPr lvl="1"/>
            <a:r>
              <a:rPr lang="pt-PT" sz="2000" dirty="0" smtClean="0"/>
              <a:t>Acquisition of network and link layer information</a:t>
            </a:r>
          </a:p>
          <a:p>
            <a:pPr lvl="1"/>
            <a:r>
              <a:rPr lang="pt-PT" sz="2000" dirty="0" smtClean="0"/>
              <a:t>Control and manage of link layers</a:t>
            </a:r>
          </a:p>
          <a:p>
            <a:r>
              <a:rPr lang="pt-PT" sz="2400" dirty="0" smtClean="0"/>
              <a:t>... </a:t>
            </a:r>
            <a:r>
              <a:rPr lang="pt-PT" sz="2400" dirty="0" err="1" smtClean="0"/>
              <a:t>the</a:t>
            </a:r>
            <a:r>
              <a:rPr lang="pt-PT" sz="2400" dirty="0" smtClean="0"/>
              <a:t> </a:t>
            </a:r>
            <a:r>
              <a:rPr lang="pt-PT" sz="2400" dirty="0" smtClean="0"/>
              <a:t>SDN </a:t>
            </a:r>
            <a:r>
              <a:rPr lang="pt-PT" sz="2400" dirty="0" smtClean="0"/>
              <a:t>controller can be coupled with IEEE 802.21 </a:t>
            </a:r>
            <a:r>
              <a:rPr lang="pt-PT" sz="2400" dirty="0" err="1" smtClean="0"/>
              <a:t>PoS</a:t>
            </a:r>
            <a:r>
              <a:rPr lang="pt-PT" sz="2400" dirty="0" smtClean="0"/>
              <a:t> </a:t>
            </a:r>
            <a:r>
              <a:rPr lang="pt-PT" sz="2400" dirty="0" err="1" smtClean="0"/>
              <a:t>capabilities</a:t>
            </a:r>
            <a:r>
              <a:rPr lang="pt-PT" sz="2400" dirty="0" smtClean="0"/>
              <a:t>, </a:t>
            </a:r>
            <a:r>
              <a:rPr lang="pt-PT" sz="2400" dirty="0" err="1" smtClean="0"/>
              <a:t>achieving</a:t>
            </a:r>
            <a:r>
              <a:rPr lang="pt-PT" sz="2400" dirty="0" smtClean="0"/>
              <a:t>:</a:t>
            </a:r>
          </a:p>
          <a:p>
            <a:pPr lvl="1"/>
            <a:r>
              <a:rPr lang="pt-PT" sz="2000" b="1" dirty="0"/>
              <a:t>IEEE </a:t>
            </a:r>
            <a:r>
              <a:rPr lang="pt-PT" sz="2000" b="1" dirty="0" smtClean="0"/>
              <a:t>802.21-assisted </a:t>
            </a:r>
            <a:r>
              <a:rPr lang="pt-PT" sz="2000" b="1" dirty="0" err="1"/>
              <a:t>mobility</a:t>
            </a:r>
            <a:r>
              <a:rPr lang="pt-PT" sz="2000" b="1" dirty="0"/>
              <a:t> </a:t>
            </a:r>
            <a:r>
              <a:rPr lang="pt-PT" sz="2000" b="1" dirty="0" err="1"/>
              <a:t>management</a:t>
            </a:r>
            <a:r>
              <a:rPr lang="pt-PT" sz="2000" b="1" dirty="0"/>
              <a:t> </a:t>
            </a:r>
            <a:r>
              <a:rPr lang="pt-PT" sz="2000" b="1" dirty="0" err="1"/>
              <a:t>and</a:t>
            </a:r>
            <a:r>
              <a:rPr lang="pt-PT" sz="2000" b="1" dirty="0"/>
              <a:t> </a:t>
            </a:r>
            <a:r>
              <a:rPr lang="pt-PT" sz="2000" b="1" dirty="0" err="1"/>
              <a:t>control</a:t>
            </a:r>
            <a:r>
              <a:rPr lang="pt-PT" sz="2000" b="1" dirty="0"/>
              <a:t> </a:t>
            </a:r>
            <a:r>
              <a:rPr lang="pt-PT" sz="2000" b="1" dirty="0" err="1"/>
              <a:t>independently</a:t>
            </a:r>
            <a:r>
              <a:rPr lang="pt-PT" sz="2000" b="1" dirty="0"/>
              <a:t> </a:t>
            </a:r>
            <a:r>
              <a:rPr lang="pt-PT" sz="2000" b="1" dirty="0" err="1"/>
              <a:t>of</a:t>
            </a:r>
            <a:r>
              <a:rPr lang="pt-PT" sz="2000" b="1" dirty="0"/>
              <a:t> </a:t>
            </a:r>
            <a:r>
              <a:rPr lang="pt-PT" sz="2000" b="1" dirty="0" err="1"/>
              <a:t>the</a:t>
            </a:r>
            <a:r>
              <a:rPr lang="pt-PT" sz="2000" b="1" dirty="0"/>
              <a:t> </a:t>
            </a:r>
            <a:r>
              <a:rPr lang="pt-PT" sz="2000" b="1" dirty="0" err="1"/>
              <a:t>access</a:t>
            </a:r>
            <a:r>
              <a:rPr lang="pt-PT" sz="2000" b="1" dirty="0"/>
              <a:t> </a:t>
            </a:r>
            <a:r>
              <a:rPr lang="pt-PT" sz="2000" b="1" dirty="0" err="1"/>
              <a:t>technology</a:t>
            </a:r>
            <a:r>
              <a:rPr lang="pt-PT" sz="2000" b="1" dirty="0"/>
              <a:t> </a:t>
            </a:r>
            <a:r>
              <a:rPr lang="pt-PT" sz="2000" b="1" dirty="0" err="1"/>
              <a:t>in</a:t>
            </a:r>
            <a:r>
              <a:rPr lang="pt-PT" sz="2000" b="1" dirty="0"/>
              <a:t> SDN </a:t>
            </a:r>
            <a:r>
              <a:rPr lang="pt-PT" sz="2000" b="1" dirty="0" err="1" smtClean="0"/>
              <a:t>environments</a:t>
            </a:r>
            <a:endParaRPr lang="pt-PT" sz="2000" b="1" dirty="0" smtClean="0"/>
          </a:p>
          <a:p>
            <a:pPr lvl="1"/>
            <a:r>
              <a:rPr lang="pt-PT" sz="2000" b="1" dirty="0"/>
              <a:t>IEEE </a:t>
            </a:r>
            <a:r>
              <a:rPr lang="pt-PT" sz="2000" b="1" dirty="0" smtClean="0"/>
              <a:t>802.21-assisted </a:t>
            </a:r>
            <a:r>
              <a:rPr lang="pt-PT" sz="2000" b="1" dirty="0" err="1"/>
              <a:t>path</a:t>
            </a:r>
            <a:r>
              <a:rPr lang="pt-PT" sz="2000" b="1" dirty="0"/>
              <a:t> </a:t>
            </a:r>
            <a:r>
              <a:rPr lang="pt-PT" sz="2000" b="1" dirty="0" err="1"/>
              <a:t>optimization</a:t>
            </a:r>
            <a:r>
              <a:rPr lang="pt-PT" sz="2000" b="1" dirty="0"/>
              <a:t> </a:t>
            </a:r>
            <a:r>
              <a:rPr lang="pt-PT" sz="2000" b="1" dirty="0" err="1"/>
              <a:t>in</a:t>
            </a:r>
            <a:r>
              <a:rPr lang="pt-PT" sz="2000" b="1" dirty="0"/>
              <a:t> SDN </a:t>
            </a:r>
            <a:r>
              <a:rPr lang="pt-PT" sz="2000" b="1" dirty="0" err="1"/>
              <a:t>environments</a:t>
            </a:r>
            <a:r>
              <a:rPr lang="pt-PT" sz="2000" b="1" dirty="0"/>
              <a:t>, </a:t>
            </a:r>
            <a:r>
              <a:rPr lang="pt-PT" sz="2000" b="1" dirty="0" err="1"/>
              <a:t>based</a:t>
            </a:r>
            <a:r>
              <a:rPr lang="pt-PT" sz="2000" b="1" dirty="0"/>
              <a:t> </a:t>
            </a:r>
            <a:r>
              <a:rPr lang="pt-PT" sz="2000" b="1" dirty="0" err="1"/>
              <a:t>on</a:t>
            </a:r>
            <a:r>
              <a:rPr lang="pt-PT" sz="2000" b="1" dirty="0"/>
              <a:t> </a:t>
            </a:r>
            <a:r>
              <a:rPr lang="pt-PT" sz="2000" b="1" dirty="0" err="1"/>
              <a:t>the</a:t>
            </a:r>
            <a:r>
              <a:rPr lang="pt-PT" sz="2000" b="1" dirty="0"/>
              <a:t> link </a:t>
            </a:r>
            <a:r>
              <a:rPr lang="pt-PT" sz="2000" b="1" dirty="0" err="1"/>
              <a:t>conditions</a:t>
            </a:r>
            <a:r>
              <a:rPr lang="pt-PT" sz="2000" b="1" dirty="0"/>
              <a:t> (</a:t>
            </a:r>
            <a:r>
              <a:rPr lang="pt-PT" sz="2000" b="1" dirty="0" err="1"/>
              <a:t>both</a:t>
            </a:r>
            <a:r>
              <a:rPr lang="pt-PT" sz="2000" b="1" dirty="0"/>
              <a:t> wireless </a:t>
            </a:r>
            <a:r>
              <a:rPr lang="pt-PT" sz="2000" b="1" dirty="0" err="1"/>
              <a:t>and</a:t>
            </a:r>
            <a:r>
              <a:rPr lang="pt-PT" sz="2000" b="1" dirty="0"/>
              <a:t> </a:t>
            </a:r>
            <a:r>
              <a:rPr lang="pt-PT" sz="2000" b="1" dirty="0" err="1"/>
              <a:t>wired</a:t>
            </a:r>
            <a:r>
              <a:rPr lang="pt-PT" sz="2000" b="1" dirty="0"/>
              <a:t>)</a:t>
            </a:r>
          </a:p>
          <a:p>
            <a:pPr lvl="1"/>
            <a:endParaRPr lang="pt-PT" sz="2000" b="1" dirty="0"/>
          </a:p>
          <a:p>
            <a:pPr lvl="1"/>
            <a:endParaRPr lang="pt-PT" sz="2000" dirty="0" smtClean="0"/>
          </a:p>
          <a:p>
            <a:pPr lvl="1"/>
            <a:endParaRPr lang="pt-PT" sz="2000" dirty="0"/>
          </a:p>
          <a:p>
            <a:pPr lvl="1"/>
            <a:endParaRPr lang="pt-PT" sz="2000" dirty="0" smtClean="0"/>
          </a:p>
          <a:p>
            <a:pPr lvl="1"/>
            <a:endParaRPr lang="pt-PT" sz="2000" dirty="0" smtClean="0"/>
          </a:p>
          <a:p>
            <a:pPr marL="0" indent="0" algn="ctr">
              <a:buNone/>
            </a:pPr>
            <a:endParaRPr lang="pt-PT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768863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err="1"/>
              <a:t>Using</a:t>
            </a:r>
            <a:r>
              <a:rPr lang="pt-PT" dirty="0"/>
              <a:t> IEEE 802.21 to </a:t>
            </a:r>
            <a:r>
              <a:rPr lang="pt-PT" dirty="0" err="1"/>
              <a:t>assist</a:t>
            </a:r>
            <a:r>
              <a:rPr lang="pt-PT" dirty="0"/>
              <a:t> SDN </a:t>
            </a:r>
            <a:r>
              <a:rPr lang="pt-PT" dirty="0" err="1"/>
              <a:t>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work allowed to complement SDN operations with</a:t>
            </a:r>
          </a:p>
          <a:p>
            <a:pPr lvl="1"/>
            <a:r>
              <a:rPr lang="en-US" dirty="0" smtClean="0"/>
              <a:t>Media Independent Link-layer information</a:t>
            </a:r>
          </a:p>
          <a:p>
            <a:pPr lvl="1"/>
            <a:r>
              <a:rPr lang="en-US" dirty="0" smtClean="0"/>
              <a:t>Handover control and optimization</a:t>
            </a:r>
          </a:p>
          <a:p>
            <a:r>
              <a:rPr lang="en-US" dirty="0" smtClean="0"/>
              <a:t>…from 802.21</a:t>
            </a:r>
          </a:p>
          <a:p>
            <a:r>
              <a:rPr lang="en-US" dirty="0" smtClean="0"/>
              <a:t>Particularly, some parameters/information from 802.21 provides wireless device properties</a:t>
            </a:r>
          </a:p>
          <a:p>
            <a:pPr lvl="1"/>
            <a:r>
              <a:rPr lang="en-US" dirty="0" smtClean="0"/>
              <a:t>Which </a:t>
            </a:r>
            <a:r>
              <a:rPr lang="en-US" dirty="0" err="1" smtClean="0"/>
              <a:t>OpenFlow</a:t>
            </a:r>
            <a:r>
              <a:rPr lang="en-US" dirty="0" smtClean="0"/>
              <a:t> currently does not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91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err="1" smtClean="0"/>
              <a:t>Example</a:t>
            </a:r>
            <a:r>
              <a:rPr lang="pt-PT" dirty="0" smtClean="0"/>
              <a:t> </a:t>
            </a:r>
            <a:r>
              <a:rPr lang="pt-PT" dirty="0" err="1" smtClean="0"/>
              <a:t>Deployed</a:t>
            </a:r>
            <a:r>
              <a:rPr lang="pt-PT" dirty="0" smtClean="0"/>
              <a:t> </a:t>
            </a:r>
            <a:r>
              <a:rPr lang="pt-PT" dirty="0" err="1" smtClean="0"/>
              <a:t>Architecture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032" y="1600200"/>
            <a:ext cx="4032448" cy="5007123"/>
          </a:xfrm>
        </p:spPr>
        <p:txBody>
          <a:bodyPr>
            <a:noAutofit/>
          </a:bodyPr>
          <a:lstStyle/>
          <a:p>
            <a:r>
              <a:rPr lang="pt-PT" sz="2400" b="1" dirty="0" smtClean="0"/>
              <a:t>OpenFlow Controller / PoS</a:t>
            </a:r>
          </a:p>
          <a:p>
            <a:pPr lvl="1"/>
            <a:r>
              <a:rPr lang="pt-PT" sz="1800" dirty="0" smtClean="0"/>
              <a:t>Perform routing related tasks, via SDN</a:t>
            </a:r>
          </a:p>
          <a:p>
            <a:pPr lvl="1"/>
            <a:r>
              <a:rPr lang="pt-PT" sz="1800" dirty="0" smtClean="0"/>
              <a:t>Handle and control mobility procedures, via IEEE 802.21</a:t>
            </a:r>
          </a:p>
          <a:p>
            <a:r>
              <a:rPr lang="pt-PT" sz="2400" b="1" dirty="0" smtClean="0"/>
              <a:t>OpenFlow device</a:t>
            </a:r>
          </a:p>
          <a:p>
            <a:pPr lvl="1"/>
            <a:r>
              <a:rPr lang="pt-PT" sz="1800" dirty="0" smtClean="0"/>
              <a:t>Forwarding related tasks</a:t>
            </a:r>
          </a:p>
          <a:p>
            <a:pPr lvl="1"/>
            <a:r>
              <a:rPr lang="pt-PT" sz="1800" dirty="0" smtClean="0"/>
              <a:t>Provides interfaces to control and manage link layers, regarding handover management</a:t>
            </a:r>
          </a:p>
          <a:p>
            <a:r>
              <a:rPr lang="pt-PT" sz="2400" b="1" dirty="0" smtClean="0"/>
              <a:t>Mobile Node</a:t>
            </a:r>
          </a:p>
          <a:p>
            <a:pPr lvl="1"/>
            <a:r>
              <a:rPr lang="pt-PT" sz="1800" dirty="0" smtClean="0"/>
              <a:t>Provide interfaces to control and manage link layers, via IEEE 802.21</a:t>
            </a: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81" y="2330688"/>
            <a:ext cx="4608760" cy="325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8524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Evaluation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867027"/>
            <a:ext cx="8711306" cy="2990973"/>
          </a:xfrm>
        </p:spPr>
        <p:txBody>
          <a:bodyPr>
            <a:noAutofit/>
          </a:bodyPr>
          <a:lstStyle/>
          <a:p>
            <a:r>
              <a:rPr lang="pt-PT" sz="2000" dirty="0" smtClean="0"/>
              <a:t>The Mobile Node moves through the different PoAs, while receiving a video stream from the Content Server</a:t>
            </a:r>
          </a:p>
          <a:p>
            <a:pPr lvl="1"/>
            <a:r>
              <a:rPr lang="pt-PT" sz="1800" dirty="0" smtClean="0"/>
              <a:t>The same interface was used for the handover</a:t>
            </a:r>
          </a:p>
          <a:p>
            <a:r>
              <a:rPr lang="pt-PT" sz="2200" dirty="0" smtClean="0"/>
              <a:t>This scenario was compared in three different situations:</a:t>
            </a:r>
          </a:p>
          <a:p>
            <a:pPr lvl="1"/>
            <a:r>
              <a:rPr lang="pt-PT" sz="1800" dirty="0" smtClean="0"/>
              <a:t>Without any mobility-aware mechanisms</a:t>
            </a:r>
          </a:p>
          <a:p>
            <a:pPr lvl="1"/>
            <a:r>
              <a:rPr lang="pt-PT" sz="1800" dirty="0" smtClean="0"/>
              <a:t>With a deployment featureing some enhance logic on the controller (dummy mobility)</a:t>
            </a:r>
          </a:p>
          <a:p>
            <a:pPr lvl="1"/>
            <a:r>
              <a:rPr lang="pt-PT" sz="1800" dirty="0" smtClean="0"/>
              <a:t>Featuring IEEE 802.21 capabilities</a:t>
            </a:r>
          </a:p>
          <a:p>
            <a:endParaRPr lang="pt-PT" sz="1800" dirty="0" smtClean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12776"/>
            <a:ext cx="4464496" cy="2326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338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Performance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802.21 supported mobility allows for seamless handover in SDN flow environments</a:t>
            </a:r>
          </a:p>
          <a:p>
            <a:r>
              <a:rPr lang="en-US" dirty="0" smtClean="0"/>
              <a:t>802.21 packet flow has a lower overhead than </a:t>
            </a:r>
            <a:r>
              <a:rPr lang="en-US" dirty="0" err="1" smtClean="0"/>
              <a:t>OpenFlow</a:t>
            </a:r>
            <a:endParaRPr lang="en-US" dirty="0" smtClean="0"/>
          </a:p>
          <a:p>
            <a:r>
              <a:rPr lang="en-US" dirty="0" smtClean="0"/>
              <a:t>Transporting MIH in UDP (with </a:t>
            </a:r>
            <a:r>
              <a:rPr lang="en-US" dirty="0" err="1" smtClean="0"/>
              <a:t>Ack</a:t>
            </a:r>
            <a:r>
              <a:rPr lang="en-US" dirty="0" smtClean="0"/>
              <a:t> service) has a message exchange delay comparable with </a:t>
            </a:r>
            <a:r>
              <a:rPr lang="en-US" dirty="0" err="1" smtClean="0"/>
              <a:t>OpenFlow</a:t>
            </a:r>
            <a:r>
              <a:rPr lang="en-US" dirty="0" smtClean="0"/>
              <a:t> (TCP)</a:t>
            </a:r>
          </a:p>
        </p:txBody>
      </p:sp>
    </p:spTree>
    <p:extLst>
      <p:ext uri="{BB962C8B-B14F-4D97-AF65-F5344CB8AC3E}">
        <p14:creationId xmlns:p14="http://schemas.microsoft.com/office/powerpoint/2010/main" val="3607472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745</Words>
  <Application>Microsoft Macintosh PowerPoint</Application>
  <PresentationFormat>On-screen Show (4:3)</PresentationFormat>
  <Paragraphs>119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802.21 for SDN-based flow handover in wireless environments</vt:lpstr>
      <vt:lpstr>Outline</vt:lpstr>
      <vt:lpstr>Objective of the Work</vt:lpstr>
      <vt:lpstr>Using IEEE 802.21 to assist SDN operations</vt:lpstr>
      <vt:lpstr>Using IEEE 802.21 to assist SDN operations</vt:lpstr>
      <vt:lpstr>Using IEEE 802.21 to assist SDN operations</vt:lpstr>
      <vt:lpstr>Example Deployed Architecture</vt:lpstr>
      <vt:lpstr>Evaluation</vt:lpstr>
      <vt:lpstr>Main Performance Conclusions</vt:lpstr>
      <vt:lpstr>Enhancing OpenFlow with Media Independent Management Capabilities </vt:lpstr>
      <vt:lpstr>Using IEEE 802.21-like mechanisms to assist SDN operations</vt:lpstr>
      <vt:lpstr>Using IEEE 802.21-like mechanisms to assist SDN operations</vt:lpstr>
      <vt:lpstr>Evaluation</vt:lpstr>
      <vt:lpstr>Main Conclusions</vt:lpstr>
      <vt:lpstr>Control Signaling Overhead Analysis</vt:lpstr>
      <vt:lpstr>More Details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for SDN-based flow handover in wireless environments</dc:title>
  <dc:creator>Windows</dc:creator>
  <cp:lastModifiedBy>Daniel Corujo</cp:lastModifiedBy>
  <cp:revision>34</cp:revision>
  <dcterms:created xsi:type="dcterms:W3CDTF">2014-01-21T14:31:55Z</dcterms:created>
  <dcterms:modified xsi:type="dcterms:W3CDTF">2014-01-21T17:27:20Z</dcterms:modified>
</cp:coreProperties>
</file>