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7"/>
  </p:notesMasterIdLst>
  <p:handoutMasterIdLst>
    <p:handoutMasterId r:id="rId28"/>
  </p:handoutMasterIdLst>
  <p:sldIdLst>
    <p:sldId id="413" r:id="rId6"/>
    <p:sldId id="431" r:id="rId7"/>
    <p:sldId id="432" r:id="rId8"/>
    <p:sldId id="434"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37" r:id="rId22"/>
    <p:sldId id="436" r:id="rId23"/>
    <p:sldId id="430" r:id="rId24"/>
    <p:sldId id="428" r:id="rId25"/>
    <p:sldId id="438"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95" autoAdjust="0"/>
    <p:restoredTop sz="99556" autoAdjust="0"/>
  </p:normalViewPr>
  <p:slideViewPr>
    <p:cSldViewPr>
      <p:cViewPr varScale="1">
        <p:scale>
          <a:sx n="91" d="100"/>
          <a:sy n="91" d="100"/>
        </p:scale>
        <p:origin x="-1242" y="-102"/>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
        <p:nvSpPr>
          <p:cNvPr id="5"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Jan 2014</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2014</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2014</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
        <p:nvSpPr>
          <p:cNvPr id="10"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
        <p:nvSpPr>
          <p:cNvPr id="5"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2014</a:t>
            </a:r>
            <a:endParaRPr lang="en-US" dirty="0"/>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2014</a:t>
            </a:r>
            <a:endParaRPr lang="en-US" dirty="0"/>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2014</a:t>
            </a:r>
            <a:endParaRPr lang="en-US" dirty="0"/>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205339" y="394156"/>
            <a:ext cx="5070299"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21-14-0010-00-0000-Session#60-Opening_Plenary_Notes.ppt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Date Placeholder 3"/>
          <p:cNvSpPr>
            <a:spLocks noGrp="1"/>
          </p:cNvSpPr>
          <p:nvPr>
            <p:ph type="dt" sz="half" idx="2"/>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Jan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hyperlink" Target="http://802world.org/plenary/ieee-802-group-hotel/" TargetMode="External"/><Relationship Id="rId2" Type="http://schemas.openxmlformats.org/officeDocument/2006/relationships/notesSlide" Target="../notesSlides/notesSlide20.xml"/><Relationship Id="rId1" Type="http://schemas.openxmlformats.org/officeDocument/2006/relationships/slideLayout" Target="../slideLayouts/slideLayout8.xml"/><Relationship Id="rId4" Type="http://schemas.openxmlformats.org/officeDocument/2006/relationships/hyperlink" Target="http://802world.org/plenary/files/2013/12/2014IEEEInvitationLetterSample-website.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a:t>
            </a:r>
            <a:r>
              <a:rPr lang="en-US" b="1" dirty="0" smtClean="0">
                <a:latin typeface="Arial" charset="0"/>
              </a:rPr>
              <a:t>60</a:t>
            </a:r>
            <a:r>
              <a:rPr lang="en-US" b="1" dirty="0" smtClean="0">
                <a:latin typeface="Arial" charset="0"/>
              </a:rPr>
              <a:t>, </a:t>
            </a:r>
            <a:r>
              <a:rPr lang="en-US" b="1" dirty="0" smtClean="0">
                <a:latin typeface="Arial" charset="0"/>
              </a:rPr>
              <a:t/>
            </a:r>
            <a:br>
              <a:rPr lang="en-US" b="1" dirty="0" smtClean="0">
                <a:latin typeface="Arial" charset="0"/>
              </a:rPr>
            </a:br>
            <a:r>
              <a:rPr lang="en-US" b="1" dirty="0" smtClean="0">
                <a:latin typeface="Arial" charset="0"/>
              </a:rPr>
              <a:t>Los Angeles</a:t>
            </a:r>
            <a:r>
              <a:rPr lang="en-US" b="1" dirty="0" smtClean="0">
                <a:latin typeface="Arial" charset="0"/>
              </a:rPr>
              <a:t>, CA, </a:t>
            </a:r>
            <a:r>
              <a:rPr lang="en-US" b="1" dirty="0" smtClean="0">
                <a:latin typeface="Arial" charset="0"/>
              </a:rPr>
              <a:t>USA </a:t>
            </a:r>
            <a:br>
              <a:rPr lang="en-US" b="1" dirty="0" smtClean="0">
                <a:latin typeface="Arial" charset="0"/>
              </a:rPr>
            </a:br>
            <a:r>
              <a:rPr lang="en-US" b="1" dirty="0" smtClean="0">
                <a:latin typeface="Arial" charset="0"/>
              </a:rPr>
              <a:t>WG </a:t>
            </a: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smtClean="0">
                <a:latin typeface="Arial" charset="0"/>
              </a:rPr>
              <a:t>Subir Das</a:t>
            </a:r>
          </a:p>
          <a:p>
            <a:pPr eaLnBrk="1" hangingPunct="1"/>
            <a:r>
              <a:rPr lang="en-US" sz="2800" b="1" smtClean="0">
                <a:latin typeface="Arial" charset="0"/>
              </a:rPr>
              <a:t>sdas at appcomsci dot com</a:t>
            </a:r>
            <a:endParaRPr lang="en-US" sz="2800" b="1" dirty="0" smtClean="0">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a:t>
            </a:r>
            <a:r>
              <a:rPr lang="en-GB" sz="1600" dirty="0" err="1"/>
              <a:t>subclause</a:t>
            </a:r>
            <a:r>
              <a:rPr lang="en-GB" sz="1600" dirty="0"/>
              <a:t>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219200"/>
            <a:ext cx="8686800" cy="49530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Work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802.21c Single Radio Handover</a:t>
            </a:r>
          </a:p>
          <a:p>
            <a:pPr lvl="2">
              <a:lnSpc>
                <a:spcPct val="80000"/>
              </a:lnSpc>
            </a:pPr>
            <a:r>
              <a:rPr lang="en-US" sz="2000" dirty="0" smtClean="0">
                <a:latin typeface="Arial" charset="0"/>
              </a:rPr>
              <a:t>Re-circulation Sponsor ballot ended on December 28, 2013 </a:t>
            </a:r>
          </a:p>
          <a:p>
            <a:pPr lvl="2">
              <a:lnSpc>
                <a:spcPct val="80000"/>
              </a:lnSpc>
            </a:pPr>
            <a:r>
              <a:rPr lang="en-US" sz="2000" dirty="0" smtClean="0">
                <a:latin typeface="Arial" charset="0"/>
              </a:rPr>
              <a:t>Ballots received: 06; vote changed: 04 </a:t>
            </a:r>
          </a:p>
          <a:p>
            <a:pPr lvl="2">
              <a:lnSpc>
                <a:spcPct val="80000"/>
              </a:lnSpc>
            </a:pPr>
            <a:r>
              <a:rPr lang="en-US" sz="2000" dirty="0" smtClean="0">
                <a:latin typeface="Arial" charset="0"/>
              </a:rPr>
              <a:t>86% Returned; 4% Abstention </a:t>
            </a:r>
          </a:p>
          <a:p>
            <a:pPr lvl="2">
              <a:lnSpc>
                <a:spcPct val="80000"/>
              </a:lnSpc>
            </a:pPr>
            <a:r>
              <a:rPr lang="en-US" sz="2000" dirty="0" smtClean="0">
                <a:latin typeface="Arial" charset="0"/>
              </a:rPr>
              <a:t>98% Affirmative </a:t>
            </a:r>
          </a:p>
          <a:p>
            <a:pPr lvl="1">
              <a:lnSpc>
                <a:spcPct val="80000"/>
              </a:lnSpc>
            </a:pPr>
            <a:r>
              <a:rPr lang="en-US" sz="2400" dirty="0" smtClean="0">
                <a:latin typeface="Arial" charset="0"/>
              </a:rPr>
              <a:t>802.21d Multicast Group Management </a:t>
            </a:r>
          </a:p>
          <a:p>
            <a:pPr lvl="2">
              <a:lnSpc>
                <a:spcPct val="80000"/>
              </a:lnSpc>
            </a:pPr>
            <a:r>
              <a:rPr lang="en-US" sz="2000" dirty="0" smtClean="0">
                <a:latin typeface="Arial" charset="0"/>
              </a:rPr>
              <a:t>WG Letter Ballot comments resolution  and discussions</a:t>
            </a:r>
          </a:p>
          <a:p>
            <a:pPr lvl="1">
              <a:lnSpc>
                <a:spcPct val="80000"/>
              </a:lnSpc>
            </a:pPr>
            <a:r>
              <a:rPr lang="en-US" sz="2800" dirty="0" smtClean="0">
                <a:latin typeface="Arial" charset="0"/>
              </a:rPr>
              <a:t>802.21m  Revision Project </a:t>
            </a:r>
          </a:p>
          <a:p>
            <a:pPr lvl="2">
              <a:lnSpc>
                <a:spcPct val="80000"/>
              </a:lnSpc>
            </a:pPr>
            <a:r>
              <a:rPr lang="en-US" sz="2000" dirty="0" smtClean="0">
                <a:latin typeface="Arial" charset="0"/>
              </a:rPr>
              <a:t>Discussing the document structure and existing issues </a:t>
            </a:r>
          </a:p>
          <a:p>
            <a:pPr lvl="1">
              <a:lnSpc>
                <a:spcPct val="80000"/>
              </a:lnSpc>
            </a:pPr>
            <a:r>
              <a:rPr lang="en-US" sz="2400" dirty="0" smtClean="0">
                <a:latin typeface="Arial" charset="0"/>
              </a:rPr>
              <a:t>802.21.1 Use cases and Services </a:t>
            </a:r>
          </a:p>
          <a:p>
            <a:pPr lvl="2">
              <a:lnSpc>
                <a:spcPct val="80000"/>
              </a:lnSpc>
            </a:pPr>
            <a:r>
              <a:rPr lang="en-US" sz="2000" dirty="0" smtClean="0">
                <a:latin typeface="Arial" charset="0"/>
              </a:rPr>
              <a:t>Discussing the  use cases </a:t>
            </a:r>
          </a:p>
          <a:p>
            <a:pPr lvl="2">
              <a:lnSpc>
                <a:spcPct val="80000"/>
              </a:lnSpc>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5"/>
          <p:cNvSpPr>
            <a:spLocks noGrp="1"/>
          </p:cNvSpPr>
          <p:nvPr>
            <p:ph type="dt" sz="half" idx="10"/>
          </p:nvPr>
        </p:nvSpPr>
        <p:spPr/>
        <p:txBody>
          <a:bodyPr/>
          <a:lstStyle/>
          <a:p>
            <a:pPr>
              <a:defRPr/>
            </a:pPr>
            <a:r>
              <a:rPr lang="en-US" smtClean="0"/>
              <a:t>Jan 2014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January Meeting</a:t>
            </a:r>
          </a:p>
        </p:txBody>
      </p:sp>
      <p:sp>
        <p:nvSpPr>
          <p:cNvPr id="34822" name="Rectangle 3"/>
          <p:cNvSpPr>
            <a:spLocks noGrp="1" noChangeArrowheads="1"/>
          </p:cNvSpPr>
          <p:nvPr>
            <p:ph type="body" idx="1"/>
          </p:nvPr>
        </p:nvSpPr>
        <p:spPr>
          <a:xfrm>
            <a:off x="381000" y="1447800"/>
            <a:ext cx="8305800" cy="4343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200" dirty="0" smtClean="0">
                <a:latin typeface="Arial" charset="0"/>
              </a:rPr>
              <a:t>802.21d : Group Management </a:t>
            </a:r>
          </a:p>
          <a:p>
            <a:pPr lvl="2">
              <a:lnSpc>
                <a:spcPct val="90000"/>
              </a:lnSpc>
            </a:pPr>
            <a:r>
              <a:rPr lang="en-US" sz="1800" dirty="0" smtClean="0">
                <a:latin typeface="Arial" charset="0"/>
              </a:rPr>
              <a:t>WG Letter Ballot #7a Comments resolution </a:t>
            </a:r>
          </a:p>
          <a:p>
            <a:pPr lvl="2">
              <a:lnSpc>
                <a:spcPct val="90000"/>
              </a:lnSpc>
            </a:pPr>
            <a:r>
              <a:rPr lang="en-US" sz="1800" dirty="0" smtClean="0">
                <a:latin typeface="Arial" charset="0"/>
              </a:rPr>
              <a:t>Update the draft </a:t>
            </a:r>
          </a:p>
          <a:p>
            <a:pPr lvl="1">
              <a:lnSpc>
                <a:spcPct val="90000"/>
              </a:lnSpc>
            </a:pPr>
            <a:r>
              <a:rPr lang="en-US" sz="2200" dirty="0" smtClean="0">
                <a:latin typeface="Arial" charset="0"/>
              </a:rPr>
              <a:t>802.21m: Revision Project </a:t>
            </a:r>
          </a:p>
          <a:p>
            <a:pPr lvl="2">
              <a:lnSpc>
                <a:spcPct val="80000"/>
              </a:lnSpc>
            </a:pPr>
            <a:r>
              <a:rPr lang="en-US" sz="1800" dirty="0" smtClean="0">
                <a:latin typeface="Arial" charset="0"/>
              </a:rPr>
              <a:t>Discuss the document structure and existing issues </a:t>
            </a:r>
          </a:p>
          <a:p>
            <a:pPr lvl="1">
              <a:lnSpc>
                <a:spcPct val="90000"/>
              </a:lnSpc>
            </a:pPr>
            <a:r>
              <a:rPr lang="en-US" sz="2200" dirty="0" smtClean="0">
                <a:latin typeface="Arial" charset="0"/>
              </a:rPr>
              <a:t>802.21.1</a:t>
            </a:r>
          </a:p>
          <a:p>
            <a:pPr lvl="2">
              <a:lnSpc>
                <a:spcPct val="90000"/>
              </a:lnSpc>
            </a:pPr>
            <a:r>
              <a:rPr lang="en-US" sz="1800" dirty="0" smtClean="0">
                <a:latin typeface="Arial" charset="0"/>
              </a:rPr>
              <a:t>Use cases and services discussion </a:t>
            </a:r>
            <a:endParaRPr lang="en-US" sz="1800" dirty="0" smtClean="0">
              <a:latin typeface="Arial" charset="0"/>
              <a:cs typeface="Arial" charset="0"/>
            </a:endParaRPr>
          </a:p>
          <a:p>
            <a:pPr>
              <a:lnSpc>
                <a:spcPct val="90000"/>
              </a:lnSpc>
            </a:pPr>
            <a:endParaRPr lang="en-US" sz="2600" dirty="0" smtClean="0">
              <a:latin typeface="Arial" charset="0"/>
              <a:cs typeface="Arial" charset="0"/>
            </a:endParaRPr>
          </a:p>
          <a:p>
            <a:pPr>
              <a:lnSpc>
                <a:spcPct val="90000"/>
              </a:lnSpc>
            </a:pPr>
            <a:r>
              <a:rPr lang="en-US" sz="2600" dirty="0" smtClean="0">
                <a:latin typeface="Arial" charset="0"/>
                <a:cs typeface="Arial" charset="0"/>
              </a:rPr>
              <a:t>Participate in SDN Workshop </a:t>
            </a: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295400"/>
            <a:ext cx="8534400" cy="4876800"/>
          </a:xfrm>
        </p:spPr>
        <p:txBody>
          <a:bodyPr/>
          <a:lstStyle/>
          <a:p>
            <a:pPr>
              <a:lnSpc>
                <a:spcPct val="90000"/>
              </a:lnSpc>
            </a:pPr>
            <a:r>
              <a:rPr lang="en-US" sz="2400" b="1" dirty="0" smtClean="0">
                <a:solidFill>
                  <a:srgbClr val="FF0000"/>
                </a:solidFill>
              </a:rPr>
              <a:t>Plenary: 16-21 March, 2014,  China World Hotel, Beijing PRC</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11-16 May 2014, Hilton Waikoloa Village,  HI</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13-18, July 2014, Manchester Grand Hyatt, San Diego, CA,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14-19, Sept </a:t>
            </a:r>
            <a:r>
              <a:rPr lang="en-US" sz="2400" b="1" dirty="0" smtClean="0">
                <a:solidFill>
                  <a:srgbClr val="0000FF"/>
                </a:solidFill>
              </a:rPr>
              <a:t>2014</a:t>
            </a:r>
            <a:r>
              <a:rPr lang="en-US" sz="2400" b="1" dirty="0" smtClean="0">
                <a:solidFill>
                  <a:srgbClr val="0000FF"/>
                </a:solidFill>
              </a:rPr>
              <a:t> </a:t>
            </a:r>
            <a:r>
              <a:rPr lang="en-US" sz="2400" b="1" dirty="0" smtClean="0">
                <a:solidFill>
                  <a:srgbClr val="0000FF"/>
                </a:solidFill>
              </a:rPr>
              <a:t>(TBD)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914400" y="1752600"/>
          <a:ext cx="7162800" cy="3200398"/>
        </p:xfrm>
        <a:graphic>
          <a:graphicData uri="http://schemas.openxmlformats.org/drawingml/2006/table">
            <a:tbl>
              <a:tblPr/>
              <a:tblGrid>
                <a:gridCol w="2977793"/>
                <a:gridCol w="4185007"/>
              </a:tblGrid>
              <a:tr h="59137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180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180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180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Charles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180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180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20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12"/>
          </p:nvPr>
        </p:nvSpPr>
        <p:spPr/>
        <p:txBody>
          <a:bodyPr/>
          <a:lstStyle/>
          <a:p>
            <a:pPr>
              <a:defRPr/>
            </a:pPr>
            <a:r>
              <a:rPr lang="en-US" smtClean="0"/>
              <a:t>Jan 2014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r>
              <a:rPr lang="en-US" dirty="0" smtClean="0"/>
              <a:t>March, 2014 Sessions Details </a:t>
            </a:r>
            <a:br>
              <a:rPr lang="en-US" dirty="0" smtClean="0"/>
            </a:br>
            <a:endParaRPr lang="en-US" dirty="0" smtClean="0"/>
          </a:p>
        </p:txBody>
      </p:sp>
      <p:sp>
        <p:nvSpPr>
          <p:cNvPr id="6" name="Content Placeholder 5"/>
          <p:cNvSpPr>
            <a:spLocks noGrp="1"/>
          </p:cNvSpPr>
          <p:nvPr>
            <p:ph idx="1"/>
          </p:nvPr>
        </p:nvSpPr>
        <p:spPr>
          <a:xfrm>
            <a:off x="304800" y="1447800"/>
            <a:ext cx="8610600" cy="4876800"/>
          </a:xfrm>
        </p:spPr>
        <p:txBody>
          <a:bodyPr>
            <a:normAutofit fontScale="70000" lnSpcReduction="20000"/>
          </a:bodyPr>
          <a:lstStyle/>
          <a:p>
            <a:r>
              <a:rPr lang="en-US" sz="3400" dirty="0" smtClean="0"/>
              <a:t>The March  2014 IEEE 802 Plenary Session will take place in March 16-21, 2014 at the </a:t>
            </a:r>
            <a:r>
              <a:rPr lang="en-US" sz="3400" b="1" dirty="0" smtClean="0"/>
              <a:t>China World and Traders Hotel Beijing (China World Trade Center) </a:t>
            </a:r>
            <a:r>
              <a:rPr lang="en-US" sz="3400" dirty="0" smtClean="0"/>
              <a:t>in Beijing, China   </a:t>
            </a:r>
          </a:p>
          <a:p>
            <a:r>
              <a:rPr lang="x-none" sz="3400" smtClean="0"/>
              <a:t>Registration Fees</a:t>
            </a:r>
            <a:r>
              <a:rPr lang="en-US" sz="3400" dirty="0" smtClean="0"/>
              <a:t> and deadlines:  </a:t>
            </a:r>
          </a:p>
          <a:p>
            <a:pPr lvl="1"/>
            <a:r>
              <a:rPr lang="en-US" sz="3100" b="1" dirty="0" smtClean="0"/>
              <a:t>Early:  Before 6pm Pacific Time, Friday, Feb 7, 2014 </a:t>
            </a:r>
          </a:p>
          <a:p>
            <a:pPr lvl="2"/>
            <a:r>
              <a:rPr lang="en-US" sz="2600" dirty="0" smtClean="0"/>
              <a:t>US$600 for attendees staying at the China World or Traders hotel </a:t>
            </a:r>
          </a:p>
          <a:p>
            <a:pPr lvl="2"/>
            <a:r>
              <a:rPr lang="en-US" sz="2600" dirty="0" smtClean="0"/>
              <a:t>US$900 for all others including local attendees </a:t>
            </a:r>
          </a:p>
          <a:p>
            <a:pPr lvl="1"/>
            <a:r>
              <a:rPr lang="en-US" sz="3100" dirty="0" smtClean="0"/>
              <a:t>Late/On-site: </a:t>
            </a:r>
            <a:r>
              <a:rPr lang="en-US" sz="3100" b="1" dirty="0" smtClean="0"/>
              <a:t>After 6pm Pacific Time, Fri, Feb 7, 2014</a:t>
            </a:r>
            <a:endParaRPr lang="en-US" b="1" dirty="0" smtClean="0"/>
          </a:p>
          <a:p>
            <a:pPr lvl="2"/>
            <a:r>
              <a:rPr lang="en-US" sz="2600" dirty="0" smtClean="0"/>
              <a:t>US$800 for attendees staying at the  China World or Traders hotel </a:t>
            </a:r>
          </a:p>
          <a:p>
            <a:pPr lvl="2"/>
            <a:r>
              <a:rPr lang="en-US" sz="2600" dirty="0" smtClean="0"/>
              <a:t>US$1100 for all others including local attendees </a:t>
            </a:r>
          </a:p>
          <a:p>
            <a:r>
              <a:rPr lang="en-US" sz="3400" dirty="0" smtClean="0"/>
              <a:t>Hotel Information</a:t>
            </a:r>
          </a:p>
          <a:p>
            <a:pPr lvl="1"/>
            <a:r>
              <a:rPr lang="en-US" sz="3100" dirty="0" smtClean="0"/>
              <a:t>Available at </a:t>
            </a:r>
            <a:r>
              <a:rPr lang="en-US" sz="3100" u="sng" dirty="0" smtClean="0">
                <a:hlinkClick r:id="rId3"/>
              </a:rPr>
              <a:t>http://802world.org/plenary/ieee-802-group-hotel</a:t>
            </a:r>
            <a:r>
              <a:rPr lang="en-US" u="sng" dirty="0" smtClean="0">
                <a:hlinkClick r:id="rId3"/>
              </a:rPr>
              <a:t>/</a:t>
            </a:r>
            <a:endParaRPr lang="en-US" u="sng" dirty="0" smtClean="0"/>
          </a:p>
          <a:p>
            <a:r>
              <a:rPr lang="en-US" dirty="0" smtClean="0"/>
              <a:t>Issuance of Visa invitation letter  will require 10 business days</a:t>
            </a:r>
          </a:p>
          <a:p>
            <a:pPr lvl="1"/>
            <a:r>
              <a:rPr lang="en-US" u="sng" dirty="0" smtClean="0">
                <a:hlinkClick r:id="rId4"/>
              </a:rPr>
              <a:t>http://802world.org/plenary/files/2013/12/2014IEEEInvitationLetterSample-website.pdf</a:t>
            </a:r>
            <a:endParaRPr lang="en-US" dirty="0" smtClean="0"/>
          </a:p>
        </p:txBody>
      </p:sp>
      <p:sp>
        <p:nvSpPr>
          <p:cNvPr id="7" name="Date Placeholder 3"/>
          <p:cNvSpPr>
            <a:spLocks noGrp="1"/>
          </p:cNvSpPr>
          <p:nvPr>
            <p:ph type="dt" sz="half" idx="10"/>
          </p:nvPr>
        </p:nvSpPr>
        <p:spPr/>
        <p:txBody>
          <a:bodyPr/>
          <a:lstStyle>
            <a:lvl1pPr>
              <a:defRPr/>
            </a:lvl1pPr>
          </a:lstStyle>
          <a:p>
            <a:r>
              <a:rPr lang="en-US" smtClean="0"/>
              <a:t>Jan 2014</a:t>
            </a:r>
            <a:endParaRPr lang="en-US"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2015</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18-23 January, 2015, </a:t>
            </a:r>
            <a:r>
              <a:rPr lang="es-ES" sz="2400" b="1" dirty="0" smtClean="0">
                <a:solidFill>
                  <a:schemeClr val="accent2"/>
                </a:solidFill>
              </a:rPr>
              <a:t>Hyatt </a:t>
            </a:r>
            <a:r>
              <a:rPr lang="es-ES" sz="2400" b="1" dirty="0" err="1" smtClean="0">
                <a:solidFill>
                  <a:schemeClr val="accent2"/>
                </a:solidFill>
              </a:rPr>
              <a:t>Regency</a:t>
            </a:r>
            <a:r>
              <a:rPr lang="es-ES" sz="2400" b="1" dirty="0" smtClean="0">
                <a:solidFill>
                  <a:schemeClr val="accent2"/>
                </a:solidFill>
              </a:rPr>
              <a:t>, Atlanta, GA,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8-13/15-20 March, 2015,  </a:t>
            </a:r>
            <a:r>
              <a:rPr lang="en-US" sz="2400" b="1" dirty="0" smtClean="0">
                <a:solidFill>
                  <a:srgbClr val="FF0000"/>
                </a:solidFill>
              </a:rPr>
              <a:t>Barcelona </a:t>
            </a:r>
            <a:r>
              <a:rPr lang="en-US" sz="2400" b="1" dirty="0" smtClean="0">
                <a:solidFill>
                  <a:srgbClr val="FF0000"/>
                </a:solidFill>
              </a:rPr>
              <a:t>(TBD)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2015, Hyatt Regency Vancouver (TBD)</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12-17 July 2015, Hilton Waikoloa Village, Hawaii,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a:t>
            </a:r>
            <a:r>
              <a:rPr lang="en-US" sz="2400" b="1" dirty="0" smtClean="0">
                <a:solidFill>
                  <a:srgbClr val="0000FF"/>
                </a:solidFill>
              </a:rPr>
              <a:t>2015</a:t>
            </a:r>
            <a:r>
              <a:rPr lang="en-US" sz="2400" b="1" dirty="0" smtClean="0">
                <a:solidFill>
                  <a:srgbClr val="0000FF"/>
                </a:solidFill>
              </a:rPr>
              <a:t> </a:t>
            </a:r>
            <a:r>
              <a:rPr lang="en-US" sz="2400" b="1" dirty="0" smtClean="0">
                <a:solidFill>
                  <a:srgbClr val="0000FF"/>
                </a:solidFill>
              </a:rPr>
              <a:t>(TBD)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8-13 Nov 2015, </a:t>
            </a:r>
            <a:r>
              <a:rPr lang="it-IT" sz="2400" b="1" dirty="0" smtClean="0">
                <a:solidFill>
                  <a:srgbClr val="FF0000"/>
                </a:solidFill>
              </a:rPr>
              <a:t>Hyatt Regency Dallas, TX, USA (TBC)</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1001936" y="5791200"/>
            <a:ext cx="5376601" cy="369332"/>
          </a:xfrm>
          <a:prstGeom prst="rect">
            <a:avLst/>
          </a:prstGeom>
          <a:noFill/>
          <a:ln w="9525">
            <a:noFill/>
            <a:miter lim="800000"/>
            <a:headEnd/>
            <a:tailEnd/>
          </a:ln>
        </p:spPr>
        <p:txBody>
          <a:bodyPr wrap="none">
            <a:spAutoFit/>
          </a:bodyPr>
          <a:lstStyle/>
          <a:p>
            <a:pPr algn="ctr" eaLnBrk="1" hangingPunct="1"/>
            <a:r>
              <a:rPr lang="en-US" sz="1800" b="1" dirty="0" smtClean="0"/>
              <a:t>Default </a:t>
            </a:r>
            <a:r>
              <a:rPr lang="en-US" sz="1800" b="1" dirty="0"/>
              <a:t>Location</a:t>
            </a:r>
            <a:r>
              <a:rPr lang="en-US" sz="1800" dirty="0" smtClean="0"/>
              <a:t>: </a:t>
            </a:r>
            <a:r>
              <a:rPr lang="en-US" sz="1800" dirty="0" smtClean="0"/>
              <a:t>Room 505</a:t>
            </a:r>
            <a:r>
              <a:rPr lang="en-US" sz="1800" dirty="0" smtClean="0"/>
              <a:t>;  </a:t>
            </a:r>
            <a:r>
              <a:rPr lang="en-US" sz="1800" dirty="0" smtClean="0"/>
              <a:t>SDN Workshop = Park </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9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7" name="Table 16"/>
          <p:cNvGraphicFramePr>
            <a:graphicFrameLocks noGrp="1"/>
          </p:cNvGraphicFramePr>
          <p:nvPr/>
        </p:nvGraphicFramePr>
        <p:xfrm>
          <a:off x="533400" y="1600200"/>
          <a:ext cx="8229600" cy="4170687"/>
        </p:xfrm>
        <a:graphic>
          <a:graphicData uri="http://schemas.openxmlformats.org/drawingml/2006/table">
            <a:tbl>
              <a:tblPr/>
              <a:tblGrid>
                <a:gridCol w="1488397"/>
                <a:gridCol w="1807091"/>
                <a:gridCol w="1484923"/>
                <a:gridCol w="1697675"/>
                <a:gridCol w="1751514"/>
              </a:tblGrid>
              <a:tr h="780133">
                <a:tc>
                  <a:txBody>
                    <a:bodyPr/>
                    <a:lstStyle/>
                    <a:p>
                      <a:pPr marL="0" marR="0">
                        <a:spcBef>
                          <a:spcPts val="0"/>
                        </a:spcBef>
                        <a:spcAft>
                          <a:spcPts val="0"/>
                        </a:spcAft>
                      </a:pPr>
                      <a:r>
                        <a:rPr lang="en-US" sz="16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Times New Roman"/>
                          <a:ea typeface="Times New Roman"/>
                          <a:cs typeface="Times New Roman"/>
                        </a:rPr>
                        <a:t>Monday</a:t>
                      </a:r>
                      <a:r>
                        <a:rPr lang="en-US" sz="1600" dirty="0">
                          <a:latin typeface="Times New Roman"/>
                          <a:ea typeface="Times New Roman"/>
                          <a:cs typeface="Times New Roman"/>
                        </a:rPr>
                        <a:t> </a:t>
                      </a:r>
                    </a:p>
                    <a:p>
                      <a:pPr marL="0" marR="0">
                        <a:spcBef>
                          <a:spcPts val="0"/>
                        </a:spcBef>
                        <a:spcAft>
                          <a:spcPts val="0"/>
                        </a:spcAft>
                      </a:pPr>
                      <a:r>
                        <a:rPr lang="en-US" sz="1600" b="1" dirty="0">
                          <a:latin typeface="Times New Roman"/>
                          <a:ea typeface="Times New Roman"/>
                          <a:cs typeface="Times New Roman"/>
                        </a:rPr>
                        <a:t>(Jan 20, 2014)</a:t>
                      </a:r>
                      <a:r>
                        <a:rPr lang="en-US" sz="16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a:latin typeface="Times New Roman"/>
                          <a:ea typeface="Times New Roman"/>
                          <a:cs typeface="Times New Roman"/>
                        </a:rPr>
                        <a:t>Tuesday</a:t>
                      </a:r>
                      <a:r>
                        <a:rPr lang="en-US" sz="1600" dirty="0">
                          <a:latin typeface="Times New Roman"/>
                          <a:ea typeface="Times New Roman"/>
                          <a:cs typeface="Times New Roman"/>
                        </a:rPr>
                        <a:t> </a:t>
                      </a:r>
                    </a:p>
                    <a:p>
                      <a:pPr marL="0" marR="0">
                        <a:spcBef>
                          <a:spcPts val="0"/>
                        </a:spcBef>
                        <a:spcAft>
                          <a:spcPts val="0"/>
                        </a:spcAft>
                      </a:pPr>
                      <a:r>
                        <a:rPr lang="en-US" sz="1600" b="1" dirty="0">
                          <a:latin typeface="Times New Roman"/>
                          <a:ea typeface="Times New Roman"/>
                          <a:cs typeface="Times New Roman"/>
                        </a:rPr>
                        <a:t>(Jan 21, 2014)</a:t>
                      </a:r>
                      <a:r>
                        <a:rPr lang="en-US" sz="1600" dirty="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Times New Roman"/>
                          <a:ea typeface="Times New Roman"/>
                          <a:cs typeface="Times New Roman"/>
                        </a:rPr>
                        <a:t>Wednesday</a:t>
                      </a:r>
                      <a:r>
                        <a:rPr lang="en-US" sz="1600">
                          <a:latin typeface="Times New Roman"/>
                          <a:ea typeface="Times New Roman"/>
                          <a:cs typeface="Times New Roman"/>
                        </a:rPr>
                        <a:t> </a:t>
                      </a:r>
                    </a:p>
                    <a:p>
                      <a:pPr marL="0" marR="0">
                        <a:spcBef>
                          <a:spcPts val="0"/>
                        </a:spcBef>
                        <a:spcAft>
                          <a:spcPts val="0"/>
                        </a:spcAft>
                      </a:pPr>
                      <a:r>
                        <a:rPr lang="en-US" sz="1600" b="1">
                          <a:latin typeface="Times New Roman"/>
                          <a:ea typeface="Times New Roman"/>
                          <a:cs typeface="Times New Roman"/>
                        </a:rPr>
                        <a:t>(Jan 22, 2014)</a:t>
                      </a:r>
                      <a:r>
                        <a:rPr lang="en-US" sz="16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latin typeface="Times New Roman"/>
                          <a:ea typeface="Times New Roman"/>
                          <a:cs typeface="Times New Roman"/>
                        </a:rPr>
                        <a:t>Thursday</a:t>
                      </a:r>
                      <a:r>
                        <a:rPr lang="en-US" sz="1600">
                          <a:latin typeface="Times New Roman"/>
                          <a:ea typeface="Times New Roman"/>
                          <a:cs typeface="Times New Roman"/>
                        </a:rPr>
                        <a:t> </a:t>
                      </a:r>
                    </a:p>
                    <a:p>
                      <a:pPr marL="0" marR="0">
                        <a:spcBef>
                          <a:spcPts val="0"/>
                        </a:spcBef>
                        <a:spcAft>
                          <a:spcPts val="0"/>
                        </a:spcAft>
                      </a:pPr>
                      <a:r>
                        <a:rPr lang="en-US" sz="1600" b="1">
                          <a:latin typeface="Times New Roman"/>
                          <a:ea typeface="Times New Roman"/>
                          <a:cs typeface="Times New Roman"/>
                        </a:rPr>
                        <a:t>(Jan 23, 2014)</a:t>
                      </a:r>
                      <a:r>
                        <a:rPr lang="en-US" sz="16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6599">
                <a:tc>
                  <a:txBody>
                    <a:bodyPr/>
                    <a:lstStyle/>
                    <a:p>
                      <a:pPr marL="0" marR="0">
                        <a:spcBef>
                          <a:spcPts val="0"/>
                        </a:spcBef>
                        <a:spcAft>
                          <a:spcPts val="0"/>
                        </a:spcAft>
                      </a:pPr>
                      <a:r>
                        <a:rPr lang="en-US" sz="1600" b="1">
                          <a:latin typeface="Times New Roman"/>
                          <a:ea typeface="Times New Roman"/>
                          <a:cs typeface="Times New Roman"/>
                        </a:rPr>
                        <a:t>AM-1</a:t>
                      </a:r>
                      <a:r>
                        <a:rPr lang="en-US" sz="1600">
                          <a:latin typeface="Times New Roman"/>
                          <a:ea typeface="Times New Roman"/>
                          <a:cs typeface="Times New Roman"/>
                        </a:rPr>
                        <a:t> </a:t>
                      </a:r>
                    </a:p>
                    <a:p>
                      <a:pPr marL="0" marR="0">
                        <a:spcBef>
                          <a:spcPts val="0"/>
                        </a:spcBef>
                        <a:spcAft>
                          <a:spcPts val="0"/>
                        </a:spcAft>
                      </a:pPr>
                      <a:r>
                        <a:rPr lang="en-US" sz="1600" b="1">
                          <a:latin typeface="Times New Roman"/>
                          <a:ea typeface="Times New Roman"/>
                          <a:cs typeface="Times New Roman"/>
                        </a:rPr>
                        <a:t>8:00-10:00a</a:t>
                      </a:r>
                      <a:r>
                        <a:rPr lang="en-US" sz="16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600" dirty="0">
                        <a:latin typeface="Times New Roman"/>
                        <a:ea typeface="Times New Roman"/>
                        <a:cs typeface="Times New Roman"/>
                      </a:endParaRPr>
                    </a:p>
                    <a:p>
                      <a:pPr marL="0" marR="0">
                        <a:spcBef>
                          <a:spcPts val="0"/>
                        </a:spcBef>
                        <a:spcAft>
                          <a:spcPts val="0"/>
                        </a:spcAft>
                      </a:pPr>
                      <a:r>
                        <a:rPr lang="en-US" sz="1600" dirty="0">
                          <a:latin typeface="Times New Roman"/>
                          <a:ea typeface="Times New Roman"/>
                          <a:cs typeface="Times New Roman"/>
                        </a:rPr>
                        <a:t> IEEE 802 Wireless Opening </a:t>
                      </a:r>
                      <a:r>
                        <a:rPr lang="en-US" sz="1600" dirty="0" smtClean="0">
                          <a:latin typeface="Times New Roman"/>
                          <a:ea typeface="Times New Roman"/>
                          <a:cs typeface="Times New Roman"/>
                        </a:rPr>
                        <a:t>Plenary (until 9:00 am) </a:t>
                      </a:r>
                      <a:endParaRPr lang="en-US" sz="1600" dirty="0">
                        <a:latin typeface="Times New Roman"/>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cs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cs typeface="Times New Roman"/>
                        </a:rPr>
                        <a:t>  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  SDN Workshop</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9539">
                <a:tc>
                  <a:txBody>
                    <a:bodyPr/>
                    <a:lstStyle/>
                    <a:p>
                      <a:pPr marL="0" marR="0">
                        <a:spcBef>
                          <a:spcPts val="0"/>
                        </a:spcBef>
                        <a:spcAft>
                          <a:spcPts val="0"/>
                        </a:spcAft>
                      </a:pPr>
                      <a:r>
                        <a:rPr lang="en-US" sz="1600" b="1">
                          <a:latin typeface="Times New Roman"/>
                          <a:ea typeface="Times New Roman"/>
                          <a:cs typeface="Times New Roman"/>
                        </a:rPr>
                        <a:t>AM-2</a:t>
                      </a:r>
                      <a:r>
                        <a:rPr lang="en-US" sz="1600">
                          <a:latin typeface="Times New Roman"/>
                          <a:ea typeface="Times New Roman"/>
                          <a:cs typeface="Times New Roman"/>
                        </a:rPr>
                        <a:t> </a:t>
                      </a:r>
                    </a:p>
                    <a:p>
                      <a:pPr marL="0" marR="0">
                        <a:spcBef>
                          <a:spcPts val="0"/>
                        </a:spcBef>
                        <a:spcAft>
                          <a:spcPts val="0"/>
                        </a:spcAft>
                      </a:pPr>
                      <a:r>
                        <a:rPr lang="en-US" sz="1600" b="1">
                          <a:latin typeface="Times New Roman"/>
                          <a:ea typeface="Times New Roman"/>
                          <a:cs typeface="Times New Roman"/>
                        </a:rPr>
                        <a:t>10:30-12:30</a:t>
                      </a:r>
                      <a:r>
                        <a:rPr lang="en-US" sz="16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 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cs typeface="Times New Roman"/>
                        </a:rPr>
                        <a:t>  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149">
                <a:tc>
                  <a:txBody>
                    <a:bodyPr/>
                    <a:lstStyle/>
                    <a:p>
                      <a:pPr marL="0" marR="0">
                        <a:spcBef>
                          <a:spcPts val="0"/>
                        </a:spcBef>
                        <a:spcAft>
                          <a:spcPts val="0"/>
                        </a:spcAft>
                      </a:pPr>
                      <a:r>
                        <a:rPr lang="en-US" sz="1600" b="1">
                          <a:latin typeface="Times New Roman"/>
                          <a:ea typeface="Times New Roman"/>
                          <a:cs typeface="Times New Roman"/>
                        </a:rPr>
                        <a:t>PM-1</a:t>
                      </a:r>
                      <a:r>
                        <a:rPr lang="en-US" sz="1600">
                          <a:latin typeface="Times New Roman"/>
                          <a:ea typeface="Times New Roman"/>
                          <a:cs typeface="Times New Roman"/>
                        </a:rPr>
                        <a:t> </a:t>
                      </a:r>
                    </a:p>
                    <a:p>
                      <a:pPr marL="0" marR="0">
                        <a:spcBef>
                          <a:spcPts val="0"/>
                        </a:spcBef>
                        <a:spcAft>
                          <a:spcPts val="0"/>
                        </a:spcAft>
                      </a:pPr>
                      <a:r>
                        <a:rPr lang="en-US" sz="1600" b="1">
                          <a:latin typeface="Times New Roman"/>
                          <a:ea typeface="Times New Roman"/>
                          <a:cs typeface="Times New Roman"/>
                        </a:rPr>
                        <a:t>1:30 – 3:30p</a:t>
                      </a:r>
                      <a:r>
                        <a:rPr lang="en-US" sz="16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802.21 WG Opening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802.21m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cs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cs typeface="Times New Roman"/>
                        </a:rPr>
                        <a:t>  802.21mTG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296">
                <a:tc>
                  <a:txBody>
                    <a:bodyPr/>
                    <a:lstStyle/>
                    <a:p>
                      <a:pPr marL="0" marR="0">
                        <a:spcBef>
                          <a:spcPts val="0"/>
                        </a:spcBef>
                        <a:spcAft>
                          <a:spcPts val="0"/>
                        </a:spcAft>
                      </a:pPr>
                      <a:r>
                        <a:rPr lang="en-US" sz="1600" b="1">
                          <a:latin typeface="Times New Roman"/>
                          <a:ea typeface="Times New Roman"/>
                          <a:cs typeface="Times New Roman"/>
                        </a:rPr>
                        <a:t>PM-2</a:t>
                      </a:r>
                      <a:r>
                        <a:rPr lang="en-US" sz="1600">
                          <a:latin typeface="Times New Roman"/>
                          <a:ea typeface="Times New Roman"/>
                          <a:cs typeface="Times New Roman"/>
                        </a:rPr>
                        <a:t> </a:t>
                      </a:r>
                    </a:p>
                    <a:p>
                      <a:pPr marL="0" marR="0">
                        <a:spcBef>
                          <a:spcPts val="0"/>
                        </a:spcBef>
                        <a:spcAft>
                          <a:spcPts val="0"/>
                        </a:spcAft>
                      </a:pPr>
                      <a:r>
                        <a:rPr lang="en-US" sz="1600" b="1">
                          <a:latin typeface="Times New Roman"/>
                          <a:ea typeface="Times New Roman"/>
                          <a:cs typeface="Times New Roman"/>
                        </a:rPr>
                        <a:t>4:00 – 6:00p</a:t>
                      </a:r>
                      <a:r>
                        <a:rPr lang="en-US" sz="16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cs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4685">
                <a:tc>
                  <a:txBody>
                    <a:bodyPr/>
                    <a:lstStyle/>
                    <a:p>
                      <a:pPr marL="0" marR="0">
                        <a:spcBef>
                          <a:spcPts val="0"/>
                        </a:spcBef>
                        <a:spcAft>
                          <a:spcPts val="0"/>
                        </a:spcAft>
                      </a:pPr>
                      <a:r>
                        <a:rPr lang="en-US" sz="1600" b="1">
                          <a:latin typeface="Times New Roman"/>
                          <a:ea typeface="Times New Roman"/>
                          <a:cs typeface="Times New Roman"/>
                        </a:rPr>
                        <a:t>Eve </a:t>
                      </a:r>
                      <a:endParaRPr lang="en-US" sz="1600">
                        <a:latin typeface="Times New Roman"/>
                        <a:ea typeface="Times New Roman"/>
                        <a:cs typeface="Times New Roman"/>
                      </a:endParaRPr>
                    </a:p>
                    <a:p>
                      <a:pPr marL="0" marR="0">
                        <a:spcBef>
                          <a:spcPts val="0"/>
                        </a:spcBef>
                        <a:spcAft>
                          <a:spcPts val="0"/>
                        </a:spcAft>
                      </a:pPr>
                      <a:r>
                        <a:rPr lang="en-US" sz="1600" b="1">
                          <a:latin typeface="Times New Roman"/>
                          <a:ea typeface="Times New Roman"/>
                          <a:cs typeface="Times New Roman"/>
                        </a:rPr>
                        <a:t>6:00 – 10:30p</a:t>
                      </a:r>
                      <a:r>
                        <a:rPr lang="en-US" sz="16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latin typeface="Times New Roman"/>
                          <a:ea typeface="Times New Roman"/>
                          <a:cs typeface="Times New Roman"/>
                        </a:rPr>
                        <a:t> 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latin typeface="Times New Roman"/>
                          <a:ea typeface="Times New Roman"/>
                          <a:cs typeface="Times New Roman"/>
                        </a:rPr>
                        <a:t>Social  </a:t>
                      </a:r>
                      <a:r>
                        <a:rPr lang="en-US" sz="1600" dirty="0" smtClean="0">
                          <a:latin typeface="Times New Roman"/>
                          <a:ea typeface="Times New Roman"/>
                          <a:cs typeface="Times New Roman"/>
                        </a:rPr>
                        <a:t>(6:30-</a:t>
                      </a:r>
                      <a:r>
                        <a:rPr lang="en-US" sz="1600" baseline="0" dirty="0" smtClean="0">
                          <a:latin typeface="Times New Roman"/>
                          <a:ea typeface="Times New Roman"/>
                          <a:cs typeface="Times New Roman"/>
                        </a:rPr>
                        <a:t> 8:30</a:t>
                      </a:r>
                      <a:r>
                        <a:rPr lang="en-US" sz="1600" dirty="0" smtClean="0">
                          <a:latin typeface="Times New Roman"/>
                          <a:ea typeface="Times New Roman"/>
                          <a:cs typeface="Times New Roman"/>
                        </a:rPr>
                        <a:t>p</a:t>
                      </a:r>
                      <a:r>
                        <a:rPr lang="en-US" sz="1600" dirty="0">
                          <a:latin typeface="Times New Roman"/>
                          <a:ea typeface="Times New Roman"/>
                          <a:cs typeface="Times New Roman"/>
                        </a:rPr>
                        <a:t>)</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dirty="0">
                        <a:latin typeface="Calibri"/>
                        <a:ea typeface="Calibri"/>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Date Placeholder 17"/>
          <p:cNvSpPr>
            <a:spLocks noGrp="1"/>
          </p:cNvSpPr>
          <p:nvPr>
            <p:ph type="dt" sz="half" idx="12"/>
          </p:nvPr>
        </p:nvSpPr>
        <p:spPr/>
        <p:txBody>
          <a:bodyPr/>
          <a:lstStyle/>
          <a:p>
            <a:pPr>
              <a:defRPr/>
            </a:pPr>
            <a:r>
              <a:rPr lang="en-US" smtClean="0"/>
              <a:t>Jan 2014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495800"/>
          </a:xfrm>
          <a:noFill/>
        </p:spPr>
        <p:txBody>
          <a:bodyPr wrap="square"/>
          <a:lstStyle/>
          <a:p>
            <a:pPr>
              <a:lnSpc>
                <a:spcPct val="80000"/>
              </a:lnSpc>
              <a:defRPr/>
            </a:pPr>
            <a:r>
              <a:rPr lang="en-US" sz="2800" dirty="0" smtClean="0"/>
              <a:t>Electronic Attendance ONLY</a:t>
            </a:r>
          </a:p>
          <a:p>
            <a:pPr>
              <a:lnSpc>
                <a:spcPct val="80000"/>
              </a:lnSpc>
              <a:defRPr/>
            </a:pPr>
            <a:r>
              <a:rPr lang="en-US" sz="2800" dirty="0" smtClean="0"/>
              <a:t>Electronic Attendance</a:t>
            </a:r>
          </a:p>
          <a:p>
            <a:pPr lvl="1">
              <a:lnSpc>
                <a:spcPct val="80000"/>
              </a:lnSpc>
              <a:defRPr/>
            </a:pPr>
            <a:r>
              <a:rPr lang="en-US" altLang="ja-JP" sz="2400" dirty="0" smtClean="0">
                <a:ea typeface="ＭＳ Ｐゴシック" charset="-128"/>
              </a:rPr>
              <a:t>IMAT System </a:t>
            </a:r>
          </a:p>
          <a:p>
            <a:pPr lvl="2">
              <a:lnSpc>
                <a:spcPct val="80000"/>
              </a:lnSpc>
              <a:defRPr/>
            </a:pPr>
            <a:r>
              <a:rPr lang="en-US" altLang="ja-JP" sz="1800" dirty="0" smtClean="0">
                <a:ea typeface="ＭＳ Ｐゴシック" charset="-128"/>
              </a:rPr>
              <a:t>Changed from earlier version: one view  </a:t>
            </a:r>
          </a:p>
          <a:p>
            <a:pPr lvl="2">
              <a:lnSpc>
                <a:spcPct val="80000"/>
              </a:lnSpc>
              <a:defRPr/>
            </a:pPr>
            <a:r>
              <a:rPr lang="en-US" altLang="ja-JP" sz="1800" dirty="0" smtClean="0">
                <a:ea typeface="ＭＳ Ｐゴシック" charset="-128"/>
              </a:rPr>
              <a:t>https://imat.ieee.org/attendance, or</a:t>
            </a:r>
          </a:p>
          <a:p>
            <a:pPr lvl="2">
              <a:lnSpc>
                <a:spcPct val="80000"/>
              </a:lnSpc>
              <a:defRPr/>
            </a:pPr>
            <a:r>
              <a:rPr lang="en-US" altLang="ja-JP" sz="1800" dirty="0" smtClean="0">
                <a:ea typeface="ＭＳ Ｐゴシック" charset="-128"/>
              </a:rPr>
              <a:t>http://newton.events.ieee.org </a:t>
            </a:r>
          </a:p>
          <a:p>
            <a:pPr lvl="1">
              <a:lnSpc>
                <a:spcPct val="80000"/>
              </a:lnSpc>
              <a:defRPr/>
            </a:pPr>
            <a:r>
              <a:rPr lang="en-US" sz="2000" dirty="0" smtClean="0">
                <a:latin typeface="Arial" charset="0"/>
              </a:rPr>
              <a:t>Mark attendance during every session </a:t>
            </a:r>
          </a:p>
          <a:p>
            <a:pPr>
              <a:lnSpc>
                <a:spcPct val="80000"/>
              </a:lnSpc>
              <a:defRPr/>
            </a:pPr>
            <a:r>
              <a:rPr lang="en-US" sz="2400" dirty="0" smtClean="0">
                <a:latin typeface="Arial" charset="0"/>
              </a:rPr>
              <a:t>Total number of 802.21 WG sessions: 15</a:t>
            </a:r>
          </a:p>
          <a:p>
            <a:pPr>
              <a:lnSpc>
                <a:spcPct val="80000"/>
              </a:lnSpc>
              <a:defRPr/>
            </a:pPr>
            <a:r>
              <a:rPr lang="en-US" sz="2400" dirty="0" smtClean="0">
                <a:latin typeface="Arial" charset="0"/>
              </a:rPr>
              <a:t>13 sessions for 75% attendance to be counted towards WG voting membership</a:t>
            </a:r>
          </a:p>
          <a:p>
            <a:pPr>
              <a:lnSpc>
                <a:spcPct val="80000"/>
              </a:lnSpc>
              <a:defRPr/>
            </a:pPr>
            <a:r>
              <a:rPr lang="en-US" sz="2400" dirty="0" smtClean="0">
                <a:latin typeface="Arial" charset="0"/>
              </a:rPr>
              <a:t>All attendance records are reported on the meeting minutes </a:t>
            </a:r>
          </a:p>
          <a:p>
            <a:pPr lvl="1">
              <a:lnSpc>
                <a:spcPct val="80000"/>
              </a:lnSpc>
              <a:defRPr/>
            </a:pPr>
            <a:r>
              <a:rPr lang="en-US" sz="20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10"/>
          </p:nvPr>
        </p:nvSpPr>
        <p:spPr/>
        <p:txBody>
          <a:bodyPr/>
          <a:lstStyle/>
          <a:p>
            <a:pPr>
              <a:defRPr/>
            </a:pPr>
            <a:r>
              <a:rPr lang="en-US" smtClean="0"/>
              <a:t>Jan 2014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10"/>
          </p:nvPr>
        </p:nvSpPr>
        <p:spPr/>
        <p:txBody>
          <a:bodyPr/>
          <a:lstStyle/>
          <a:p>
            <a:pPr>
              <a:defRPr/>
            </a:pPr>
            <a:r>
              <a:rPr lang="en-US" smtClean="0"/>
              <a:t>Jan 2014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152400" y="1219200"/>
            <a:ext cx="8991600" cy="5257800"/>
          </a:xfrm>
        </p:spPr>
        <p:txBody>
          <a:bodyPr/>
          <a:lstStyle/>
          <a:p>
            <a:pPr>
              <a:lnSpc>
                <a:spcPct val="90000"/>
              </a:lnSpc>
            </a:pPr>
            <a:r>
              <a:rPr lang="en-US" sz="2400" dirty="0" smtClean="0">
                <a:latin typeface="Arial" charset="0"/>
              </a:rPr>
              <a:t>Meeting Information: </a:t>
            </a:r>
            <a:r>
              <a:rPr lang="en-US" sz="2400" dirty="0" smtClean="0">
                <a:latin typeface="Arial" charset="0"/>
                <a:hlinkClick r:id="rId3"/>
              </a:rPr>
              <a:t>http://</a:t>
            </a:r>
            <a:r>
              <a:rPr lang="en-US" sz="2400" dirty="0" smtClean="0">
                <a:latin typeface="Arial" charset="0"/>
                <a:hlinkClick r:id="rId3"/>
              </a:rPr>
              <a:t>802world.org/wireless</a:t>
            </a:r>
            <a:r>
              <a:rPr lang="en-US" sz="2400" dirty="0" smtClean="0">
                <a:latin typeface="Arial" charset="0"/>
              </a:rPr>
              <a:t>; Mobile </a:t>
            </a:r>
            <a:r>
              <a:rPr lang="en-US" sz="2400" dirty="0" smtClean="0">
                <a:latin typeface="Arial" charset="0"/>
              </a:rPr>
              <a:t>Device website: </a:t>
            </a:r>
            <a:r>
              <a:rPr lang="en-US" sz="2400" dirty="0" smtClean="0">
                <a:hlinkClick r:id="rId4"/>
              </a:rPr>
              <a:t>http://802world.org/attendee</a:t>
            </a:r>
            <a:endParaRPr lang="en-US" sz="2400" dirty="0" smtClean="0"/>
          </a:p>
          <a:p>
            <a:pPr>
              <a:lnSpc>
                <a:spcPct val="90000"/>
              </a:lnSpc>
            </a:pPr>
            <a:r>
              <a:rPr lang="en-US" sz="2400" dirty="0" smtClean="0">
                <a:latin typeface="Arial" pitchFamily="34" charset="0"/>
                <a:cs typeface="Arial" pitchFamily="34" charset="0"/>
              </a:rPr>
              <a:t>Network Information </a:t>
            </a:r>
          </a:p>
          <a:p>
            <a:pPr lvl="1">
              <a:lnSpc>
                <a:spcPct val="90000"/>
              </a:lnSpc>
            </a:pPr>
            <a:r>
              <a:rPr lang="en-US" sz="1800" dirty="0" smtClean="0">
                <a:latin typeface="Arial" pitchFamily="34" charset="0"/>
                <a:cs typeface="Arial" pitchFamily="34" charset="0"/>
              </a:rPr>
              <a:t>Room </a:t>
            </a:r>
            <a:r>
              <a:rPr lang="en-US" sz="1800" dirty="0" smtClean="0">
                <a:latin typeface="Arial" pitchFamily="34" charset="0"/>
                <a:cs typeface="Arial" pitchFamily="34" charset="0"/>
              </a:rPr>
              <a:t>Internet  is </a:t>
            </a:r>
            <a:r>
              <a:rPr lang="en-US" sz="1800" dirty="0" smtClean="0">
                <a:latin typeface="Arial" pitchFamily="34" charset="0"/>
                <a:cs typeface="Arial" pitchFamily="34" charset="0"/>
              </a:rPr>
              <a:t>complimentary; Meeting Internet: </a:t>
            </a:r>
            <a:r>
              <a:rPr lang="en-US" sz="1800" dirty="0" err="1" smtClean="0">
                <a:latin typeface="Arial" pitchFamily="34" charset="0"/>
                <a:cs typeface="Arial" pitchFamily="34" charset="0"/>
              </a:rPr>
              <a:t>verilan</a:t>
            </a:r>
            <a:r>
              <a:rPr lang="en-US" sz="1800" dirty="0" smtClean="0">
                <a:latin typeface="Arial" pitchFamily="34" charset="0"/>
                <a:cs typeface="Arial" pitchFamily="34" charset="0"/>
              </a:rPr>
              <a:t>-secure; </a:t>
            </a:r>
            <a:r>
              <a:rPr lang="en-US" sz="1800" dirty="0" err="1" smtClean="0">
                <a:latin typeface="Arial" pitchFamily="34" charset="0"/>
                <a:cs typeface="Arial" pitchFamily="34" charset="0"/>
              </a:rPr>
              <a:t>passwd</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ieeeieee</a:t>
            </a:r>
            <a:r>
              <a:rPr lang="en-US" sz="1800" dirty="0" smtClean="0">
                <a:latin typeface="Arial" pitchFamily="34" charset="0"/>
                <a:cs typeface="Arial" pitchFamily="34" charset="0"/>
              </a:rPr>
              <a:t>  </a:t>
            </a:r>
            <a:endParaRPr lang="en-US" sz="1800" dirty="0" smtClean="0"/>
          </a:p>
          <a:p>
            <a:pPr lvl="1"/>
            <a:r>
              <a:rPr lang="en-US" sz="1800" dirty="0" smtClean="0">
                <a:latin typeface="Arial" pitchFamily="34" charset="0"/>
                <a:cs typeface="Arial" pitchFamily="34" charset="0"/>
              </a:rPr>
              <a:t>Network Help Desk: Pavilion Foyer near the escalators </a:t>
            </a:r>
            <a:endParaRPr lang="en-US" sz="6000" dirty="0" smtClean="0"/>
          </a:p>
          <a:p>
            <a:r>
              <a:rPr lang="en-US" sz="2400" dirty="0" smtClean="0">
                <a:latin typeface="Arial" charset="0"/>
              </a:rPr>
              <a:t>Food Information </a:t>
            </a:r>
          </a:p>
          <a:p>
            <a:pPr lvl="1"/>
            <a:r>
              <a:rPr lang="en-US" sz="1800" dirty="0" smtClean="0">
                <a:latin typeface="Arial" charset="0"/>
              </a:rPr>
              <a:t>Continental </a:t>
            </a:r>
            <a:r>
              <a:rPr lang="en-US" sz="1800" dirty="0" smtClean="0">
                <a:latin typeface="Arial" charset="0"/>
              </a:rPr>
              <a:t>Breakfast: 7:15- 8:30 am; </a:t>
            </a:r>
            <a:r>
              <a:rPr lang="en-US" sz="1800" b="1" dirty="0" smtClean="0">
                <a:latin typeface="Arial" charset="0"/>
              </a:rPr>
              <a:t>Pizza Pavilion</a:t>
            </a:r>
          </a:p>
          <a:p>
            <a:pPr lvl="1"/>
            <a:r>
              <a:rPr lang="en-US" sz="1800" dirty="0" smtClean="0">
                <a:latin typeface="Arial" charset="0"/>
              </a:rPr>
              <a:t>Morning Coffee/Tea: 9:30- 10:30am; Olympic and Constellation Foyers </a:t>
            </a:r>
          </a:p>
          <a:p>
            <a:pPr lvl="1"/>
            <a:r>
              <a:rPr lang="en-US" sz="1800" dirty="0" smtClean="0">
                <a:latin typeface="Arial" charset="0"/>
              </a:rPr>
              <a:t>Buffett Lunch : 12:00- 1:30 pm; </a:t>
            </a:r>
            <a:r>
              <a:rPr lang="en-US" sz="1800" b="1" dirty="0" smtClean="0">
                <a:latin typeface="Arial" charset="0"/>
              </a:rPr>
              <a:t>Pizza Pavilion</a:t>
            </a:r>
            <a:endParaRPr lang="en-US" sz="1800" dirty="0" smtClean="0">
              <a:latin typeface="Arial" charset="0"/>
            </a:endParaRPr>
          </a:p>
          <a:p>
            <a:pPr lvl="1"/>
            <a:r>
              <a:rPr lang="en-US" sz="1800" dirty="0" smtClean="0">
                <a:latin typeface="Arial" charset="0"/>
              </a:rPr>
              <a:t>Afternoon Coffee/Tea/Snacks:  3:00- 4:00pm; Olympic and Constellation Foyers </a:t>
            </a:r>
            <a:endParaRPr lang="en-US" sz="1800" b="1" dirty="0" smtClean="0">
              <a:latin typeface="Arial" charset="0"/>
            </a:endParaRPr>
          </a:p>
          <a:p>
            <a:pPr>
              <a:lnSpc>
                <a:spcPct val="90000"/>
              </a:lnSpc>
            </a:pPr>
            <a:r>
              <a:rPr lang="en-US" sz="2400" dirty="0" smtClean="0">
                <a:latin typeface="Arial" charset="0"/>
              </a:rPr>
              <a:t>Social Event: Wednesday , 6:30 – 8:30 pm; Jan 22</a:t>
            </a:r>
            <a:r>
              <a:rPr lang="en-US" sz="2400" baseline="30000" dirty="0" smtClean="0">
                <a:latin typeface="Arial" charset="0"/>
              </a:rPr>
              <a:t>nd</a:t>
            </a:r>
            <a:r>
              <a:rPr lang="en-US" sz="2400" dirty="0" smtClean="0">
                <a:latin typeface="Arial" charset="0"/>
              </a:rPr>
              <a:t>, 2014 </a:t>
            </a:r>
          </a:p>
          <a:p>
            <a:pPr lvl="1">
              <a:lnSpc>
                <a:spcPct val="90000"/>
              </a:lnSpc>
            </a:pPr>
            <a:r>
              <a:rPr lang="en-US" sz="1800" dirty="0" smtClean="0">
                <a:latin typeface="Arial" charset="0"/>
              </a:rPr>
              <a:t>Venue: LA  Live lucky Strike Bowling Alley, 800 W Olympic Blvd</a:t>
            </a:r>
          </a:p>
          <a:p>
            <a:pPr lvl="1">
              <a:lnSpc>
                <a:spcPct val="90000"/>
              </a:lnSpc>
            </a:pPr>
            <a:r>
              <a:rPr lang="en-US" sz="1800" dirty="0" smtClean="0">
                <a:latin typeface="Arial" charset="0"/>
              </a:rPr>
              <a:t> Drinks coupons onsite and small bites menu</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10"/>
          </p:nvPr>
        </p:nvSpPr>
        <p:spPr/>
        <p:txBody>
          <a:bodyPr/>
          <a:lstStyle/>
          <a:p>
            <a:pPr>
              <a:defRPr/>
            </a:pPr>
            <a:r>
              <a:rPr lang="en-US" dirty="0" smtClean="0"/>
              <a:t>Jan 2014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smtClean="0"/>
              <a:t>Jan 2014</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42888</TotalTime>
  <Words>2002</Words>
  <Application>Microsoft Office PowerPoint</Application>
  <PresentationFormat>On-screen Show (4:3)</PresentationFormat>
  <Paragraphs>383</Paragraphs>
  <Slides>21</Slides>
  <Notes>21</Notes>
  <HiddenSlides>0</HiddenSlides>
  <MMClips>0</MMClips>
  <ScaleCrop>false</ScaleCrop>
  <HeadingPairs>
    <vt:vector size="4" baseType="variant">
      <vt:variant>
        <vt:lpstr>Theme</vt:lpstr>
      </vt:variant>
      <vt:variant>
        <vt:i4>5</vt:i4>
      </vt:variant>
      <vt:variant>
        <vt:lpstr>Slide Titles</vt:lpstr>
      </vt:variant>
      <vt:variant>
        <vt:i4>21</vt:i4>
      </vt:variant>
    </vt:vector>
  </HeadingPairs>
  <TitlesOfParts>
    <vt:vector size="26" baseType="lpstr">
      <vt:lpstr>802.11PowerPointTemplate-Landscape</vt:lpstr>
      <vt:lpstr>1_Custom Design</vt:lpstr>
      <vt:lpstr>2_Custom Design</vt:lpstr>
      <vt:lpstr>3_Custom Design</vt:lpstr>
      <vt:lpstr>Custom Design</vt:lpstr>
      <vt:lpstr>IEEE 802.21 Session #60,  Los Angeles, CA, USA  WG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Work Status </vt:lpstr>
      <vt:lpstr>Objectives for the January Meeting</vt:lpstr>
      <vt:lpstr>Future Sessions – 2014 </vt:lpstr>
      <vt:lpstr>March, 2014 Sessions Details  </vt:lpstr>
      <vt:lpstr>Future Sessions – 2015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572</cp:revision>
  <cp:lastPrinted>1998-02-10T13:28:06Z</cp:lastPrinted>
  <dcterms:created xsi:type="dcterms:W3CDTF">2002-07-08T22:03:28Z</dcterms:created>
  <dcterms:modified xsi:type="dcterms:W3CDTF">2014-01-20T04:30:25Z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