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4" r:id="rId2"/>
    <p:sldId id="265" r:id="rId3"/>
    <p:sldId id="339" r:id="rId4"/>
    <p:sldId id="358" r:id="rId5"/>
    <p:sldId id="359" r:id="rId6"/>
    <p:sldId id="360" r:id="rId7"/>
    <p:sldId id="361" r:id="rId8"/>
    <p:sldId id="362" r:id="rId9"/>
    <p:sldId id="363" r:id="rId10"/>
    <p:sldId id="364" r:id="rId11"/>
    <p:sldId id="344" r:id="rId12"/>
    <p:sldId id="345" r:id="rId13"/>
    <p:sldId id="346" r:id="rId14"/>
    <p:sldId id="365" r:id="rId15"/>
    <p:sldId id="366" r:id="rId16"/>
    <p:sldId id="290" r:id="rId17"/>
    <p:sldId id="367" r:id="rId18"/>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79" autoAdjust="0"/>
    <p:restoredTop sz="86511" autoAdjust="0"/>
  </p:normalViewPr>
  <p:slideViewPr>
    <p:cSldViewPr snapToObjects="1">
      <p:cViewPr>
        <p:scale>
          <a:sx n="66" d="100"/>
          <a:sy n="66" d="100"/>
        </p:scale>
        <p:origin x="-1560" y="-72"/>
      </p:cViewPr>
      <p:guideLst>
        <p:guide orient="horz" pos="2614"/>
        <p:guide orient="horz" pos="2750"/>
        <p:guide pos="2880"/>
      </p:guideLst>
    </p:cSldViewPr>
  </p:slideViewPr>
  <p:outlineViewPr>
    <p:cViewPr>
      <p:scale>
        <a:sx n="25" d="100"/>
        <a:sy n="25"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2014-01-18</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650A62D4-67C7-4211-8FE5-E13E897BA5A4}" type="slidenum">
              <a:rPr lang="ko-KR" altLang="en-US" smtClean="0"/>
              <a:t>11</a:t>
            </a:fld>
            <a:endParaRPr lang="ko-KR" altLang="en-US"/>
          </a:p>
        </p:txBody>
      </p:sp>
    </p:spTree>
    <p:extLst>
      <p:ext uri="{BB962C8B-B14F-4D97-AF65-F5344CB8AC3E}">
        <p14:creationId xmlns:p14="http://schemas.microsoft.com/office/powerpoint/2010/main" val="2867615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r>
              <a:rPr lang="en-US" altLang="ko-KR" smtClean="0"/>
              <a:t>21-13-0160-00-SAUC</a:t>
            </a:r>
            <a:endParaRPr lang="en-US" altLang="ko-KR" dirty="0" smtClean="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en.wikipedia.org/wiki/File:2.4_GHz_Wi-Fi_channels_(802.11b,g_WLAN).sv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qualcomm.com/media/documents/extending-benefits-lte-advanced-unlicensed-spectru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emf"/><Relationship Id="rId5" Type="http://schemas.openxmlformats.org/officeDocument/2006/relationships/image" Target="../media/image8.wmf"/><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3.wmf"/><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algn="just"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ko-KR" dirty="0" smtClean="0">
                <a:latin typeface="Times New Roman" pitchFamily="18" charset="0"/>
                <a:ea typeface="ＭＳ Ｐゴシック" pitchFamily="50" charset="-128"/>
                <a:cs typeface="Times New Roman" pitchFamily="18" charset="0"/>
              </a:rPr>
              <a:t>21-14-0006-00-SAUC</a:t>
            </a:r>
            <a:endParaRPr lang="en-US" altLang="ja-JP" dirty="0">
              <a:latin typeface="Times New Roman" pitchFamily="18" charset="0"/>
              <a:ea typeface="ＭＳ Ｐゴシック" pitchFamily="50" charset="-128"/>
              <a:cs typeface="Times New Roman" pitchFamily="18" charset="0"/>
            </a:endParaRPr>
          </a:p>
          <a:p>
            <a:pPr marL="812800" indent="-812800"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a:latin typeface="Times New Roman" pitchFamily="18" charset="0"/>
                <a:ea typeface="ＭＳ Ｐゴシック" pitchFamily="50" charset="-128"/>
                <a:cs typeface="Times New Roman" pitchFamily="18" charset="0"/>
              </a:rPr>
              <a:t> </a:t>
            </a:r>
            <a:r>
              <a:rPr lang="en-US" altLang="ja-JP" b="1" dirty="0" smtClean="0">
                <a:latin typeface="Times New Roman" pitchFamily="18" charset="0"/>
                <a:ea typeface="ＭＳ Ｐゴシック" pitchFamily="50" charset="-128"/>
                <a:cs typeface="Times New Roman" pitchFamily="18" charset="0"/>
              </a:rPr>
              <a:t>Media Independent Service Use Cases for Resource Management in Heterogeneous Networks</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January </a:t>
            </a:r>
            <a:r>
              <a:rPr lang="en-US" altLang="ja-JP" dirty="0" smtClean="0">
                <a:latin typeface="Times New Roman" pitchFamily="18" charset="0"/>
                <a:ea typeface="ＭＳ Ｐゴシック" pitchFamily="50" charset="-128"/>
                <a:cs typeface="Times New Roman" pitchFamily="18" charset="0"/>
              </a:rPr>
              <a:t>18</a:t>
            </a:r>
            <a:r>
              <a:rPr lang="en-US" altLang="ja-JP" dirty="0" smtClean="0">
                <a:latin typeface="Times New Roman" pitchFamily="18" charset="0"/>
                <a:ea typeface="ＭＳ Ｐゴシック" pitchFamily="50" charset="-128"/>
                <a:cs typeface="Times New Roman" pitchFamily="18" charset="0"/>
              </a:rPr>
              <a:t>th</a:t>
            </a:r>
            <a:r>
              <a:rPr lang="en-US" altLang="ja-JP" dirty="0" smtClean="0">
                <a:latin typeface="Times New Roman" pitchFamily="18" charset="0"/>
                <a:ea typeface="ＭＳ Ｐゴシック" pitchFamily="50" charset="-128"/>
                <a:cs typeface="Times New Roman" pitchFamily="18" charset="0"/>
              </a:rPr>
              <a:t>, 2014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a:t>
            </a:r>
            <a:r>
              <a:rPr lang="it-IT" altLang="ja-JP" dirty="0" smtClean="0">
                <a:latin typeface="Times New Roman" pitchFamily="18" charset="0"/>
                <a:ea typeface="ＭＳ Ｐゴシック" pitchFamily="50" charset="-128"/>
                <a:cs typeface="Times New Roman" pitchFamily="18" charset="0"/>
              </a:rPr>
              <a:t>#60</a:t>
            </a:r>
            <a:r>
              <a:rPr lang="it-IT" altLang="ja-JP" dirty="0">
                <a:latin typeface="Times New Roman" pitchFamily="18" charset="0"/>
                <a:ea typeface="ＭＳ Ｐゴシック" pitchFamily="50" charset="-128"/>
                <a:cs typeface="Times New Roman" pitchFamily="18" charset="0"/>
              </a:rPr>
              <a:t> </a:t>
            </a:r>
            <a:r>
              <a:rPr lang="it-IT" altLang="ja-JP" dirty="0" smtClean="0">
                <a:latin typeface="Times New Roman" pitchFamily="18" charset="0"/>
                <a:ea typeface="ＭＳ Ｐゴシック" pitchFamily="50" charset="-128"/>
                <a:cs typeface="Times New Roman" pitchFamily="18" charset="0"/>
              </a:rPr>
              <a:t>– Los </a:t>
            </a:r>
            <a:r>
              <a:rPr lang="it-IT" altLang="ja-JP" dirty="0">
                <a:latin typeface="Times New Roman" pitchFamily="18" charset="0"/>
                <a:ea typeface="ＭＳ Ｐゴシック" pitchFamily="50" charset="-128"/>
                <a:cs typeface="Times New Roman" pitchFamily="18" charset="0"/>
              </a:rPr>
              <a:t>Angeles, </a:t>
            </a:r>
            <a:r>
              <a:rPr lang="it-IT" altLang="ja-JP" dirty="0" smtClean="0">
                <a:latin typeface="Times New Roman" pitchFamily="18" charset="0"/>
                <a:ea typeface="ＭＳ Ｐゴシック" pitchFamily="50" charset="-128"/>
                <a:cs typeface="Times New Roman" pitchFamily="18" charset="0"/>
              </a:rPr>
              <a:t>USA</a:t>
            </a:r>
            <a:endParaRPr lang="en-US" altLang="ko-KR"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marL="261938" indent="0" algn="just" eaLnBrk="1" hangingPunct="1">
              <a:buClr>
                <a:srgbClr val="FAFD00"/>
              </a:buClr>
              <a:buNone/>
            </a:pPr>
            <a:r>
              <a:rPr lang="en-US" altLang="ja-JP" b="1" dirty="0" smtClean="0">
                <a:ea typeface="ＭＳ Ｐゴシック" pitchFamily="50" charset="-128"/>
                <a:cs typeface="Times New Roman" pitchFamily="18" charset="0"/>
              </a:rPr>
              <a:t>Hyunho </a:t>
            </a:r>
            <a:r>
              <a:rPr lang="en-US" altLang="ja-JP" b="1" dirty="0">
                <a:ea typeface="ＭＳ Ｐゴシック" pitchFamily="50" charset="-128"/>
                <a:cs typeface="Times New Roman" pitchFamily="18" charset="0"/>
              </a:rPr>
              <a:t>Park(ETRI</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Hyeong</a:t>
            </a:r>
            <a:r>
              <a:rPr lang="en-US" altLang="ja-JP" b="1" dirty="0" smtClean="0">
                <a:ea typeface="ＭＳ Ｐゴシック" pitchFamily="50" charset="-128"/>
                <a:cs typeface="Times New Roman" pitchFamily="18" charset="0"/>
              </a:rPr>
              <a:t>-Ho </a:t>
            </a:r>
            <a:r>
              <a:rPr lang="en-US" altLang="ja-JP" b="1" dirty="0">
                <a:ea typeface="ＭＳ Ｐゴシック" pitchFamily="50" charset="-128"/>
                <a:cs typeface="Times New Roman" pitchFamily="18" charset="0"/>
              </a:rPr>
              <a:t>Lee(ETRI</a:t>
            </a:r>
            <a:r>
              <a:rPr lang="en-US" altLang="ja-JP" b="1" dirty="0" smtClean="0">
                <a:ea typeface="ＭＳ Ｐゴシック" pitchFamily="50" charset="-128"/>
                <a:cs typeface="Times New Roman" pitchFamily="18" charset="0"/>
              </a:rPr>
              <a:t>), </a:t>
            </a:r>
            <a:r>
              <a:rPr lang="en-US" altLang="ja-JP" b="1" dirty="0">
                <a:ea typeface="ＭＳ Ｐゴシック" pitchFamily="50" charset="-128"/>
                <a:cs typeface="Times New Roman" pitchFamily="18" charset="0"/>
              </a:rPr>
              <a:t>Jin Seek Choi (</a:t>
            </a:r>
            <a:r>
              <a:rPr lang="en-US" altLang="ja-JP" b="1" dirty="0" err="1">
                <a:ea typeface="ＭＳ Ｐゴシック" pitchFamily="50" charset="-128"/>
                <a:cs typeface="Times New Roman" pitchFamily="18" charset="0"/>
              </a:rPr>
              <a:t>Hanyang</a:t>
            </a:r>
            <a:r>
              <a:rPr lang="en-US" altLang="ja-JP" b="1" dirty="0">
                <a:ea typeface="ＭＳ Ｐゴシック" pitchFamily="50" charset="-128"/>
                <a:cs typeface="Times New Roman" pitchFamily="18" charset="0"/>
              </a:rPr>
              <a:t> University, Korea </a:t>
            </a:r>
            <a:r>
              <a:rPr lang="en-US" altLang="ja-JP" b="1" dirty="0" smtClean="0">
                <a:ea typeface="ＭＳ Ｐゴシック" pitchFamily="50" charset="-128"/>
                <a:cs typeface="Times New Roman" pitchFamily="18" charset="0"/>
              </a:rPr>
              <a:t>Ethernet Forum) and </a:t>
            </a:r>
            <a:r>
              <a:rPr lang="en-US" altLang="ja-JP" b="1" dirty="0" err="1" smtClean="0">
                <a:ea typeface="ＭＳ Ｐゴシック" pitchFamily="50" charset="-128"/>
                <a:cs typeface="Times New Roman" pitchFamily="18" charset="0"/>
              </a:rPr>
              <a:t>Seung</a:t>
            </a:r>
            <a:r>
              <a:rPr lang="en-US" altLang="ja-JP" b="1" dirty="0" smtClean="0">
                <a:ea typeface="ＭＳ Ｐゴシック" pitchFamily="50" charset="-128"/>
                <a:cs typeface="Times New Roman" pitchFamily="18" charset="0"/>
              </a:rPr>
              <a:t>-Hwan Lee (ETRI)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proposes Media Independent Service use cases for resource management in heterogeneous networks.</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모서리가 둥근 직사각형 8"/>
          <p:cNvSpPr/>
          <p:nvPr/>
        </p:nvSpPr>
        <p:spPr>
          <a:xfrm>
            <a:off x="952353" y="2349624"/>
            <a:ext cx="1490484" cy="238901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4" name="직사각형 213"/>
          <p:cNvSpPr/>
          <p:nvPr/>
        </p:nvSpPr>
        <p:spPr>
          <a:xfrm>
            <a:off x="899592" y="2615877"/>
            <a:ext cx="150544" cy="420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제목 1"/>
          <p:cNvSpPr>
            <a:spLocks noGrp="1"/>
          </p:cNvSpPr>
          <p:nvPr>
            <p:ph type="title"/>
          </p:nvPr>
        </p:nvSpPr>
        <p:spPr/>
        <p:txBody>
          <a:bodyPr/>
          <a:lstStyle/>
          <a:p>
            <a:r>
              <a:rPr lang="en-US" altLang="ko-KR" sz="2400" dirty="0" smtClean="0"/>
              <a:t>Media Independent Services Framework for Harmonizing Resource Management in Heterogeneous Networks</a:t>
            </a:r>
            <a:endParaRPr lang="ko-KR" altLang="en-US" sz="2400" dirty="0"/>
          </a:p>
        </p:txBody>
      </p:sp>
      <p:sp>
        <p:nvSpPr>
          <p:cNvPr id="4" name="슬라이드 번호 개체 틀 3"/>
          <p:cNvSpPr>
            <a:spLocks noGrp="1"/>
          </p:cNvSpPr>
          <p:nvPr>
            <p:ph type="sldNum" sz="quarter" idx="11"/>
          </p:nvPr>
        </p:nvSpPr>
        <p:spPr>
          <a:xfrm>
            <a:off x="8422704" y="6504384"/>
            <a:ext cx="685800" cy="381000"/>
          </a:xfrm>
        </p:spPr>
        <p:txBody>
          <a:bodyPr/>
          <a:lstStyle/>
          <a:p>
            <a:fld id="{F29C0F80-CD8F-472D-AFB6-6F74E86F726D}" type="slidenum">
              <a:rPr lang="en-US" altLang="ja-JP" smtClean="0">
                <a:solidFill>
                  <a:srgbClr val="000000"/>
                </a:solidFill>
              </a:rPr>
              <a:pPr/>
              <a:t>10</a:t>
            </a:fld>
            <a:endParaRPr lang="en-US" altLang="ja-JP">
              <a:solidFill>
                <a:srgbClr val="000000"/>
              </a:solidFill>
            </a:endParaRPr>
          </a:p>
        </p:txBody>
      </p:sp>
      <p:sp>
        <p:nvSpPr>
          <p:cNvPr id="8" name="TextBox 7"/>
          <p:cNvSpPr txBox="1"/>
          <p:nvPr/>
        </p:nvSpPr>
        <p:spPr>
          <a:xfrm>
            <a:off x="4644008" y="6021288"/>
            <a:ext cx="4176463" cy="646331"/>
          </a:xfrm>
          <a:prstGeom prst="rect">
            <a:avLst/>
          </a:prstGeom>
          <a:noFill/>
        </p:spPr>
        <p:txBody>
          <a:bodyPr wrap="square" rtlCol="0">
            <a:spAutoFit/>
          </a:bodyPr>
          <a:lstStyle/>
          <a:p>
            <a:pPr marL="285750" indent="-285750">
              <a:buFont typeface="Arial" pitchFamily="34" charset="0"/>
              <a:buChar char="•"/>
            </a:pPr>
            <a:r>
              <a:rPr lang="en-US" altLang="ko-KR" sz="1200" dirty="0" smtClean="0"/>
              <a:t>MIH user: Layer 3 </a:t>
            </a:r>
            <a:r>
              <a:rPr lang="en-US" altLang="ko-KR" sz="1200" dirty="0"/>
              <a:t>or </a:t>
            </a:r>
            <a:r>
              <a:rPr lang="en-US" altLang="ko-KR" sz="1200" dirty="0" smtClean="0"/>
              <a:t>higher mobility protocol (L3MP)</a:t>
            </a:r>
          </a:p>
          <a:p>
            <a:pPr marL="285750" indent="-285750">
              <a:buFont typeface="Arial" pitchFamily="34" charset="0"/>
              <a:buChar char="•"/>
            </a:pPr>
            <a:r>
              <a:rPr lang="en-US" altLang="ko-KR" sz="1200" dirty="0" smtClean="0"/>
              <a:t>MIHF: Media independent handover function</a:t>
            </a:r>
          </a:p>
          <a:p>
            <a:pPr marL="285750" indent="-285750">
              <a:buFont typeface="Arial" pitchFamily="34" charset="0"/>
              <a:buChar char="•"/>
            </a:pPr>
            <a:r>
              <a:rPr lang="en-US" altLang="ko-KR" sz="1200" dirty="0" smtClean="0"/>
              <a:t>Link layer: Physical layer and data link layer</a:t>
            </a:r>
            <a:endParaRPr lang="ko-KR" altLang="en-US" sz="1200" dirty="0"/>
          </a:p>
        </p:txBody>
      </p:sp>
      <p:sp>
        <p:nvSpPr>
          <p:cNvPr id="5" name="직사각형 4"/>
          <p:cNvSpPr/>
          <p:nvPr/>
        </p:nvSpPr>
        <p:spPr>
          <a:xfrm>
            <a:off x="1076560" y="3090383"/>
            <a:ext cx="1242070" cy="914531"/>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MIHF</a:t>
            </a:r>
          </a:p>
        </p:txBody>
      </p:sp>
      <p:sp>
        <p:nvSpPr>
          <p:cNvPr id="6" name="직사각형 5"/>
          <p:cNvSpPr/>
          <p:nvPr/>
        </p:nvSpPr>
        <p:spPr>
          <a:xfrm>
            <a:off x="1076560" y="2426041"/>
            <a:ext cx="1242070" cy="2108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MIH User</a:t>
            </a:r>
          </a:p>
        </p:txBody>
      </p:sp>
      <p:sp>
        <p:nvSpPr>
          <p:cNvPr id="7" name="직사각형 6"/>
          <p:cNvSpPr/>
          <p:nvPr/>
        </p:nvSpPr>
        <p:spPr>
          <a:xfrm>
            <a:off x="1076560" y="4437112"/>
            <a:ext cx="1242070" cy="2458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Link Layer</a:t>
            </a:r>
          </a:p>
        </p:txBody>
      </p:sp>
      <p:grpSp>
        <p:nvGrpSpPr>
          <p:cNvPr id="57" name="그룹 56"/>
          <p:cNvGrpSpPr/>
          <p:nvPr/>
        </p:nvGrpSpPr>
        <p:grpSpPr>
          <a:xfrm>
            <a:off x="1836393" y="4762151"/>
            <a:ext cx="521668" cy="298530"/>
            <a:chOff x="2771800" y="2344117"/>
            <a:chExt cx="504055" cy="407766"/>
          </a:xfrm>
        </p:grpSpPr>
        <p:sp>
          <p:nvSpPr>
            <p:cNvPr id="53" name="타원 52"/>
            <p:cNvSpPr/>
            <p:nvPr/>
          </p:nvSpPr>
          <p:spPr>
            <a:xfrm>
              <a:off x="2984111" y="2594045"/>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4" name="막힌 원호 53"/>
            <p:cNvSpPr/>
            <p:nvPr/>
          </p:nvSpPr>
          <p:spPr>
            <a:xfrm>
              <a:off x="2915816" y="2514253"/>
              <a:ext cx="216024" cy="237630"/>
            </a:xfrm>
            <a:prstGeom prst="blockArc">
              <a:avLst>
                <a:gd name="adj1" fmla="val 12109811"/>
                <a:gd name="adj2" fmla="val 20256185"/>
                <a:gd name="adj3" fmla="val 16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55" name="막힌 원호 54"/>
            <p:cNvSpPr/>
            <p:nvPr/>
          </p:nvSpPr>
          <p:spPr>
            <a:xfrm>
              <a:off x="2851477" y="2438707"/>
              <a:ext cx="347608" cy="255924"/>
            </a:xfrm>
            <a:prstGeom prst="blockArc">
              <a:avLst>
                <a:gd name="adj1" fmla="val 11315013"/>
                <a:gd name="adj2" fmla="val 20886762"/>
                <a:gd name="adj3" fmla="val 166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56" name="막힌 원호 55"/>
            <p:cNvSpPr/>
            <p:nvPr/>
          </p:nvSpPr>
          <p:spPr>
            <a:xfrm>
              <a:off x="2771800" y="2344117"/>
              <a:ext cx="504055" cy="314235"/>
            </a:xfrm>
            <a:prstGeom prst="blockArc">
              <a:avLst>
                <a:gd name="adj1" fmla="val 11079360"/>
                <a:gd name="adj2" fmla="val 20886762"/>
                <a:gd name="adj3" fmla="val 166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58" name="그룹 57"/>
          <p:cNvGrpSpPr/>
          <p:nvPr/>
        </p:nvGrpSpPr>
        <p:grpSpPr>
          <a:xfrm rot="10800000">
            <a:off x="1038093" y="4696719"/>
            <a:ext cx="521668" cy="298530"/>
            <a:chOff x="2771800" y="2344117"/>
            <a:chExt cx="504055" cy="407766"/>
          </a:xfrm>
          <a:solidFill>
            <a:schemeClr val="accent2">
              <a:lumMod val="20000"/>
              <a:lumOff val="80000"/>
            </a:schemeClr>
          </a:solidFill>
        </p:grpSpPr>
        <p:sp>
          <p:nvSpPr>
            <p:cNvPr id="59" name="타원 58"/>
            <p:cNvSpPr/>
            <p:nvPr/>
          </p:nvSpPr>
          <p:spPr>
            <a:xfrm>
              <a:off x="2984111" y="2594045"/>
              <a:ext cx="72008" cy="72008"/>
            </a:xfrm>
            <a:prstGeom prst="ellipse">
              <a:avLst/>
            </a:prstGeom>
            <a:grp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0" name="막힌 원호 59"/>
            <p:cNvSpPr/>
            <p:nvPr/>
          </p:nvSpPr>
          <p:spPr>
            <a:xfrm>
              <a:off x="2915816" y="2514253"/>
              <a:ext cx="216024" cy="237630"/>
            </a:xfrm>
            <a:prstGeom prst="blockArc">
              <a:avLst>
                <a:gd name="adj1" fmla="val 12109811"/>
                <a:gd name="adj2" fmla="val 20256185"/>
                <a:gd name="adj3" fmla="val 16210"/>
              </a:avLst>
            </a:prstGeom>
            <a:grp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61" name="막힌 원호 60"/>
            <p:cNvSpPr/>
            <p:nvPr/>
          </p:nvSpPr>
          <p:spPr>
            <a:xfrm>
              <a:off x="2851477" y="2438707"/>
              <a:ext cx="347608" cy="255924"/>
            </a:xfrm>
            <a:prstGeom prst="blockArc">
              <a:avLst>
                <a:gd name="adj1" fmla="val 11315013"/>
                <a:gd name="adj2" fmla="val 20886762"/>
                <a:gd name="adj3" fmla="val 16652"/>
              </a:avLst>
            </a:prstGeom>
            <a:grp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62" name="막힌 원호 61"/>
            <p:cNvSpPr/>
            <p:nvPr/>
          </p:nvSpPr>
          <p:spPr>
            <a:xfrm>
              <a:off x="2771800" y="2344117"/>
              <a:ext cx="504055" cy="314235"/>
            </a:xfrm>
            <a:prstGeom prst="blockArc">
              <a:avLst>
                <a:gd name="adj1" fmla="val 11079360"/>
                <a:gd name="adj2" fmla="val 20886762"/>
                <a:gd name="adj3" fmla="val 16652"/>
              </a:avLst>
            </a:prstGeom>
            <a:grp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89" name="그룹 88"/>
          <p:cNvGrpSpPr/>
          <p:nvPr/>
        </p:nvGrpSpPr>
        <p:grpSpPr>
          <a:xfrm>
            <a:off x="1410712" y="4004916"/>
            <a:ext cx="414081" cy="432197"/>
            <a:chOff x="1305019" y="2353751"/>
            <a:chExt cx="788229" cy="481818"/>
          </a:xfrm>
        </p:grpSpPr>
        <p:cxnSp>
          <p:nvCxnSpPr>
            <p:cNvPr id="90" name="직선 화살표 연결선 89"/>
            <p:cNvCxnSpPr/>
            <p:nvPr/>
          </p:nvCxnSpPr>
          <p:spPr>
            <a:xfrm flipV="1">
              <a:off x="1305019" y="2353751"/>
              <a:ext cx="8909" cy="481814"/>
            </a:xfrm>
            <a:prstGeom prst="straightConnector1">
              <a:avLst/>
            </a:prstGeom>
            <a:ln w="28575">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1" name="직선 화살표 연결선 90"/>
            <p:cNvCxnSpPr/>
            <p:nvPr/>
          </p:nvCxnSpPr>
          <p:spPr>
            <a:xfrm flipV="1">
              <a:off x="2093248" y="2359969"/>
              <a:ext cx="0" cy="475600"/>
            </a:xfrm>
            <a:prstGeom prst="straightConnector1">
              <a:avLst/>
            </a:prstGeom>
            <a:ln w="28575">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92" name="모서리가 둥근 직사각형 91"/>
          <p:cNvSpPr/>
          <p:nvPr/>
        </p:nvSpPr>
        <p:spPr>
          <a:xfrm>
            <a:off x="944467" y="5345208"/>
            <a:ext cx="1490484" cy="117481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3" name="직사각형 92"/>
          <p:cNvSpPr/>
          <p:nvPr/>
        </p:nvSpPr>
        <p:spPr>
          <a:xfrm>
            <a:off x="1068674" y="5869280"/>
            <a:ext cx="1242070" cy="26359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MIHF</a:t>
            </a:r>
          </a:p>
        </p:txBody>
      </p:sp>
      <p:sp>
        <p:nvSpPr>
          <p:cNvPr id="94" name="직사각형 93"/>
          <p:cNvSpPr/>
          <p:nvPr/>
        </p:nvSpPr>
        <p:spPr>
          <a:xfrm>
            <a:off x="1068674" y="5407677"/>
            <a:ext cx="1242070" cy="2108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Link Layer</a:t>
            </a:r>
          </a:p>
        </p:txBody>
      </p:sp>
      <p:sp>
        <p:nvSpPr>
          <p:cNvPr id="95" name="직사각형 94"/>
          <p:cNvSpPr/>
          <p:nvPr/>
        </p:nvSpPr>
        <p:spPr>
          <a:xfrm>
            <a:off x="1068674" y="6184034"/>
            <a:ext cx="1242070" cy="2458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MIH User</a:t>
            </a:r>
          </a:p>
        </p:txBody>
      </p:sp>
      <p:grpSp>
        <p:nvGrpSpPr>
          <p:cNvPr id="96" name="그룹 95"/>
          <p:cNvGrpSpPr/>
          <p:nvPr/>
        </p:nvGrpSpPr>
        <p:grpSpPr>
          <a:xfrm rot="10800000">
            <a:off x="1824793" y="5012158"/>
            <a:ext cx="521668" cy="298530"/>
            <a:chOff x="2771800" y="2344117"/>
            <a:chExt cx="504055" cy="407766"/>
          </a:xfrm>
        </p:grpSpPr>
        <p:sp>
          <p:nvSpPr>
            <p:cNvPr id="97" name="타원 96"/>
            <p:cNvSpPr/>
            <p:nvPr/>
          </p:nvSpPr>
          <p:spPr>
            <a:xfrm>
              <a:off x="2984111" y="2594045"/>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8" name="막힌 원호 97"/>
            <p:cNvSpPr/>
            <p:nvPr/>
          </p:nvSpPr>
          <p:spPr>
            <a:xfrm>
              <a:off x="2915816" y="2514253"/>
              <a:ext cx="216024" cy="237630"/>
            </a:xfrm>
            <a:prstGeom prst="blockArc">
              <a:avLst>
                <a:gd name="adj1" fmla="val 12109811"/>
                <a:gd name="adj2" fmla="val 20256185"/>
                <a:gd name="adj3" fmla="val 16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99" name="막힌 원호 98"/>
            <p:cNvSpPr/>
            <p:nvPr/>
          </p:nvSpPr>
          <p:spPr>
            <a:xfrm>
              <a:off x="2851477" y="2438707"/>
              <a:ext cx="347608" cy="255924"/>
            </a:xfrm>
            <a:prstGeom prst="blockArc">
              <a:avLst>
                <a:gd name="adj1" fmla="val 11315013"/>
                <a:gd name="adj2" fmla="val 20886762"/>
                <a:gd name="adj3" fmla="val 166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00" name="막힌 원호 99"/>
            <p:cNvSpPr/>
            <p:nvPr/>
          </p:nvSpPr>
          <p:spPr>
            <a:xfrm>
              <a:off x="2771800" y="2344117"/>
              <a:ext cx="504055" cy="314235"/>
            </a:xfrm>
            <a:prstGeom prst="blockArc">
              <a:avLst>
                <a:gd name="adj1" fmla="val 11079360"/>
                <a:gd name="adj2" fmla="val 20886762"/>
                <a:gd name="adj3" fmla="val 166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cxnSp>
        <p:nvCxnSpPr>
          <p:cNvPr id="114" name="직선 화살표 연결선 113"/>
          <p:cNvCxnSpPr/>
          <p:nvPr/>
        </p:nvCxnSpPr>
        <p:spPr>
          <a:xfrm flipV="1">
            <a:off x="2098731" y="5618546"/>
            <a:ext cx="3410" cy="382529"/>
          </a:xfrm>
          <a:prstGeom prst="straightConnector1">
            <a:avLst/>
          </a:prstGeom>
          <a:ln w="28575">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118"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7" y="5720234"/>
            <a:ext cx="794019" cy="561681"/>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407" y="3033909"/>
            <a:ext cx="415699" cy="578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0" name="직선 화살표 연결선 119"/>
          <p:cNvCxnSpPr/>
          <p:nvPr/>
        </p:nvCxnSpPr>
        <p:spPr>
          <a:xfrm flipH="1">
            <a:off x="2098731" y="6001075"/>
            <a:ext cx="1014825" cy="9599"/>
          </a:xfrm>
          <a:prstGeom prst="straightConnector1">
            <a:avLst/>
          </a:prstGeom>
          <a:ln w="28575">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2" name="직선 화살표 연결선 121"/>
          <p:cNvCxnSpPr/>
          <p:nvPr/>
        </p:nvCxnSpPr>
        <p:spPr>
          <a:xfrm flipV="1">
            <a:off x="2313306" y="3945858"/>
            <a:ext cx="800249" cy="1"/>
          </a:xfrm>
          <a:prstGeom prst="straightConnector1">
            <a:avLst/>
          </a:prstGeom>
          <a:ln w="28575">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5" name="직선 화살표 연결선 124"/>
          <p:cNvCxnSpPr/>
          <p:nvPr/>
        </p:nvCxnSpPr>
        <p:spPr>
          <a:xfrm>
            <a:off x="3113556" y="3945859"/>
            <a:ext cx="0" cy="2064814"/>
          </a:xfrm>
          <a:prstGeom prst="straightConnector1">
            <a:avLst/>
          </a:prstGeom>
          <a:ln w="28575">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5" name="모서리가 둥근 직사각형 134"/>
          <p:cNvSpPr/>
          <p:nvPr/>
        </p:nvSpPr>
        <p:spPr>
          <a:xfrm>
            <a:off x="6516216" y="2919464"/>
            <a:ext cx="1490484" cy="163425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6" name="직사각형 135"/>
          <p:cNvSpPr/>
          <p:nvPr/>
        </p:nvSpPr>
        <p:spPr>
          <a:xfrm>
            <a:off x="6640422" y="3486505"/>
            <a:ext cx="1242070" cy="48731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MIHF</a:t>
            </a:r>
          </a:p>
        </p:txBody>
      </p:sp>
      <p:sp>
        <p:nvSpPr>
          <p:cNvPr id="137" name="직사각형 136"/>
          <p:cNvSpPr/>
          <p:nvPr/>
        </p:nvSpPr>
        <p:spPr>
          <a:xfrm>
            <a:off x="6640422" y="3024899"/>
            <a:ext cx="1242070" cy="2108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MIH User</a:t>
            </a:r>
          </a:p>
        </p:txBody>
      </p:sp>
      <p:sp>
        <p:nvSpPr>
          <p:cNvPr id="138" name="직사각형 137"/>
          <p:cNvSpPr/>
          <p:nvPr/>
        </p:nvSpPr>
        <p:spPr>
          <a:xfrm>
            <a:off x="6640422" y="4236029"/>
            <a:ext cx="1242070" cy="2458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Link Layer</a:t>
            </a:r>
          </a:p>
        </p:txBody>
      </p:sp>
      <p:grpSp>
        <p:nvGrpSpPr>
          <p:cNvPr id="139" name="그룹 138"/>
          <p:cNvGrpSpPr/>
          <p:nvPr/>
        </p:nvGrpSpPr>
        <p:grpSpPr>
          <a:xfrm>
            <a:off x="6688900" y="4596830"/>
            <a:ext cx="521668" cy="298530"/>
            <a:chOff x="2771800" y="2344117"/>
            <a:chExt cx="504055" cy="407766"/>
          </a:xfrm>
        </p:grpSpPr>
        <p:sp>
          <p:nvSpPr>
            <p:cNvPr id="140" name="타원 139"/>
            <p:cNvSpPr/>
            <p:nvPr/>
          </p:nvSpPr>
          <p:spPr>
            <a:xfrm>
              <a:off x="2984111" y="2594045"/>
              <a:ext cx="72008" cy="72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1" name="막힌 원호 140"/>
            <p:cNvSpPr/>
            <p:nvPr/>
          </p:nvSpPr>
          <p:spPr>
            <a:xfrm>
              <a:off x="2915816" y="2514253"/>
              <a:ext cx="216024" cy="237630"/>
            </a:xfrm>
            <a:prstGeom prst="blockArc">
              <a:avLst>
                <a:gd name="adj1" fmla="val 12109811"/>
                <a:gd name="adj2" fmla="val 20256185"/>
                <a:gd name="adj3" fmla="val 16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42" name="막힌 원호 141"/>
            <p:cNvSpPr/>
            <p:nvPr/>
          </p:nvSpPr>
          <p:spPr>
            <a:xfrm>
              <a:off x="2851477" y="2438707"/>
              <a:ext cx="347608" cy="255924"/>
            </a:xfrm>
            <a:prstGeom prst="blockArc">
              <a:avLst>
                <a:gd name="adj1" fmla="val 11315013"/>
                <a:gd name="adj2" fmla="val 20886762"/>
                <a:gd name="adj3" fmla="val 166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43" name="막힌 원호 142"/>
            <p:cNvSpPr/>
            <p:nvPr/>
          </p:nvSpPr>
          <p:spPr>
            <a:xfrm>
              <a:off x="2771800" y="2344117"/>
              <a:ext cx="504055" cy="314235"/>
            </a:xfrm>
            <a:prstGeom prst="blockArc">
              <a:avLst>
                <a:gd name="adj1" fmla="val 11079360"/>
                <a:gd name="adj2" fmla="val 20886762"/>
                <a:gd name="adj3" fmla="val 166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cxnSp>
        <p:nvCxnSpPr>
          <p:cNvPr id="154" name="직선 화살표 연결선 153"/>
          <p:cNvCxnSpPr/>
          <p:nvPr/>
        </p:nvCxnSpPr>
        <p:spPr>
          <a:xfrm flipV="1">
            <a:off x="6912473" y="3794045"/>
            <a:ext cx="0" cy="436087"/>
          </a:xfrm>
          <a:prstGeom prst="straightConnector1">
            <a:avLst/>
          </a:prstGeom>
          <a:ln w="28575">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55"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8428" y="3258354"/>
            <a:ext cx="415699" cy="578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56" name="직선 화살표 연결선 155"/>
          <p:cNvCxnSpPr/>
          <p:nvPr/>
        </p:nvCxnSpPr>
        <p:spPr>
          <a:xfrm flipV="1">
            <a:off x="2335265" y="3816718"/>
            <a:ext cx="4573365" cy="2"/>
          </a:xfrm>
          <a:prstGeom prst="straightConnector1">
            <a:avLst/>
          </a:prstGeom>
          <a:ln w="28575">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1" name="직선 화살표 연결선 160"/>
          <p:cNvCxnSpPr>
            <a:endCxn id="136" idx="1"/>
          </p:cNvCxnSpPr>
          <p:nvPr/>
        </p:nvCxnSpPr>
        <p:spPr>
          <a:xfrm>
            <a:off x="2318630" y="3717032"/>
            <a:ext cx="4321792" cy="13130"/>
          </a:xfrm>
          <a:prstGeom prst="straightConnector1">
            <a:avLst/>
          </a:prstGeom>
          <a:ln w="28575">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75" name="그룹 174"/>
          <p:cNvGrpSpPr/>
          <p:nvPr/>
        </p:nvGrpSpPr>
        <p:grpSpPr>
          <a:xfrm>
            <a:off x="3831659" y="1537299"/>
            <a:ext cx="1490484" cy="1634250"/>
            <a:chOff x="3655706" y="1520521"/>
            <a:chExt cx="1490484" cy="1634250"/>
          </a:xfrm>
        </p:grpSpPr>
        <p:sp>
          <p:nvSpPr>
            <p:cNvPr id="171" name="모서리가 둥근 직사각형 170"/>
            <p:cNvSpPr/>
            <p:nvPr/>
          </p:nvSpPr>
          <p:spPr>
            <a:xfrm>
              <a:off x="3655706" y="1520521"/>
              <a:ext cx="1490484" cy="163425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2" name="직사각형 171"/>
            <p:cNvSpPr/>
            <p:nvPr/>
          </p:nvSpPr>
          <p:spPr>
            <a:xfrm>
              <a:off x="3779912" y="2238255"/>
              <a:ext cx="1242070" cy="48731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MIHF</a:t>
              </a:r>
            </a:p>
          </p:txBody>
        </p:sp>
        <p:sp>
          <p:nvSpPr>
            <p:cNvPr id="173" name="직사각형 172"/>
            <p:cNvSpPr/>
            <p:nvPr/>
          </p:nvSpPr>
          <p:spPr>
            <a:xfrm>
              <a:off x="3779912" y="1592400"/>
              <a:ext cx="1242070" cy="21087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MIH User</a:t>
              </a:r>
            </a:p>
          </p:txBody>
        </p:sp>
        <p:sp>
          <p:nvSpPr>
            <p:cNvPr id="174" name="직사각형 173"/>
            <p:cNvSpPr/>
            <p:nvPr/>
          </p:nvSpPr>
          <p:spPr>
            <a:xfrm>
              <a:off x="3779912" y="2837086"/>
              <a:ext cx="1242070" cy="2458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smtClean="0">
                  <a:solidFill>
                    <a:schemeClr val="tx1"/>
                  </a:solidFill>
                </a:rPr>
                <a:t>Link Layer</a:t>
              </a:r>
            </a:p>
          </p:txBody>
        </p:sp>
      </p:grpSp>
      <p:cxnSp>
        <p:nvCxnSpPr>
          <p:cNvPr id="178" name="직선 화살표 연결선 177"/>
          <p:cNvCxnSpPr/>
          <p:nvPr/>
        </p:nvCxnSpPr>
        <p:spPr>
          <a:xfrm>
            <a:off x="3333455" y="2694643"/>
            <a:ext cx="0" cy="888077"/>
          </a:xfrm>
          <a:prstGeom prst="straightConnector1">
            <a:avLst/>
          </a:prstGeom>
          <a:ln w="28575">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81" name="그룹 180"/>
          <p:cNvGrpSpPr/>
          <p:nvPr/>
        </p:nvGrpSpPr>
        <p:grpSpPr>
          <a:xfrm>
            <a:off x="1410713" y="2643341"/>
            <a:ext cx="425680" cy="426619"/>
            <a:chOff x="1305019" y="2359969"/>
            <a:chExt cx="788229" cy="475600"/>
          </a:xfrm>
        </p:grpSpPr>
        <p:cxnSp>
          <p:nvCxnSpPr>
            <p:cNvPr id="182" name="직선 화살표 연결선 181"/>
            <p:cNvCxnSpPr/>
            <p:nvPr/>
          </p:nvCxnSpPr>
          <p:spPr>
            <a:xfrm flipV="1">
              <a:off x="1305019" y="2359969"/>
              <a:ext cx="0" cy="475597"/>
            </a:xfrm>
            <a:prstGeom prst="straightConnector1">
              <a:avLst/>
            </a:prstGeom>
            <a:ln w="28575">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3" name="직선 화살표 연결선 182"/>
            <p:cNvCxnSpPr/>
            <p:nvPr/>
          </p:nvCxnSpPr>
          <p:spPr>
            <a:xfrm flipV="1">
              <a:off x="2093248" y="2359969"/>
              <a:ext cx="0" cy="475600"/>
            </a:xfrm>
            <a:prstGeom prst="straightConnector1">
              <a:avLst/>
            </a:prstGeom>
            <a:ln w="28575">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84" name="그룹 183"/>
          <p:cNvGrpSpPr/>
          <p:nvPr/>
        </p:nvGrpSpPr>
        <p:grpSpPr>
          <a:xfrm>
            <a:off x="4169015" y="1828412"/>
            <a:ext cx="815772" cy="866230"/>
            <a:chOff x="1305019" y="2359970"/>
            <a:chExt cx="788229" cy="965684"/>
          </a:xfrm>
        </p:grpSpPr>
        <p:cxnSp>
          <p:nvCxnSpPr>
            <p:cNvPr id="185" name="직선 화살표 연결선 184"/>
            <p:cNvCxnSpPr/>
            <p:nvPr/>
          </p:nvCxnSpPr>
          <p:spPr>
            <a:xfrm flipV="1">
              <a:off x="1305019" y="2359970"/>
              <a:ext cx="0" cy="581054"/>
            </a:xfrm>
            <a:prstGeom prst="straightConnector1">
              <a:avLst/>
            </a:prstGeom>
            <a:ln w="28575">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6" name="직선 화살표 연결선 185"/>
            <p:cNvCxnSpPr/>
            <p:nvPr/>
          </p:nvCxnSpPr>
          <p:spPr>
            <a:xfrm flipV="1">
              <a:off x="2093248" y="2359970"/>
              <a:ext cx="0" cy="965684"/>
            </a:xfrm>
            <a:prstGeom prst="straightConnector1">
              <a:avLst/>
            </a:prstGeom>
            <a:ln w="28575">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89" name="직선 화살표 연결선 188"/>
          <p:cNvCxnSpPr/>
          <p:nvPr/>
        </p:nvCxnSpPr>
        <p:spPr>
          <a:xfrm flipH="1">
            <a:off x="2318630" y="3582720"/>
            <a:ext cx="1014825" cy="9599"/>
          </a:xfrm>
          <a:prstGeom prst="straightConnector1">
            <a:avLst/>
          </a:prstGeom>
          <a:ln w="28575">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1" name="직선 화살표 연결선 190"/>
          <p:cNvCxnSpPr/>
          <p:nvPr/>
        </p:nvCxnSpPr>
        <p:spPr>
          <a:xfrm flipH="1">
            <a:off x="3333455" y="2694643"/>
            <a:ext cx="1651332" cy="0"/>
          </a:xfrm>
          <a:prstGeom prst="straightConnector1">
            <a:avLst/>
          </a:prstGeom>
          <a:ln w="28575">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5" name="직선 화살표 연결선 194"/>
          <p:cNvCxnSpPr/>
          <p:nvPr/>
        </p:nvCxnSpPr>
        <p:spPr>
          <a:xfrm flipH="1">
            <a:off x="2936498" y="2349624"/>
            <a:ext cx="1232517" cy="9599"/>
          </a:xfrm>
          <a:prstGeom prst="straightConnector1">
            <a:avLst/>
          </a:prstGeom>
          <a:ln w="2857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6" name="직선 화살표 연결선 195"/>
          <p:cNvCxnSpPr/>
          <p:nvPr/>
        </p:nvCxnSpPr>
        <p:spPr>
          <a:xfrm>
            <a:off x="2949310" y="2359223"/>
            <a:ext cx="0" cy="888077"/>
          </a:xfrm>
          <a:prstGeom prst="straightConnector1">
            <a:avLst/>
          </a:prstGeom>
          <a:ln w="28575">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7" name="직선 화살표 연결선 196"/>
          <p:cNvCxnSpPr/>
          <p:nvPr/>
        </p:nvCxnSpPr>
        <p:spPr>
          <a:xfrm>
            <a:off x="2310744" y="3255723"/>
            <a:ext cx="638566" cy="0"/>
          </a:xfrm>
          <a:prstGeom prst="straightConnector1">
            <a:avLst/>
          </a:prstGeom>
          <a:ln w="28575">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205" name="Picture 52" descr="WLAN_Controll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86768" y="1162870"/>
            <a:ext cx="781241" cy="365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 name="TextBox 205"/>
          <p:cNvSpPr txBox="1"/>
          <p:nvPr/>
        </p:nvSpPr>
        <p:spPr>
          <a:xfrm>
            <a:off x="525932" y="3612497"/>
            <a:ext cx="460480" cy="307777"/>
          </a:xfrm>
          <a:prstGeom prst="rect">
            <a:avLst/>
          </a:prstGeom>
          <a:noFill/>
        </p:spPr>
        <p:txBody>
          <a:bodyPr wrap="square" rtlCol="0">
            <a:spAutoFit/>
          </a:bodyPr>
          <a:lstStyle/>
          <a:p>
            <a:pPr algn="ctr"/>
            <a:r>
              <a:rPr lang="en-US" altLang="ko-KR" sz="1400" dirty="0" smtClean="0"/>
              <a:t>AP</a:t>
            </a:r>
          </a:p>
        </p:txBody>
      </p:sp>
      <p:sp>
        <p:nvSpPr>
          <p:cNvPr id="207" name="TextBox 206"/>
          <p:cNvSpPr txBox="1"/>
          <p:nvPr/>
        </p:nvSpPr>
        <p:spPr>
          <a:xfrm>
            <a:off x="422275" y="6276041"/>
            <a:ext cx="519266" cy="307777"/>
          </a:xfrm>
          <a:prstGeom prst="rect">
            <a:avLst/>
          </a:prstGeom>
          <a:noFill/>
        </p:spPr>
        <p:txBody>
          <a:bodyPr wrap="square" rtlCol="0">
            <a:spAutoFit/>
          </a:bodyPr>
          <a:lstStyle/>
          <a:p>
            <a:pPr algn="ctr"/>
            <a:r>
              <a:rPr lang="en-US" altLang="ko-KR" sz="1400" dirty="0" smtClean="0"/>
              <a:t>MN</a:t>
            </a:r>
          </a:p>
        </p:txBody>
      </p:sp>
      <p:sp>
        <p:nvSpPr>
          <p:cNvPr id="208" name="TextBox 207"/>
          <p:cNvSpPr txBox="1"/>
          <p:nvPr/>
        </p:nvSpPr>
        <p:spPr>
          <a:xfrm>
            <a:off x="4985950" y="1067067"/>
            <a:ext cx="460480" cy="307777"/>
          </a:xfrm>
          <a:prstGeom prst="rect">
            <a:avLst/>
          </a:prstGeom>
          <a:noFill/>
        </p:spPr>
        <p:txBody>
          <a:bodyPr wrap="square" rtlCol="0">
            <a:spAutoFit/>
          </a:bodyPr>
          <a:lstStyle/>
          <a:p>
            <a:pPr algn="ctr"/>
            <a:r>
              <a:rPr lang="en-US" altLang="ko-KR" sz="1400" dirty="0" smtClean="0"/>
              <a:t>AC</a:t>
            </a:r>
          </a:p>
        </p:txBody>
      </p:sp>
      <p:sp>
        <p:nvSpPr>
          <p:cNvPr id="209" name="TextBox 208"/>
          <p:cNvSpPr txBox="1"/>
          <p:nvPr/>
        </p:nvSpPr>
        <p:spPr>
          <a:xfrm>
            <a:off x="7968897" y="3858199"/>
            <a:ext cx="1175103" cy="523220"/>
          </a:xfrm>
          <a:prstGeom prst="rect">
            <a:avLst/>
          </a:prstGeom>
          <a:noFill/>
        </p:spPr>
        <p:txBody>
          <a:bodyPr wrap="square" rtlCol="0">
            <a:spAutoFit/>
          </a:bodyPr>
          <a:lstStyle/>
          <a:p>
            <a:r>
              <a:rPr lang="en-US" altLang="ko-KR" sz="1400" dirty="0" smtClean="0"/>
              <a:t>Neighboring AP</a:t>
            </a:r>
          </a:p>
        </p:txBody>
      </p:sp>
      <p:sp>
        <p:nvSpPr>
          <p:cNvPr id="213" name="직사각형 212"/>
          <p:cNvSpPr/>
          <p:nvPr/>
        </p:nvSpPr>
        <p:spPr>
          <a:xfrm>
            <a:off x="251520" y="2608292"/>
            <a:ext cx="1205581" cy="461665"/>
          </a:xfrm>
          <a:prstGeom prst="rect">
            <a:avLst/>
          </a:prstGeom>
        </p:spPr>
        <p:txBody>
          <a:bodyPr wrap="square">
            <a:spAutoFit/>
          </a:bodyPr>
          <a:lstStyle/>
          <a:p>
            <a:r>
              <a:rPr lang="en-US" altLang="ko-KR" sz="1200" dirty="0" smtClean="0">
                <a:solidFill>
                  <a:srgbClr val="00B050"/>
                </a:solidFill>
                <a:latin typeface="Arial Unicode MS" pitchFamily="50" charset="-127"/>
                <a:ea typeface="Arial Unicode MS" pitchFamily="50" charset="-127"/>
                <a:cs typeface="Arial Unicode MS" pitchFamily="50" charset="-127"/>
              </a:rPr>
              <a:t>Controlling link layer by MICS</a:t>
            </a:r>
            <a:endParaRPr lang="en-US" altLang="ko-KR" sz="1200" dirty="0">
              <a:solidFill>
                <a:srgbClr val="00B050"/>
              </a:solidFill>
              <a:latin typeface="Arial Unicode MS" pitchFamily="50" charset="-127"/>
              <a:ea typeface="Arial Unicode MS" pitchFamily="50" charset="-127"/>
              <a:cs typeface="Arial Unicode MS" pitchFamily="50" charset="-127"/>
            </a:endParaRPr>
          </a:p>
        </p:txBody>
      </p:sp>
      <p:sp>
        <p:nvSpPr>
          <p:cNvPr id="215" name="직사각형 214"/>
          <p:cNvSpPr/>
          <p:nvPr/>
        </p:nvSpPr>
        <p:spPr>
          <a:xfrm>
            <a:off x="899592" y="3983032"/>
            <a:ext cx="150544" cy="420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6" name="직사각형 215"/>
          <p:cNvSpPr/>
          <p:nvPr/>
        </p:nvSpPr>
        <p:spPr>
          <a:xfrm>
            <a:off x="251520" y="3975447"/>
            <a:ext cx="1205581" cy="461665"/>
          </a:xfrm>
          <a:prstGeom prst="rect">
            <a:avLst/>
          </a:prstGeom>
        </p:spPr>
        <p:txBody>
          <a:bodyPr wrap="square">
            <a:spAutoFit/>
          </a:bodyPr>
          <a:lstStyle/>
          <a:p>
            <a:r>
              <a:rPr lang="en-US" altLang="ko-KR" sz="1200" dirty="0" smtClean="0">
                <a:solidFill>
                  <a:srgbClr val="00B050"/>
                </a:solidFill>
                <a:latin typeface="Arial Unicode MS" pitchFamily="50" charset="-127"/>
                <a:ea typeface="Arial Unicode MS" pitchFamily="50" charset="-127"/>
                <a:cs typeface="Arial Unicode MS" pitchFamily="50" charset="-127"/>
              </a:rPr>
              <a:t>Controlling link layer by MICS</a:t>
            </a:r>
            <a:endParaRPr lang="en-US" altLang="ko-KR" sz="1200" dirty="0">
              <a:solidFill>
                <a:srgbClr val="00B050"/>
              </a:solidFill>
              <a:latin typeface="Arial Unicode MS" pitchFamily="50" charset="-127"/>
              <a:ea typeface="Arial Unicode MS" pitchFamily="50" charset="-127"/>
              <a:cs typeface="Arial Unicode MS" pitchFamily="50" charset="-127"/>
            </a:endParaRPr>
          </a:p>
        </p:txBody>
      </p:sp>
      <p:sp>
        <p:nvSpPr>
          <p:cNvPr id="217" name="직사각형 216"/>
          <p:cNvSpPr/>
          <p:nvPr/>
        </p:nvSpPr>
        <p:spPr>
          <a:xfrm>
            <a:off x="4354332" y="4782811"/>
            <a:ext cx="150544" cy="420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9" name="직사각형 218"/>
          <p:cNvSpPr/>
          <p:nvPr/>
        </p:nvSpPr>
        <p:spPr>
          <a:xfrm>
            <a:off x="2359679" y="4025824"/>
            <a:ext cx="150544" cy="420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8" name="직사각형 217"/>
          <p:cNvSpPr/>
          <p:nvPr/>
        </p:nvSpPr>
        <p:spPr>
          <a:xfrm>
            <a:off x="1854251" y="4025824"/>
            <a:ext cx="1259305" cy="461665"/>
          </a:xfrm>
          <a:prstGeom prst="rect">
            <a:avLst/>
          </a:prstGeom>
        </p:spPr>
        <p:txBody>
          <a:bodyPr wrap="square">
            <a:spAutoFit/>
          </a:bodyPr>
          <a:lstStyle/>
          <a:p>
            <a:r>
              <a:rPr lang="en-US" altLang="ko-KR" sz="1200" dirty="0" smtClean="0">
                <a:solidFill>
                  <a:srgbClr val="0070C0"/>
                </a:solidFill>
                <a:latin typeface="Arial Unicode MS" pitchFamily="50" charset="-127"/>
                <a:ea typeface="Arial Unicode MS" pitchFamily="50" charset="-127"/>
                <a:cs typeface="Arial Unicode MS" pitchFamily="50" charset="-127"/>
              </a:rPr>
              <a:t>Monitoring link status by MIES</a:t>
            </a:r>
            <a:endParaRPr lang="en-US" altLang="ko-KR" sz="1200" dirty="0">
              <a:solidFill>
                <a:srgbClr val="0070C0"/>
              </a:solidFill>
              <a:latin typeface="Arial Unicode MS" pitchFamily="50" charset="-127"/>
              <a:ea typeface="Arial Unicode MS" pitchFamily="50" charset="-127"/>
              <a:cs typeface="Arial Unicode MS" pitchFamily="50" charset="-127"/>
            </a:endParaRPr>
          </a:p>
        </p:txBody>
      </p:sp>
      <p:sp>
        <p:nvSpPr>
          <p:cNvPr id="220" name="직사각형 219"/>
          <p:cNvSpPr/>
          <p:nvPr/>
        </p:nvSpPr>
        <p:spPr>
          <a:xfrm>
            <a:off x="2339752" y="2636912"/>
            <a:ext cx="150544" cy="420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1" name="직사각형 220"/>
          <p:cNvSpPr/>
          <p:nvPr/>
        </p:nvSpPr>
        <p:spPr>
          <a:xfrm>
            <a:off x="1812307" y="2636912"/>
            <a:ext cx="1301249" cy="461665"/>
          </a:xfrm>
          <a:prstGeom prst="rect">
            <a:avLst/>
          </a:prstGeom>
        </p:spPr>
        <p:txBody>
          <a:bodyPr wrap="square">
            <a:spAutoFit/>
          </a:bodyPr>
          <a:lstStyle/>
          <a:p>
            <a:r>
              <a:rPr lang="en-US" altLang="ko-KR" sz="1200" dirty="0" smtClean="0">
                <a:solidFill>
                  <a:srgbClr val="0070C0"/>
                </a:solidFill>
                <a:latin typeface="Arial Unicode MS" pitchFamily="50" charset="-127"/>
                <a:ea typeface="Arial Unicode MS" pitchFamily="50" charset="-127"/>
                <a:cs typeface="Arial Unicode MS" pitchFamily="50" charset="-127"/>
              </a:rPr>
              <a:t>Reporting link status by MIES</a:t>
            </a:r>
            <a:endParaRPr lang="en-US" altLang="ko-KR" sz="1200" dirty="0">
              <a:solidFill>
                <a:srgbClr val="0070C0"/>
              </a:solidFill>
              <a:latin typeface="Arial Unicode MS" pitchFamily="50" charset="-127"/>
              <a:ea typeface="Arial Unicode MS" pitchFamily="50" charset="-127"/>
              <a:cs typeface="Arial Unicode MS" pitchFamily="50" charset="-127"/>
            </a:endParaRPr>
          </a:p>
        </p:txBody>
      </p:sp>
      <p:sp>
        <p:nvSpPr>
          <p:cNvPr id="222" name="직사각형 221"/>
          <p:cNvSpPr/>
          <p:nvPr/>
        </p:nvSpPr>
        <p:spPr>
          <a:xfrm>
            <a:off x="2646339" y="1517883"/>
            <a:ext cx="1205581" cy="830997"/>
          </a:xfrm>
          <a:prstGeom prst="rect">
            <a:avLst/>
          </a:prstGeom>
        </p:spPr>
        <p:txBody>
          <a:bodyPr wrap="square">
            <a:spAutoFit/>
          </a:bodyPr>
          <a:lstStyle/>
          <a:p>
            <a:r>
              <a:rPr lang="en-US" altLang="ko-KR" sz="1200" dirty="0" smtClean="0">
                <a:solidFill>
                  <a:srgbClr val="00B050"/>
                </a:solidFill>
                <a:latin typeface="Arial Unicode MS" pitchFamily="50" charset="-127"/>
                <a:ea typeface="Arial Unicode MS" pitchFamily="50" charset="-127"/>
                <a:cs typeface="Arial Unicode MS" pitchFamily="50" charset="-127"/>
              </a:rPr>
              <a:t>Controlling link layer of AP by sending MICS messages</a:t>
            </a:r>
            <a:endParaRPr lang="en-US" altLang="ko-KR" sz="1200" dirty="0">
              <a:solidFill>
                <a:srgbClr val="00B050"/>
              </a:solidFill>
              <a:latin typeface="Arial Unicode MS" pitchFamily="50" charset="-127"/>
              <a:ea typeface="Arial Unicode MS" pitchFamily="50" charset="-127"/>
              <a:cs typeface="Arial Unicode MS" pitchFamily="50" charset="-127"/>
            </a:endParaRPr>
          </a:p>
        </p:txBody>
      </p:sp>
      <p:sp>
        <p:nvSpPr>
          <p:cNvPr id="225" name="직사각형 224"/>
          <p:cNvSpPr/>
          <p:nvPr/>
        </p:nvSpPr>
        <p:spPr>
          <a:xfrm>
            <a:off x="5231430" y="1894150"/>
            <a:ext cx="150544" cy="3297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3" name="직사각형 222"/>
          <p:cNvSpPr/>
          <p:nvPr/>
        </p:nvSpPr>
        <p:spPr>
          <a:xfrm>
            <a:off x="5007605" y="1932250"/>
            <a:ext cx="4100899" cy="276999"/>
          </a:xfrm>
          <a:prstGeom prst="rect">
            <a:avLst/>
          </a:prstGeom>
        </p:spPr>
        <p:txBody>
          <a:bodyPr wrap="square">
            <a:spAutoFit/>
          </a:bodyPr>
          <a:lstStyle/>
          <a:p>
            <a:r>
              <a:rPr lang="en-US" altLang="ko-KR" sz="1200" dirty="0" smtClean="0">
                <a:solidFill>
                  <a:srgbClr val="0070C0"/>
                </a:solidFill>
                <a:latin typeface="Arial Unicode MS" pitchFamily="50" charset="-127"/>
                <a:ea typeface="Arial Unicode MS" pitchFamily="50" charset="-127"/>
                <a:cs typeface="Arial Unicode MS" pitchFamily="50" charset="-127"/>
              </a:rPr>
              <a:t>Reporting link status of AP by sending MIES messages</a:t>
            </a:r>
            <a:endParaRPr lang="en-US" altLang="ko-KR" sz="1200" dirty="0">
              <a:solidFill>
                <a:srgbClr val="0070C0"/>
              </a:solidFill>
              <a:latin typeface="Arial Unicode MS" pitchFamily="50" charset="-127"/>
              <a:ea typeface="Arial Unicode MS" pitchFamily="50" charset="-127"/>
              <a:cs typeface="Arial Unicode MS" pitchFamily="50" charset="-127"/>
            </a:endParaRPr>
          </a:p>
        </p:txBody>
      </p:sp>
      <p:sp>
        <p:nvSpPr>
          <p:cNvPr id="226" name="직사각형 225"/>
          <p:cNvSpPr/>
          <p:nvPr/>
        </p:nvSpPr>
        <p:spPr>
          <a:xfrm>
            <a:off x="3491880" y="3284984"/>
            <a:ext cx="2808312" cy="461665"/>
          </a:xfrm>
          <a:prstGeom prst="rect">
            <a:avLst/>
          </a:prstGeom>
        </p:spPr>
        <p:txBody>
          <a:bodyPr wrap="square">
            <a:spAutoFit/>
          </a:bodyPr>
          <a:lstStyle/>
          <a:p>
            <a:r>
              <a:rPr lang="en-US" altLang="ko-KR" sz="1200" dirty="0" smtClean="0">
                <a:solidFill>
                  <a:srgbClr val="0070C0"/>
                </a:solidFill>
                <a:latin typeface="Arial Unicode MS" pitchFamily="50" charset="-127"/>
                <a:ea typeface="Arial Unicode MS" pitchFamily="50" charset="-127"/>
                <a:cs typeface="Arial Unicode MS" pitchFamily="50" charset="-127"/>
              </a:rPr>
              <a:t>Reporting link status of AP by sending MIES messages</a:t>
            </a:r>
            <a:endParaRPr lang="en-US" altLang="ko-KR" sz="1200" dirty="0">
              <a:solidFill>
                <a:srgbClr val="0070C0"/>
              </a:solidFill>
              <a:latin typeface="Arial Unicode MS" pitchFamily="50" charset="-127"/>
              <a:ea typeface="Arial Unicode MS" pitchFamily="50" charset="-127"/>
              <a:cs typeface="Arial Unicode MS" pitchFamily="50" charset="-127"/>
            </a:endParaRPr>
          </a:p>
        </p:txBody>
      </p:sp>
      <p:sp>
        <p:nvSpPr>
          <p:cNvPr id="227" name="직사각형 226"/>
          <p:cNvSpPr/>
          <p:nvPr/>
        </p:nvSpPr>
        <p:spPr>
          <a:xfrm>
            <a:off x="3467430" y="3831431"/>
            <a:ext cx="2976778" cy="461665"/>
          </a:xfrm>
          <a:prstGeom prst="rect">
            <a:avLst/>
          </a:prstGeom>
        </p:spPr>
        <p:txBody>
          <a:bodyPr wrap="square">
            <a:spAutoFit/>
          </a:bodyPr>
          <a:lstStyle/>
          <a:p>
            <a:r>
              <a:rPr lang="en-US" altLang="ko-KR" sz="1200" dirty="0" smtClean="0">
                <a:solidFill>
                  <a:srgbClr val="0070C0"/>
                </a:solidFill>
                <a:latin typeface="Arial Unicode MS" pitchFamily="50" charset="-127"/>
                <a:ea typeface="Arial Unicode MS" pitchFamily="50" charset="-127"/>
                <a:cs typeface="Arial Unicode MS" pitchFamily="50" charset="-127"/>
              </a:rPr>
              <a:t>Reporting link status of neighboring AP by sending MIES messages</a:t>
            </a:r>
            <a:endParaRPr lang="en-US" altLang="ko-KR" sz="1200" dirty="0">
              <a:solidFill>
                <a:srgbClr val="0070C0"/>
              </a:solidFill>
              <a:latin typeface="Arial Unicode MS" pitchFamily="50" charset="-127"/>
              <a:ea typeface="Arial Unicode MS" pitchFamily="50" charset="-127"/>
              <a:cs typeface="Arial Unicode MS" pitchFamily="50" charset="-127"/>
            </a:endParaRPr>
          </a:p>
        </p:txBody>
      </p:sp>
      <p:sp>
        <p:nvSpPr>
          <p:cNvPr id="228" name="직사각형 227"/>
          <p:cNvSpPr/>
          <p:nvPr/>
        </p:nvSpPr>
        <p:spPr>
          <a:xfrm>
            <a:off x="3094229" y="4464334"/>
            <a:ext cx="3551836" cy="461665"/>
          </a:xfrm>
          <a:prstGeom prst="rect">
            <a:avLst/>
          </a:prstGeom>
        </p:spPr>
        <p:txBody>
          <a:bodyPr wrap="square">
            <a:spAutoFit/>
          </a:bodyPr>
          <a:lstStyle/>
          <a:p>
            <a:r>
              <a:rPr lang="en-US" altLang="ko-KR" sz="1200" dirty="0" smtClean="0">
                <a:solidFill>
                  <a:srgbClr val="0070C0"/>
                </a:solidFill>
                <a:latin typeface="Arial Unicode MS" pitchFamily="50" charset="-127"/>
                <a:ea typeface="Arial Unicode MS" pitchFamily="50" charset="-127"/>
                <a:cs typeface="Arial Unicode MS" pitchFamily="50" charset="-127"/>
              </a:rPr>
              <a:t>Reporting link status of MN by sending MIES messages</a:t>
            </a:r>
            <a:endParaRPr lang="en-US" altLang="ko-KR" sz="1200" dirty="0">
              <a:solidFill>
                <a:srgbClr val="0070C0"/>
              </a:solidFill>
              <a:latin typeface="Arial Unicode MS" pitchFamily="50" charset="-127"/>
              <a:ea typeface="Arial Unicode MS" pitchFamily="50" charset="-127"/>
              <a:cs typeface="Arial Unicode MS" pitchFamily="50" charset="-127"/>
            </a:endParaRPr>
          </a:p>
        </p:txBody>
      </p:sp>
      <p:sp>
        <p:nvSpPr>
          <p:cNvPr id="230" name="직사각형 229"/>
          <p:cNvSpPr/>
          <p:nvPr/>
        </p:nvSpPr>
        <p:spPr>
          <a:xfrm>
            <a:off x="3249128" y="5073275"/>
            <a:ext cx="5859376" cy="977960"/>
          </a:xfrm>
          <a:prstGeom prst="rect">
            <a:avLst/>
          </a:prstGeom>
        </p:spPr>
        <p:txBody>
          <a:bodyPr wrap="square">
            <a:spAutoFit/>
          </a:bodyPr>
          <a:lstStyle/>
          <a:p>
            <a:pPr marL="280988" lvl="0" indent="-280988" algn="just" defTabSz="762000" eaLnBrk="0" fontAlgn="base" latinLnBrk="0" hangingPunct="0">
              <a:lnSpc>
                <a:spcPts val="1500"/>
              </a:lnSpc>
              <a:spcBef>
                <a:spcPts val="1000"/>
              </a:spcBef>
              <a:spcAft>
                <a:spcPct val="0"/>
              </a:spcAft>
              <a:buClr>
                <a:srgbClr val="000000"/>
              </a:buClr>
              <a:buFontTx/>
              <a:buChar char="•"/>
            </a:pPr>
            <a:r>
              <a:rPr lang="en-US" altLang="ko-KR" sz="1200" kern="0" dirty="0" smtClean="0">
                <a:solidFill>
                  <a:srgbClr val="000000"/>
                </a:solidFill>
                <a:ea typeface="ＭＳ Ｐゴシック" charset="0"/>
              </a:rPr>
              <a:t>AC can control resources of APs that use various communication technologies (e.g., WLAN,  Wi-Fi Direct, Bluetooth, and LTE) by using MICS message.</a:t>
            </a:r>
          </a:p>
          <a:p>
            <a:pPr marL="280988" lvl="0" indent="-280988" algn="just" defTabSz="762000" eaLnBrk="0" fontAlgn="base" latinLnBrk="0" hangingPunct="0">
              <a:lnSpc>
                <a:spcPts val="1500"/>
              </a:lnSpc>
              <a:spcBef>
                <a:spcPts val="1000"/>
              </a:spcBef>
              <a:spcAft>
                <a:spcPct val="0"/>
              </a:spcAft>
              <a:buClr>
                <a:srgbClr val="000000"/>
              </a:buClr>
              <a:buFontTx/>
              <a:buChar char="•"/>
            </a:pPr>
            <a:r>
              <a:rPr lang="en-US" altLang="ko-KR" sz="1200" kern="0" dirty="0" smtClean="0">
                <a:solidFill>
                  <a:srgbClr val="000000"/>
                </a:solidFill>
                <a:ea typeface="ＭＳ Ｐゴシック" charset="0"/>
              </a:rPr>
              <a:t>APs can use different communication technologies and share its link status by using MIES message.</a:t>
            </a:r>
            <a:endParaRPr lang="en-US" altLang="ko-KR" sz="1200" kern="0" dirty="0">
              <a:solidFill>
                <a:srgbClr val="000000"/>
              </a:solidFill>
              <a:ea typeface="ＭＳ Ｐゴシック" charset="0"/>
            </a:endParaRPr>
          </a:p>
        </p:txBody>
      </p:sp>
    </p:spTree>
    <p:extLst>
      <p:ext uri="{BB962C8B-B14F-4D97-AF65-F5344CB8AC3E}">
        <p14:creationId xmlns:p14="http://schemas.microsoft.com/office/powerpoint/2010/main" val="255932150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p:spPr>
        <p:txBody>
          <a:bodyPr>
            <a:noAutofit/>
          </a:bodyPr>
          <a:lstStyle/>
          <a:p>
            <a:pPr eaLnBrk="1" hangingPunct="1"/>
            <a:r>
              <a:rPr lang="en-US" altLang="ja-JP" sz="2400" dirty="0" smtClean="0">
                <a:latin typeface="Times New Roman" pitchFamily="18" charset="0"/>
                <a:ea typeface="ＭＳ Ｐゴシック" pitchFamily="50" charset="-128"/>
                <a:cs typeface="Times New Roman" pitchFamily="18" charset="0"/>
              </a:rPr>
              <a:t>Use </a:t>
            </a:r>
            <a:r>
              <a:rPr lang="en-US" altLang="ja-JP" sz="2400" dirty="0">
                <a:latin typeface="Times New Roman" pitchFamily="18" charset="0"/>
                <a:ea typeface="ＭＳ Ｐゴシック" pitchFamily="50" charset="-128"/>
                <a:cs typeface="Times New Roman" pitchFamily="18" charset="0"/>
              </a:rPr>
              <a:t>c</a:t>
            </a:r>
            <a:r>
              <a:rPr lang="en-US" altLang="ja-JP" sz="2400" dirty="0" smtClean="0">
                <a:latin typeface="Times New Roman" pitchFamily="18" charset="0"/>
                <a:ea typeface="ＭＳ Ｐゴシック" pitchFamily="50" charset="-128"/>
                <a:cs typeface="Times New Roman" pitchFamily="18" charset="0"/>
              </a:rPr>
              <a:t>ase 1: Harmonizing </a:t>
            </a:r>
            <a:r>
              <a:rPr lang="en-US" altLang="ja-JP" sz="2400" dirty="0">
                <a:latin typeface="Times New Roman" pitchFamily="18" charset="0"/>
                <a:ea typeface="ＭＳ Ｐゴシック" pitchFamily="50" charset="-128"/>
                <a:cs typeface="Times New Roman" pitchFamily="18" charset="0"/>
              </a:rPr>
              <a:t>Radio resource </a:t>
            </a:r>
            <a:r>
              <a:rPr lang="en-US" altLang="ja-JP" sz="2400" dirty="0" smtClean="0">
                <a:latin typeface="Times New Roman" pitchFamily="18" charset="0"/>
                <a:ea typeface="ＭＳ Ｐゴシック" pitchFamily="50" charset="-128"/>
                <a:cs typeface="Times New Roman" pitchFamily="18" charset="0"/>
              </a:rPr>
              <a:t>management</a:t>
            </a:r>
            <a:br>
              <a:rPr lang="en-US" altLang="ja-JP" sz="2400" dirty="0" smtClean="0">
                <a:latin typeface="Times New Roman" pitchFamily="18" charset="0"/>
                <a:ea typeface="ＭＳ Ｐゴシック" pitchFamily="50" charset="-128"/>
                <a:cs typeface="Times New Roman" pitchFamily="18" charset="0"/>
              </a:rPr>
            </a:br>
            <a:r>
              <a:rPr lang="en-US" altLang="ja-JP" sz="2400" dirty="0" smtClean="0">
                <a:latin typeface="Times New Roman" pitchFamily="18" charset="0"/>
                <a:ea typeface="ＭＳ Ｐゴシック" pitchFamily="50" charset="-128"/>
                <a:cs typeface="Times New Roman" pitchFamily="18" charset="0"/>
              </a:rPr>
              <a:t>based on link status of MN </a:t>
            </a:r>
            <a:endParaRPr lang="en-US" altLang="ja-JP" sz="2400" dirty="0">
              <a:latin typeface="Times New Roman" pitchFamily="18" charset="0"/>
              <a:ea typeface="ＭＳ Ｐゴシック" pitchFamily="50" charset="-128"/>
              <a:cs typeface="Times New Roman" pitchFamily="18" charset="0"/>
            </a:endParaRPr>
          </a:p>
        </p:txBody>
      </p:sp>
      <p:sp>
        <p:nvSpPr>
          <p:cNvPr id="14" name="직사각형 13"/>
          <p:cNvSpPr/>
          <p:nvPr/>
        </p:nvSpPr>
        <p:spPr>
          <a:xfrm>
            <a:off x="6284168" y="3526408"/>
            <a:ext cx="748688" cy="28803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15" name="내용 개체 틀 14"/>
          <p:cNvSpPr>
            <a:spLocks noGrp="1"/>
          </p:cNvSpPr>
          <p:nvPr>
            <p:ph idx="1"/>
          </p:nvPr>
        </p:nvSpPr>
        <p:spPr>
          <a:xfrm>
            <a:off x="251520" y="1268761"/>
            <a:ext cx="8640960" cy="1008111"/>
          </a:xfrm>
        </p:spPr>
        <p:txBody>
          <a:bodyPr>
            <a:normAutofit/>
          </a:bodyPr>
          <a:lstStyle/>
          <a:p>
            <a:pPr algn="just">
              <a:buFont typeface="Arial" panose="020B0604020202020204" pitchFamily="34" charset="0"/>
              <a:buChar char="•"/>
            </a:pPr>
            <a:r>
              <a:rPr lang="en-US" altLang="ko-KR" sz="2000" dirty="0" smtClean="0"/>
              <a:t>Based on reported link status (e.g., signal strength and data rate) of MN, AP can allocate the most appropriate resources (e.g., frequency band, transmission power, and time) for the MN to harmonize heterogeneous technologies.</a:t>
            </a:r>
            <a:endParaRPr lang="ko-KR" altLang="en-US" sz="2000" dirty="0"/>
          </a:p>
        </p:txBody>
      </p:sp>
      <p:sp>
        <p:nvSpPr>
          <p:cNvPr id="17" name="TextBox 16"/>
          <p:cNvSpPr txBox="1"/>
          <p:nvPr/>
        </p:nvSpPr>
        <p:spPr>
          <a:xfrm>
            <a:off x="5543713" y="2818054"/>
            <a:ext cx="2484671" cy="338554"/>
          </a:xfrm>
          <a:prstGeom prst="rect">
            <a:avLst/>
          </a:prstGeom>
          <a:noFill/>
        </p:spPr>
        <p:txBody>
          <a:bodyPr wrap="square" rtlCol="0">
            <a:spAutoFit/>
          </a:bodyPr>
          <a:lstStyle/>
          <a:p>
            <a:pPr algn="ctr"/>
            <a:r>
              <a:rPr lang="en-US" altLang="ko-KR" sz="1600" dirty="0" smtClean="0"/>
              <a:t>AP</a:t>
            </a:r>
          </a:p>
        </p:txBody>
      </p:sp>
      <p:sp>
        <p:nvSpPr>
          <p:cNvPr id="20" name="직사각형 19"/>
          <p:cNvSpPr/>
          <p:nvPr/>
        </p:nvSpPr>
        <p:spPr>
          <a:xfrm>
            <a:off x="7783752" y="3283148"/>
            <a:ext cx="748688" cy="54992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cxnSp>
        <p:nvCxnSpPr>
          <p:cNvPr id="22" name="직선 연결선 21"/>
          <p:cNvCxnSpPr/>
          <p:nvPr/>
        </p:nvCxnSpPr>
        <p:spPr>
          <a:xfrm>
            <a:off x="5076056" y="3715196"/>
            <a:ext cx="0" cy="26642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flipH="1">
            <a:off x="6671342" y="3833070"/>
            <a:ext cx="8870" cy="2546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8228384" y="3833070"/>
            <a:ext cx="0" cy="26184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flipH="1">
            <a:off x="6671342" y="5155356"/>
            <a:ext cx="1557042"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629694" y="4579292"/>
            <a:ext cx="1800200" cy="523220"/>
          </a:xfrm>
          <a:prstGeom prst="rect">
            <a:avLst/>
          </a:prstGeom>
          <a:noFill/>
        </p:spPr>
        <p:txBody>
          <a:bodyPr wrap="square" rtlCol="0">
            <a:spAutoFit/>
          </a:bodyPr>
          <a:lstStyle/>
          <a:p>
            <a:r>
              <a:rPr lang="en-US" altLang="ko-KR" sz="1400" b="1" u="sng" dirty="0" smtClean="0">
                <a:solidFill>
                  <a:srgbClr val="00B050"/>
                </a:solidFill>
              </a:rPr>
              <a:t>Primitive to change resource allocation</a:t>
            </a:r>
            <a:endParaRPr lang="ko-KR" altLang="en-US" sz="1400" b="1" u="sng" dirty="0">
              <a:solidFill>
                <a:srgbClr val="00B050"/>
              </a:solidFill>
            </a:endParaRPr>
          </a:p>
        </p:txBody>
      </p:sp>
      <p:cxnSp>
        <p:nvCxnSpPr>
          <p:cNvPr id="37" name="직선 화살표 연결선 36"/>
          <p:cNvCxnSpPr/>
          <p:nvPr/>
        </p:nvCxnSpPr>
        <p:spPr>
          <a:xfrm flipH="1">
            <a:off x="5076056" y="5515396"/>
            <a:ext cx="1595286"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직사각형 45"/>
          <p:cNvSpPr/>
          <p:nvPr/>
        </p:nvSpPr>
        <p:spPr>
          <a:xfrm>
            <a:off x="4644008" y="2707084"/>
            <a:ext cx="4032448" cy="374441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2007" y="2204864"/>
            <a:ext cx="510849" cy="682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직사각형 40"/>
          <p:cNvSpPr/>
          <p:nvPr/>
        </p:nvSpPr>
        <p:spPr>
          <a:xfrm>
            <a:off x="1999158" y="3396324"/>
            <a:ext cx="748688" cy="28803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42" name="직사각형 41"/>
          <p:cNvSpPr/>
          <p:nvPr/>
        </p:nvSpPr>
        <p:spPr>
          <a:xfrm>
            <a:off x="391344" y="3145167"/>
            <a:ext cx="1080120" cy="54153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Link Layer</a:t>
            </a:r>
          </a:p>
          <a:p>
            <a:pPr algn="ctr"/>
            <a:r>
              <a:rPr lang="en-US" altLang="ko-KR" sz="1600" dirty="0" smtClean="0">
                <a:solidFill>
                  <a:schemeClr val="tx1"/>
                </a:solidFill>
              </a:rPr>
              <a:t>L1/L2</a:t>
            </a:r>
            <a:endParaRPr lang="ko-KR" altLang="en-US" sz="1600" dirty="0">
              <a:solidFill>
                <a:schemeClr val="tx1"/>
              </a:solidFill>
            </a:endParaRPr>
          </a:p>
        </p:txBody>
      </p:sp>
      <p:sp>
        <p:nvSpPr>
          <p:cNvPr id="43" name="직사각형 42"/>
          <p:cNvSpPr/>
          <p:nvPr/>
        </p:nvSpPr>
        <p:spPr>
          <a:xfrm>
            <a:off x="3498742" y="3145167"/>
            <a:ext cx="748688" cy="54992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grpSp>
        <p:nvGrpSpPr>
          <p:cNvPr id="6" name="그룹 5"/>
          <p:cNvGrpSpPr/>
          <p:nvPr/>
        </p:nvGrpSpPr>
        <p:grpSpPr>
          <a:xfrm>
            <a:off x="890740" y="3678320"/>
            <a:ext cx="2982346" cy="1594289"/>
            <a:chOff x="890740" y="3817290"/>
            <a:chExt cx="2982346" cy="2902729"/>
          </a:xfrm>
        </p:grpSpPr>
        <p:cxnSp>
          <p:nvCxnSpPr>
            <p:cNvPr id="44" name="직선 연결선 43"/>
            <p:cNvCxnSpPr/>
            <p:nvPr/>
          </p:nvCxnSpPr>
          <p:spPr>
            <a:xfrm flipH="1">
              <a:off x="890740" y="3817290"/>
              <a:ext cx="23710" cy="2770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직선 연결선 46"/>
            <p:cNvCxnSpPr/>
            <p:nvPr/>
          </p:nvCxnSpPr>
          <p:spPr>
            <a:xfrm flipH="1">
              <a:off x="2377462" y="3840941"/>
              <a:ext cx="17740" cy="27624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직선 연결선 47"/>
            <p:cNvCxnSpPr/>
            <p:nvPr/>
          </p:nvCxnSpPr>
          <p:spPr>
            <a:xfrm>
              <a:off x="3873086" y="3840941"/>
              <a:ext cx="0" cy="28790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9" name="직선 화살표 연결선 48"/>
          <p:cNvCxnSpPr/>
          <p:nvPr/>
        </p:nvCxnSpPr>
        <p:spPr>
          <a:xfrm flipV="1">
            <a:off x="914450" y="4219252"/>
            <a:ext cx="1480752" cy="6035"/>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846634" y="3702067"/>
            <a:ext cx="1656184" cy="523220"/>
          </a:xfrm>
          <a:prstGeom prst="rect">
            <a:avLst/>
          </a:prstGeom>
          <a:noFill/>
        </p:spPr>
        <p:txBody>
          <a:bodyPr wrap="square" rtlCol="0">
            <a:spAutoFit/>
          </a:bodyPr>
          <a:lstStyle/>
          <a:p>
            <a:r>
              <a:rPr lang="en-US" altLang="ko-KR" sz="1400" b="1" u="sng" dirty="0" smtClean="0">
                <a:solidFill>
                  <a:srgbClr val="00B050"/>
                </a:solidFill>
              </a:rPr>
              <a:t>Primitive to report</a:t>
            </a:r>
          </a:p>
          <a:p>
            <a:r>
              <a:rPr lang="en-US" altLang="ko-KR" sz="1400" b="1" u="sng" dirty="0" smtClean="0">
                <a:solidFill>
                  <a:srgbClr val="00B050"/>
                </a:solidFill>
              </a:rPr>
              <a:t>bad link status</a:t>
            </a:r>
            <a:endParaRPr lang="ko-KR" altLang="en-US" sz="1400" b="1" u="sng" dirty="0">
              <a:solidFill>
                <a:srgbClr val="00B050"/>
              </a:solidFill>
            </a:endParaRPr>
          </a:p>
        </p:txBody>
      </p:sp>
      <p:cxnSp>
        <p:nvCxnSpPr>
          <p:cNvPr id="59" name="직선 화살표 연결선 58"/>
          <p:cNvCxnSpPr/>
          <p:nvPr/>
        </p:nvCxnSpPr>
        <p:spPr>
          <a:xfrm>
            <a:off x="2410637" y="4435275"/>
            <a:ext cx="4295883" cy="14655"/>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1" name="직사각형 60"/>
          <p:cNvSpPr/>
          <p:nvPr/>
        </p:nvSpPr>
        <p:spPr>
          <a:xfrm>
            <a:off x="285270" y="2707084"/>
            <a:ext cx="4176464" cy="2712198"/>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2" name="Picture 2" descr="C:\Users\user\AppData\Local\Microsoft\Windows\Temporary Internet Files\Content.IE5\EVQU9V7S\MC900433826[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7829" y="2204864"/>
            <a:ext cx="1073084" cy="877662"/>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p:cNvSpPr txBox="1"/>
          <p:nvPr/>
        </p:nvSpPr>
        <p:spPr>
          <a:xfrm>
            <a:off x="1435132" y="3009250"/>
            <a:ext cx="1951010" cy="369332"/>
          </a:xfrm>
          <a:prstGeom prst="rect">
            <a:avLst/>
          </a:prstGeom>
          <a:noFill/>
        </p:spPr>
        <p:txBody>
          <a:bodyPr wrap="square" rtlCol="0">
            <a:spAutoFit/>
          </a:bodyPr>
          <a:lstStyle/>
          <a:p>
            <a:pPr algn="ctr"/>
            <a:r>
              <a:rPr lang="en-US" altLang="ko-KR" dirty="0" smtClean="0"/>
              <a:t>Mobile Node (MN)</a:t>
            </a:r>
          </a:p>
        </p:txBody>
      </p:sp>
      <p:grpSp>
        <p:nvGrpSpPr>
          <p:cNvPr id="7" name="그룹 6"/>
          <p:cNvGrpSpPr/>
          <p:nvPr/>
        </p:nvGrpSpPr>
        <p:grpSpPr>
          <a:xfrm>
            <a:off x="35496" y="6009577"/>
            <a:ext cx="867099" cy="297905"/>
            <a:chOff x="967336" y="6237312"/>
            <a:chExt cx="1416011" cy="360040"/>
          </a:xfrm>
        </p:grpSpPr>
        <p:cxnSp>
          <p:nvCxnSpPr>
            <p:cNvPr id="64" name="직선 화살표 연결선 63"/>
            <p:cNvCxnSpPr/>
            <p:nvPr/>
          </p:nvCxnSpPr>
          <p:spPr>
            <a:xfrm>
              <a:off x="967336" y="6237312"/>
              <a:ext cx="1404156"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직선 화살표 연결선 64"/>
            <p:cNvCxnSpPr/>
            <p:nvPr/>
          </p:nvCxnSpPr>
          <p:spPr>
            <a:xfrm>
              <a:off x="979191" y="6597352"/>
              <a:ext cx="1404156" cy="0"/>
            </a:xfrm>
            <a:prstGeom prst="straightConnector1">
              <a:avLst/>
            </a:prstGeom>
            <a:ln w="31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66" name="TextBox 65"/>
          <p:cNvSpPr txBox="1"/>
          <p:nvPr/>
        </p:nvSpPr>
        <p:spPr>
          <a:xfrm>
            <a:off x="971600" y="5855690"/>
            <a:ext cx="3792714" cy="307777"/>
          </a:xfrm>
          <a:prstGeom prst="rect">
            <a:avLst/>
          </a:prstGeom>
          <a:noFill/>
        </p:spPr>
        <p:txBody>
          <a:bodyPr wrap="square" rtlCol="0">
            <a:spAutoFit/>
          </a:bodyPr>
          <a:lstStyle/>
          <a:p>
            <a:r>
              <a:rPr lang="en-US" altLang="ko-KR" sz="1400" b="1" dirty="0" smtClean="0">
                <a:solidFill>
                  <a:srgbClr val="00B050"/>
                </a:solidFill>
              </a:rPr>
              <a:t>Proposed Media Independent Service Message</a:t>
            </a:r>
          </a:p>
        </p:txBody>
      </p:sp>
      <p:sp>
        <p:nvSpPr>
          <p:cNvPr id="67" name="TextBox 66"/>
          <p:cNvSpPr txBox="1"/>
          <p:nvPr/>
        </p:nvSpPr>
        <p:spPr>
          <a:xfrm>
            <a:off x="1012208" y="6143722"/>
            <a:ext cx="3546370" cy="307777"/>
          </a:xfrm>
          <a:prstGeom prst="rect">
            <a:avLst/>
          </a:prstGeom>
          <a:noFill/>
        </p:spPr>
        <p:txBody>
          <a:bodyPr wrap="square" rtlCol="0">
            <a:spAutoFit/>
          </a:bodyPr>
          <a:lstStyle/>
          <a:p>
            <a:r>
              <a:rPr lang="en-US" altLang="ko-KR" sz="1400" dirty="0" smtClean="0"/>
              <a:t>Media Independent  Primitive or Message</a:t>
            </a:r>
          </a:p>
        </p:txBody>
      </p:sp>
      <p:grpSp>
        <p:nvGrpSpPr>
          <p:cNvPr id="9" name="그룹 8"/>
          <p:cNvGrpSpPr/>
          <p:nvPr/>
        </p:nvGrpSpPr>
        <p:grpSpPr>
          <a:xfrm>
            <a:off x="2987824" y="4055491"/>
            <a:ext cx="3888432" cy="307777"/>
            <a:chOff x="3059832" y="4175268"/>
            <a:chExt cx="3888432" cy="307777"/>
          </a:xfrm>
        </p:grpSpPr>
        <p:sp>
          <p:nvSpPr>
            <p:cNvPr id="8" name="직사각형 7"/>
            <p:cNvSpPr/>
            <p:nvPr/>
          </p:nvSpPr>
          <p:spPr>
            <a:xfrm>
              <a:off x="3059832" y="4259232"/>
              <a:ext cx="3240360" cy="223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0" name="TextBox 49"/>
            <p:cNvSpPr txBox="1"/>
            <p:nvPr/>
          </p:nvSpPr>
          <p:spPr>
            <a:xfrm>
              <a:off x="3268944" y="4175268"/>
              <a:ext cx="3679320" cy="307777"/>
            </a:xfrm>
            <a:prstGeom prst="rect">
              <a:avLst/>
            </a:prstGeom>
            <a:noFill/>
          </p:spPr>
          <p:txBody>
            <a:bodyPr wrap="square" rtlCol="0">
              <a:spAutoFit/>
            </a:bodyPr>
            <a:lstStyle/>
            <a:p>
              <a:r>
                <a:rPr lang="en-US" altLang="ko-KR" sz="1400" b="1" u="sng" dirty="0" smtClean="0">
                  <a:solidFill>
                    <a:srgbClr val="00B050"/>
                  </a:solidFill>
                </a:rPr>
                <a:t>Message to report link status of MN</a:t>
              </a:r>
              <a:endParaRPr lang="ko-KR" altLang="en-US" sz="1400" b="1" u="sng" dirty="0">
                <a:solidFill>
                  <a:srgbClr val="00B050"/>
                </a:solidFill>
              </a:endParaRPr>
            </a:p>
          </p:txBody>
        </p:sp>
      </p:grpSp>
      <p:sp>
        <p:nvSpPr>
          <p:cNvPr id="53" name="직사각형 52"/>
          <p:cNvSpPr/>
          <p:nvPr/>
        </p:nvSpPr>
        <p:spPr>
          <a:xfrm>
            <a:off x="4716016" y="3173658"/>
            <a:ext cx="1080120" cy="54153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Link Layer</a:t>
            </a:r>
          </a:p>
          <a:p>
            <a:pPr algn="ctr"/>
            <a:r>
              <a:rPr lang="en-US" altLang="ko-KR" sz="1600" dirty="0" smtClean="0">
                <a:solidFill>
                  <a:schemeClr val="tx1"/>
                </a:solidFill>
              </a:rPr>
              <a:t>L1/L2</a:t>
            </a:r>
            <a:endParaRPr lang="ko-KR" altLang="en-US" sz="1600" dirty="0">
              <a:solidFill>
                <a:schemeClr val="tx1"/>
              </a:solidFill>
            </a:endParaRPr>
          </a:p>
        </p:txBody>
      </p:sp>
      <p:grpSp>
        <p:nvGrpSpPr>
          <p:cNvPr id="27" name="그룹 26"/>
          <p:cNvGrpSpPr/>
          <p:nvPr/>
        </p:nvGrpSpPr>
        <p:grpSpPr>
          <a:xfrm>
            <a:off x="4644008" y="5712255"/>
            <a:ext cx="1733684" cy="523220"/>
            <a:chOff x="4644008" y="6063662"/>
            <a:chExt cx="1733684" cy="523220"/>
          </a:xfrm>
        </p:grpSpPr>
        <p:sp>
          <p:nvSpPr>
            <p:cNvPr id="45" name="직사각형 44"/>
            <p:cNvSpPr/>
            <p:nvPr/>
          </p:nvSpPr>
          <p:spPr>
            <a:xfrm>
              <a:off x="4734018" y="6093296"/>
              <a:ext cx="1550150" cy="493586"/>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dirty="0">
                <a:solidFill>
                  <a:srgbClr val="00B050"/>
                </a:solidFill>
              </a:endParaRPr>
            </a:p>
          </p:txBody>
        </p:sp>
        <p:sp>
          <p:nvSpPr>
            <p:cNvPr id="26" name="직사각형 25"/>
            <p:cNvSpPr/>
            <p:nvPr/>
          </p:nvSpPr>
          <p:spPr>
            <a:xfrm>
              <a:off x="4644008" y="6063662"/>
              <a:ext cx="1733684" cy="523220"/>
            </a:xfrm>
            <a:prstGeom prst="rect">
              <a:avLst/>
            </a:prstGeom>
          </p:spPr>
          <p:txBody>
            <a:bodyPr wrap="square">
              <a:spAutoFit/>
            </a:bodyPr>
            <a:lstStyle/>
            <a:p>
              <a:pPr algn="ctr"/>
              <a:r>
                <a:rPr lang="en-US" altLang="ko-KR" sz="1400" dirty="0" smtClean="0">
                  <a:solidFill>
                    <a:srgbClr val="00B050"/>
                  </a:solidFill>
                </a:rPr>
                <a:t>Resource allocation is changed. </a:t>
              </a:r>
              <a:endParaRPr lang="ko-KR" altLang="en-US" sz="1400" dirty="0">
                <a:solidFill>
                  <a:srgbClr val="00B050"/>
                </a:solidFill>
              </a:endParaRPr>
            </a:p>
          </p:txBody>
        </p:sp>
      </p:grpSp>
      <p:sp>
        <p:nvSpPr>
          <p:cNvPr id="39" name="슬라이드 번호 개체 틀 38"/>
          <p:cNvSpPr>
            <a:spLocks noGrp="1"/>
          </p:cNvSpPr>
          <p:nvPr>
            <p:ph type="sldNum" sz="quarter" idx="11"/>
          </p:nvPr>
        </p:nvSpPr>
        <p:spPr>
          <a:xfrm>
            <a:off x="7772400" y="6504384"/>
            <a:ext cx="685800" cy="381000"/>
          </a:xfrm>
        </p:spPr>
        <p:txBody>
          <a:bodyPr/>
          <a:lstStyle/>
          <a:p>
            <a:fld id="{F29C0F80-CD8F-472D-AFB6-6F74E86F726D}" type="slidenum">
              <a:rPr lang="en-US" altLang="ja-JP" smtClean="0">
                <a:solidFill>
                  <a:srgbClr val="000000"/>
                </a:solidFill>
              </a:rPr>
              <a:pPr/>
              <a:t>11</a:t>
            </a:fld>
            <a:endParaRPr lang="en-US" altLang="ja-JP" dirty="0">
              <a:solidFill>
                <a:srgbClr val="000000"/>
              </a:solidFill>
            </a:endParaRPr>
          </a:p>
        </p:txBody>
      </p:sp>
      <p:cxnSp>
        <p:nvCxnSpPr>
          <p:cNvPr id="68" name="직선 화살표 연결선 67"/>
          <p:cNvCxnSpPr/>
          <p:nvPr/>
        </p:nvCxnSpPr>
        <p:spPr>
          <a:xfrm flipV="1">
            <a:off x="6680212" y="4506937"/>
            <a:ext cx="1525634" cy="6034"/>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6657278" y="3789040"/>
            <a:ext cx="1656184" cy="738664"/>
          </a:xfrm>
          <a:prstGeom prst="rect">
            <a:avLst/>
          </a:prstGeom>
          <a:noFill/>
        </p:spPr>
        <p:txBody>
          <a:bodyPr wrap="square" rtlCol="0">
            <a:spAutoFit/>
          </a:bodyPr>
          <a:lstStyle/>
          <a:p>
            <a:r>
              <a:rPr lang="en-US" altLang="ko-KR" sz="1400" b="1" u="sng" dirty="0" smtClean="0">
                <a:solidFill>
                  <a:srgbClr val="00B050"/>
                </a:solidFill>
              </a:rPr>
              <a:t>Primitive to report</a:t>
            </a:r>
          </a:p>
          <a:p>
            <a:r>
              <a:rPr lang="en-US" altLang="ko-KR" sz="1400" b="1" u="sng" dirty="0" smtClean="0">
                <a:solidFill>
                  <a:srgbClr val="00B050"/>
                </a:solidFill>
              </a:rPr>
              <a:t>MN’s bad link status</a:t>
            </a:r>
            <a:endParaRPr lang="ko-KR" altLang="en-US" sz="1400" b="1" u="sng" dirty="0">
              <a:solidFill>
                <a:srgbClr val="00B050"/>
              </a:solidFill>
            </a:endParaRPr>
          </a:p>
        </p:txBody>
      </p:sp>
      <p:sp>
        <p:nvSpPr>
          <p:cNvPr id="51" name="TextBox 50"/>
          <p:cNvSpPr txBox="1"/>
          <p:nvPr/>
        </p:nvSpPr>
        <p:spPr>
          <a:xfrm>
            <a:off x="5032514" y="4922004"/>
            <a:ext cx="1800200" cy="523220"/>
          </a:xfrm>
          <a:prstGeom prst="rect">
            <a:avLst/>
          </a:prstGeom>
          <a:noFill/>
        </p:spPr>
        <p:txBody>
          <a:bodyPr wrap="square" rtlCol="0">
            <a:spAutoFit/>
          </a:bodyPr>
          <a:lstStyle/>
          <a:p>
            <a:r>
              <a:rPr lang="en-US" altLang="ko-KR" sz="1400" b="1" u="sng" dirty="0" smtClean="0">
                <a:solidFill>
                  <a:srgbClr val="00B050"/>
                </a:solidFill>
              </a:rPr>
              <a:t>Primitive to change resource allocation</a:t>
            </a:r>
            <a:endParaRPr lang="ko-KR" altLang="en-US" sz="1400" b="1" u="sng" dirty="0">
              <a:solidFill>
                <a:srgbClr val="00B050"/>
              </a:solidFill>
            </a:endParaRPr>
          </a:p>
        </p:txBody>
      </p:sp>
    </p:spTree>
    <p:extLst>
      <p:ext uri="{BB962C8B-B14F-4D97-AF65-F5344CB8AC3E}">
        <p14:creationId xmlns:p14="http://schemas.microsoft.com/office/powerpoint/2010/main" val="42061076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직사각형 13"/>
          <p:cNvSpPr/>
          <p:nvPr/>
        </p:nvSpPr>
        <p:spPr>
          <a:xfrm>
            <a:off x="6228184" y="3680157"/>
            <a:ext cx="748688" cy="28803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15" name="내용 개체 틀 14"/>
          <p:cNvSpPr>
            <a:spLocks noGrp="1"/>
          </p:cNvSpPr>
          <p:nvPr>
            <p:ph idx="1"/>
          </p:nvPr>
        </p:nvSpPr>
        <p:spPr>
          <a:xfrm>
            <a:off x="251520" y="1268761"/>
            <a:ext cx="8640960" cy="1152128"/>
          </a:xfrm>
        </p:spPr>
        <p:txBody>
          <a:bodyPr>
            <a:normAutofit fontScale="85000" lnSpcReduction="20000"/>
          </a:bodyPr>
          <a:lstStyle/>
          <a:p>
            <a:pPr algn="just"/>
            <a:r>
              <a:rPr lang="en-US" altLang="ko-KR" dirty="0" smtClean="0"/>
              <a:t>By monitoring link status of AP, AP allocates </a:t>
            </a:r>
            <a:r>
              <a:rPr lang="en-US" altLang="ko-KR" dirty="0"/>
              <a:t>AP can allocate the most appropriate resources </a:t>
            </a:r>
            <a:r>
              <a:rPr lang="en-US" altLang="ko-KR" dirty="0" smtClean="0"/>
              <a:t>for </a:t>
            </a:r>
            <a:r>
              <a:rPr lang="en-US" altLang="ko-KR" dirty="0"/>
              <a:t>MN</a:t>
            </a:r>
            <a:r>
              <a:rPr lang="en-US" altLang="ko-KR" dirty="0" smtClean="0"/>
              <a:t>.</a:t>
            </a:r>
          </a:p>
          <a:p>
            <a:pPr algn="just"/>
            <a:r>
              <a:rPr lang="en-US" altLang="ko-KR" dirty="0" smtClean="0"/>
              <a:t>AP, neighboring AP, and neighboring MN can use different communication technologies.</a:t>
            </a:r>
            <a:endParaRPr lang="ko-KR" altLang="en-US" dirty="0"/>
          </a:p>
          <a:p>
            <a:pPr algn="just"/>
            <a:endParaRPr lang="en-US" altLang="ko-KR" dirty="0"/>
          </a:p>
        </p:txBody>
      </p:sp>
      <p:sp>
        <p:nvSpPr>
          <p:cNvPr id="16" name="TextBox 15"/>
          <p:cNvSpPr txBox="1"/>
          <p:nvPr/>
        </p:nvSpPr>
        <p:spPr>
          <a:xfrm>
            <a:off x="390469" y="3497542"/>
            <a:ext cx="3605467" cy="338554"/>
          </a:xfrm>
          <a:prstGeom prst="rect">
            <a:avLst/>
          </a:prstGeom>
          <a:noFill/>
        </p:spPr>
        <p:txBody>
          <a:bodyPr wrap="square" rtlCol="0">
            <a:spAutoFit/>
          </a:bodyPr>
          <a:lstStyle/>
          <a:p>
            <a:r>
              <a:rPr lang="en-US" altLang="ko-KR" sz="1600" dirty="0"/>
              <a:t>AP, neighboring AP, </a:t>
            </a:r>
            <a:r>
              <a:rPr lang="en-US" altLang="ko-KR" sz="1600" dirty="0" smtClean="0"/>
              <a:t>and </a:t>
            </a:r>
            <a:r>
              <a:rPr lang="en-US" altLang="ko-KR" sz="1600" dirty="0"/>
              <a:t>neighboring MN</a:t>
            </a:r>
            <a:endParaRPr lang="en-US" altLang="ko-KR" sz="1600" dirty="0" smtClean="0"/>
          </a:p>
        </p:txBody>
      </p:sp>
      <p:sp>
        <p:nvSpPr>
          <p:cNvPr id="17" name="TextBox 16"/>
          <p:cNvSpPr txBox="1"/>
          <p:nvPr/>
        </p:nvSpPr>
        <p:spPr>
          <a:xfrm>
            <a:off x="5220072" y="3275692"/>
            <a:ext cx="2808312" cy="369332"/>
          </a:xfrm>
          <a:prstGeom prst="rect">
            <a:avLst/>
          </a:prstGeom>
          <a:noFill/>
        </p:spPr>
        <p:txBody>
          <a:bodyPr wrap="square" rtlCol="0">
            <a:spAutoFit/>
          </a:bodyPr>
          <a:lstStyle/>
          <a:p>
            <a:pPr algn="ctr"/>
            <a:r>
              <a:rPr lang="en-US" altLang="ko-KR" dirty="0" smtClean="0"/>
              <a:t>AP</a:t>
            </a:r>
            <a:endParaRPr lang="ko-KR" altLang="en-US" dirty="0"/>
          </a:p>
        </p:txBody>
      </p:sp>
      <p:sp>
        <p:nvSpPr>
          <p:cNvPr id="19" name="직사각형 18"/>
          <p:cNvSpPr/>
          <p:nvPr/>
        </p:nvSpPr>
        <p:spPr>
          <a:xfrm>
            <a:off x="4683803" y="3360492"/>
            <a:ext cx="748688" cy="61004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dirty="0">
                <a:solidFill>
                  <a:schemeClr val="tx1"/>
                </a:solidFill>
              </a:rPr>
              <a:t>Link </a:t>
            </a:r>
            <a:r>
              <a:rPr lang="en-US" altLang="ko-KR" sz="1200" dirty="0" smtClean="0">
                <a:solidFill>
                  <a:schemeClr val="tx1"/>
                </a:solidFill>
              </a:rPr>
              <a:t>Layer</a:t>
            </a:r>
          </a:p>
          <a:p>
            <a:pPr algn="ctr"/>
            <a:r>
              <a:rPr lang="en-US" altLang="ko-KR" sz="1600" dirty="0" smtClean="0">
                <a:solidFill>
                  <a:schemeClr val="tx1"/>
                </a:solidFill>
              </a:rPr>
              <a:t>L1/L2</a:t>
            </a:r>
            <a:endParaRPr lang="ko-KR" altLang="en-US" sz="1600" dirty="0">
              <a:solidFill>
                <a:schemeClr val="tx1"/>
              </a:solidFill>
            </a:endParaRPr>
          </a:p>
        </p:txBody>
      </p:sp>
      <p:sp>
        <p:nvSpPr>
          <p:cNvPr id="20" name="직사각형 19"/>
          <p:cNvSpPr/>
          <p:nvPr/>
        </p:nvSpPr>
        <p:spPr>
          <a:xfrm>
            <a:off x="7855760" y="3429000"/>
            <a:ext cx="748688" cy="54992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cxnSp>
        <p:nvCxnSpPr>
          <p:cNvPr id="22" name="직선 연결선 21"/>
          <p:cNvCxnSpPr/>
          <p:nvPr/>
        </p:nvCxnSpPr>
        <p:spPr>
          <a:xfrm>
            <a:off x="5046808" y="3970538"/>
            <a:ext cx="11339" cy="26268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6624228" y="3978922"/>
            <a:ext cx="636" cy="26184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8324808" y="3964651"/>
            <a:ext cx="0" cy="26184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07504" y="3769295"/>
            <a:ext cx="4613580" cy="307777"/>
          </a:xfrm>
          <a:prstGeom prst="rect">
            <a:avLst/>
          </a:prstGeom>
          <a:noFill/>
        </p:spPr>
        <p:txBody>
          <a:bodyPr wrap="square" rtlCol="0">
            <a:spAutoFit/>
          </a:bodyPr>
          <a:lstStyle/>
          <a:p>
            <a:r>
              <a:rPr lang="en-US" altLang="ko-KR" sz="1400" dirty="0" smtClean="0">
                <a:solidFill>
                  <a:srgbClr val="0070C0"/>
                </a:solidFill>
              </a:rPr>
              <a:t>Radio interference from neighboring AP and neighboring MN  </a:t>
            </a:r>
            <a:endParaRPr lang="ko-KR" altLang="en-US" sz="1400" dirty="0">
              <a:solidFill>
                <a:srgbClr val="0070C0"/>
              </a:solidFill>
            </a:endParaRPr>
          </a:p>
        </p:txBody>
      </p:sp>
      <p:cxnSp>
        <p:nvCxnSpPr>
          <p:cNvPr id="27" name="직선 화살표 연결선 26"/>
          <p:cNvCxnSpPr/>
          <p:nvPr/>
        </p:nvCxnSpPr>
        <p:spPr>
          <a:xfrm>
            <a:off x="5058147" y="4509120"/>
            <a:ext cx="156608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215880" y="4201343"/>
            <a:ext cx="1358456" cy="307777"/>
          </a:xfrm>
          <a:prstGeom prst="rect">
            <a:avLst/>
          </a:prstGeom>
          <a:noFill/>
        </p:spPr>
        <p:txBody>
          <a:bodyPr wrap="square" rtlCol="0">
            <a:spAutoFit/>
          </a:bodyPr>
          <a:lstStyle/>
          <a:p>
            <a:r>
              <a:rPr lang="en-US" altLang="ko-KR" sz="1400" dirty="0" err="1" smtClean="0"/>
              <a:t>Link_Detected</a:t>
            </a:r>
            <a:endParaRPr lang="ko-KR" altLang="en-US" sz="1400" dirty="0"/>
          </a:p>
        </p:txBody>
      </p:sp>
      <p:cxnSp>
        <p:nvCxnSpPr>
          <p:cNvPr id="29" name="직선 화살표 연결선 28"/>
          <p:cNvCxnSpPr/>
          <p:nvPr/>
        </p:nvCxnSpPr>
        <p:spPr>
          <a:xfrm flipV="1">
            <a:off x="6624228" y="4777988"/>
            <a:ext cx="1700580" cy="191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588224" y="4447013"/>
            <a:ext cx="2052228" cy="307777"/>
          </a:xfrm>
          <a:prstGeom prst="rect">
            <a:avLst/>
          </a:prstGeom>
          <a:noFill/>
        </p:spPr>
        <p:txBody>
          <a:bodyPr wrap="square" rtlCol="0">
            <a:spAutoFit/>
          </a:bodyPr>
          <a:lstStyle/>
          <a:p>
            <a:r>
              <a:rPr lang="en-US" altLang="ko-KR" sz="1400" dirty="0" err="1" smtClean="0"/>
              <a:t>MIH_Link_Detected</a:t>
            </a:r>
            <a:endParaRPr lang="ko-KR" altLang="en-US" sz="1400" dirty="0"/>
          </a:p>
        </p:txBody>
      </p:sp>
      <p:cxnSp>
        <p:nvCxnSpPr>
          <p:cNvPr id="32" name="직선 화살표 연결선 31"/>
          <p:cNvCxnSpPr/>
          <p:nvPr/>
        </p:nvCxnSpPr>
        <p:spPr>
          <a:xfrm flipH="1">
            <a:off x="6612164" y="5301208"/>
            <a:ext cx="1712644"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H="1">
            <a:off x="5058147" y="5661248"/>
            <a:ext cx="1541493"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직사각형 45"/>
          <p:cNvSpPr/>
          <p:nvPr/>
        </p:nvSpPr>
        <p:spPr>
          <a:xfrm>
            <a:off x="4572000" y="2852935"/>
            <a:ext cx="4176464" cy="381642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1"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8840" y="2564904"/>
            <a:ext cx="510849"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901800"/>
            <a:ext cx="510849" cy="702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슬라이드 번호 개체 틀 2"/>
          <p:cNvSpPr>
            <a:spLocks noGrp="1"/>
          </p:cNvSpPr>
          <p:nvPr>
            <p:ph type="sldNum" sz="quarter" idx="11"/>
          </p:nvPr>
        </p:nvSpPr>
        <p:spPr>
          <a:xfrm>
            <a:off x="8420472" y="6400800"/>
            <a:ext cx="685800" cy="381000"/>
          </a:xfrm>
        </p:spPr>
        <p:txBody>
          <a:bodyPr/>
          <a:lstStyle/>
          <a:p>
            <a:fld id="{F29C0F80-CD8F-472D-AFB6-6F74E86F726D}" type="slidenum">
              <a:rPr lang="en-US" altLang="ja-JP" smtClean="0">
                <a:solidFill>
                  <a:srgbClr val="000000"/>
                </a:solidFill>
              </a:rPr>
              <a:pPr/>
              <a:t>12</a:t>
            </a:fld>
            <a:endParaRPr lang="en-US" altLang="ja-JP">
              <a:solidFill>
                <a:srgbClr val="000000"/>
              </a:solidFill>
            </a:endParaRPr>
          </a:p>
        </p:txBody>
      </p:sp>
      <p:sp>
        <p:nvSpPr>
          <p:cNvPr id="35" name="제목 1"/>
          <p:cNvSpPr>
            <a:spLocks noGrp="1"/>
          </p:cNvSpPr>
          <p:nvPr>
            <p:ph type="title"/>
          </p:nvPr>
        </p:nvSpPr>
        <p:spPr>
          <a:xfrm>
            <a:off x="0" y="228600"/>
            <a:ext cx="9144000" cy="685800"/>
          </a:xfrm>
          <a:noFill/>
        </p:spPr>
        <p:txBody>
          <a:bodyPr>
            <a:noAutofit/>
          </a:bodyPr>
          <a:lstStyle/>
          <a:p>
            <a:pPr eaLnBrk="1" hangingPunct="1"/>
            <a:r>
              <a:rPr lang="en-US" altLang="ja-JP" sz="2400" dirty="0" smtClean="0">
                <a:latin typeface="Times New Roman" pitchFamily="18" charset="0"/>
                <a:ea typeface="ＭＳ Ｐゴシック" pitchFamily="50" charset="-128"/>
                <a:cs typeface="Times New Roman" pitchFamily="18" charset="0"/>
              </a:rPr>
              <a:t>Use </a:t>
            </a:r>
            <a:r>
              <a:rPr lang="en-US" altLang="ja-JP" sz="2400" dirty="0">
                <a:latin typeface="Times New Roman" pitchFamily="18" charset="0"/>
                <a:ea typeface="ＭＳ Ｐゴシック" pitchFamily="50" charset="-128"/>
                <a:cs typeface="Times New Roman" pitchFamily="18" charset="0"/>
              </a:rPr>
              <a:t>c</a:t>
            </a:r>
            <a:r>
              <a:rPr lang="en-US" altLang="ja-JP" sz="2400" dirty="0" smtClean="0">
                <a:latin typeface="Times New Roman" pitchFamily="18" charset="0"/>
                <a:ea typeface="ＭＳ Ｐゴシック" pitchFamily="50" charset="-128"/>
                <a:cs typeface="Times New Roman" pitchFamily="18" charset="0"/>
              </a:rPr>
              <a:t>ase 2</a:t>
            </a:r>
            <a:r>
              <a:rPr lang="en-US" altLang="ja-JP" sz="2400" dirty="0">
                <a:latin typeface="Times New Roman" pitchFamily="18" charset="0"/>
                <a:ea typeface="ＭＳ Ｐゴシック" pitchFamily="50" charset="-128"/>
                <a:cs typeface="Times New Roman" pitchFamily="18" charset="0"/>
              </a:rPr>
              <a:t>: Radio resource management </a:t>
            </a:r>
            <a:r>
              <a:rPr lang="en-US" altLang="ja-JP" sz="2400" dirty="0" smtClean="0">
                <a:latin typeface="Times New Roman" pitchFamily="18" charset="0"/>
                <a:ea typeface="ＭＳ Ｐゴシック" pitchFamily="50" charset="-128"/>
                <a:cs typeface="Times New Roman" pitchFamily="18" charset="0"/>
              </a:rPr>
              <a:t>based on </a:t>
            </a:r>
            <a:br>
              <a:rPr lang="en-US" altLang="ja-JP" sz="2400" dirty="0" smtClean="0">
                <a:latin typeface="Times New Roman" pitchFamily="18" charset="0"/>
                <a:ea typeface="ＭＳ Ｐゴシック" pitchFamily="50" charset="-128"/>
                <a:cs typeface="Times New Roman" pitchFamily="18" charset="0"/>
              </a:rPr>
            </a:br>
            <a:r>
              <a:rPr lang="en-US" altLang="ja-JP" sz="2400" dirty="0" smtClean="0">
                <a:latin typeface="Times New Roman" pitchFamily="18" charset="0"/>
                <a:ea typeface="ＭＳ Ｐゴシック" pitchFamily="50" charset="-128"/>
                <a:cs typeface="Times New Roman" pitchFamily="18" charset="0"/>
              </a:rPr>
              <a:t>link </a:t>
            </a:r>
            <a:r>
              <a:rPr lang="en-US" altLang="ja-JP" sz="2400" dirty="0">
                <a:latin typeface="Times New Roman" pitchFamily="18" charset="0"/>
                <a:ea typeface="ＭＳ Ｐゴシック" pitchFamily="50" charset="-128"/>
                <a:cs typeface="Times New Roman" pitchFamily="18" charset="0"/>
              </a:rPr>
              <a:t>s</a:t>
            </a:r>
            <a:r>
              <a:rPr lang="en-US" altLang="ja-JP" sz="2400" dirty="0" smtClean="0">
                <a:latin typeface="Times New Roman" pitchFamily="18" charset="0"/>
                <a:ea typeface="ＭＳ Ｐゴシック" pitchFamily="50" charset="-128"/>
                <a:cs typeface="Times New Roman" pitchFamily="18" charset="0"/>
              </a:rPr>
              <a:t>tatus of AP</a:t>
            </a:r>
            <a:endParaRPr lang="en-US" altLang="ja-JP" sz="2400" dirty="0">
              <a:latin typeface="Times New Roman" pitchFamily="18" charset="0"/>
              <a:ea typeface="ＭＳ Ｐゴシック" pitchFamily="50" charset="-128"/>
              <a:cs typeface="Times New Roman" pitchFamily="18" charset="0"/>
            </a:endParaRPr>
          </a:p>
        </p:txBody>
      </p:sp>
      <p:cxnSp>
        <p:nvCxnSpPr>
          <p:cNvPr id="36" name="직선 화살표 연결선 35"/>
          <p:cNvCxnSpPr/>
          <p:nvPr/>
        </p:nvCxnSpPr>
        <p:spPr>
          <a:xfrm>
            <a:off x="270799" y="4135721"/>
            <a:ext cx="4767271" cy="0"/>
          </a:xfrm>
          <a:prstGeom prst="straightConnector1">
            <a:avLst/>
          </a:prstGeom>
          <a:ln w="57150">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588224" y="4777988"/>
            <a:ext cx="1800200" cy="523220"/>
          </a:xfrm>
          <a:prstGeom prst="rect">
            <a:avLst/>
          </a:prstGeom>
          <a:noFill/>
        </p:spPr>
        <p:txBody>
          <a:bodyPr wrap="square" rtlCol="0">
            <a:spAutoFit/>
          </a:bodyPr>
          <a:lstStyle/>
          <a:p>
            <a:r>
              <a:rPr lang="en-US" altLang="ko-KR" sz="1400" b="1" u="sng" dirty="0" smtClean="0">
                <a:solidFill>
                  <a:srgbClr val="00B050"/>
                </a:solidFill>
              </a:rPr>
              <a:t>Primitive to change resource allocation</a:t>
            </a:r>
            <a:endParaRPr lang="ko-KR" altLang="en-US" sz="1400" b="1" u="sng" dirty="0">
              <a:solidFill>
                <a:srgbClr val="00B050"/>
              </a:solidFill>
            </a:endParaRPr>
          </a:p>
        </p:txBody>
      </p:sp>
      <p:sp>
        <p:nvSpPr>
          <p:cNvPr id="34" name="TextBox 33"/>
          <p:cNvSpPr txBox="1"/>
          <p:nvPr/>
        </p:nvSpPr>
        <p:spPr>
          <a:xfrm>
            <a:off x="5004048" y="5066020"/>
            <a:ext cx="1800200" cy="523220"/>
          </a:xfrm>
          <a:prstGeom prst="rect">
            <a:avLst/>
          </a:prstGeom>
          <a:noFill/>
        </p:spPr>
        <p:txBody>
          <a:bodyPr wrap="square" rtlCol="0">
            <a:spAutoFit/>
          </a:bodyPr>
          <a:lstStyle/>
          <a:p>
            <a:r>
              <a:rPr lang="en-US" altLang="ko-KR" sz="1400" b="1" u="sng" dirty="0" smtClean="0">
                <a:solidFill>
                  <a:srgbClr val="00B050"/>
                </a:solidFill>
              </a:rPr>
              <a:t>Primitive to change resource allocation</a:t>
            </a:r>
            <a:endParaRPr lang="ko-KR" altLang="en-US" sz="1400" b="1" u="sng" dirty="0">
              <a:solidFill>
                <a:srgbClr val="00B050"/>
              </a:solidFill>
            </a:endParaRPr>
          </a:p>
        </p:txBody>
      </p:sp>
      <p:grpSp>
        <p:nvGrpSpPr>
          <p:cNvPr id="38" name="그룹 37"/>
          <p:cNvGrpSpPr/>
          <p:nvPr/>
        </p:nvGrpSpPr>
        <p:grpSpPr>
          <a:xfrm>
            <a:off x="4683803" y="5877272"/>
            <a:ext cx="1733684" cy="523220"/>
            <a:chOff x="4644008" y="6063662"/>
            <a:chExt cx="1733684" cy="523220"/>
          </a:xfrm>
        </p:grpSpPr>
        <p:sp>
          <p:nvSpPr>
            <p:cNvPr id="41" name="직사각형 40"/>
            <p:cNvSpPr/>
            <p:nvPr/>
          </p:nvSpPr>
          <p:spPr>
            <a:xfrm>
              <a:off x="4734018" y="6093296"/>
              <a:ext cx="1550150" cy="493586"/>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dirty="0">
                <a:solidFill>
                  <a:srgbClr val="00B050"/>
                </a:solidFill>
              </a:endParaRPr>
            </a:p>
          </p:txBody>
        </p:sp>
        <p:sp>
          <p:nvSpPr>
            <p:cNvPr id="42" name="직사각형 41"/>
            <p:cNvSpPr/>
            <p:nvPr/>
          </p:nvSpPr>
          <p:spPr>
            <a:xfrm>
              <a:off x="4644008" y="6063662"/>
              <a:ext cx="1733684" cy="523220"/>
            </a:xfrm>
            <a:prstGeom prst="rect">
              <a:avLst/>
            </a:prstGeom>
          </p:spPr>
          <p:txBody>
            <a:bodyPr wrap="square">
              <a:spAutoFit/>
            </a:bodyPr>
            <a:lstStyle/>
            <a:p>
              <a:pPr algn="ctr"/>
              <a:r>
                <a:rPr lang="en-US" altLang="ko-KR" sz="1400" dirty="0" smtClean="0">
                  <a:solidFill>
                    <a:srgbClr val="00B050"/>
                  </a:solidFill>
                </a:rPr>
                <a:t>Resource allocation is changed. </a:t>
              </a:r>
              <a:endParaRPr lang="ko-KR" altLang="en-US" sz="1400" dirty="0">
                <a:solidFill>
                  <a:srgbClr val="00B050"/>
                </a:solidFill>
              </a:endParaRPr>
            </a:p>
          </p:txBody>
        </p:sp>
      </p:grpSp>
      <p:grpSp>
        <p:nvGrpSpPr>
          <p:cNvPr id="40" name="그룹 39"/>
          <p:cNvGrpSpPr/>
          <p:nvPr/>
        </p:nvGrpSpPr>
        <p:grpSpPr>
          <a:xfrm>
            <a:off x="35497" y="5849744"/>
            <a:ext cx="470605" cy="469536"/>
            <a:chOff x="800248" y="6237312"/>
            <a:chExt cx="1169615" cy="360040"/>
          </a:xfrm>
        </p:grpSpPr>
        <p:cxnSp>
          <p:nvCxnSpPr>
            <p:cNvPr id="43" name="직선 화살표 연결선 42"/>
            <p:cNvCxnSpPr>
              <a:endCxn id="45" idx="1"/>
            </p:cNvCxnSpPr>
            <p:nvPr/>
          </p:nvCxnSpPr>
          <p:spPr>
            <a:xfrm>
              <a:off x="800248" y="6237312"/>
              <a:ext cx="1169615" cy="1"/>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a:off x="829207" y="6597352"/>
              <a:ext cx="990678" cy="0"/>
            </a:xfrm>
            <a:prstGeom prst="straightConnector1">
              <a:avLst/>
            </a:prstGeom>
            <a:ln w="31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467544" y="5684059"/>
            <a:ext cx="4392489" cy="307777"/>
          </a:xfrm>
          <a:prstGeom prst="rect">
            <a:avLst/>
          </a:prstGeom>
          <a:noFill/>
        </p:spPr>
        <p:txBody>
          <a:bodyPr wrap="square" rtlCol="0">
            <a:spAutoFit/>
          </a:bodyPr>
          <a:lstStyle/>
          <a:p>
            <a:r>
              <a:rPr lang="en-US" altLang="ko-KR" sz="1400" b="1" dirty="0" smtClean="0">
                <a:solidFill>
                  <a:srgbClr val="00B050"/>
                </a:solidFill>
              </a:rPr>
              <a:t>Proposed Media Independent Primitive or Message</a:t>
            </a:r>
          </a:p>
        </p:txBody>
      </p:sp>
      <p:sp>
        <p:nvSpPr>
          <p:cNvPr id="47" name="TextBox 46"/>
          <p:cNvSpPr txBox="1"/>
          <p:nvPr/>
        </p:nvSpPr>
        <p:spPr>
          <a:xfrm>
            <a:off x="467544" y="6143722"/>
            <a:ext cx="2623688" cy="307777"/>
          </a:xfrm>
          <a:prstGeom prst="rect">
            <a:avLst/>
          </a:prstGeom>
          <a:noFill/>
        </p:spPr>
        <p:txBody>
          <a:bodyPr wrap="square" rtlCol="0">
            <a:spAutoFit/>
          </a:bodyPr>
          <a:lstStyle/>
          <a:p>
            <a:r>
              <a:rPr lang="en-US" altLang="ko-KR" sz="1400" dirty="0" smtClean="0"/>
              <a:t>MIH Primitive or MIH Message</a:t>
            </a:r>
          </a:p>
        </p:txBody>
      </p:sp>
      <p:cxnSp>
        <p:nvCxnSpPr>
          <p:cNvPr id="49" name="직선 화살표 연결선 48"/>
          <p:cNvCxnSpPr/>
          <p:nvPr/>
        </p:nvCxnSpPr>
        <p:spPr>
          <a:xfrm>
            <a:off x="35497" y="5327630"/>
            <a:ext cx="864096" cy="0"/>
          </a:xfrm>
          <a:prstGeom prst="straightConnector1">
            <a:avLst/>
          </a:prstGeom>
          <a:ln w="57150">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971600" y="5173741"/>
            <a:ext cx="1585476" cy="307777"/>
          </a:xfrm>
          <a:prstGeom prst="rect">
            <a:avLst/>
          </a:prstGeom>
          <a:noFill/>
        </p:spPr>
        <p:txBody>
          <a:bodyPr wrap="square" rtlCol="0">
            <a:spAutoFit/>
          </a:bodyPr>
          <a:lstStyle/>
          <a:p>
            <a:r>
              <a:rPr lang="en-US" altLang="ko-KR" sz="1400" dirty="0" smtClean="0">
                <a:solidFill>
                  <a:srgbClr val="0070C0"/>
                </a:solidFill>
              </a:rPr>
              <a:t>Radio interference</a:t>
            </a:r>
          </a:p>
        </p:txBody>
      </p:sp>
      <p:pic>
        <p:nvPicPr>
          <p:cNvPr id="48" name="Picture 2" descr="C:\Users\user\AppData\Local\Microsoft\Windows\Temporary Internet Files\Content.IE5\EVQU9V7S\MC90043382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6342" y="2852936"/>
            <a:ext cx="864096" cy="725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65613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슬라이드 번호 개체 틀 2"/>
          <p:cNvSpPr>
            <a:spLocks noGrp="1"/>
          </p:cNvSpPr>
          <p:nvPr>
            <p:ph type="sldNum" sz="quarter" idx="11"/>
          </p:nvPr>
        </p:nvSpPr>
        <p:spPr>
          <a:xfrm>
            <a:off x="8454654" y="6384748"/>
            <a:ext cx="685800" cy="381000"/>
          </a:xfrm>
        </p:spPr>
        <p:txBody>
          <a:bodyPr/>
          <a:lstStyle/>
          <a:p>
            <a:fld id="{F29C0F80-CD8F-472D-AFB6-6F74E86F726D}" type="slidenum">
              <a:rPr lang="en-US" altLang="ja-JP" smtClean="0">
                <a:solidFill>
                  <a:srgbClr val="000000"/>
                </a:solidFill>
              </a:rPr>
              <a:pPr/>
              <a:t>13</a:t>
            </a:fld>
            <a:endParaRPr lang="en-US" altLang="ja-JP">
              <a:solidFill>
                <a:srgbClr val="000000"/>
              </a:solidFill>
            </a:endParaRPr>
          </a:p>
        </p:txBody>
      </p:sp>
      <p:sp>
        <p:nvSpPr>
          <p:cNvPr id="39" name="제목 1"/>
          <p:cNvSpPr>
            <a:spLocks noGrp="1"/>
          </p:cNvSpPr>
          <p:nvPr>
            <p:ph type="title"/>
          </p:nvPr>
        </p:nvSpPr>
        <p:spPr>
          <a:xfrm>
            <a:off x="0" y="228600"/>
            <a:ext cx="9143999" cy="685800"/>
          </a:xfrm>
          <a:noFill/>
        </p:spPr>
        <p:txBody>
          <a:bodyPr>
            <a:noAutofit/>
          </a:bodyPr>
          <a:lstStyle/>
          <a:p>
            <a:pPr eaLnBrk="1" hangingPunct="1"/>
            <a:r>
              <a:rPr lang="en-US" altLang="ja-JP" sz="2400" dirty="0">
                <a:latin typeface="Times New Roman" pitchFamily="18" charset="0"/>
                <a:ea typeface="ＭＳ Ｐゴシック" pitchFamily="50" charset="-128"/>
                <a:cs typeface="Times New Roman" pitchFamily="18" charset="0"/>
              </a:rPr>
              <a:t>Use </a:t>
            </a:r>
            <a:r>
              <a:rPr lang="en-US" altLang="ja-JP" sz="2400" dirty="0" smtClean="0">
                <a:latin typeface="Times New Roman" pitchFamily="18" charset="0"/>
                <a:ea typeface="ＭＳ Ｐゴシック" pitchFamily="50" charset="-128"/>
                <a:cs typeface="Times New Roman" pitchFamily="18" charset="0"/>
              </a:rPr>
              <a:t>case 3: </a:t>
            </a:r>
            <a:r>
              <a:rPr lang="en-US" altLang="ja-JP" sz="2400" dirty="0">
                <a:latin typeface="Times New Roman" pitchFamily="18" charset="0"/>
                <a:ea typeface="ＭＳ Ｐゴシック" pitchFamily="50" charset="-128"/>
                <a:cs typeface="Times New Roman" pitchFamily="18" charset="0"/>
              </a:rPr>
              <a:t>Radio resource management based on </a:t>
            </a:r>
            <a:br>
              <a:rPr lang="en-US" altLang="ja-JP" sz="2400" dirty="0">
                <a:latin typeface="Times New Roman" pitchFamily="18" charset="0"/>
                <a:ea typeface="ＭＳ Ｐゴシック" pitchFamily="50" charset="-128"/>
                <a:cs typeface="Times New Roman" pitchFamily="18" charset="0"/>
              </a:rPr>
            </a:br>
            <a:r>
              <a:rPr lang="en-US" altLang="ja-JP" sz="2400" dirty="0">
                <a:latin typeface="Times New Roman" pitchFamily="18" charset="0"/>
                <a:ea typeface="ＭＳ Ｐゴシック" pitchFamily="50" charset="-128"/>
                <a:cs typeface="Times New Roman" pitchFamily="18" charset="0"/>
              </a:rPr>
              <a:t>link status of </a:t>
            </a:r>
            <a:r>
              <a:rPr lang="en-US" altLang="ja-JP" sz="2400" dirty="0" smtClean="0">
                <a:latin typeface="Times New Roman" pitchFamily="18" charset="0"/>
                <a:ea typeface="ＭＳ Ｐゴシック" pitchFamily="50" charset="-128"/>
                <a:cs typeface="Times New Roman" pitchFamily="18" charset="0"/>
              </a:rPr>
              <a:t>neighboring AP</a:t>
            </a:r>
            <a:endParaRPr lang="en-US" altLang="ja-JP" sz="2400" dirty="0">
              <a:latin typeface="Times New Roman" pitchFamily="18" charset="0"/>
              <a:ea typeface="ＭＳ Ｐゴシック" pitchFamily="50" charset="-128"/>
              <a:cs typeface="Times New Roman" pitchFamily="18" charset="0"/>
            </a:endParaRPr>
          </a:p>
        </p:txBody>
      </p:sp>
      <p:sp>
        <p:nvSpPr>
          <p:cNvPr id="53" name="내용 개체 틀 14"/>
          <p:cNvSpPr txBox="1">
            <a:spLocks/>
          </p:cNvSpPr>
          <p:nvPr/>
        </p:nvSpPr>
        <p:spPr bwMode="auto">
          <a:xfrm>
            <a:off x="251520" y="1220968"/>
            <a:ext cx="8640960" cy="1152128"/>
          </a:xfrm>
          <a:prstGeom prst="rect">
            <a:avLst/>
          </a:prstGeom>
          <a:noFill/>
          <a:ln w="12700">
            <a:noFill/>
            <a:miter lim="800000"/>
            <a:headEnd/>
            <a:tailEnd/>
          </a:ln>
        </p:spPr>
        <p:txBody>
          <a:bodyPr vert="horz" wrap="square" lIns="90488" tIns="44450" rIns="90488" bIns="44450" numCol="1" anchor="t" anchorCtr="0" compatLnSpc="1">
            <a:prstTxWarp prst="textNoShape">
              <a:avLst/>
            </a:prstTxWarp>
            <a:normAutofit fontScale="92500"/>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r>
              <a:rPr lang="en-US" altLang="ko-KR" dirty="0" smtClean="0"/>
              <a:t>Based on link status of neighboring AP, AP </a:t>
            </a:r>
            <a:r>
              <a:rPr lang="en-US" altLang="ko-KR" dirty="0"/>
              <a:t>can allocate the most appropriate </a:t>
            </a:r>
            <a:r>
              <a:rPr lang="en-US" altLang="ko-KR" dirty="0" smtClean="0"/>
              <a:t>resources for MN.</a:t>
            </a:r>
          </a:p>
          <a:p>
            <a:r>
              <a:rPr lang="en-US" altLang="ko-KR" dirty="0" smtClean="0"/>
              <a:t>AP and </a:t>
            </a:r>
            <a:r>
              <a:rPr lang="en-US" altLang="ko-KR" dirty="0"/>
              <a:t>neighboring </a:t>
            </a:r>
            <a:r>
              <a:rPr lang="en-US" altLang="ko-KR" dirty="0" smtClean="0"/>
              <a:t>AP can </a:t>
            </a:r>
            <a:r>
              <a:rPr lang="en-US" altLang="ko-KR" dirty="0"/>
              <a:t>use different communication technologies</a:t>
            </a:r>
            <a:r>
              <a:rPr lang="en-US" altLang="ko-KR" dirty="0" smtClean="0"/>
              <a:t>.</a:t>
            </a:r>
            <a:endParaRPr lang="ko-KR" altLang="en-US" dirty="0"/>
          </a:p>
        </p:txBody>
      </p:sp>
      <p:sp>
        <p:nvSpPr>
          <p:cNvPr id="10" name="직사각형 9"/>
          <p:cNvSpPr/>
          <p:nvPr/>
        </p:nvSpPr>
        <p:spPr>
          <a:xfrm>
            <a:off x="4750455" y="3291521"/>
            <a:ext cx="3853993" cy="3233823"/>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TextBox 15"/>
          <p:cNvSpPr txBox="1"/>
          <p:nvPr/>
        </p:nvSpPr>
        <p:spPr>
          <a:xfrm>
            <a:off x="323528" y="2988241"/>
            <a:ext cx="1584176" cy="338554"/>
          </a:xfrm>
          <a:prstGeom prst="rect">
            <a:avLst/>
          </a:prstGeom>
          <a:noFill/>
        </p:spPr>
        <p:txBody>
          <a:bodyPr wrap="square" rtlCol="0">
            <a:spAutoFit/>
          </a:bodyPr>
          <a:lstStyle/>
          <a:p>
            <a:pPr algn="ctr"/>
            <a:r>
              <a:rPr lang="en-US" altLang="ko-KR" sz="1600" dirty="0" smtClean="0"/>
              <a:t>Neighboring AP</a:t>
            </a:r>
          </a:p>
        </p:txBody>
      </p:sp>
      <p:cxnSp>
        <p:nvCxnSpPr>
          <p:cNvPr id="37" name="직선 화살표 연결선 36"/>
          <p:cNvCxnSpPr/>
          <p:nvPr/>
        </p:nvCxnSpPr>
        <p:spPr>
          <a:xfrm flipH="1">
            <a:off x="5499746" y="5406480"/>
            <a:ext cx="1562946"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262622" y="3018438"/>
            <a:ext cx="1333714" cy="338554"/>
          </a:xfrm>
          <a:prstGeom prst="rect">
            <a:avLst/>
          </a:prstGeom>
          <a:noFill/>
        </p:spPr>
        <p:txBody>
          <a:bodyPr wrap="square" rtlCol="0">
            <a:spAutoFit/>
          </a:bodyPr>
          <a:lstStyle/>
          <a:p>
            <a:pPr algn="ctr"/>
            <a:r>
              <a:rPr lang="en-US" altLang="ko-KR" sz="1600" dirty="0" smtClean="0"/>
              <a:t>AP </a:t>
            </a:r>
            <a:endParaRPr lang="ko-KR" altLang="en-US" sz="1600" dirty="0"/>
          </a:p>
        </p:txBody>
      </p:sp>
      <p:grpSp>
        <p:nvGrpSpPr>
          <p:cNvPr id="6" name="그룹 5"/>
          <p:cNvGrpSpPr/>
          <p:nvPr/>
        </p:nvGrpSpPr>
        <p:grpSpPr>
          <a:xfrm>
            <a:off x="1008441" y="4043879"/>
            <a:ext cx="7091951" cy="2393839"/>
            <a:chOff x="1345944" y="3951497"/>
            <a:chExt cx="6796451" cy="2906503"/>
          </a:xfrm>
        </p:grpSpPr>
        <p:cxnSp>
          <p:nvCxnSpPr>
            <p:cNvPr id="22" name="직선 연결선 21"/>
            <p:cNvCxnSpPr/>
            <p:nvPr/>
          </p:nvCxnSpPr>
          <p:spPr>
            <a:xfrm>
              <a:off x="5650110" y="3951497"/>
              <a:ext cx="1" cy="2789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flipH="1">
              <a:off x="7139063" y="3970538"/>
              <a:ext cx="17740" cy="27624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8142395" y="3978922"/>
              <a:ext cx="0" cy="28790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직선 연결선 40"/>
            <p:cNvCxnSpPr/>
            <p:nvPr/>
          </p:nvCxnSpPr>
          <p:spPr>
            <a:xfrm>
              <a:off x="1345944" y="3997885"/>
              <a:ext cx="1" cy="27958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2" name="직선 화살표 연결선 41"/>
          <p:cNvCxnSpPr/>
          <p:nvPr/>
        </p:nvCxnSpPr>
        <p:spPr>
          <a:xfrm>
            <a:off x="1008441" y="4637189"/>
            <a:ext cx="6044996"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49"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8072" y="2560840"/>
            <a:ext cx="533060" cy="518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 name="직사각형 50"/>
          <p:cNvSpPr/>
          <p:nvPr/>
        </p:nvSpPr>
        <p:spPr>
          <a:xfrm>
            <a:off x="467544" y="3291523"/>
            <a:ext cx="1352498" cy="323382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직사각형 51"/>
          <p:cNvSpPr/>
          <p:nvPr/>
        </p:nvSpPr>
        <p:spPr>
          <a:xfrm>
            <a:off x="5006504" y="3712898"/>
            <a:ext cx="1030027" cy="453571"/>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Link Layer</a:t>
            </a:r>
          </a:p>
          <a:p>
            <a:pPr algn="ctr"/>
            <a:r>
              <a:rPr lang="en-US" altLang="ko-KR" sz="1600" dirty="0" smtClean="0">
                <a:solidFill>
                  <a:schemeClr val="tx1"/>
                </a:solidFill>
              </a:rPr>
              <a:t>L1/L2</a:t>
            </a:r>
            <a:endParaRPr lang="ko-KR" altLang="en-US" sz="1600" dirty="0">
              <a:solidFill>
                <a:schemeClr val="tx1"/>
              </a:solidFill>
            </a:endParaRPr>
          </a:p>
        </p:txBody>
      </p:sp>
      <p:sp>
        <p:nvSpPr>
          <p:cNvPr id="40" name="직사각형 39"/>
          <p:cNvSpPr/>
          <p:nvPr/>
        </p:nvSpPr>
        <p:spPr>
          <a:xfrm>
            <a:off x="617822" y="3671401"/>
            <a:ext cx="781240" cy="51797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sp>
        <p:nvSpPr>
          <p:cNvPr id="14" name="직사각형 13"/>
          <p:cNvSpPr/>
          <p:nvPr/>
        </p:nvSpPr>
        <p:spPr>
          <a:xfrm>
            <a:off x="6576429" y="3923257"/>
            <a:ext cx="781240" cy="24124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20" name="직사각형 19"/>
          <p:cNvSpPr/>
          <p:nvPr/>
        </p:nvSpPr>
        <p:spPr>
          <a:xfrm>
            <a:off x="7679192" y="3655518"/>
            <a:ext cx="781240" cy="51797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sp>
        <p:nvSpPr>
          <p:cNvPr id="54" name="직사각형 53"/>
          <p:cNvSpPr/>
          <p:nvPr/>
        </p:nvSpPr>
        <p:spPr>
          <a:xfrm>
            <a:off x="1619672" y="4215863"/>
            <a:ext cx="3240360" cy="3375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3" name="TextBox 42"/>
          <p:cNvSpPr txBox="1"/>
          <p:nvPr/>
        </p:nvSpPr>
        <p:spPr>
          <a:xfrm>
            <a:off x="1043608" y="4230733"/>
            <a:ext cx="4456139" cy="307777"/>
          </a:xfrm>
          <a:prstGeom prst="rect">
            <a:avLst/>
          </a:prstGeom>
          <a:noFill/>
        </p:spPr>
        <p:txBody>
          <a:bodyPr wrap="square" rtlCol="0">
            <a:spAutoFit/>
          </a:bodyPr>
          <a:lstStyle/>
          <a:p>
            <a:r>
              <a:rPr lang="en-US" altLang="ko-KR" sz="1400" b="1" u="sng" dirty="0" smtClean="0">
                <a:solidFill>
                  <a:srgbClr val="00B050"/>
                </a:solidFill>
              </a:rPr>
              <a:t>Report of status of link that neighboring AP  uses</a:t>
            </a:r>
            <a:endParaRPr lang="ko-KR" altLang="en-US" sz="1400" b="1" u="sng" dirty="0">
              <a:solidFill>
                <a:srgbClr val="00B050"/>
              </a:solidFill>
            </a:endParaRPr>
          </a:p>
        </p:txBody>
      </p:sp>
      <p:pic>
        <p:nvPicPr>
          <p:cNvPr id="33"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564904"/>
            <a:ext cx="533060" cy="476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TextBox 58"/>
          <p:cNvSpPr txBox="1"/>
          <p:nvPr/>
        </p:nvSpPr>
        <p:spPr>
          <a:xfrm>
            <a:off x="5436096" y="4816129"/>
            <a:ext cx="1800200" cy="523220"/>
          </a:xfrm>
          <a:prstGeom prst="rect">
            <a:avLst/>
          </a:prstGeom>
          <a:noFill/>
        </p:spPr>
        <p:txBody>
          <a:bodyPr wrap="square" rtlCol="0">
            <a:spAutoFit/>
          </a:bodyPr>
          <a:lstStyle/>
          <a:p>
            <a:r>
              <a:rPr lang="en-US" altLang="ko-KR" sz="1400" b="1" u="sng" dirty="0" smtClean="0">
                <a:solidFill>
                  <a:srgbClr val="00B050"/>
                </a:solidFill>
              </a:rPr>
              <a:t>Primitive to change </a:t>
            </a:r>
            <a:r>
              <a:rPr lang="en-US" altLang="ko-KR" sz="1400" b="1" u="sng" dirty="0" err="1" smtClean="0">
                <a:solidFill>
                  <a:srgbClr val="00B050"/>
                </a:solidFill>
              </a:rPr>
              <a:t>resourceallocation</a:t>
            </a:r>
            <a:endParaRPr lang="ko-KR" altLang="en-US" sz="1400" b="1" u="sng" dirty="0">
              <a:solidFill>
                <a:srgbClr val="00B050"/>
              </a:solidFill>
            </a:endParaRPr>
          </a:p>
        </p:txBody>
      </p:sp>
      <p:sp>
        <p:nvSpPr>
          <p:cNvPr id="45" name="직사각형 44"/>
          <p:cNvSpPr/>
          <p:nvPr/>
        </p:nvSpPr>
        <p:spPr>
          <a:xfrm>
            <a:off x="4819651" y="5647725"/>
            <a:ext cx="2147398" cy="301555"/>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dirty="0">
              <a:solidFill>
                <a:srgbClr val="00B050"/>
              </a:solidFill>
            </a:endParaRPr>
          </a:p>
        </p:txBody>
      </p:sp>
      <p:sp>
        <p:nvSpPr>
          <p:cNvPr id="60" name="직사각형 59"/>
          <p:cNvSpPr/>
          <p:nvPr/>
        </p:nvSpPr>
        <p:spPr>
          <a:xfrm>
            <a:off x="4707470" y="5627186"/>
            <a:ext cx="2384810" cy="307777"/>
          </a:xfrm>
          <a:prstGeom prst="rect">
            <a:avLst/>
          </a:prstGeom>
        </p:spPr>
        <p:txBody>
          <a:bodyPr wrap="square">
            <a:spAutoFit/>
          </a:bodyPr>
          <a:lstStyle/>
          <a:p>
            <a:pPr algn="ctr"/>
            <a:r>
              <a:rPr lang="en-US" altLang="ko-KR" sz="1400" dirty="0" smtClean="0">
                <a:solidFill>
                  <a:srgbClr val="00B050"/>
                </a:solidFill>
              </a:rPr>
              <a:t>Resource allocation changed.</a:t>
            </a:r>
            <a:endParaRPr lang="ko-KR" altLang="en-US" sz="1400" dirty="0">
              <a:solidFill>
                <a:srgbClr val="00B050"/>
              </a:solidFill>
            </a:endParaRPr>
          </a:p>
        </p:txBody>
      </p:sp>
    </p:spTree>
    <p:extLst>
      <p:ext uri="{BB962C8B-B14F-4D97-AF65-F5344CB8AC3E}">
        <p14:creationId xmlns:p14="http://schemas.microsoft.com/office/powerpoint/2010/main" val="422447541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슬라이드 번호 개체 틀 2"/>
          <p:cNvSpPr>
            <a:spLocks noGrp="1"/>
          </p:cNvSpPr>
          <p:nvPr>
            <p:ph type="sldNum" sz="quarter" idx="11"/>
          </p:nvPr>
        </p:nvSpPr>
        <p:spPr>
          <a:xfrm>
            <a:off x="8244408" y="6309320"/>
            <a:ext cx="685800" cy="381000"/>
          </a:xfrm>
        </p:spPr>
        <p:txBody>
          <a:bodyPr/>
          <a:lstStyle/>
          <a:p>
            <a:fld id="{F29C0F80-CD8F-472D-AFB6-6F74E86F726D}" type="slidenum">
              <a:rPr lang="en-US" altLang="ja-JP" smtClean="0">
                <a:solidFill>
                  <a:srgbClr val="000000"/>
                </a:solidFill>
              </a:rPr>
              <a:pPr/>
              <a:t>14</a:t>
            </a:fld>
            <a:endParaRPr lang="en-US" altLang="ja-JP" dirty="0">
              <a:solidFill>
                <a:srgbClr val="000000"/>
              </a:solidFill>
            </a:endParaRPr>
          </a:p>
        </p:txBody>
      </p:sp>
      <p:sp>
        <p:nvSpPr>
          <p:cNvPr id="39" name="제목 1"/>
          <p:cNvSpPr>
            <a:spLocks noGrp="1"/>
          </p:cNvSpPr>
          <p:nvPr>
            <p:ph type="title"/>
          </p:nvPr>
        </p:nvSpPr>
        <p:spPr>
          <a:xfrm>
            <a:off x="0" y="228600"/>
            <a:ext cx="9143999" cy="685800"/>
          </a:xfrm>
          <a:noFill/>
        </p:spPr>
        <p:txBody>
          <a:bodyPr>
            <a:noAutofit/>
          </a:bodyPr>
          <a:lstStyle/>
          <a:p>
            <a:pPr eaLnBrk="1" hangingPunct="1"/>
            <a:r>
              <a:rPr lang="en-US" altLang="ja-JP" sz="2400" dirty="0">
                <a:latin typeface="Times New Roman" pitchFamily="18" charset="0"/>
                <a:ea typeface="ＭＳ Ｐゴシック" pitchFamily="50" charset="-128"/>
                <a:cs typeface="Times New Roman" pitchFamily="18" charset="0"/>
              </a:rPr>
              <a:t>Use case </a:t>
            </a:r>
            <a:r>
              <a:rPr lang="en-US" altLang="ja-JP" sz="2400" dirty="0" smtClean="0">
                <a:latin typeface="Times New Roman" pitchFamily="18" charset="0"/>
                <a:ea typeface="ＭＳ Ｐゴシック" pitchFamily="50" charset="-128"/>
                <a:cs typeface="Times New Roman" pitchFamily="18" charset="0"/>
              </a:rPr>
              <a:t>4: </a:t>
            </a:r>
            <a:r>
              <a:rPr lang="en-US" altLang="ja-JP" sz="2400" dirty="0">
                <a:latin typeface="Times New Roman" pitchFamily="18" charset="0"/>
                <a:ea typeface="ＭＳ Ｐゴシック" pitchFamily="50" charset="-128"/>
                <a:cs typeface="Times New Roman" pitchFamily="18" charset="0"/>
              </a:rPr>
              <a:t>Radio resource management </a:t>
            </a:r>
            <a:r>
              <a:rPr lang="en-US" altLang="ja-JP" sz="2400" dirty="0" smtClean="0">
                <a:latin typeface="Times New Roman" pitchFamily="18" charset="0"/>
                <a:ea typeface="ＭＳ Ｐゴシック" pitchFamily="50" charset="-128"/>
                <a:cs typeface="Times New Roman" pitchFamily="18" charset="0"/>
              </a:rPr>
              <a:t>by AC</a:t>
            </a:r>
            <a:endParaRPr lang="en-US" altLang="ja-JP" sz="2400" dirty="0">
              <a:latin typeface="Times New Roman" pitchFamily="18" charset="0"/>
              <a:ea typeface="ＭＳ Ｐゴシック" pitchFamily="50" charset="-128"/>
              <a:cs typeface="Times New Roman" pitchFamily="18" charset="0"/>
            </a:endParaRPr>
          </a:p>
        </p:txBody>
      </p:sp>
      <p:sp>
        <p:nvSpPr>
          <p:cNvPr id="53" name="내용 개체 틀 14"/>
          <p:cNvSpPr txBox="1">
            <a:spLocks/>
          </p:cNvSpPr>
          <p:nvPr/>
        </p:nvSpPr>
        <p:spPr bwMode="auto">
          <a:xfrm>
            <a:off x="251520" y="1220968"/>
            <a:ext cx="8640960" cy="767872"/>
          </a:xfrm>
          <a:prstGeom prst="rect">
            <a:avLst/>
          </a:prstGeom>
          <a:noFill/>
          <a:ln w="12700">
            <a:noFill/>
            <a:miter lim="800000"/>
            <a:headEnd/>
            <a:tailEnd/>
          </a:ln>
        </p:spPr>
        <p:txBody>
          <a:bodyPr vert="horz" wrap="square" lIns="90488" tIns="44450" rIns="90488" bIns="44450" numCol="1" anchor="t" anchorCtr="0" compatLnSpc="1">
            <a:prstTxWarp prst="textNoShape">
              <a:avLst/>
            </a:prstTxWarp>
            <a:normAutofit/>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r>
              <a:rPr lang="en-US" altLang="ko-KR" sz="2000" dirty="0" smtClean="0"/>
              <a:t>AC can </a:t>
            </a:r>
            <a:r>
              <a:rPr lang="en-US" altLang="ko-KR" sz="2000" dirty="0"/>
              <a:t>allocate the most appropriate </a:t>
            </a:r>
            <a:r>
              <a:rPr lang="en-US" altLang="ko-KR" sz="2000" dirty="0" smtClean="0"/>
              <a:t>resources of AP.</a:t>
            </a:r>
            <a:endParaRPr lang="en-US" altLang="ko-KR" sz="2000" dirty="0"/>
          </a:p>
          <a:p>
            <a:r>
              <a:rPr lang="en-US" altLang="ko-KR" sz="2000" dirty="0"/>
              <a:t>AP and neighboring AP can use different communication technologies.</a:t>
            </a:r>
            <a:endParaRPr lang="ko-KR" altLang="en-US" sz="2000" dirty="0"/>
          </a:p>
        </p:txBody>
      </p:sp>
      <p:sp>
        <p:nvSpPr>
          <p:cNvPr id="10" name="직사각형 9"/>
          <p:cNvSpPr/>
          <p:nvPr/>
        </p:nvSpPr>
        <p:spPr>
          <a:xfrm>
            <a:off x="4678447" y="2483458"/>
            <a:ext cx="3853993" cy="384076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TextBox 15"/>
          <p:cNvSpPr txBox="1"/>
          <p:nvPr/>
        </p:nvSpPr>
        <p:spPr>
          <a:xfrm>
            <a:off x="323528" y="2496776"/>
            <a:ext cx="1512168" cy="338554"/>
          </a:xfrm>
          <a:prstGeom prst="rect">
            <a:avLst/>
          </a:prstGeom>
          <a:noFill/>
        </p:spPr>
        <p:txBody>
          <a:bodyPr wrap="square" rtlCol="0">
            <a:spAutoFit/>
          </a:bodyPr>
          <a:lstStyle/>
          <a:p>
            <a:pPr algn="ctr"/>
            <a:r>
              <a:rPr lang="en-US" altLang="ko-KR" sz="1600" dirty="0" smtClean="0"/>
              <a:t>Neighboring AP</a:t>
            </a:r>
          </a:p>
        </p:txBody>
      </p:sp>
      <p:cxnSp>
        <p:nvCxnSpPr>
          <p:cNvPr id="37" name="직선 화살표 연결선 36"/>
          <p:cNvCxnSpPr/>
          <p:nvPr/>
        </p:nvCxnSpPr>
        <p:spPr>
          <a:xfrm flipH="1">
            <a:off x="5427738" y="5622537"/>
            <a:ext cx="1562946"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90614" y="2662495"/>
            <a:ext cx="1333714" cy="338554"/>
          </a:xfrm>
          <a:prstGeom prst="rect">
            <a:avLst/>
          </a:prstGeom>
          <a:noFill/>
        </p:spPr>
        <p:txBody>
          <a:bodyPr wrap="square" rtlCol="0">
            <a:spAutoFit/>
          </a:bodyPr>
          <a:lstStyle/>
          <a:p>
            <a:pPr algn="ctr"/>
            <a:r>
              <a:rPr lang="en-US" altLang="ko-KR" sz="1600" dirty="0" smtClean="0"/>
              <a:t>AP</a:t>
            </a:r>
            <a:endParaRPr lang="ko-KR" altLang="en-US" sz="1600" dirty="0"/>
          </a:p>
        </p:txBody>
      </p:sp>
      <p:grpSp>
        <p:nvGrpSpPr>
          <p:cNvPr id="6" name="그룹 5"/>
          <p:cNvGrpSpPr/>
          <p:nvPr/>
        </p:nvGrpSpPr>
        <p:grpSpPr>
          <a:xfrm>
            <a:off x="936433" y="3235814"/>
            <a:ext cx="7091951" cy="3088408"/>
            <a:chOff x="1345944" y="3951497"/>
            <a:chExt cx="6796451" cy="2789871"/>
          </a:xfrm>
        </p:grpSpPr>
        <p:cxnSp>
          <p:nvCxnSpPr>
            <p:cNvPr id="22" name="직선 연결선 21"/>
            <p:cNvCxnSpPr/>
            <p:nvPr/>
          </p:nvCxnSpPr>
          <p:spPr>
            <a:xfrm>
              <a:off x="5650110" y="3951497"/>
              <a:ext cx="1" cy="2789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flipH="1">
              <a:off x="7139063" y="3970538"/>
              <a:ext cx="17740" cy="27624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8142395" y="3978922"/>
              <a:ext cx="0" cy="27489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4086224" y="3951497"/>
              <a:ext cx="0" cy="2789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직선 연결선 40"/>
            <p:cNvCxnSpPr/>
            <p:nvPr/>
          </p:nvCxnSpPr>
          <p:spPr>
            <a:xfrm>
              <a:off x="1345944" y="3997885"/>
              <a:ext cx="1" cy="27434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2" name="직선 화살표 연결선 41"/>
          <p:cNvCxnSpPr/>
          <p:nvPr/>
        </p:nvCxnSpPr>
        <p:spPr>
          <a:xfrm>
            <a:off x="936433" y="3829126"/>
            <a:ext cx="2859423"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987824" y="2719986"/>
            <a:ext cx="1598139" cy="338554"/>
          </a:xfrm>
          <a:prstGeom prst="rect">
            <a:avLst/>
          </a:prstGeom>
          <a:noFill/>
        </p:spPr>
        <p:txBody>
          <a:bodyPr wrap="square" rtlCol="0">
            <a:spAutoFit/>
          </a:bodyPr>
          <a:lstStyle/>
          <a:p>
            <a:pPr algn="ctr"/>
            <a:r>
              <a:rPr lang="en-US" altLang="ko-KR" sz="1600" dirty="0" smtClean="0"/>
              <a:t>AC</a:t>
            </a:r>
            <a:endParaRPr lang="ko-KR" altLang="en-US" sz="1600" dirty="0"/>
          </a:p>
        </p:txBody>
      </p:sp>
      <p:cxnSp>
        <p:nvCxnSpPr>
          <p:cNvPr id="46" name="직선 화살표 연결선 45"/>
          <p:cNvCxnSpPr/>
          <p:nvPr/>
        </p:nvCxnSpPr>
        <p:spPr>
          <a:xfrm>
            <a:off x="3795856" y="4967369"/>
            <a:ext cx="3204084" cy="0"/>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직사각형 47"/>
          <p:cNvSpPr/>
          <p:nvPr/>
        </p:nvSpPr>
        <p:spPr>
          <a:xfrm>
            <a:off x="2724838" y="3967883"/>
            <a:ext cx="1715063" cy="757294"/>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dirty="0">
              <a:solidFill>
                <a:srgbClr val="00B050"/>
              </a:solidFill>
            </a:endParaRPr>
          </a:p>
        </p:txBody>
      </p:sp>
      <p:pic>
        <p:nvPicPr>
          <p:cNvPr id="49"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6064" y="2204897"/>
            <a:ext cx="533060" cy="518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직사각형 49"/>
          <p:cNvSpPr/>
          <p:nvPr/>
        </p:nvSpPr>
        <p:spPr>
          <a:xfrm>
            <a:off x="2123728" y="2483459"/>
            <a:ext cx="2421441" cy="383148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직사각형 50"/>
          <p:cNvSpPr/>
          <p:nvPr/>
        </p:nvSpPr>
        <p:spPr>
          <a:xfrm>
            <a:off x="395536" y="2483459"/>
            <a:ext cx="1352498" cy="383148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직사각형 51"/>
          <p:cNvSpPr/>
          <p:nvPr/>
        </p:nvSpPr>
        <p:spPr>
          <a:xfrm>
            <a:off x="4934496" y="2904835"/>
            <a:ext cx="1030027" cy="453571"/>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1"/>
                </a:solidFill>
              </a:rPr>
              <a:t>Link Layer</a:t>
            </a:r>
          </a:p>
          <a:p>
            <a:pPr algn="ctr"/>
            <a:r>
              <a:rPr lang="en-US" altLang="ko-KR" sz="1600" dirty="0" smtClean="0">
                <a:solidFill>
                  <a:schemeClr val="tx1"/>
                </a:solidFill>
              </a:rPr>
              <a:t>L1/L2</a:t>
            </a:r>
            <a:endParaRPr lang="ko-KR" altLang="en-US" sz="1600" dirty="0">
              <a:solidFill>
                <a:schemeClr val="tx1"/>
              </a:solidFill>
            </a:endParaRPr>
          </a:p>
        </p:txBody>
      </p:sp>
      <p:sp>
        <p:nvSpPr>
          <p:cNvPr id="40" name="직사각형 39"/>
          <p:cNvSpPr/>
          <p:nvPr/>
        </p:nvSpPr>
        <p:spPr>
          <a:xfrm>
            <a:off x="545814" y="2863338"/>
            <a:ext cx="781240" cy="51797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sp>
        <p:nvSpPr>
          <p:cNvPr id="35" name="직사각형 34"/>
          <p:cNvSpPr/>
          <p:nvPr/>
        </p:nvSpPr>
        <p:spPr>
          <a:xfrm>
            <a:off x="3405236" y="3115194"/>
            <a:ext cx="781240" cy="22726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14" name="직사각형 13"/>
          <p:cNvSpPr/>
          <p:nvPr/>
        </p:nvSpPr>
        <p:spPr>
          <a:xfrm>
            <a:off x="6504421" y="3115194"/>
            <a:ext cx="781240" cy="24124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MIHF</a:t>
            </a:r>
            <a:endParaRPr lang="ko-KR" altLang="en-US" sz="1600" dirty="0">
              <a:solidFill>
                <a:schemeClr val="tx1"/>
              </a:solidFill>
            </a:endParaRPr>
          </a:p>
        </p:txBody>
      </p:sp>
      <p:sp>
        <p:nvSpPr>
          <p:cNvPr id="20" name="직사각형 19"/>
          <p:cNvSpPr/>
          <p:nvPr/>
        </p:nvSpPr>
        <p:spPr>
          <a:xfrm>
            <a:off x="7607184" y="2847455"/>
            <a:ext cx="781240" cy="51797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MIH User</a:t>
            </a:r>
            <a:endParaRPr lang="ko-KR" altLang="en-US" sz="1600" dirty="0">
              <a:solidFill>
                <a:schemeClr val="tx1"/>
              </a:solidFill>
            </a:endParaRPr>
          </a:p>
        </p:txBody>
      </p:sp>
      <p:sp>
        <p:nvSpPr>
          <p:cNvPr id="54" name="직사각형 53"/>
          <p:cNvSpPr/>
          <p:nvPr/>
        </p:nvSpPr>
        <p:spPr>
          <a:xfrm>
            <a:off x="1025072" y="3407800"/>
            <a:ext cx="2557298" cy="3375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3" name="TextBox 42"/>
          <p:cNvSpPr txBox="1"/>
          <p:nvPr/>
        </p:nvSpPr>
        <p:spPr>
          <a:xfrm>
            <a:off x="996044" y="3310567"/>
            <a:ext cx="2929142" cy="523220"/>
          </a:xfrm>
          <a:prstGeom prst="rect">
            <a:avLst/>
          </a:prstGeom>
          <a:noFill/>
        </p:spPr>
        <p:txBody>
          <a:bodyPr wrap="square" rtlCol="0">
            <a:spAutoFit/>
          </a:bodyPr>
          <a:lstStyle/>
          <a:p>
            <a:r>
              <a:rPr lang="en-US" altLang="ko-KR" sz="1400" b="1" u="sng" dirty="0" smtClean="0">
                <a:solidFill>
                  <a:srgbClr val="00B050"/>
                </a:solidFill>
              </a:rPr>
              <a:t>Report of resources that neighboring AP uses</a:t>
            </a:r>
            <a:endParaRPr lang="ko-KR" altLang="en-US" sz="1400" b="1" u="sng" dirty="0">
              <a:solidFill>
                <a:srgbClr val="00B050"/>
              </a:solidFill>
            </a:endParaRPr>
          </a:p>
        </p:txBody>
      </p:sp>
      <p:sp>
        <p:nvSpPr>
          <p:cNvPr id="56" name="직사각형 55"/>
          <p:cNvSpPr/>
          <p:nvPr/>
        </p:nvSpPr>
        <p:spPr>
          <a:xfrm>
            <a:off x="2674681" y="3941270"/>
            <a:ext cx="1825311" cy="738664"/>
          </a:xfrm>
          <a:prstGeom prst="rect">
            <a:avLst/>
          </a:prstGeom>
        </p:spPr>
        <p:txBody>
          <a:bodyPr wrap="square">
            <a:spAutoFit/>
          </a:bodyPr>
          <a:lstStyle/>
          <a:p>
            <a:r>
              <a:rPr lang="en-US" altLang="ko-KR" sz="1050" dirty="0" smtClean="0">
                <a:solidFill>
                  <a:srgbClr val="00B050"/>
                </a:solidFill>
              </a:rPr>
              <a:t>AC knows that resources of AP and neighboring AP.</a:t>
            </a:r>
          </a:p>
          <a:p>
            <a:r>
              <a:rPr lang="en-US" altLang="ko-KR" sz="1050" dirty="0" smtClean="0">
                <a:solidFill>
                  <a:srgbClr val="00B050"/>
                </a:solidFill>
              </a:rPr>
              <a:t>AC decides to change resource allocation of AP</a:t>
            </a:r>
            <a:endParaRPr lang="ko-KR" altLang="en-US" sz="1050" dirty="0">
              <a:solidFill>
                <a:srgbClr val="00B050"/>
              </a:solidFill>
            </a:endParaRPr>
          </a:p>
        </p:txBody>
      </p:sp>
      <p:pic>
        <p:nvPicPr>
          <p:cNvPr id="33"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580" y="2132889"/>
            <a:ext cx="533060" cy="476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52" descr="WLAN_Controll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2426405"/>
            <a:ext cx="781241" cy="365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그룹 10"/>
          <p:cNvGrpSpPr/>
          <p:nvPr/>
        </p:nvGrpSpPr>
        <p:grpSpPr>
          <a:xfrm>
            <a:off x="4734042" y="4339784"/>
            <a:ext cx="2329215" cy="523220"/>
            <a:chOff x="4590026" y="4445626"/>
            <a:chExt cx="2160999" cy="523220"/>
          </a:xfrm>
        </p:grpSpPr>
        <p:sp>
          <p:nvSpPr>
            <p:cNvPr id="58" name="직사각형 57"/>
            <p:cNvSpPr/>
            <p:nvPr/>
          </p:nvSpPr>
          <p:spPr>
            <a:xfrm>
              <a:off x="5076056" y="4445626"/>
              <a:ext cx="432048" cy="523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7" name="TextBox 56"/>
            <p:cNvSpPr txBox="1"/>
            <p:nvPr/>
          </p:nvSpPr>
          <p:spPr>
            <a:xfrm>
              <a:off x="4590026" y="4445626"/>
              <a:ext cx="2160999" cy="523220"/>
            </a:xfrm>
            <a:prstGeom prst="rect">
              <a:avLst/>
            </a:prstGeom>
            <a:noFill/>
          </p:spPr>
          <p:txBody>
            <a:bodyPr wrap="square" rtlCol="0">
              <a:spAutoFit/>
            </a:bodyPr>
            <a:lstStyle/>
            <a:p>
              <a:r>
                <a:rPr lang="en-US" altLang="ko-KR" sz="1400" b="1" u="sng" dirty="0" smtClean="0">
                  <a:solidFill>
                    <a:srgbClr val="00B050"/>
                  </a:solidFill>
                </a:rPr>
                <a:t>Message to change resource allocation of AP</a:t>
              </a:r>
              <a:endParaRPr lang="ko-KR" altLang="en-US" sz="1400" b="1" u="sng" dirty="0">
                <a:solidFill>
                  <a:srgbClr val="00B050"/>
                </a:solidFill>
              </a:endParaRPr>
            </a:p>
          </p:txBody>
        </p:sp>
      </p:grpSp>
      <p:sp>
        <p:nvSpPr>
          <p:cNvPr id="59" name="TextBox 58"/>
          <p:cNvSpPr txBox="1"/>
          <p:nvPr/>
        </p:nvSpPr>
        <p:spPr>
          <a:xfrm>
            <a:off x="5364088" y="5032186"/>
            <a:ext cx="1800200" cy="523220"/>
          </a:xfrm>
          <a:prstGeom prst="rect">
            <a:avLst/>
          </a:prstGeom>
          <a:noFill/>
        </p:spPr>
        <p:txBody>
          <a:bodyPr wrap="square" rtlCol="0">
            <a:spAutoFit/>
          </a:bodyPr>
          <a:lstStyle/>
          <a:p>
            <a:r>
              <a:rPr lang="en-US" altLang="ko-KR" sz="1400" b="1" u="sng" dirty="0" smtClean="0">
                <a:solidFill>
                  <a:srgbClr val="00B050"/>
                </a:solidFill>
              </a:rPr>
              <a:t>Primitive to change resource allocation</a:t>
            </a:r>
            <a:endParaRPr lang="ko-KR" altLang="en-US" sz="1400" b="1" u="sng" dirty="0">
              <a:solidFill>
                <a:srgbClr val="00B050"/>
              </a:solidFill>
            </a:endParaRPr>
          </a:p>
        </p:txBody>
      </p:sp>
      <p:sp>
        <p:nvSpPr>
          <p:cNvPr id="45" name="직사각형 44"/>
          <p:cNvSpPr/>
          <p:nvPr/>
        </p:nvSpPr>
        <p:spPr>
          <a:xfrm>
            <a:off x="4747643" y="5863782"/>
            <a:ext cx="2147398" cy="301555"/>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dirty="0">
              <a:solidFill>
                <a:srgbClr val="00B050"/>
              </a:solidFill>
            </a:endParaRPr>
          </a:p>
        </p:txBody>
      </p:sp>
      <p:sp>
        <p:nvSpPr>
          <p:cNvPr id="60" name="직사각형 59"/>
          <p:cNvSpPr/>
          <p:nvPr/>
        </p:nvSpPr>
        <p:spPr>
          <a:xfrm>
            <a:off x="4635462" y="5843243"/>
            <a:ext cx="2384810" cy="276999"/>
          </a:xfrm>
          <a:prstGeom prst="rect">
            <a:avLst/>
          </a:prstGeom>
        </p:spPr>
        <p:txBody>
          <a:bodyPr wrap="square">
            <a:spAutoFit/>
          </a:bodyPr>
          <a:lstStyle/>
          <a:p>
            <a:pPr algn="ctr"/>
            <a:r>
              <a:rPr lang="en-US" altLang="ko-KR" sz="1200" dirty="0" smtClean="0">
                <a:solidFill>
                  <a:srgbClr val="00B050"/>
                </a:solidFill>
              </a:rPr>
              <a:t>Resource allocation is changed.</a:t>
            </a:r>
            <a:endParaRPr lang="ko-KR" altLang="en-US" sz="1200" dirty="0">
              <a:solidFill>
                <a:srgbClr val="00B050"/>
              </a:solidFill>
            </a:endParaRPr>
          </a:p>
        </p:txBody>
      </p:sp>
    </p:spTree>
    <p:extLst>
      <p:ext uri="{BB962C8B-B14F-4D97-AF65-F5344CB8AC3E}">
        <p14:creationId xmlns:p14="http://schemas.microsoft.com/office/powerpoint/2010/main" val="97367280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Needs of Resource Management </a:t>
            </a:r>
            <a:br>
              <a:rPr lang="en-US" altLang="ko-KR" sz="2400" dirty="0" smtClean="0"/>
            </a:br>
            <a:r>
              <a:rPr lang="en-US" altLang="ko-KR" sz="2400" dirty="0" smtClean="0"/>
              <a:t>for Other Media Independent </a:t>
            </a:r>
            <a:r>
              <a:rPr lang="en-US" altLang="ko-KR" sz="2400" dirty="0"/>
              <a:t>Service Use Cases </a:t>
            </a:r>
            <a:endParaRPr lang="ko-KR" altLang="en-US" sz="2400" dirty="0"/>
          </a:p>
        </p:txBody>
      </p:sp>
      <p:sp>
        <p:nvSpPr>
          <p:cNvPr id="5" name="내용 개체 틀 4"/>
          <p:cNvSpPr>
            <a:spLocks noGrp="1"/>
          </p:cNvSpPr>
          <p:nvPr>
            <p:ph sz="half" idx="1"/>
          </p:nvPr>
        </p:nvSpPr>
        <p:spPr>
          <a:xfrm>
            <a:off x="251521" y="1143000"/>
            <a:ext cx="4244280" cy="917848"/>
          </a:xfrm>
        </p:spPr>
        <p:txBody>
          <a:bodyPr/>
          <a:lstStyle/>
          <a:p>
            <a:pPr lvl="0" algn="just">
              <a:lnSpc>
                <a:spcPts val="2000"/>
              </a:lnSpc>
              <a:buClr>
                <a:srgbClr val="000000"/>
              </a:buClr>
            </a:pPr>
            <a:r>
              <a:rPr lang="en-US" altLang="ko-KR" sz="1800" dirty="0" smtClean="0">
                <a:solidFill>
                  <a:srgbClr val="000000"/>
                </a:solidFill>
              </a:rPr>
              <a:t>For use case of D2D communication</a:t>
            </a:r>
          </a:p>
          <a:p>
            <a:pPr marL="447675" lvl="1" algn="just">
              <a:lnSpc>
                <a:spcPts val="2000"/>
              </a:lnSpc>
              <a:buClr>
                <a:srgbClr val="000000"/>
              </a:buClr>
              <a:buFont typeface="Wingdings" pitchFamily="2" charset="2"/>
              <a:buChar char="Ø"/>
              <a:tabLst>
                <a:tab pos="447675" algn="l"/>
              </a:tabLst>
            </a:pPr>
            <a:r>
              <a:rPr lang="en-US" altLang="ko-KR" sz="1600" dirty="0" smtClean="0">
                <a:solidFill>
                  <a:srgbClr val="000000"/>
                </a:solidFill>
              </a:rPr>
              <a:t>To improve </a:t>
            </a:r>
            <a:r>
              <a:rPr lang="en-US" altLang="ko-KR" sz="1600" dirty="0" err="1" smtClean="0">
                <a:solidFill>
                  <a:srgbClr val="000000"/>
                </a:solidFill>
              </a:rPr>
              <a:t>QoS</a:t>
            </a:r>
            <a:r>
              <a:rPr lang="en-US" altLang="ko-KR" sz="1600" dirty="0" smtClean="0">
                <a:solidFill>
                  <a:srgbClr val="000000"/>
                </a:solidFill>
              </a:rPr>
              <a:t> of D2D communication, resource management is needed. </a:t>
            </a:r>
            <a:endParaRPr lang="en-US" altLang="ko-KR" sz="1600" dirty="0">
              <a:solidFill>
                <a:srgbClr val="000000"/>
              </a:solidFill>
            </a:endParaRPr>
          </a:p>
        </p:txBody>
      </p:sp>
      <p:sp>
        <p:nvSpPr>
          <p:cNvPr id="6" name="내용 개체 틀 5"/>
          <p:cNvSpPr>
            <a:spLocks noGrp="1"/>
          </p:cNvSpPr>
          <p:nvPr>
            <p:ph sz="half" idx="2"/>
          </p:nvPr>
        </p:nvSpPr>
        <p:spPr>
          <a:xfrm>
            <a:off x="4648200" y="1143000"/>
            <a:ext cx="4073525" cy="917848"/>
          </a:xfrm>
        </p:spPr>
        <p:txBody>
          <a:bodyPr/>
          <a:lstStyle/>
          <a:p>
            <a:pPr lvl="0" algn="just">
              <a:lnSpc>
                <a:spcPts val="2000"/>
              </a:lnSpc>
              <a:buClr>
                <a:srgbClr val="000000"/>
              </a:buClr>
            </a:pPr>
            <a:r>
              <a:rPr lang="en-US" altLang="ko-KR" sz="1800" dirty="0">
                <a:solidFill>
                  <a:srgbClr val="000000"/>
                </a:solidFill>
              </a:rPr>
              <a:t>For </a:t>
            </a:r>
            <a:r>
              <a:rPr lang="en-US" altLang="ko-KR" sz="1800" dirty="0" smtClean="0">
                <a:solidFill>
                  <a:srgbClr val="000000"/>
                </a:solidFill>
              </a:rPr>
              <a:t>use case of interworking service</a:t>
            </a:r>
            <a:endParaRPr lang="en-US" altLang="ko-KR" sz="1800" dirty="0">
              <a:solidFill>
                <a:srgbClr val="000000"/>
              </a:solidFill>
            </a:endParaRPr>
          </a:p>
          <a:p>
            <a:pPr marL="447675" lvl="1" algn="just">
              <a:lnSpc>
                <a:spcPts val="2000"/>
              </a:lnSpc>
              <a:buClr>
                <a:srgbClr val="000000"/>
              </a:buClr>
              <a:buFont typeface="Wingdings" pitchFamily="2" charset="2"/>
              <a:buChar char="Ø"/>
              <a:tabLst>
                <a:tab pos="447675" algn="l"/>
              </a:tabLst>
            </a:pPr>
            <a:r>
              <a:rPr lang="en-US" altLang="ko-KR" sz="1600" dirty="0" smtClean="0">
                <a:solidFill>
                  <a:srgbClr val="000000"/>
                </a:solidFill>
              </a:rPr>
              <a:t>Resources management of link between IWR and IWG is needed</a:t>
            </a:r>
            <a:endParaRPr lang="en-US" altLang="ko-KR" sz="1600" dirty="0">
              <a:solidFill>
                <a:srgbClr val="000000"/>
              </a:solidFill>
            </a:endParaRP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15</a:t>
            </a:fld>
            <a:endParaRPr lang="en-US" altLang="ja-JP">
              <a:solidFill>
                <a:srgbClr val="000000"/>
              </a:solidFill>
            </a:endParaRPr>
          </a:p>
        </p:txBody>
      </p:sp>
      <p:grpSp>
        <p:nvGrpSpPr>
          <p:cNvPr id="65" name="그룹 64"/>
          <p:cNvGrpSpPr/>
          <p:nvPr/>
        </p:nvGrpSpPr>
        <p:grpSpPr>
          <a:xfrm>
            <a:off x="382936" y="2549205"/>
            <a:ext cx="3901032" cy="3397357"/>
            <a:chOff x="971600" y="1268760"/>
            <a:chExt cx="7415006" cy="4862304"/>
          </a:xfrm>
        </p:grpSpPr>
        <p:sp>
          <p:nvSpPr>
            <p:cNvPr id="36" name="구름 35"/>
            <p:cNvSpPr/>
            <p:nvPr/>
          </p:nvSpPr>
          <p:spPr>
            <a:xfrm>
              <a:off x="971600" y="1579620"/>
              <a:ext cx="6840760" cy="2783170"/>
            </a:xfrm>
            <a:prstGeom prst="cloud">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a:solidFill>
                  <a:schemeClr val="tx1"/>
                </a:solidFill>
              </a:endParaRPr>
            </a:p>
          </p:txBody>
        </p:sp>
        <p:pic>
          <p:nvPicPr>
            <p:cNvPr id="3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4856" y="4918298"/>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9192" y="4918298"/>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직사각형 38"/>
            <p:cNvSpPr/>
            <p:nvPr/>
          </p:nvSpPr>
          <p:spPr>
            <a:xfrm>
              <a:off x="2057972" y="5642084"/>
              <a:ext cx="1703858" cy="484539"/>
            </a:xfrm>
            <a:prstGeom prst="rect">
              <a:avLst/>
            </a:prstGeom>
          </p:spPr>
          <p:txBody>
            <a:bodyPr wrap="none">
              <a:spAutoFit/>
            </a:bodyPr>
            <a:lstStyle/>
            <a:p>
              <a:pPr algn="ctr"/>
              <a:r>
                <a:rPr lang="en-US" altLang="ko-KR" sz="800" dirty="0" smtClean="0"/>
                <a:t>MN A</a:t>
              </a:r>
            </a:p>
            <a:p>
              <a:pPr algn="ctr"/>
              <a:r>
                <a:rPr lang="en-US" altLang="ko-KR" sz="800" dirty="0" smtClean="0"/>
                <a:t>(e.g., Jane’s MN)</a:t>
              </a:r>
              <a:endParaRPr lang="ko-KR" altLang="en-US" sz="800" dirty="0"/>
            </a:p>
          </p:txBody>
        </p:sp>
        <p:sp>
          <p:nvSpPr>
            <p:cNvPr id="40" name="직사각형 39"/>
            <p:cNvSpPr/>
            <p:nvPr/>
          </p:nvSpPr>
          <p:spPr>
            <a:xfrm>
              <a:off x="5121985" y="5646525"/>
              <a:ext cx="1828785" cy="484539"/>
            </a:xfrm>
            <a:prstGeom prst="rect">
              <a:avLst/>
            </a:prstGeom>
          </p:spPr>
          <p:txBody>
            <a:bodyPr wrap="none">
              <a:spAutoFit/>
            </a:bodyPr>
            <a:lstStyle/>
            <a:p>
              <a:pPr algn="ctr"/>
              <a:r>
                <a:rPr lang="en-US" altLang="ko-KR" sz="800" dirty="0" smtClean="0"/>
                <a:t>MN B</a:t>
              </a:r>
            </a:p>
            <a:p>
              <a:pPr algn="ctr"/>
              <a:r>
                <a:rPr lang="en-US" altLang="ko-KR" sz="800" dirty="0" smtClean="0"/>
                <a:t>(e.g., Smith’s MN)</a:t>
              </a:r>
              <a:endParaRPr lang="ko-KR" altLang="en-US" sz="800" dirty="0"/>
            </a:p>
          </p:txBody>
        </p:sp>
        <p:sp>
          <p:nvSpPr>
            <p:cNvPr id="41" name="직사각형 40"/>
            <p:cNvSpPr/>
            <p:nvPr/>
          </p:nvSpPr>
          <p:spPr>
            <a:xfrm>
              <a:off x="5747417" y="3442308"/>
              <a:ext cx="903370" cy="32403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600" dirty="0" err="1" smtClean="0">
                  <a:solidFill>
                    <a:schemeClr val="tx1"/>
                  </a:solidFill>
                  <a:latin typeface="Arial Unicode MS" pitchFamily="50" charset="-127"/>
                  <a:ea typeface="Arial Unicode MS" pitchFamily="50" charset="-127"/>
                  <a:cs typeface="Arial Unicode MS" pitchFamily="50" charset="-127"/>
                </a:rPr>
                <a:t>PoS</a:t>
              </a:r>
              <a:endParaRPr lang="ko-KR" altLang="en-US" sz="600" dirty="0">
                <a:solidFill>
                  <a:schemeClr val="tx1"/>
                </a:solidFill>
                <a:latin typeface="Arial Unicode MS" pitchFamily="50" charset="-127"/>
                <a:ea typeface="Arial Unicode MS" pitchFamily="50" charset="-127"/>
                <a:cs typeface="Arial Unicode MS" pitchFamily="50" charset="-127"/>
              </a:endParaRPr>
            </a:p>
          </p:txBody>
        </p:sp>
        <p:grpSp>
          <p:nvGrpSpPr>
            <p:cNvPr id="42" name="그룹 41"/>
            <p:cNvGrpSpPr/>
            <p:nvPr/>
          </p:nvGrpSpPr>
          <p:grpSpPr>
            <a:xfrm>
              <a:off x="2987824" y="3666780"/>
              <a:ext cx="3176780" cy="1251517"/>
              <a:chOff x="3051404" y="4533495"/>
              <a:chExt cx="2971352" cy="1405400"/>
            </a:xfrm>
          </p:grpSpPr>
          <p:cxnSp>
            <p:nvCxnSpPr>
              <p:cNvPr id="43" name="직선 화살표 연결선 42"/>
              <p:cNvCxnSpPr/>
              <p:nvPr/>
            </p:nvCxnSpPr>
            <p:spPr>
              <a:xfrm flipH="1" flipV="1">
                <a:off x="3051404" y="4533495"/>
                <a:ext cx="8428" cy="1358314"/>
              </a:xfrm>
              <a:prstGeom prst="straightConnector1">
                <a:avLst/>
              </a:prstGeom>
              <a:ln w="19050">
                <a:solidFill>
                  <a:schemeClr val="tx1"/>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flipH="1" flipV="1">
                <a:off x="6014329" y="4645299"/>
                <a:ext cx="8427" cy="1293596"/>
              </a:xfrm>
              <a:prstGeom prst="straightConnector1">
                <a:avLst/>
              </a:prstGeom>
              <a:ln w="19050">
                <a:solidFill>
                  <a:schemeClr val="tx1"/>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5" name="직사각형 44"/>
            <p:cNvSpPr/>
            <p:nvPr/>
          </p:nvSpPr>
          <p:spPr>
            <a:xfrm>
              <a:off x="3295494" y="3645022"/>
              <a:ext cx="2451923" cy="717768"/>
            </a:xfrm>
            <a:prstGeom prst="rect">
              <a:avLst/>
            </a:prstGeom>
          </p:spPr>
          <p:txBody>
            <a:bodyPr wrap="square">
              <a:spAutoFit/>
            </a:bodyPr>
            <a:lstStyle/>
            <a:p>
              <a:pPr algn="ctr"/>
              <a:r>
                <a:rPr lang="en-US" altLang="ko-KR" sz="800" dirty="0" smtClean="0"/>
                <a:t>WLAN/ WPAN/</a:t>
              </a:r>
              <a:r>
                <a:rPr lang="en-US" altLang="ko-KR" sz="800" dirty="0" err="1" smtClean="0"/>
                <a:t>WiMAX</a:t>
              </a:r>
              <a:r>
                <a:rPr lang="en-US" altLang="ko-KR" sz="800" dirty="0"/>
                <a:t>/</a:t>
              </a:r>
            </a:p>
            <a:p>
              <a:pPr algn="ctr"/>
              <a:r>
                <a:rPr lang="en-US" altLang="ko-KR" sz="800" dirty="0" smtClean="0"/>
                <a:t>Cellular Network</a:t>
              </a:r>
              <a:endParaRPr lang="ko-KR" altLang="en-US" sz="800" dirty="0"/>
            </a:p>
          </p:txBody>
        </p:sp>
        <p:pic>
          <p:nvPicPr>
            <p:cNvPr id="46"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7997" y="3836569"/>
              <a:ext cx="328862" cy="645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7959" y="3766344"/>
              <a:ext cx="328862" cy="645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 name="직사각형 47"/>
            <p:cNvSpPr/>
            <p:nvPr/>
          </p:nvSpPr>
          <p:spPr>
            <a:xfrm>
              <a:off x="2902856" y="4367053"/>
              <a:ext cx="3482304" cy="645990"/>
            </a:xfrm>
            <a:prstGeom prst="rect">
              <a:avLst/>
            </a:prstGeom>
          </p:spPr>
          <p:txBody>
            <a:bodyPr wrap="square">
              <a:spAutoFit/>
            </a:bodyPr>
            <a:lstStyle/>
            <a:p>
              <a:pPr algn="ctr"/>
              <a:r>
                <a:rPr lang="en-US" altLang="ko-KR" sz="700" b="1" dirty="0" smtClean="0">
                  <a:solidFill>
                    <a:srgbClr val="FF0000"/>
                  </a:solidFill>
                  <a:latin typeface="Arial" pitchFamily="34" charset="0"/>
                  <a:cs typeface="Arial" pitchFamily="34" charset="0"/>
                </a:rPr>
                <a:t>Request for selection of D2D communication and assignment of radio resource </a:t>
              </a:r>
              <a:endParaRPr lang="ko-KR" altLang="en-US" sz="700" b="1" dirty="0">
                <a:solidFill>
                  <a:srgbClr val="FF0000"/>
                </a:solidFill>
                <a:latin typeface="Arial" pitchFamily="34" charset="0"/>
                <a:cs typeface="Arial" pitchFamily="34" charset="0"/>
              </a:endParaRPr>
            </a:p>
          </p:txBody>
        </p:sp>
        <p:cxnSp>
          <p:nvCxnSpPr>
            <p:cNvPr id="49" name="직선 화살표 연결선 48"/>
            <p:cNvCxnSpPr>
              <a:endCxn id="55" idx="0"/>
            </p:cNvCxnSpPr>
            <p:nvPr/>
          </p:nvCxnSpPr>
          <p:spPr>
            <a:xfrm flipH="1">
              <a:off x="2896179" y="2925431"/>
              <a:ext cx="672137" cy="554643"/>
            </a:xfrm>
            <a:prstGeom prst="straightConnector1">
              <a:avLst/>
            </a:prstGeom>
            <a:ln w="19050">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a:endCxn id="41" idx="0"/>
            </p:cNvCxnSpPr>
            <p:nvPr/>
          </p:nvCxnSpPr>
          <p:spPr>
            <a:xfrm>
              <a:off x="5530970" y="2925431"/>
              <a:ext cx="668132" cy="516877"/>
            </a:xfrm>
            <a:prstGeom prst="straightConnector1">
              <a:avLst/>
            </a:prstGeom>
            <a:ln w="19050">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1" name="직사각형 50"/>
            <p:cNvSpPr/>
            <p:nvPr/>
          </p:nvSpPr>
          <p:spPr>
            <a:xfrm>
              <a:off x="2714318" y="3060017"/>
              <a:ext cx="3656397" cy="645990"/>
            </a:xfrm>
            <a:prstGeom prst="rect">
              <a:avLst/>
            </a:prstGeom>
          </p:spPr>
          <p:txBody>
            <a:bodyPr wrap="square">
              <a:spAutoFit/>
            </a:bodyPr>
            <a:lstStyle/>
            <a:p>
              <a:pPr algn="ctr"/>
              <a:r>
                <a:rPr lang="en-US" altLang="ko-KR" sz="700" b="1" dirty="0" smtClean="0">
                  <a:solidFill>
                    <a:srgbClr val="FF0000"/>
                  </a:solidFill>
                  <a:latin typeface="Arial" pitchFamily="34" charset="0"/>
                  <a:cs typeface="Arial" pitchFamily="34" charset="0"/>
                </a:rPr>
                <a:t>Request for selection of D2D communication and resource management</a:t>
              </a:r>
              <a:endParaRPr lang="ko-KR" altLang="en-US" sz="700" b="1" dirty="0">
                <a:solidFill>
                  <a:srgbClr val="FF0000"/>
                </a:solidFill>
                <a:latin typeface="Arial" pitchFamily="34" charset="0"/>
                <a:cs typeface="Arial" pitchFamily="34" charset="0"/>
              </a:endParaRPr>
            </a:p>
          </p:txBody>
        </p:sp>
        <p:sp>
          <p:nvSpPr>
            <p:cNvPr id="52" name="직사각형 51"/>
            <p:cNvSpPr/>
            <p:nvPr/>
          </p:nvSpPr>
          <p:spPr>
            <a:xfrm>
              <a:off x="6442390" y="4482431"/>
              <a:ext cx="1944216" cy="813470"/>
            </a:xfrm>
            <a:prstGeom prst="rect">
              <a:avLst/>
            </a:prstGeom>
          </p:spPr>
          <p:txBody>
            <a:bodyPr wrap="square">
              <a:spAutoFit/>
            </a:bodyPr>
            <a:lstStyle/>
            <a:p>
              <a:pPr algn="r"/>
              <a:r>
                <a:rPr lang="en-US" altLang="ko-KR" sz="700" dirty="0" smtClean="0">
                  <a:latin typeface="Arial" pitchFamily="34" charset="0"/>
                  <a:cs typeface="Arial" pitchFamily="34" charset="0"/>
                </a:rPr>
                <a:t>Configuration information for connecting to peer node (MN A)</a:t>
              </a:r>
              <a:endParaRPr lang="ko-KR" altLang="en-US" sz="700" dirty="0">
                <a:latin typeface="Arial" pitchFamily="34" charset="0"/>
                <a:cs typeface="Arial" pitchFamily="34" charset="0"/>
              </a:endParaRPr>
            </a:p>
          </p:txBody>
        </p:sp>
        <p:sp>
          <p:nvSpPr>
            <p:cNvPr id="53" name="왼쪽/오른쪽 화살표 52"/>
            <p:cNvSpPr/>
            <p:nvPr/>
          </p:nvSpPr>
          <p:spPr>
            <a:xfrm>
              <a:off x="3377943" y="5057326"/>
              <a:ext cx="2464801" cy="387898"/>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a:solidFill>
                  <a:schemeClr val="tx1"/>
                </a:solidFill>
              </a:endParaRPr>
            </a:p>
          </p:txBody>
        </p:sp>
        <p:sp>
          <p:nvSpPr>
            <p:cNvPr id="54" name="직사각형 53"/>
            <p:cNvSpPr/>
            <p:nvPr/>
          </p:nvSpPr>
          <p:spPr>
            <a:xfrm>
              <a:off x="3131839" y="5425479"/>
              <a:ext cx="2939228" cy="484539"/>
            </a:xfrm>
            <a:prstGeom prst="rect">
              <a:avLst/>
            </a:prstGeom>
          </p:spPr>
          <p:txBody>
            <a:bodyPr wrap="square">
              <a:spAutoFit/>
            </a:bodyPr>
            <a:lstStyle/>
            <a:p>
              <a:pPr algn="ctr"/>
              <a:r>
                <a:rPr lang="en-US" altLang="ko-KR" sz="800" dirty="0" smtClean="0">
                  <a:latin typeface="Arial" pitchFamily="34" charset="0"/>
                  <a:cs typeface="Arial" pitchFamily="34" charset="0"/>
                </a:rPr>
                <a:t>Connection D2D Communication</a:t>
              </a:r>
              <a:endParaRPr lang="ko-KR" altLang="en-US" sz="800" dirty="0">
                <a:latin typeface="Arial" pitchFamily="34" charset="0"/>
                <a:cs typeface="Arial" pitchFamily="34" charset="0"/>
              </a:endParaRPr>
            </a:p>
          </p:txBody>
        </p:sp>
        <p:sp>
          <p:nvSpPr>
            <p:cNvPr id="55" name="직사각형 54"/>
            <p:cNvSpPr/>
            <p:nvPr/>
          </p:nvSpPr>
          <p:spPr>
            <a:xfrm>
              <a:off x="2444494" y="3480074"/>
              <a:ext cx="903370" cy="32403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600" dirty="0" err="1" smtClean="0">
                  <a:solidFill>
                    <a:schemeClr val="tx1"/>
                  </a:solidFill>
                  <a:latin typeface="Arial Unicode MS" pitchFamily="50" charset="-127"/>
                  <a:ea typeface="Arial Unicode MS" pitchFamily="50" charset="-127"/>
                  <a:cs typeface="Arial Unicode MS" pitchFamily="50" charset="-127"/>
                </a:rPr>
                <a:t>PoS</a:t>
              </a:r>
              <a:endParaRPr lang="ko-KR" altLang="en-US" sz="600" dirty="0">
                <a:solidFill>
                  <a:schemeClr val="tx1"/>
                </a:solidFill>
                <a:latin typeface="Arial Unicode MS" pitchFamily="50" charset="-127"/>
                <a:ea typeface="Arial Unicode MS" pitchFamily="50" charset="-127"/>
                <a:cs typeface="Arial Unicode MS" pitchFamily="50" charset="-127"/>
              </a:endParaRPr>
            </a:p>
          </p:txBody>
        </p:sp>
        <p:sp>
          <p:nvSpPr>
            <p:cNvPr id="56" name="직사각형 55"/>
            <p:cNvSpPr/>
            <p:nvPr/>
          </p:nvSpPr>
          <p:spPr>
            <a:xfrm>
              <a:off x="2987824" y="2646781"/>
              <a:ext cx="3048550" cy="39256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700" dirty="0" smtClean="0">
                  <a:solidFill>
                    <a:schemeClr val="tx1"/>
                  </a:solidFill>
                  <a:latin typeface="Arial Unicode MS" pitchFamily="50" charset="-127"/>
                  <a:ea typeface="Arial Unicode MS" pitchFamily="50" charset="-127"/>
                  <a:cs typeface="Arial Unicode MS" pitchFamily="50" charset="-127"/>
                </a:rPr>
                <a:t>NADC (Network Assisted D2D Communication) Provider (</a:t>
              </a:r>
              <a:r>
                <a:rPr lang="en-US" altLang="ko-KR" sz="700" dirty="0" err="1" smtClean="0">
                  <a:solidFill>
                    <a:schemeClr val="tx1"/>
                  </a:solidFill>
                  <a:latin typeface="Arial Unicode MS" pitchFamily="50" charset="-127"/>
                  <a:ea typeface="Arial Unicode MS" pitchFamily="50" charset="-127"/>
                  <a:cs typeface="Arial Unicode MS" pitchFamily="50" charset="-127"/>
                </a:rPr>
                <a:t>PoS</a:t>
              </a:r>
              <a:r>
                <a:rPr lang="en-US" altLang="ko-KR" sz="700" dirty="0" smtClean="0">
                  <a:solidFill>
                    <a:schemeClr val="tx1"/>
                  </a:solidFill>
                  <a:latin typeface="Arial Unicode MS" pitchFamily="50" charset="-127"/>
                  <a:ea typeface="Arial Unicode MS" pitchFamily="50" charset="-127"/>
                  <a:cs typeface="Arial Unicode MS" pitchFamily="50" charset="-127"/>
                </a:rPr>
                <a:t>)</a:t>
              </a:r>
              <a:endParaRPr lang="ko-KR" altLang="en-US" sz="700" dirty="0">
                <a:solidFill>
                  <a:schemeClr val="tx1"/>
                </a:solidFill>
                <a:latin typeface="Arial Unicode MS" pitchFamily="50" charset="-127"/>
                <a:ea typeface="Arial Unicode MS" pitchFamily="50" charset="-127"/>
                <a:cs typeface="Arial Unicode MS" pitchFamily="50" charset="-127"/>
              </a:endParaRPr>
            </a:p>
          </p:txBody>
        </p:sp>
        <p:cxnSp>
          <p:nvCxnSpPr>
            <p:cNvPr id="57" name="직선 화살표 연결선 56"/>
            <p:cNvCxnSpPr/>
            <p:nvPr/>
          </p:nvCxnSpPr>
          <p:spPr>
            <a:xfrm flipH="1" flipV="1">
              <a:off x="4594302" y="2007528"/>
              <a:ext cx="7780" cy="619990"/>
            </a:xfrm>
            <a:prstGeom prst="straightConnector1">
              <a:avLst/>
            </a:prstGeom>
            <a:ln w="19050">
              <a:solidFill>
                <a:schemeClr val="tx1"/>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8" name="직사각형 57"/>
            <p:cNvSpPr/>
            <p:nvPr/>
          </p:nvSpPr>
          <p:spPr>
            <a:xfrm>
              <a:off x="4499992" y="2253732"/>
              <a:ext cx="144016"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a:solidFill>
                  <a:schemeClr val="tx1"/>
                </a:solidFill>
              </a:endParaRPr>
            </a:p>
          </p:txBody>
        </p:sp>
        <p:sp>
          <p:nvSpPr>
            <p:cNvPr id="59" name="직사각형 58"/>
            <p:cNvSpPr/>
            <p:nvPr/>
          </p:nvSpPr>
          <p:spPr>
            <a:xfrm>
              <a:off x="2729136" y="2185121"/>
              <a:ext cx="4051525" cy="311033"/>
            </a:xfrm>
            <a:prstGeom prst="rect">
              <a:avLst/>
            </a:prstGeom>
          </p:spPr>
          <p:txBody>
            <a:bodyPr wrap="square">
              <a:spAutoFit/>
            </a:bodyPr>
            <a:lstStyle/>
            <a:p>
              <a:pPr algn="ctr"/>
              <a:r>
                <a:rPr lang="en-US" altLang="ko-KR" sz="700" dirty="0" smtClean="0">
                  <a:latin typeface="Arial" pitchFamily="34" charset="0"/>
                  <a:cs typeface="Arial" pitchFamily="34" charset="0"/>
                </a:rPr>
                <a:t>Request/response for peer discovery of MNs</a:t>
              </a:r>
              <a:endParaRPr lang="ko-KR" altLang="en-US" sz="700" dirty="0">
                <a:latin typeface="Arial" pitchFamily="34" charset="0"/>
                <a:cs typeface="Arial" pitchFamily="34" charset="0"/>
              </a:endParaRPr>
            </a:p>
          </p:txBody>
        </p:sp>
        <p:sp>
          <p:nvSpPr>
            <p:cNvPr id="60" name="자유형 59"/>
            <p:cNvSpPr/>
            <p:nvPr/>
          </p:nvSpPr>
          <p:spPr>
            <a:xfrm>
              <a:off x="5227455" y="1643120"/>
              <a:ext cx="2306516" cy="3355183"/>
            </a:xfrm>
            <a:custGeom>
              <a:avLst/>
              <a:gdLst>
                <a:gd name="connsiteX0" fmla="*/ 0 w 2306516"/>
                <a:gd name="connsiteY0" fmla="*/ 0 h 3418317"/>
                <a:gd name="connsiteX1" fmla="*/ 2093720 w 2306516"/>
                <a:gd name="connsiteY1" fmla="*/ 922945 h 3418317"/>
                <a:gd name="connsiteX2" fmla="*/ 2119357 w 2306516"/>
                <a:gd name="connsiteY2" fmla="*/ 2153540 h 3418317"/>
                <a:gd name="connsiteX3" fmla="*/ 1059679 w 2306516"/>
                <a:gd name="connsiteY3" fmla="*/ 3418317 h 3418317"/>
                <a:gd name="connsiteX4" fmla="*/ 1059679 w 2306516"/>
                <a:gd name="connsiteY4" fmla="*/ 3418317 h 34183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6516" h="3418317">
                  <a:moveTo>
                    <a:pt x="0" y="0"/>
                  </a:moveTo>
                  <a:cubicBezTo>
                    <a:pt x="870247" y="282011"/>
                    <a:pt x="1740494" y="564022"/>
                    <a:pt x="2093720" y="922945"/>
                  </a:cubicBezTo>
                  <a:cubicBezTo>
                    <a:pt x="2446946" y="1281868"/>
                    <a:pt x="2291697" y="1737645"/>
                    <a:pt x="2119357" y="2153540"/>
                  </a:cubicBezTo>
                  <a:cubicBezTo>
                    <a:pt x="1947017" y="2569435"/>
                    <a:pt x="1059679" y="3418317"/>
                    <a:pt x="1059679" y="3418317"/>
                  </a:cubicBezTo>
                  <a:lnTo>
                    <a:pt x="1059679" y="3418317"/>
                  </a:lnTo>
                </a:path>
              </a:pathLst>
            </a:custGeom>
            <a:ln w="19050">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800"/>
            </a:p>
          </p:txBody>
        </p:sp>
        <p:sp>
          <p:nvSpPr>
            <p:cNvPr id="61" name="직사각형 60"/>
            <p:cNvSpPr/>
            <p:nvPr/>
          </p:nvSpPr>
          <p:spPr>
            <a:xfrm>
              <a:off x="1076311" y="4482431"/>
              <a:ext cx="1818546" cy="813470"/>
            </a:xfrm>
            <a:prstGeom prst="rect">
              <a:avLst/>
            </a:prstGeom>
          </p:spPr>
          <p:txBody>
            <a:bodyPr wrap="square">
              <a:spAutoFit/>
            </a:bodyPr>
            <a:lstStyle/>
            <a:p>
              <a:r>
                <a:rPr lang="en-US" altLang="ko-KR" sz="700" dirty="0" smtClean="0">
                  <a:latin typeface="Arial" pitchFamily="34" charset="0"/>
                  <a:cs typeface="Arial" pitchFamily="34" charset="0"/>
                </a:rPr>
                <a:t>Configuration information for connecting to peer node (MN B)</a:t>
              </a:r>
              <a:endParaRPr lang="ko-KR" altLang="en-US" sz="700" dirty="0">
                <a:latin typeface="Arial" pitchFamily="34" charset="0"/>
                <a:cs typeface="Arial" pitchFamily="34" charset="0"/>
              </a:endParaRPr>
            </a:p>
          </p:txBody>
        </p:sp>
        <p:sp>
          <p:nvSpPr>
            <p:cNvPr id="62" name="자유형 61"/>
            <p:cNvSpPr/>
            <p:nvPr/>
          </p:nvSpPr>
          <p:spPr>
            <a:xfrm flipH="1">
              <a:off x="1547664" y="1700808"/>
              <a:ext cx="2376264" cy="3217490"/>
            </a:xfrm>
            <a:custGeom>
              <a:avLst/>
              <a:gdLst>
                <a:gd name="connsiteX0" fmla="*/ 0 w 2306516"/>
                <a:gd name="connsiteY0" fmla="*/ 0 h 3418317"/>
                <a:gd name="connsiteX1" fmla="*/ 2093720 w 2306516"/>
                <a:gd name="connsiteY1" fmla="*/ 922945 h 3418317"/>
                <a:gd name="connsiteX2" fmla="*/ 2119357 w 2306516"/>
                <a:gd name="connsiteY2" fmla="*/ 2153540 h 3418317"/>
                <a:gd name="connsiteX3" fmla="*/ 1059679 w 2306516"/>
                <a:gd name="connsiteY3" fmla="*/ 3418317 h 3418317"/>
                <a:gd name="connsiteX4" fmla="*/ 1059679 w 2306516"/>
                <a:gd name="connsiteY4" fmla="*/ 3418317 h 34183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6516" h="3418317">
                  <a:moveTo>
                    <a:pt x="0" y="0"/>
                  </a:moveTo>
                  <a:cubicBezTo>
                    <a:pt x="870247" y="282011"/>
                    <a:pt x="1740494" y="564022"/>
                    <a:pt x="2093720" y="922945"/>
                  </a:cubicBezTo>
                  <a:cubicBezTo>
                    <a:pt x="2446946" y="1281868"/>
                    <a:pt x="2291697" y="1737645"/>
                    <a:pt x="2119357" y="2153540"/>
                  </a:cubicBezTo>
                  <a:cubicBezTo>
                    <a:pt x="1947017" y="2569435"/>
                    <a:pt x="1059679" y="3418317"/>
                    <a:pt x="1059679" y="3418317"/>
                  </a:cubicBezTo>
                  <a:lnTo>
                    <a:pt x="1059679" y="3418317"/>
                  </a:lnTo>
                </a:path>
              </a:pathLst>
            </a:custGeom>
            <a:ln w="19050">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800"/>
            </a:p>
          </p:txBody>
        </p:sp>
        <p:sp>
          <p:nvSpPr>
            <p:cNvPr id="63" name="순서도: 자기 디스크 62"/>
            <p:cNvSpPr/>
            <p:nvPr/>
          </p:nvSpPr>
          <p:spPr>
            <a:xfrm>
              <a:off x="3707904" y="1268760"/>
              <a:ext cx="1752562" cy="748720"/>
            </a:xfrm>
            <a:prstGeom prst="flowChartMagneticDisk">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800">
                <a:solidFill>
                  <a:schemeClr val="tx1"/>
                </a:solidFill>
              </a:endParaRPr>
            </a:p>
          </p:txBody>
        </p:sp>
        <p:sp>
          <p:nvSpPr>
            <p:cNvPr id="64" name="직사각형 63"/>
            <p:cNvSpPr/>
            <p:nvPr/>
          </p:nvSpPr>
          <p:spPr>
            <a:xfrm>
              <a:off x="3491879" y="1556792"/>
              <a:ext cx="2205074" cy="278324"/>
            </a:xfrm>
            <a:prstGeom prst="rect">
              <a:avLst/>
            </a:prstGeom>
          </p:spPr>
          <p:txBody>
            <a:bodyPr wrap="square">
              <a:spAutoFit/>
            </a:bodyPr>
            <a:lstStyle/>
            <a:p>
              <a:pPr algn="ctr"/>
              <a:r>
                <a:rPr lang="en-US" altLang="ko-KR" sz="700" dirty="0" smtClean="0">
                  <a:latin typeface="Arial Unicode MS" pitchFamily="50" charset="-127"/>
                  <a:ea typeface="Arial Unicode MS" pitchFamily="50" charset="-127"/>
                  <a:cs typeface="Arial Unicode MS" pitchFamily="50" charset="-127"/>
                </a:rPr>
                <a:t>Information</a:t>
              </a:r>
              <a:r>
                <a:rPr lang="en-US" altLang="ko-KR" sz="700" dirty="0">
                  <a:latin typeface="Arial Unicode MS" pitchFamily="50" charset="-127"/>
                  <a:ea typeface="Arial Unicode MS" pitchFamily="50" charset="-127"/>
                  <a:cs typeface="Arial Unicode MS" pitchFamily="50" charset="-127"/>
                </a:rPr>
                <a:t> </a:t>
              </a:r>
              <a:r>
                <a:rPr lang="en-US" altLang="ko-KR" sz="700" dirty="0" smtClean="0">
                  <a:latin typeface="Arial Unicode MS" pitchFamily="50" charset="-127"/>
                  <a:ea typeface="Arial Unicode MS" pitchFamily="50" charset="-127"/>
                  <a:cs typeface="Arial Unicode MS" pitchFamily="50" charset="-127"/>
                </a:rPr>
                <a:t>Server</a:t>
              </a:r>
              <a:endParaRPr lang="en-US" altLang="ko-KR" sz="700" dirty="0">
                <a:latin typeface="Arial Unicode MS" pitchFamily="50" charset="-127"/>
                <a:ea typeface="Arial Unicode MS" pitchFamily="50" charset="-127"/>
                <a:cs typeface="Arial Unicode MS" pitchFamily="50" charset="-127"/>
              </a:endParaRPr>
            </a:p>
          </p:txBody>
        </p:sp>
      </p:grpSp>
      <p:grpSp>
        <p:nvGrpSpPr>
          <p:cNvPr id="133" name="그룹 132"/>
          <p:cNvGrpSpPr/>
          <p:nvPr/>
        </p:nvGrpSpPr>
        <p:grpSpPr>
          <a:xfrm>
            <a:off x="4933165" y="2344023"/>
            <a:ext cx="3887307" cy="3533249"/>
            <a:chOff x="4648200" y="2060848"/>
            <a:chExt cx="3887307" cy="3533249"/>
          </a:xfrm>
        </p:grpSpPr>
        <p:sp>
          <p:nvSpPr>
            <p:cNvPr id="99" name="Rectangle 3"/>
            <p:cNvSpPr>
              <a:spLocks noChangeArrowheads="1"/>
            </p:cNvSpPr>
            <p:nvPr/>
          </p:nvSpPr>
          <p:spPr bwMode="auto">
            <a:xfrm>
              <a:off x="4648200" y="3853368"/>
              <a:ext cx="412591" cy="321215"/>
            </a:xfrm>
            <a:prstGeom prst="rect">
              <a:avLst/>
            </a:prstGeom>
            <a:noFill/>
            <a:ln w="255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200">
                  <a:solidFill>
                    <a:srgbClr val="000000"/>
                  </a:solidFill>
                  <a:latin typeface="Calibri" pitchFamily="34" charset="0"/>
                  <a:ea typeface="ＭＳ Ｐゴシック" pitchFamily="50" charset="-128"/>
                </a:rPr>
                <a:t>ED</a:t>
              </a:r>
              <a:endParaRPr lang="ja-JP" altLang="ja-JP" sz="1200">
                <a:solidFill>
                  <a:srgbClr val="000000"/>
                </a:solidFill>
                <a:latin typeface="Calibri" pitchFamily="34" charset="0"/>
                <a:ea typeface="ＭＳ Ｐゴシック" pitchFamily="50" charset="-128"/>
              </a:endParaRPr>
            </a:p>
          </p:txBody>
        </p:sp>
        <p:cxnSp>
          <p:nvCxnSpPr>
            <p:cNvPr id="100" name="AutoShape 4"/>
            <p:cNvCxnSpPr>
              <a:cxnSpLocks noChangeShapeType="1"/>
              <a:stCxn id="102" idx="3"/>
            </p:cNvCxnSpPr>
            <p:nvPr/>
          </p:nvCxnSpPr>
          <p:spPr bwMode="auto">
            <a:xfrm>
              <a:off x="6574636" y="2587762"/>
              <a:ext cx="1375304" cy="2027"/>
            </a:xfrm>
            <a:prstGeom prst="bentConnector3">
              <a:avLst>
                <a:gd name="adj1" fmla="val 50000"/>
              </a:avLst>
            </a:prstGeom>
            <a:noFill/>
            <a:ln w="9360">
              <a:solidFill>
                <a:srgbClr val="000000"/>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01" name="AutoShape 5"/>
            <p:cNvCxnSpPr>
              <a:cxnSpLocks noChangeShapeType="1"/>
              <a:stCxn id="99" idx="3"/>
              <a:endCxn id="118" idx="1"/>
            </p:cNvCxnSpPr>
            <p:nvPr/>
          </p:nvCxnSpPr>
          <p:spPr bwMode="auto">
            <a:xfrm flipV="1">
              <a:off x="5060791" y="3667935"/>
              <a:ext cx="366073" cy="346547"/>
            </a:xfrm>
            <a:prstGeom prst="bentConnector2">
              <a:avLst/>
            </a:prstGeom>
            <a:noFill/>
            <a:ln w="93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02" name="Rectangle 6"/>
            <p:cNvSpPr>
              <a:spLocks noChangeArrowheads="1"/>
            </p:cNvSpPr>
            <p:nvPr/>
          </p:nvSpPr>
          <p:spPr bwMode="auto">
            <a:xfrm>
              <a:off x="6023504" y="2425635"/>
              <a:ext cx="551132" cy="324255"/>
            </a:xfrm>
            <a:prstGeom prst="rect">
              <a:avLst/>
            </a:prstGeom>
            <a:noFill/>
            <a:ln w="255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400">
                  <a:solidFill>
                    <a:srgbClr val="000000"/>
                  </a:solidFill>
                  <a:latin typeface="Calibri" pitchFamily="34" charset="0"/>
                  <a:ea typeface="ＭＳ Ｐゴシック" pitchFamily="50" charset="-128"/>
                </a:rPr>
                <a:t>IWR</a:t>
              </a:r>
              <a:endParaRPr lang="ja-JP" altLang="ja-JP" sz="1400">
                <a:solidFill>
                  <a:srgbClr val="000000"/>
                </a:solidFill>
                <a:latin typeface="Calibri" pitchFamily="34" charset="0"/>
                <a:ea typeface="ＭＳ Ｐゴシック" pitchFamily="50" charset="-128"/>
              </a:endParaRPr>
            </a:p>
          </p:txBody>
        </p:sp>
        <p:sp>
          <p:nvSpPr>
            <p:cNvPr id="103" name="Rectangle 22"/>
            <p:cNvSpPr>
              <a:spLocks noChangeArrowheads="1"/>
            </p:cNvSpPr>
            <p:nvPr/>
          </p:nvSpPr>
          <p:spPr bwMode="auto">
            <a:xfrm>
              <a:off x="7949940" y="2428674"/>
              <a:ext cx="551133" cy="324255"/>
            </a:xfrm>
            <a:prstGeom prst="rect">
              <a:avLst/>
            </a:prstGeom>
            <a:noFill/>
            <a:ln w="255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sz="1400">
                  <a:solidFill>
                    <a:srgbClr val="000000"/>
                  </a:solidFill>
                  <a:latin typeface="Calibri" pitchFamily="34" charset="0"/>
                  <a:ea typeface="ＭＳ Ｐゴシック" pitchFamily="50" charset="-128"/>
                </a:rPr>
                <a:t>IWG</a:t>
              </a:r>
              <a:endParaRPr lang="ja-JP" altLang="ja-JP" sz="1400">
                <a:solidFill>
                  <a:srgbClr val="000000"/>
                </a:solidFill>
                <a:latin typeface="Calibri" pitchFamily="34" charset="0"/>
                <a:ea typeface="ＭＳ Ｐゴシック" pitchFamily="50" charset="-128"/>
              </a:endParaRPr>
            </a:p>
          </p:txBody>
        </p:sp>
        <p:sp>
          <p:nvSpPr>
            <p:cNvPr id="104" name="Oval 27"/>
            <p:cNvSpPr>
              <a:spLocks noChangeArrowheads="1"/>
            </p:cNvSpPr>
            <p:nvPr/>
          </p:nvSpPr>
          <p:spPr bwMode="auto">
            <a:xfrm>
              <a:off x="5610913" y="2979907"/>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sp>
          <p:nvSpPr>
            <p:cNvPr id="105" name="Oval 28"/>
            <p:cNvSpPr>
              <a:spLocks noChangeArrowheads="1"/>
            </p:cNvSpPr>
            <p:nvPr/>
          </p:nvSpPr>
          <p:spPr bwMode="auto">
            <a:xfrm>
              <a:off x="5335852" y="3072117"/>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sp>
          <p:nvSpPr>
            <p:cNvPr id="106" name="Oval 29"/>
            <p:cNvSpPr>
              <a:spLocks noChangeArrowheads="1"/>
            </p:cNvSpPr>
            <p:nvPr/>
          </p:nvSpPr>
          <p:spPr bwMode="auto">
            <a:xfrm>
              <a:off x="5432932" y="3438930"/>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sp>
          <p:nvSpPr>
            <p:cNvPr id="107" name="Oval 30"/>
            <p:cNvSpPr>
              <a:spLocks noChangeArrowheads="1"/>
            </p:cNvSpPr>
            <p:nvPr/>
          </p:nvSpPr>
          <p:spPr bwMode="auto">
            <a:xfrm>
              <a:off x="5198321" y="3393332"/>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sp>
          <p:nvSpPr>
            <p:cNvPr id="108" name="Line 31"/>
            <p:cNvSpPr>
              <a:spLocks noChangeShapeType="1"/>
            </p:cNvSpPr>
            <p:nvPr/>
          </p:nvSpPr>
          <p:spPr bwMode="auto">
            <a:xfrm flipH="1" flipV="1">
              <a:off x="5284278" y="3433864"/>
              <a:ext cx="148654" cy="51678"/>
            </a:xfrm>
            <a:prstGeom prst="line">
              <a:avLst/>
            </a:prstGeom>
            <a:noFill/>
            <a:ln w="9360">
              <a:solidFill>
                <a:srgbClr val="4A7EB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ko-KR" altLang="en-US" sz="1600"/>
            </a:p>
          </p:txBody>
        </p:sp>
        <p:sp>
          <p:nvSpPr>
            <p:cNvPr id="109" name="Line 32"/>
            <p:cNvSpPr>
              <a:spLocks noChangeShapeType="1"/>
            </p:cNvSpPr>
            <p:nvPr/>
          </p:nvSpPr>
          <p:spPr bwMode="auto">
            <a:xfrm flipV="1">
              <a:off x="5510798" y="3066037"/>
              <a:ext cx="139553" cy="387079"/>
            </a:xfrm>
            <a:prstGeom prst="line">
              <a:avLst/>
            </a:prstGeom>
            <a:noFill/>
            <a:ln w="9360">
              <a:solidFill>
                <a:srgbClr val="4A7EB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ko-KR" altLang="en-US" sz="1600"/>
            </a:p>
          </p:txBody>
        </p:sp>
        <p:sp>
          <p:nvSpPr>
            <p:cNvPr id="110" name="Line 33"/>
            <p:cNvSpPr>
              <a:spLocks noChangeShapeType="1"/>
            </p:cNvSpPr>
            <p:nvPr/>
          </p:nvSpPr>
          <p:spPr bwMode="auto">
            <a:xfrm flipV="1">
              <a:off x="5276188" y="3144061"/>
              <a:ext cx="66743" cy="262444"/>
            </a:xfrm>
            <a:prstGeom prst="line">
              <a:avLst/>
            </a:prstGeom>
            <a:noFill/>
            <a:ln w="9360">
              <a:solidFill>
                <a:srgbClr val="4A7EB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ko-KR" altLang="en-US" sz="1600"/>
            </a:p>
          </p:txBody>
        </p:sp>
        <p:sp>
          <p:nvSpPr>
            <p:cNvPr id="111" name="Oval 34"/>
            <p:cNvSpPr>
              <a:spLocks noChangeArrowheads="1"/>
            </p:cNvSpPr>
            <p:nvPr/>
          </p:nvSpPr>
          <p:spPr bwMode="auto">
            <a:xfrm>
              <a:off x="5432932" y="3209926"/>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sp>
          <p:nvSpPr>
            <p:cNvPr id="112" name="Oval 35"/>
            <p:cNvSpPr>
              <a:spLocks noChangeArrowheads="1"/>
            </p:cNvSpPr>
            <p:nvPr/>
          </p:nvSpPr>
          <p:spPr bwMode="auto">
            <a:xfrm>
              <a:off x="5243828" y="3209926"/>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sp>
          <p:nvSpPr>
            <p:cNvPr id="113" name="Line 36"/>
            <p:cNvSpPr>
              <a:spLocks noChangeShapeType="1"/>
            </p:cNvSpPr>
            <p:nvPr/>
          </p:nvSpPr>
          <p:spPr bwMode="auto">
            <a:xfrm>
              <a:off x="5426865" y="3117715"/>
              <a:ext cx="13146" cy="99303"/>
            </a:xfrm>
            <a:prstGeom prst="line">
              <a:avLst/>
            </a:prstGeom>
            <a:noFill/>
            <a:ln w="9360">
              <a:solidFill>
                <a:srgbClr val="4A7EB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ko-KR" altLang="en-US" sz="1600"/>
            </a:p>
          </p:txBody>
        </p:sp>
        <p:sp>
          <p:nvSpPr>
            <p:cNvPr id="114" name="Line 37"/>
            <p:cNvSpPr>
              <a:spLocks noChangeShapeType="1"/>
            </p:cNvSpPr>
            <p:nvPr/>
          </p:nvSpPr>
          <p:spPr bwMode="auto">
            <a:xfrm flipH="1">
              <a:off x="5440011" y="3301122"/>
              <a:ext cx="38428" cy="144901"/>
            </a:xfrm>
            <a:prstGeom prst="line">
              <a:avLst/>
            </a:prstGeom>
            <a:noFill/>
            <a:ln w="9360">
              <a:solidFill>
                <a:srgbClr val="4A7EB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ko-KR" altLang="en-US" sz="1600"/>
            </a:p>
          </p:txBody>
        </p:sp>
        <p:sp>
          <p:nvSpPr>
            <p:cNvPr id="115" name="Line 38"/>
            <p:cNvSpPr>
              <a:spLocks noChangeShapeType="1"/>
            </p:cNvSpPr>
            <p:nvPr/>
          </p:nvSpPr>
          <p:spPr bwMode="auto">
            <a:xfrm>
              <a:off x="5335852" y="3255523"/>
              <a:ext cx="104159" cy="191513"/>
            </a:xfrm>
            <a:prstGeom prst="line">
              <a:avLst/>
            </a:prstGeom>
            <a:noFill/>
            <a:ln w="9360">
              <a:solidFill>
                <a:srgbClr val="4A7EB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ko-KR" altLang="en-US" sz="1600"/>
            </a:p>
          </p:txBody>
        </p:sp>
        <p:cxnSp>
          <p:nvCxnSpPr>
            <p:cNvPr id="116" name="AutoShape 39"/>
            <p:cNvCxnSpPr>
              <a:cxnSpLocks noChangeShapeType="1"/>
              <a:stCxn id="102" idx="1"/>
              <a:endCxn id="118" idx="0"/>
            </p:cNvCxnSpPr>
            <p:nvPr/>
          </p:nvCxnSpPr>
          <p:spPr bwMode="auto">
            <a:xfrm rot="10800000" flipV="1">
              <a:off x="5793949" y="2587762"/>
              <a:ext cx="229555" cy="691068"/>
            </a:xfrm>
            <a:prstGeom prst="bentConnector3">
              <a:avLst>
                <a:gd name="adj1" fmla="val 50000"/>
              </a:avLst>
            </a:prstGeom>
            <a:noFill/>
            <a:ln w="93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17" name="雲 23"/>
            <p:cNvSpPr/>
            <p:nvPr/>
          </p:nvSpPr>
          <p:spPr bwMode="auto">
            <a:xfrm>
              <a:off x="6941721" y="2428674"/>
              <a:ext cx="734169" cy="413425"/>
            </a:xfrm>
            <a:prstGeom prst="cloud">
              <a:avLst/>
            </a:prstGeom>
            <a:noFill/>
            <a:ln w="9525" cap="flat" cmpd="sng" algn="ctr">
              <a:solidFill>
                <a:schemeClr val="tx1"/>
              </a:solidFill>
              <a:prstDash val="solid"/>
              <a:round/>
              <a:headEnd type="none" w="med" len="med"/>
              <a:tailEnd type="none" w="med" len="med"/>
            </a:ln>
            <a:effectLst/>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pPr>
                <a:defRPr/>
              </a:pPr>
              <a:endParaRPr lang="ja-JP" altLang="en-US" sz="1600">
                <a:latin typeface="Arial" pitchFamily="34" charset="0"/>
                <a:ea typeface="ＭＳ Ｐゴシック" pitchFamily="50" charset="-128"/>
              </a:endParaRPr>
            </a:p>
          </p:txBody>
        </p:sp>
        <p:sp>
          <p:nvSpPr>
            <p:cNvPr id="118" name="雲 24"/>
            <p:cNvSpPr/>
            <p:nvPr/>
          </p:nvSpPr>
          <p:spPr bwMode="auto">
            <a:xfrm>
              <a:off x="5060791" y="2887697"/>
              <a:ext cx="733158" cy="781251"/>
            </a:xfrm>
            <a:prstGeom prst="cloud">
              <a:avLst/>
            </a:prstGeom>
            <a:noFill/>
            <a:ln w="9525" cap="flat" cmpd="sng" algn="ctr">
              <a:solidFill>
                <a:schemeClr val="tx1"/>
              </a:solidFill>
              <a:prstDash val="solid"/>
              <a:round/>
              <a:headEnd type="none" w="med" len="med"/>
              <a:tailEnd type="none" w="med" len="med"/>
            </a:ln>
            <a:effectLst/>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pPr>
                <a:defRPr/>
              </a:pPr>
              <a:endParaRPr lang="ja-JP" altLang="en-US" sz="1600">
                <a:latin typeface="Arial" pitchFamily="34" charset="0"/>
                <a:ea typeface="ＭＳ Ｐゴシック" pitchFamily="50" charset="-128"/>
              </a:endParaRPr>
            </a:p>
          </p:txBody>
        </p:sp>
        <p:sp>
          <p:nvSpPr>
            <p:cNvPr id="119" name="Oval 30"/>
            <p:cNvSpPr>
              <a:spLocks noChangeArrowheads="1"/>
            </p:cNvSpPr>
            <p:nvPr/>
          </p:nvSpPr>
          <p:spPr bwMode="auto">
            <a:xfrm>
              <a:off x="4975846" y="3857421"/>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sp>
          <p:nvSpPr>
            <p:cNvPr id="120" name="Oval 27"/>
            <p:cNvSpPr>
              <a:spLocks noChangeArrowheads="1"/>
            </p:cNvSpPr>
            <p:nvPr/>
          </p:nvSpPr>
          <p:spPr bwMode="auto">
            <a:xfrm>
              <a:off x="6023504" y="2662746"/>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sp>
          <p:nvSpPr>
            <p:cNvPr id="121" name="Oval 27"/>
            <p:cNvSpPr>
              <a:spLocks noChangeArrowheads="1"/>
            </p:cNvSpPr>
            <p:nvPr/>
          </p:nvSpPr>
          <p:spPr bwMode="auto">
            <a:xfrm>
              <a:off x="7950951" y="2655652"/>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sp>
          <p:nvSpPr>
            <p:cNvPr id="122" name="テキスト ボックス 29"/>
            <p:cNvSpPr txBox="1">
              <a:spLocks noChangeArrowheads="1"/>
            </p:cNvSpPr>
            <p:nvPr/>
          </p:nvSpPr>
          <p:spPr bwMode="auto">
            <a:xfrm>
              <a:off x="5566417" y="3621324"/>
              <a:ext cx="2120730" cy="27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r>
                <a:rPr kumimoji="1" lang="en-US" altLang="ja-JP" sz="1100">
                  <a:latin typeface="Times New Roman" pitchFamily="18" charset="0"/>
                  <a:ea typeface="ＭＳ Ｐゴシック" pitchFamily="50" charset="-128"/>
                </a:rPr>
                <a:t>SN (e.g., 802.15.4)</a:t>
              </a:r>
              <a:endParaRPr kumimoji="1" lang="ja-JP" altLang="en-US" sz="1100">
                <a:latin typeface="Times New Roman" pitchFamily="18" charset="0"/>
                <a:ea typeface="ＭＳ Ｐゴシック" pitchFamily="50" charset="-128"/>
              </a:endParaRPr>
            </a:p>
          </p:txBody>
        </p:sp>
        <p:sp>
          <p:nvSpPr>
            <p:cNvPr id="123" name="テキスト ボックス 30"/>
            <p:cNvSpPr txBox="1">
              <a:spLocks noChangeArrowheads="1"/>
            </p:cNvSpPr>
            <p:nvPr/>
          </p:nvSpPr>
          <p:spPr bwMode="auto">
            <a:xfrm>
              <a:off x="6757673" y="2060848"/>
              <a:ext cx="1585268" cy="29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r>
                <a:rPr kumimoji="1" lang="en-US" altLang="ja-JP" sz="1200">
                  <a:latin typeface="Times New Roman" pitchFamily="18" charset="0"/>
                  <a:ea typeface="ＭＳ Ｐゴシック" pitchFamily="50" charset="-128"/>
                </a:rPr>
                <a:t>Virtual Link</a:t>
              </a:r>
            </a:p>
          </p:txBody>
        </p:sp>
        <p:cxnSp>
          <p:nvCxnSpPr>
            <p:cNvPr id="124" name="直線コネクタ 31"/>
            <p:cNvCxnSpPr/>
            <p:nvPr/>
          </p:nvCxnSpPr>
          <p:spPr>
            <a:xfrm flipH="1">
              <a:off x="6849697" y="2242228"/>
              <a:ext cx="137530" cy="321215"/>
            </a:xfrm>
            <a:prstGeom prst="line">
              <a:avLst/>
            </a:prstGeom>
          </p:spPr>
          <p:style>
            <a:lnRef idx="1">
              <a:schemeClr val="accent1"/>
            </a:lnRef>
            <a:fillRef idx="0">
              <a:schemeClr val="accent1"/>
            </a:fillRef>
            <a:effectRef idx="0">
              <a:schemeClr val="accent1"/>
            </a:effectRef>
            <a:fontRef idx="minor">
              <a:schemeClr val="tx1"/>
            </a:fontRef>
          </p:style>
        </p:cxnSp>
        <p:sp>
          <p:nvSpPr>
            <p:cNvPr id="125" name="テキスト ボックス 34"/>
            <p:cNvSpPr txBox="1">
              <a:spLocks noChangeArrowheads="1"/>
            </p:cNvSpPr>
            <p:nvPr/>
          </p:nvSpPr>
          <p:spPr bwMode="auto">
            <a:xfrm>
              <a:off x="7015542" y="2846152"/>
              <a:ext cx="1519965" cy="27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r>
                <a:rPr kumimoji="1" lang="en-US" altLang="ja-JP" sz="1100">
                  <a:latin typeface="Times New Roman" pitchFamily="18" charset="0"/>
                  <a:ea typeface="ＭＳ Ｐゴシック" pitchFamily="50" charset="-128"/>
                </a:rPr>
                <a:t>IN (3G, etc.)</a:t>
              </a:r>
              <a:endParaRPr kumimoji="1" lang="ja-JP" altLang="en-US" sz="1100">
                <a:latin typeface="Times New Roman" pitchFamily="18" charset="0"/>
                <a:ea typeface="ＭＳ Ｐゴシック" pitchFamily="50" charset="-128"/>
              </a:endParaRPr>
            </a:p>
          </p:txBody>
        </p:sp>
        <p:sp>
          <p:nvSpPr>
            <p:cNvPr id="126" name="テキスト ボックス 42"/>
            <p:cNvSpPr txBox="1">
              <a:spLocks noChangeArrowheads="1"/>
            </p:cNvSpPr>
            <p:nvPr/>
          </p:nvSpPr>
          <p:spPr bwMode="auto">
            <a:xfrm>
              <a:off x="5456112" y="4316824"/>
              <a:ext cx="2319412"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r>
                <a:rPr kumimoji="1" lang="en-US" altLang="ja-JP" sz="1100" dirty="0">
                  <a:latin typeface="Times New Roman" pitchFamily="18" charset="0"/>
                  <a:ea typeface="ＭＳ Ｐゴシック" pitchFamily="50" charset="-128"/>
                </a:rPr>
                <a:t>SN: Serving Network</a:t>
              </a:r>
            </a:p>
            <a:p>
              <a:r>
                <a:rPr kumimoji="1" lang="en-US" altLang="ja-JP" sz="1100" dirty="0">
                  <a:latin typeface="Times New Roman" pitchFamily="18" charset="0"/>
                  <a:ea typeface="ＭＳ Ｐゴシック" pitchFamily="50" charset="-128"/>
                </a:rPr>
                <a:t>IN: Interworking Network</a:t>
              </a:r>
            </a:p>
            <a:p>
              <a:r>
                <a:rPr kumimoji="1" lang="en-US" altLang="ja-JP" sz="1100" dirty="0">
                  <a:latin typeface="Times New Roman" pitchFamily="18" charset="0"/>
                  <a:ea typeface="ＭＳ Ｐゴシック" pitchFamily="50" charset="-128"/>
                </a:rPr>
                <a:t>ED: End Device</a:t>
              </a:r>
            </a:p>
            <a:p>
              <a:r>
                <a:rPr kumimoji="1" lang="en-US" altLang="ja-JP" sz="1100" dirty="0">
                  <a:latin typeface="Times New Roman" pitchFamily="18" charset="0"/>
                  <a:ea typeface="ＭＳ Ｐゴシック" pitchFamily="50" charset="-128"/>
                </a:rPr>
                <a:t>IWR: Interworking Relay</a:t>
              </a:r>
            </a:p>
            <a:p>
              <a:r>
                <a:rPr kumimoji="1" lang="en-US" altLang="ja-JP" sz="1100" dirty="0">
                  <a:latin typeface="Times New Roman" pitchFamily="18" charset="0"/>
                  <a:ea typeface="ＭＳ Ｐゴシック" pitchFamily="50" charset="-128"/>
                </a:rPr>
                <a:t>IWG: Interworking Gateway</a:t>
              </a:r>
            </a:p>
            <a:p>
              <a:r>
                <a:rPr kumimoji="1" lang="en-US" altLang="ja-JP" sz="1100" dirty="0">
                  <a:latin typeface="Times New Roman" pitchFamily="18" charset="0"/>
                  <a:ea typeface="ＭＳ Ｐゴシック" pitchFamily="50" charset="-128"/>
                </a:rPr>
                <a:t>           Serving Network MAC frame</a:t>
              </a:r>
            </a:p>
            <a:p>
              <a:r>
                <a:rPr kumimoji="1" lang="en-US" altLang="ja-JP" sz="1100" dirty="0">
                  <a:latin typeface="Times New Roman" pitchFamily="18" charset="0"/>
                  <a:ea typeface="ＭＳ Ｐゴシック" pitchFamily="50" charset="-128"/>
                </a:rPr>
                <a:t>           Serving Network MAC entity</a:t>
              </a:r>
            </a:p>
          </p:txBody>
        </p:sp>
        <p:sp>
          <p:nvSpPr>
            <p:cNvPr id="127" name="正方形/長方形 43"/>
            <p:cNvSpPr/>
            <p:nvPr/>
          </p:nvSpPr>
          <p:spPr>
            <a:xfrm>
              <a:off x="5324728" y="4082373"/>
              <a:ext cx="183037" cy="92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1" hangingPunct="1">
                <a:defRPr sz="2400" kern="1200">
                  <a:solidFill>
                    <a:schemeClr val="lt1"/>
                  </a:solidFill>
                  <a:latin typeface="+mn-lt"/>
                  <a:ea typeface="+mn-ea"/>
                  <a:cs typeface="+mn-cs"/>
                </a:defRPr>
              </a:lvl6pPr>
              <a:lvl7pPr marL="2743200" algn="l" defTabSz="914400" rtl="0" eaLnBrk="1" latinLnBrk="1" hangingPunct="1">
                <a:defRPr sz="2400" kern="1200">
                  <a:solidFill>
                    <a:schemeClr val="lt1"/>
                  </a:solidFill>
                  <a:latin typeface="+mn-lt"/>
                  <a:ea typeface="+mn-ea"/>
                  <a:cs typeface="+mn-cs"/>
                </a:defRPr>
              </a:lvl7pPr>
              <a:lvl8pPr marL="3200400" algn="l" defTabSz="914400" rtl="0" eaLnBrk="1" latinLnBrk="1" hangingPunct="1">
                <a:defRPr sz="2400" kern="1200">
                  <a:solidFill>
                    <a:schemeClr val="lt1"/>
                  </a:solidFill>
                  <a:latin typeface="+mn-lt"/>
                  <a:ea typeface="+mn-ea"/>
                  <a:cs typeface="+mn-cs"/>
                </a:defRPr>
              </a:lvl8pPr>
              <a:lvl9pPr marL="3657600" algn="l" defTabSz="914400" rtl="0" eaLnBrk="1" latinLnBrk="1" hangingPunct="1">
                <a:defRPr sz="2400" kern="1200">
                  <a:solidFill>
                    <a:schemeClr val="lt1"/>
                  </a:solidFill>
                  <a:latin typeface="+mn-lt"/>
                  <a:ea typeface="+mn-ea"/>
                  <a:cs typeface="+mn-cs"/>
                </a:defRPr>
              </a:lvl9pPr>
            </a:lstStyle>
            <a:p>
              <a:pPr algn="ctr">
                <a:defRPr/>
              </a:pPr>
              <a:endParaRPr kumimoji="1" lang="ja-JP" altLang="en-US" sz="1600">
                <a:solidFill>
                  <a:srgbClr val="FFFFFF"/>
                </a:solidFill>
                <a:ea typeface="ＭＳ Ｐゴシック" charset="-128"/>
              </a:endParaRPr>
            </a:p>
          </p:txBody>
        </p:sp>
        <p:sp>
          <p:nvSpPr>
            <p:cNvPr id="128" name="正方形/長方形 44"/>
            <p:cNvSpPr/>
            <p:nvPr/>
          </p:nvSpPr>
          <p:spPr>
            <a:xfrm>
              <a:off x="5966874" y="2979907"/>
              <a:ext cx="184048" cy="92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1" hangingPunct="1">
                <a:defRPr sz="2400" kern="1200">
                  <a:solidFill>
                    <a:schemeClr val="lt1"/>
                  </a:solidFill>
                  <a:latin typeface="+mn-lt"/>
                  <a:ea typeface="+mn-ea"/>
                  <a:cs typeface="+mn-cs"/>
                </a:defRPr>
              </a:lvl6pPr>
              <a:lvl7pPr marL="2743200" algn="l" defTabSz="914400" rtl="0" eaLnBrk="1" latinLnBrk="1" hangingPunct="1">
                <a:defRPr sz="2400" kern="1200">
                  <a:solidFill>
                    <a:schemeClr val="lt1"/>
                  </a:solidFill>
                  <a:latin typeface="+mn-lt"/>
                  <a:ea typeface="+mn-ea"/>
                  <a:cs typeface="+mn-cs"/>
                </a:defRPr>
              </a:lvl7pPr>
              <a:lvl8pPr marL="3200400" algn="l" defTabSz="914400" rtl="0" eaLnBrk="1" latinLnBrk="1" hangingPunct="1">
                <a:defRPr sz="2400" kern="1200">
                  <a:solidFill>
                    <a:schemeClr val="lt1"/>
                  </a:solidFill>
                  <a:latin typeface="+mn-lt"/>
                  <a:ea typeface="+mn-ea"/>
                  <a:cs typeface="+mn-cs"/>
                </a:defRPr>
              </a:lvl8pPr>
              <a:lvl9pPr marL="3657600" algn="l" defTabSz="914400" rtl="0" eaLnBrk="1" latinLnBrk="1" hangingPunct="1">
                <a:defRPr sz="2400" kern="1200">
                  <a:solidFill>
                    <a:schemeClr val="lt1"/>
                  </a:solidFill>
                  <a:latin typeface="+mn-lt"/>
                  <a:ea typeface="+mn-ea"/>
                  <a:cs typeface="+mn-cs"/>
                </a:defRPr>
              </a:lvl9pPr>
            </a:lstStyle>
            <a:p>
              <a:pPr algn="ctr">
                <a:defRPr/>
              </a:pPr>
              <a:endParaRPr kumimoji="1" lang="ja-JP" altLang="en-US" sz="1600">
                <a:solidFill>
                  <a:srgbClr val="FFFFFF"/>
                </a:solidFill>
                <a:ea typeface="ＭＳ Ｐゴシック" charset="-128"/>
              </a:endParaRPr>
            </a:p>
          </p:txBody>
        </p:sp>
        <p:sp>
          <p:nvSpPr>
            <p:cNvPr id="129" name="正方形/長方形 46"/>
            <p:cNvSpPr/>
            <p:nvPr/>
          </p:nvSpPr>
          <p:spPr>
            <a:xfrm>
              <a:off x="7251165" y="2474273"/>
              <a:ext cx="184048" cy="92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1" hangingPunct="1">
                <a:defRPr sz="2400" kern="1200">
                  <a:solidFill>
                    <a:schemeClr val="lt1"/>
                  </a:solidFill>
                  <a:latin typeface="+mn-lt"/>
                  <a:ea typeface="+mn-ea"/>
                  <a:cs typeface="+mn-cs"/>
                </a:defRPr>
              </a:lvl6pPr>
              <a:lvl7pPr marL="2743200" algn="l" defTabSz="914400" rtl="0" eaLnBrk="1" latinLnBrk="1" hangingPunct="1">
                <a:defRPr sz="2400" kern="1200">
                  <a:solidFill>
                    <a:schemeClr val="lt1"/>
                  </a:solidFill>
                  <a:latin typeface="+mn-lt"/>
                  <a:ea typeface="+mn-ea"/>
                  <a:cs typeface="+mn-cs"/>
                </a:defRPr>
              </a:lvl7pPr>
              <a:lvl8pPr marL="3200400" algn="l" defTabSz="914400" rtl="0" eaLnBrk="1" latinLnBrk="1" hangingPunct="1">
                <a:defRPr sz="2400" kern="1200">
                  <a:solidFill>
                    <a:schemeClr val="lt1"/>
                  </a:solidFill>
                  <a:latin typeface="+mn-lt"/>
                  <a:ea typeface="+mn-ea"/>
                  <a:cs typeface="+mn-cs"/>
                </a:defRPr>
              </a:lvl8pPr>
              <a:lvl9pPr marL="3657600" algn="l" defTabSz="914400" rtl="0" eaLnBrk="1" latinLnBrk="1" hangingPunct="1">
                <a:defRPr sz="2400" kern="1200">
                  <a:solidFill>
                    <a:schemeClr val="lt1"/>
                  </a:solidFill>
                  <a:latin typeface="+mn-lt"/>
                  <a:ea typeface="+mn-ea"/>
                  <a:cs typeface="+mn-cs"/>
                </a:defRPr>
              </a:lvl9pPr>
            </a:lstStyle>
            <a:p>
              <a:pPr algn="ctr">
                <a:defRPr/>
              </a:pPr>
              <a:endParaRPr kumimoji="1" lang="ja-JP" altLang="en-US" sz="1600">
                <a:solidFill>
                  <a:srgbClr val="FFFFFF"/>
                </a:solidFill>
                <a:ea typeface="ＭＳ Ｐゴシック" charset="-128"/>
              </a:endParaRPr>
            </a:p>
          </p:txBody>
        </p:sp>
        <p:sp>
          <p:nvSpPr>
            <p:cNvPr id="130" name="正方形/長方形 47"/>
            <p:cNvSpPr/>
            <p:nvPr/>
          </p:nvSpPr>
          <p:spPr>
            <a:xfrm>
              <a:off x="5582771" y="5228643"/>
              <a:ext cx="183036" cy="92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sz="2400" kern="1200">
                  <a:solidFill>
                    <a:schemeClr val="lt1"/>
                  </a:solidFill>
                  <a:latin typeface="+mn-lt"/>
                  <a:ea typeface="+mn-ea"/>
                  <a:cs typeface="+mn-cs"/>
                </a:defRPr>
              </a:lvl1pPr>
              <a:lvl2pPr marL="457200" algn="l" rtl="0" fontAlgn="base">
                <a:spcBef>
                  <a:spcPct val="0"/>
                </a:spcBef>
                <a:spcAft>
                  <a:spcPct val="0"/>
                </a:spcAft>
                <a:defRPr sz="2400" kern="1200">
                  <a:solidFill>
                    <a:schemeClr val="lt1"/>
                  </a:solidFill>
                  <a:latin typeface="+mn-lt"/>
                  <a:ea typeface="+mn-ea"/>
                  <a:cs typeface="+mn-cs"/>
                </a:defRPr>
              </a:lvl2pPr>
              <a:lvl3pPr marL="914400" algn="l" rtl="0" fontAlgn="base">
                <a:spcBef>
                  <a:spcPct val="0"/>
                </a:spcBef>
                <a:spcAft>
                  <a:spcPct val="0"/>
                </a:spcAft>
                <a:defRPr sz="2400" kern="1200">
                  <a:solidFill>
                    <a:schemeClr val="lt1"/>
                  </a:solidFill>
                  <a:latin typeface="+mn-lt"/>
                  <a:ea typeface="+mn-ea"/>
                  <a:cs typeface="+mn-cs"/>
                </a:defRPr>
              </a:lvl3pPr>
              <a:lvl4pPr marL="1371600" algn="l" rtl="0" fontAlgn="base">
                <a:spcBef>
                  <a:spcPct val="0"/>
                </a:spcBef>
                <a:spcAft>
                  <a:spcPct val="0"/>
                </a:spcAft>
                <a:defRPr sz="2400" kern="1200">
                  <a:solidFill>
                    <a:schemeClr val="lt1"/>
                  </a:solidFill>
                  <a:latin typeface="+mn-lt"/>
                  <a:ea typeface="+mn-ea"/>
                  <a:cs typeface="+mn-cs"/>
                </a:defRPr>
              </a:lvl4pPr>
              <a:lvl5pPr marL="1828800" algn="l" rtl="0" fontAlgn="base">
                <a:spcBef>
                  <a:spcPct val="0"/>
                </a:spcBef>
                <a:spcAft>
                  <a:spcPct val="0"/>
                </a:spcAft>
                <a:defRPr sz="2400" kern="1200">
                  <a:solidFill>
                    <a:schemeClr val="lt1"/>
                  </a:solidFill>
                  <a:latin typeface="+mn-lt"/>
                  <a:ea typeface="+mn-ea"/>
                  <a:cs typeface="+mn-cs"/>
                </a:defRPr>
              </a:lvl5pPr>
              <a:lvl6pPr marL="2286000" algn="l" defTabSz="914400" rtl="0" eaLnBrk="1" latinLnBrk="1" hangingPunct="1">
                <a:defRPr sz="2400" kern="1200">
                  <a:solidFill>
                    <a:schemeClr val="lt1"/>
                  </a:solidFill>
                  <a:latin typeface="+mn-lt"/>
                  <a:ea typeface="+mn-ea"/>
                  <a:cs typeface="+mn-cs"/>
                </a:defRPr>
              </a:lvl6pPr>
              <a:lvl7pPr marL="2743200" algn="l" defTabSz="914400" rtl="0" eaLnBrk="1" latinLnBrk="1" hangingPunct="1">
                <a:defRPr sz="2400" kern="1200">
                  <a:solidFill>
                    <a:schemeClr val="lt1"/>
                  </a:solidFill>
                  <a:latin typeface="+mn-lt"/>
                  <a:ea typeface="+mn-ea"/>
                  <a:cs typeface="+mn-cs"/>
                </a:defRPr>
              </a:lvl7pPr>
              <a:lvl8pPr marL="3200400" algn="l" defTabSz="914400" rtl="0" eaLnBrk="1" latinLnBrk="1" hangingPunct="1">
                <a:defRPr sz="2400" kern="1200">
                  <a:solidFill>
                    <a:schemeClr val="lt1"/>
                  </a:solidFill>
                  <a:latin typeface="+mn-lt"/>
                  <a:ea typeface="+mn-ea"/>
                  <a:cs typeface="+mn-cs"/>
                </a:defRPr>
              </a:lvl8pPr>
              <a:lvl9pPr marL="3657600" algn="l" defTabSz="914400" rtl="0" eaLnBrk="1" latinLnBrk="1" hangingPunct="1">
                <a:defRPr sz="2400" kern="1200">
                  <a:solidFill>
                    <a:schemeClr val="lt1"/>
                  </a:solidFill>
                  <a:latin typeface="+mn-lt"/>
                  <a:ea typeface="+mn-ea"/>
                  <a:cs typeface="+mn-cs"/>
                </a:defRPr>
              </a:lvl9pPr>
            </a:lstStyle>
            <a:p>
              <a:pPr algn="ctr">
                <a:defRPr/>
              </a:pPr>
              <a:endParaRPr kumimoji="1" lang="ja-JP" altLang="en-US" sz="1600">
                <a:solidFill>
                  <a:srgbClr val="FFFFFF"/>
                </a:solidFill>
                <a:ea typeface="ＭＳ Ｐゴシック" charset="-128"/>
              </a:endParaRPr>
            </a:p>
          </p:txBody>
        </p:sp>
        <p:sp>
          <p:nvSpPr>
            <p:cNvPr id="131" name="Oval 30"/>
            <p:cNvSpPr>
              <a:spLocks noChangeArrowheads="1"/>
            </p:cNvSpPr>
            <p:nvPr/>
          </p:nvSpPr>
          <p:spPr bwMode="auto">
            <a:xfrm>
              <a:off x="5632626" y="5411334"/>
              <a:ext cx="84945" cy="85117"/>
            </a:xfrm>
            <a:prstGeom prst="ellipse">
              <a:avLst/>
            </a:prstGeom>
            <a:solidFill>
              <a:srgbClr val="000000"/>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1" hangingPunct="1">
                <a:defRPr sz="2400" kern="1200">
                  <a:solidFill>
                    <a:schemeClr val="tx1"/>
                  </a:solidFill>
                  <a:latin typeface="Times New Roman" pitchFamily="18" charset="0"/>
                  <a:ea typeface="+mn-ea"/>
                  <a:cs typeface="+mn-cs"/>
                </a:defRPr>
              </a:lvl6pPr>
              <a:lvl7pPr marL="2743200" algn="l" defTabSz="914400" rtl="0" eaLnBrk="1" latinLnBrk="1" hangingPunct="1">
                <a:defRPr sz="2400" kern="1200">
                  <a:solidFill>
                    <a:schemeClr val="tx1"/>
                  </a:solidFill>
                  <a:latin typeface="Times New Roman" pitchFamily="18" charset="0"/>
                  <a:ea typeface="+mn-ea"/>
                  <a:cs typeface="+mn-cs"/>
                </a:defRPr>
              </a:lvl7pPr>
              <a:lvl8pPr marL="3200400" algn="l" defTabSz="914400" rtl="0" eaLnBrk="1" latinLnBrk="1" hangingPunct="1">
                <a:defRPr sz="2400" kern="1200">
                  <a:solidFill>
                    <a:schemeClr val="tx1"/>
                  </a:solidFill>
                  <a:latin typeface="Times New Roman" pitchFamily="18" charset="0"/>
                  <a:ea typeface="+mn-ea"/>
                  <a:cs typeface="+mn-cs"/>
                </a:defRPr>
              </a:lvl8pPr>
              <a:lvl9pPr marL="3657600" algn="l" defTabSz="914400" rtl="0" eaLnBrk="1" latinLnBrk="1" hangingPunct="1">
                <a:defRPr sz="2400" kern="1200">
                  <a:solidFill>
                    <a:schemeClr val="tx1"/>
                  </a:solidFill>
                  <a:latin typeface="Times New Roman" pitchFamily="18" charset="0"/>
                  <a:ea typeface="+mn-ea"/>
                  <a:cs typeface="+mn-cs"/>
                </a:defRPr>
              </a:lvl9pPr>
            </a:lstStyle>
            <a:p>
              <a:endParaRPr lang="ja-JP" altLang="en-US" sz="1600">
                <a:ea typeface="ＭＳ Ｐゴシック" pitchFamily="50" charset="-128"/>
              </a:endParaRPr>
            </a:p>
          </p:txBody>
        </p:sp>
      </p:grpSp>
    </p:spTree>
    <p:extLst>
      <p:ext uri="{BB962C8B-B14F-4D97-AF65-F5344CB8AC3E}">
        <p14:creationId xmlns:p14="http://schemas.microsoft.com/office/powerpoint/2010/main" val="17941320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lstStyle/>
          <a:p>
            <a:pPr algn="just">
              <a:buClr>
                <a:schemeClr val="accent1"/>
              </a:buClr>
            </a:pPr>
            <a:r>
              <a:rPr lang="en-US" altLang="ko-KR" dirty="0" smtClean="0"/>
              <a:t>This contribution presented </a:t>
            </a:r>
            <a:r>
              <a:rPr lang="en-US" altLang="ko-KR" dirty="0"/>
              <a:t>c</a:t>
            </a:r>
            <a:r>
              <a:rPr lang="en-US" altLang="ko-KR" dirty="0" smtClean="0"/>
              <a:t>oexistence problem </a:t>
            </a:r>
            <a:r>
              <a:rPr lang="en-US" altLang="ko-KR" dirty="0"/>
              <a:t>in </a:t>
            </a:r>
            <a:r>
              <a:rPr lang="en-US" altLang="ko-KR" dirty="0" smtClean="0"/>
              <a:t>heterogeneous networks, and possible solutions for harmonizing resource management based on </a:t>
            </a:r>
            <a:r>
              <a:rPr lang="en-US" altLang="ko-KR" dirty="0"/>
              <a:t>M</a:t>
            </a:r>
            <a:r>
              <a:rPr lang="en-US" altLang="ko-KR" dirty="0" smtClean="0"/>
              <a:t>edia Independent Services </a:t>
            </a:r>
            <a:r>
              <a:rPr lang="en-US" altLang="ko-KR" dirty="0"/>
              <a:t>F</a:t>
            </a:r>
            <a:r>
              <a:rPr lang="en-US" altLang="ko-KR" dirty="0" smtClean="0"/>
              <a:t>ramework.</a:t>
            </a:r>
            <a:endParaRPr lang="en-US" altLang="ko-KR" dirty="0"/>
          </a:p>
          <a:p>
            <a:pPr algn="just">
              <a:buClr>
                <a:schemeClr val="accent1"/>
              </a:buClr>
            </a:pPr>
            <a:r>
              <a:rPr lang="en-US" altLang="ko-KR" dirty="0" smtClean="0"/>
              <a:t>Media Independent </a:t>
            </a:r>
            <a:r>
              <a:rPr lang="en-US" altLang="ko-KR" dirty="0"/>
              <a:t>S</a:t>
            </a:r>
            <a:r>
              <a:rPr lang="en-US" altLang="ko-KR" dirty="0" smtClean="0"/>
              <a:t>ervices </a:t>
            </a:r>
            <a:r>
              <a:rPr lang="en-US" altLang="ko-KR" dirty="0"/>
              <a:t>F</a:t>
            </a:r>
            <a:r>
              <a:rPr lang="en-US" altLang="ko-KR" dirty="0" smtClean="0"/>
              <a:t>ramework is a good platform to harmonize and federate resource management for heterogeneous APs that use various communication technologies.</a:t>
            </a:r>
          </a:p>
          <a:p>
            <a:pPr algn="just">
              <a:buClr>
                <a:schemeClr val="accent1"/>
              </a:buClr>
            </a:pPr>
            <a:r>
              <a:rPr lang="en-US" altLang="ko-KR" dirty="0" smtClean="0"/>
              <a:t>Most of the Media </a:t>
            </a:r>
            <a:r>
              <a:rPr lang="en-US" altLang="ko-KR" dirty="0"/>
              <a:t>I</a:t>
            </a:r>
            <a:r>
              <a:rPr lang="en-US" altLang="ko-KR" dirty="0" smtClean="0"/>
              <a:t>ndependent </a:t>
            </a:r>
            <a:r>
              <a:rPr lang="en-US" altLang="ko-KR" dirty="0"/>
              <a:t>S</a:t>
            </a:r>
            <a:r>
              <a:rPr lang="en-US" altLang="ko-KR" dirty="0" smtClean="0"/>
              <a:t>ervice use cases need resource management based on Media </a:t>
            </a:r>
            <a:r>
              <a:rPr lang="en-US" altLang="ko-KR" dirty="0"/>
              <a:t>I</a:t>
            </a:r>
            <a:r>
              <a:rPr lang="en-US" altLang="ko-KR" dirty="0" smtClean="0"/>
              <a:t>ndependent Services Framework, and thus the use case of resource management is mandatory.</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16</a:t>
            </a:fld>
            <a:endParaRPr lang="en-US" altLang="ja-JP">
              <a:solidFill>
                <a:srgbClr val="000000"/>
              </a:solidFill>
            </a:endParaRPr>
          </a:p>
        </p:txBody>
      </p:sp>
    </p:spTree>
    <p:extLst>
      <p:ext uri="{BB962C8B-B14F-4D97-AF65-F5344CB8AC3E}">
        <p14:creationId xmlns:p14="http://schemas.microsoft.com/office/powerpoint/2010/main" val="417361604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449263" indent="-449263">
              <a:buNone/>
            </a:pPr>
            <a:r>
              <a:rPr lang="en-US" altLang="ko-KR" dirty="0" smtClean="0"/>
              <a:t>[</a:t>
            </a:r>
            <a:r>
              <a:rPr lang="en-US" altLang="ko-KR" dirty="0"/>
              <a:t>1] IEEE P802.19.1™/</a:t>
            </a:r>
            <a:r>
              <a:rPr lang="en-US" altLang="ko-KR" dirty="0" smtClean="0"/>
              <a:t>D3.06, </a:t>
            </a:r>
            <a:r>
              <a:rPr lang="en-US" altLang="ko-KR" i="1" dirty="0" smtClean="0"/>
              <a:t>Draft </a:t>
            </a:r>
            <a:r>
              <a:rPr lang="en-US" altLang="ko-KR" i="1" dirty="0"/>
              <a:t>Standard for TV White </a:t>
            </a:r>
            <a:r>
              <a:rPr lang="en-US" altLang="ko-KR" i="1" dirty="0" smtClean="0"/>
              <a:t>Space Coexistence Methods</a:t>
            </a:r>
            <a:r>
              <a:rPr lang="en-US" altLang="ko-KR" dirty="0" smtClean="0"/>
              <a:t>, Oct. 2013.</a:t>
            </a:r>
          </a:p>
          <a:p>
            <a:pPr marL="449263" indent="-449263">
              <a:buNone/>
            </a:pPr>
            <a:r>
              <a:rPr lang="en-US" altLang="ko-KR" dirty="0" smtClean="0"/>
              <a:t>[2</a:t>
            </a:r>
            <a:r>
              <a:rPr lang="en-US" altLang="ko-KR" dirty="0"/>
              <a:t>] IEEE </a:t>
            </a:r>
            <a:r>
              <a:rPr lang="en-US" altLang="ko-KR" dirty="0" smtClean="0"/>
              <a:t>Std. 802.15.2-2003, </a:t>
            </a:r>
            <a:r>
              <a:rPr lang="en-US" altLang="ko-KR" i="1" dirty="0" smtClean="0"/>
              <a:t>Part </a:t>
            </a:r>
            <a:r>
              <a:rPr lang="en-US" altLang="ko-KR" i="1" dirty="0"/>
              <a:t>15.2: Coexistence of Wireless Personal Area Networks with Other Wireless Devices Operating in Unlicensed Frequency </a:t>
            </a:r>
            <a:r>
              <a:rPr lang="en-US" altLang="ko-KR" i="1" dirty="0" smtClean="0"/>
              <a:t>Bands</a:t>
            </a:r>
            <a:r>
              <a:rPr lang="en-US" altLang="ko-KR" dirty="0" smtClean="0"/>
              <a:t>, Aug. 2013.</a:t>
            </a:r>
            <a:endParaRPr lang="en-US" altLang="ko-KR" dirty="0"/>
          </a:p>
          <a:p>
            <a:pPr marL="449263" indent="-449263">
              <a:buNone/>
            </a:pPr>
            <a:r>
              <a:rPr lang="en-US" altLang="ko-KR" dirty="0" smtClean="0"/>
              <a:t>[</a:t>
            </a:r>
            <a:r>
              <a:rPr lang="en-US" altLang="ko-KR" dirty="0"/>
              <a:t>3</a:t>
            </a:r>
            <a:r>
              <a:rPr lang="en-US" altLang="ko-KR" dirty="0" smtClean="0"/>
              <a:t>] IEEE Std. 802.11F</a:t>
            </a:r>
            <a:r>
              <a:rPr lang="en-US" altLang="ko-KR" dirty="0"/>
              <a:t> ™ </a:t>
            </a:r>
            <a:r>
              <a:rPr lang="en-US" altLang="ko-KR" dirty="0" smtClean="0"/>
              <a:t>-2003</a:t>
            </a:r>
            <a:r>
              <a:rPr lang="en-US" altLang="ko-KR" dirty="0"/>
              <a:t>, </a:t>
            </a:r>
            <a:r>
              <a:rPr lang="en-US" altLang="ko-KR" i="1" dirty="0"/>
              <a:t>IEEE Trial-Use Recommended </a:t>
            </a:r>
            <a:r>
              <a:rPr lang="en-US" altLang="ko-KR" i="1" dirty="0" smtClean="0"/>
              <a:t>Practice for </a:t>
            </a:r>
            <a:r>
              <a:rPr lang="en-US" altLang="ko-KR" i="1" dirty="0"/>
              <a:t>Multi-Vendor Access </a:t>
            </a:r>
            <a:r>
              <a:rPr lang="en-US" altLang="ko-KR" i="1" dirty="0" smtClean="0"/>
              <a:t>Point Interoperability </a:t>
            </a:r>
            <a:r>
              <a:rPr lang="en-US" altLang="ko-KR" i="1" dirty="0"/>
              <a:t>via an </a:t>
            </a:r>
            <a:r>
              <a:rPr lang="en-US" altLang="ko-KR" i="1" dirty="0" smtClean="0"/>
              <a:t>Inter-Access Point </a:t>
            </a:r>
            <a:r>
              <a:rPr lang="en-US" altLang="ko-KR" i="1" dirty="0"/>
              <a:t>Protocol Across </a:t>
            </a:r>
            <a:r>
              <a:rPr lang="en-US" altLang="ko-KR" i="1" dirty="0" smtClean="0"/>
              <a:t>Distribution Systems </a:t>
            </a:r>
            <a:r>
              <a:rPr lang="en-US" altLang="ko-KR" i="1" dirty="0"/>
              <a:t>Supporting IEEE 802.11</a:t>
            </a:r>
            <a:r>
              <a:rPr lang="en-US" altLang="ko-KR" i="1" dirty="0" smtClean="0"/>
              <a:t>™ Operation</a:t>
            </a:r>
            <a:r>
              <a:rPr lang="en-US" altLang="ko-KR" dirty="0" smtClean="0"/>
              <a:t>, July 2003.</a:t>
            </a:r>
            <a:endParaRPr lang="en-US" altLang="ko-KR" dirty="0"/>
          </a:p>
          <a:p>
            <a:pPr marL="449263" indent="-449263">
              <a:buNone/>
            </a:pPr>
            <a:r>
              <a:rPr lang="en-US" altLang="ko-KR" dirty="0" smtClean="0"/>
              <a:t>[</a:t>
            </a:r>
            <a:r>
              <a:rPr lang="en-US" altLang="ko-KR" dirty="0"/>
              <a:t>4] IETF RFC 5415, </a:t>
            </a:r>
            <a:r>
              <a:rPr lang="en-US" altLang="ko-KR" i="1" dirty="0" smtClean="0"/>
              <a:t>Control </a:t>
            </a:r>
            <a:r>
              <a:rPr lang="en-US" altLang="ko-KR" i="1" dirty="0"/>
              <a:t>And Provisioning of Wireless Access Points (</a:t>
            </a:r>
            <a:r>
              <a:rPr lang="en-US" altLang="ko-KR" i="1" dirty="0" smtClean="0"/>
              <a:t>CAPWAP) Protocol Specification</a:t>
            </a:r>
            <a:r>
              <a:rPr lang="en-US" altLang="ko-KR" dirty="0" smtClean="0"/>
              <a:t>, Mar. 2009. </a:t>
            </a:r>
            <a:endParaRPr lang="ko-KR" altLang="ko-KR" dirty="0" smtClean="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17</a:t>
            </a:fld>
            <a:endParaRPr lang="en-US" altLang="ja-JP">
              <a:solidFill>
                <a:srgbClr val="000000"/>
              </a:solidFill>
            </a:endParaRPr>
          </a:p>
        </p:txBody>
      </p:sp>
    </p:spTree>
    <p:extLst>
      <p:ext uri="{BB962C8B-B14F-4D97-AF65-F5344CB8AC3E}">
        <p14:creationId xmlns:p14="http://schemas.microsoft.com/office/powerpoint/2010/main" val="53796478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228600"/>
            <a:ext cx="8640959" cy="685800"/>
          </a:xfrm>
          <a:noFill/>
        </p:spPr>
        <p:txBody>
          <a:bodyPr/>
          <a:lstStyle/>
          <a:p>
            <a:r>
              <a:rPr lang="en-US" altLang="ko-KR" sz="2800" dirty="0" smtClean="0"/>
              <a:t>Coexistence Problem in Heterogeneous Networks:</a:t>
            </a:r>
            <a:r>
              <a:rPr lang="en-US" altLang="ko-KR" sz="2800" dirty="0"/>
              <a:t/>
            </a:r>
            <a:br>
              <a:rPr lang="en-US" altLang="ko-KR" sz="2800" dirty="0"/>
            </a:br>
            <a:r>
              <a:rPr lang="en-US" altLang="ko-KR" sz="2800" dirty="0" smtClean="0"/>
              <a:t>WLAN Example – 2.4 GHz band</a:t>
            </a:r>
            <a:endParaRPr lang="ko-KR" altLang="en-US" sz="2800" dirty="0"/>
          </a:p>
        </p:txBody>
      </p:sp>
      <p:sp>
        <p:nvSpPr>
          <p:cNvPr id="3" name="내용 개체 틀 2"/>
          <p:cNvSpPr>
            <a:spLocks noGrp="1"/>
          </p:cNvSpPr>
          <p:nvPr>
            <p:ph idx="1"/>
          </p:nvPr>
        </p:nvSpPr>
        <p:spPr>
          <a:xfrm>
            <a:off x="251520" y="1268760"/>
            <a:ext cx="8640960" cy="936104"/>
          </a:xfrm>
        </p:spPr>
        <p:txBody>
          <a:bodyPr/>
          <a:lstStyle/>
          <a:p>
            <a:pPr algn="just">
              <a:buFont typeface="Arial" panose="020B0604020202020204" pitchFamily="34" charset="0"/>
              <a:buChar char="•"/>
            </a:pPr>
            <a:r>
              <a:rPr lang="en-US" altLang="ko-KR" dirty="0"/>
              <a:t>W</a:t>
            </a:r>
            <a:r>
              <a:rPr lang="en-US" altLang="ko-KR" dirty="0" smtClean="0"/>
              <a:t>ireless communication technologies in 2.4 GHz and 5GHz bands</a:t>
            </a:r>
          </a:p>
          <a:p>
            <a:pPr marL="452438" lvl="1" algn="just">
              <a:buFont typeface="Wingdings" pitchFamily="2" charset="2"/>
              <a:buChar char="Ø"/>
            </a:pPr>
            <a:r>
              <a:rPr lang="en-US" altLang="ko-KR" sz="2000" dirty="0" smtClean="0"/>
              <a:t>In 2.4 GHz band, WLAN and Bluetooth may interfere each other.</a:t>
            </a:r>
          </a:p>
          <a:p>
            <a:pPr marL="452438" lvl="1" algn="just">
              <a:buFont typeface="Wingdings" pitchFamily="2" charset="2"/>
              <a:buChar char="Ø"/>
            </a:pPr>
            <a:r>
              <a:rPr lang="en-US" altLang="ko-KR" sz="2000" dirty="0" smtClean="0"/>
              <a:t>In 5 GHz band, WLAN and Cordless Phone may interfere each other.</a:t>
            </a:r>
          </a:p>
        </p:txBody>
      </p:sp>
      <p:sp>
        <p:nvSpPr>
          <p:cNvPr id="5" name="슬라이드 번호 개체 틀 4"/>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grpSp>
        <p:nvGrpSpPr>
          <p:cNvPr id="34" name="그룹 33"/>
          <p:cNvGrpSpPr/>
          <p:nvPr/>
        </p:nvGrpSpPr>
        <p:grpSpPr>
          <a:xfrm>
            <a:off x="683568" y="2400750"/>
            <a:ext cx="8064896" cy="1244274"/>
            <a:chOff x="683568" y="2184726"/>
            <a:chExt cx="8064896" cy="1244274"/>
          </a:xfrm>
        </p:grpSpPr>
        <p:cxnSp>
          <p:nvCxnSpPr>
            <p:cNvPr id="6" name="직선 화살표 연결선 5"/>
            <p:cNvCxnSpPr/>
            <p:nvPr/>
          </p:nvCxnSpPr>
          <p:spPr>
            <a:xfrm flipV="1">
              <a:off x="971600" y="3048692"/>
              <a:ext cx="7200800" cy="26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양쪽 모서리가 둥근 사각형 8"/>
            <p:cNvSpPr/>
            <p:nvPr/>
          </p:nvSpPr>
          <p:spPr>
            <a:xfrm>
              <a:off x="1187624" y="2328742"/>
              <a:ext cx="1440160" cy="720210"/>
            </a:xfrm>
            <a:prstGeom prst="round2Same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rPr>
                <a:t>WLAN </a:t>
              </a:r>
            </a:p>
            <a:p>
              <a:pPr algn="ctr"/>
              <a:r>
                <a:rPr lang="en-US" altLang="ko-KR" sz="1100" dirty="0" smtClean="0">
                  <a:solidFill>
                    <a:schemeClr val="tx1"/>
                  </a:solidFill>
                </a:rPr>
                <a:t>(IEEE 802.11b/g/n), Bluetooth</a:t>
              </a:r>
              <a:endParaRPr lang="ko-KR" altLang="en-US" sz="1100" dirty="0">
                <a:solidFill>
                  <a:schemeClr val="tx1"/>
                </a:solidFill>
              </a:endParaRPr>
            </a:p>
          </p:txBody>
        </p:sp>
        <p:grpSp>
          <p:nvGrpSpPr>
            <p:cNvPr id="21" name="그룹 20"/>
            <p:cNvGrpSpPr/>
            <p:nvPr/>
          </p:nvGrpSpPr>
          <p:grpSpPr>
            <a:xfrm>
              <a:off x="3059832" y="2940679"/>
              <a:ext cx="217265" cy="216545"/>
              <a:chOff x="4479211" y="4149080"/>
              <a:chExt cx="217265" cy="216545"/>
            </a:xfrm>
          </p:grpSpPr>
          <p:sp>
            <p:nvSpPr>
              <p:cNvPr id="14" name="평행 사변형 13"/>
              <p:cNvSpPr/>
              <p:nvPr/>
            </p:nvSpPr>
            <p:spPr>
              <a:xfrm>
                <a:off x="4479211" y="4149081"/>
                <a:ext cx="216024" cy="216024"/>
              </a:xfrm>
              <a:prstGeom prst="parallelogram">
                <a:avLst>
                  <a:gd name="adj" fmla="val 32716"/>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6" name="직선 연결선 15"/>
              <p:cNvCxnSpPr/>
              <p:nvPr/>
            </p:nvCxnSpPr>
            <p:spPr>
              <a:xfrm flipV="1">
                <a:off x="4479211" y="4149080"/>
                <a:ext cx="72008" cy="21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직선 연결선 21"/>
              <p:cNvCxnSpPr/>
              <p:nvPr/>
            </p:nvCxnSpPr>
            <p:spPr>
              <a:xfrm flipV="1">
                <a:off x="4624468" y="4149080"/>
                <a:ext cx="72008" cy="21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양쪽 모서리가 둥근 사각형 26"/>
            <p:cNvSpPr/>
            <p:nvPr/>
          </p:nvSpPr>
          <p:spPr>
            <a:xfrm>
              <a:off x="3707905" y="2328742"/>
              <a:ext cx="4248472" cy="719950"/>
            </a:xfrm>
            <a:prstGeom prst="round2SameRect">
              <a:avLst/>
            </a:prstGeom>
            <a:solidFill>
              <a:srgbClr val="92D050">
                <a:alpha val="2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6" name="TextBox 25"/>
            <p:cNvSpPr txBox="1"/>
            <p:nvPr/>
          </p:nvSpPr>
          <p:spPr>
            <a:xfrm>
              <a:off x="683568" y="3048952"/>
              <a:ext cx="1008112" cy="369332"/>
            </a:xfrm>
            <a:prstGeom prst="rect">
              <a:avLst/>
            </a:prstGeom>
            <a:noFill/>
          </p:spPr>
          <p:txBody>
            <a:bodyPr wrap="square" rtlCol="0">
              <a:spAutoFit/>
            </a:bodyPr>
            <a:lstStyle/>
            <a:p>
              <a:r>
                <a:rPr lang="en-US" altLang="ko-KR" dirty="0" smtClean="0"/>
                <a:t>2.4 GHz</a:t>
              </a:r>
              <a:endParaRPr lang="ko-KR" altLang="en-US" dirty="0"/>
            </a:p>
          </p:txBody>
        </p:sp>
        <p:sp>
          <p:nvSpPr>
            <p:cNvPr id="29" name="TextBox 28"/>
            <p:cNvSpPr txBox="1"/>
            <p:nvPr/>
          </p:nvSpPr>
          <p:spPr>
            <a:xfrm>
              <a:off x="2123728" y="3048952"/>
              <a:ext cx="1008112" cy="369332"/>
            </a:xfrm>
            <a:prstGeom prst="rect">
              <a:avLst/>
            </a:prstGeom>
            <a:noFill/>
          </p:spPr>
          <p:txBody>
            <a:bodyPr wrap="square" rtlCol="0">
              <a:spAutoFit/>
            </a:bodyPr>
            <a:lstStyle/>
            <a:p>
              <a:r>
                <a:rPr lang="en-US" altLang="ko-KR" dirty="0" smtClean="0"/>
                <a:t>2.5 GHz</a:t>
              </a:r>
              <a:endParaRPr lang="ko-KR" altLang="en-US" dirty="0"/>
            </a:p>
          </p:txBody>
        </p:sp>
        <p:sp>
          <p:nvSpPr>
            <p:cNvPr id="30" name="TextBox 29"/>
            <p:cNvSpPr txBox="1"/>
            <p:nvPr/>
          </p:nvSpPr>
          <p:spPr>
            <a:xfrm>
              <a:off x="3349105" y="3048952"/>
              <a:ext cx="1224136" cy="369332"/>
            </a:xfrm>
            <a:prstGeom prst="rect">
              <a:avLst/>
            </a:prstGeom>
            <a:noFill/>
          </p:spPr>
          <p:txBody>
            <a:bodyPr wrap="square" rtlCol="0">
              <a:spAutoFit/>
            </a:bodyPr>
            <a:lstStyle/>
            <a:p>
              <a:r>
                <a:rPr lang="en-US" altLang="ko-KR" dirty="0" smtClean="0"/>
                <a:t>5.170 GHz</a:t>
              </a:r>
              <a:endParaRPr lang="ko-KR" altLang="en-US" dirty="0"/>
            </a:p>
          </p:txBody>
        </p:sp>
        <p:sp>
          <p:nvSpPr>
            <p:cNvPr id="31" name="TextBox 30"/>
            <p:cNvSpPr txBox="1"/>
            <p:nvPr/>
          </p:nvSpPr>
          <p:spPr>
            <a:xfrm>
              <a:off x="7524328" y="3059668"/>
              <a:ext cx="1224136" cy="369332"/>
            </a:xfrm>
            <a:prstGeom prst="rect">
              <a:avLst/>
            </a:prstGeom>
            <a:noFill/>
          </p:spPr>
          <p:txBody>
            <a:bodyPr wrap="square" rtlCol="0">
              <a:spAutoFit/>
            </a:bodyPr>
            <a:lstStyle/>
            <a:p>
              <a:r>
                <a:rPr lang="en-US" altLang="ko-KR" dirty="0" smtClean="0"/>
                <a:t>5.905 GHz</a:t>
              </a:r>
              <a:endParaRPr lang="ko-KR" altLang="en-US" dirty="0"/>
            </a:p>
          </p:txBody>
        </p:sp>
        <p:sp>
          <p:nvSpPr>
            <p:cNvPr id="32" name="양쪽 모서리가 둥근 사각형 31"/>
            <p:cNvSpPr/>
            <p:nvPr/>
          </p:nvSpPr>
          <p:spPr>
            <a:xfrm>
              <a:off x="6948264" y="2184726"/>
              <a:ext cx="720080" cy="863966"/>
            </a:xfrm>
            <a:prstGeom prst="round2SameRect">
              <a:avLst/>
            </a:prstGeom>
            <a:solidFill>
              <a:srgbClr val="FF0000">
                <a:alpha val="2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 name="TextBox 32"/>
            <p:cNvSpPr txBox="1"/>
            <p:nvPr/>
          </p:nvSpPr>
          <p:spPr>
            <a:xfrm>
              <a:off x="6876256" y="2269945"/>
              <a:ext cx="936104" cy="830997"/>
            </a:xfrm>
            <a:prstGeom prst="rect">
              <a:avLst/>
            </a:prstGeom>
            <a:noFill/>
          </p:spPr>
          <p:txBody>
            <a:bodyPr wrap="square" rtlCol="0">
              <a:spAutoFit/>
            </a:bodyPr>
            <a:lstStyle/>
            <a:p>
              <a:pPr algn="ctr"/>
              <a:r>
                <a:rPr lang="en-US" altLang="ko-KR" sz="1200" dirty="0" smtClean="0"/>
                <a:t>Cordless Phone</a:t>
              </a:r>
            </a:p>
            <a:p>
              <a:pPr algn="ctr"/>
              <a:r>
                <a:rPr lang="en-US" altLang="ko-KR" sz="1200" dirty="0" smtClean="0"/>
                <a:t>5.745 ~ 5.825 GHz</a:t>
              </a:r>
              <a:endParaRPr lang="ko-KR" altLang="en-US" sz="1200" dirty="0"/>
            </a:p>
          </p:txBody>
        </p:sp>
        <p:sp>
          <p:nvSpPr>
            <p:cNvPr id="28" name="직사각형 27"/>
            <p:cNvSpPr/>
            <p:nvPr/>
          </p:nvSpPr>
          <p:spPr>
            <a:xfrm>
              <a:off x="4516534" y="2400880"/>
              <a:ext cx="1639642" cy="523220"/>
            </a:xfrm>
            <a:prstGeom prst="rect">
              <a:avLst/>
            </a:prstGeom>
          </p:spPr>
          <p:txBody>
            <a:bodyPr wrap="square">
              <a:spAutoFit/>
            </a:bodyPr>
            <a:lstStyle/>
            <a:p>
              <a:pPr algn="ctr"/>
              <a:r>
                <a:rPr lang="en-US" altLang="ko-KR" sz="1400" dirty="0"/>
                <a:t>WLAN </a:t>
              </a:r>
            </a:p>
            <a:p>
              <a:pPr algn="ctr"/>
              <a:r>
                <a:rPr lang="en-US" altLang="ko-KR" sz="1400" dirty="0"/>
                <a:t>(IEEE </a:t>
              </a:r>
              <a:r>
                <a:rPr lang="en-US" altLang="ko-KR" sz="1400" dirty="0" smtClean="0"/>
                <a:t>802.11a/n/ac)</a:t>
              </a:r>
              <a:endParaRPr lang="ko-KR" altLang="en-US" sz="1400" dirty="0"/>
            </a:p>
          </p:txBody>
        </p:sp>
      </p:grpSp>
      <p:sp>
        <p:nvSpPr>
          <p:cNvPr id="36" name="내용 개체 틀 2"/>
          <p:cNvSpPr txBox="1">
            <a:spLocks/>
          </p:cNvSpPr>
          <p:nvPr/>
        </p:nvSpPr>
        <p:spPr bwMode="auto">
          <a:xfrm>
            <a:off x="252761" y="3717032"/>
            <a:ext cx="8639720" cy="1584176"/>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pPr algn="just">
              <a:buFont typeface="Arial" panose="020B0604020202020204" pitchFamily="34" charset="0"/>
              <a:buChar char="•"/>
            </a:pPr>
            <a:r>
              <a:rPr lang="en-US" altLang="ko-KR" dirty="0" smtClean="0"/>
              <a:t> Channels of WLAN in 2.4 GHz band  </a:t>
            </a:r>
          </a:p>
          <a:p>
            <a:pPr marL="452438" lvl="1" algn="just">
              <a:buFont typeface="Wingdings" pitchFamily="2" charset="2"/>
              <a:buChar char="Ø"/>
            </a:pPr>
            <a:r>
              <a:rPr lang="en-US" altLang="ko-KR" sz="2000" dirty="0" smtClean="0"/>
              <a:t> Only 3 channels are not overlapped in 2.4 GHz band.</a:t>
            </a:r>
          </a:p>
          <a:p>
            <a:pPr marL="452438" lvl="1" algn="just">
              <a:buFont typeface="Wingdings" pitchFamily="2" charset="2"/>
              <a:buChar char="Ø"/>
            </a:pPr>
            <a:r>
              <a:rPr lang="en-US" altLang="ko-KR" sz="2000" dirty="0" smtClean="0"/>
              <a:t>Channel 1, 6, and 11 are used for Wi-Fi Direct.</a:t>
            </a:r>
          </a:p>
          <a:p>
            <a:pPr marL="723900" lvl="1" indent="-279400" algn="just">
              <a:buNone/>
            </a:pPr>
            <a:r>
              <a:rPr lang="en-US" altLang="ko-KR" sz="2000" dirty="0" smtClean="0">
                <a:sym typeface="Wingdings" pitchFamily="2" charset="2"/>
              </a:rPr>
              <a:t>An MN (Mobile Node) that operates in 2.4 GHz band can be easily interfered</a:t>
            </a:r>
            <a:r>
              <a:rPr lang="en-US" altLang="ko-KR" sz="2000" dirty="0">
                <a:sym typeface="Wingdings" pitchFamily="2" charset="2"/>
              </a:rPr>
              <a:t> </a:t>
            </a:r>
            <a:r>
              <a:rPr lang="en-US" altLang="ko-KR" sz="2000" dirty="0" smtClean="0">
                <a:sym typeface="Wingdings" pitchFamily="2" charset="2"/>
              </a:rPr>
              <a:t>in a dense WLAN environment.</a:t>
            </a:r>
            <a:endParaRPr lang="en-US" altLang="ko-KR" sz="2000" dirty="0" smtClean="0"/>
          </a:p>
        </p:txBody>
      </p:sp>
      <p:pic>
        <p:nvPicPr>
          <p:cNvPr id="37" name="Picture 2" descr="http://upload.wikimedia.org/wikipedia/commons/thumb/8/8c/2.4_GHz_Wi-Fi_channels_%28802.11b%2Cg_WLAN%29.svg/720px-2.4_GHz_Wi-Fi_channels_%28802.11b%2Cg_WLAN%29.svg.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485" y="5085184"/>
            <a:ext cx="7217915" cy="165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3724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520" y="228600"/>
            <a:ext cx="8640959" cy="685800"/>
          </a:xfrm>
          <a:noFill/>
        </p:spPr>
        <p:txBody>
          <a:bodyPr/>
          <a:lstStyle/>
          <a:p>
            <a:r>
              <a:rPr lang="en-US" altLang="ko-KR" sz="2800" dirty="0"/>
              <a:t>Coexistence Problem in Heterogeneous Networks:</a:t>
            </a:r>
            <a:br>
              <a:rPr lang="en-US" altLang="ko-KR" sz="2800" dirty="0"/>
            </a:br>
            <a:r>
              <a:rPr lang="en-US" altLang="ko-KR" sz="2800" dirty="0"/>
              <a:t>WLAN </a:t>
            </a:r>
            <a:r>
              <a:rPr lang="en-US" altLang="ko-KR" sz="2800" dirty="0" smtClean="0"/>
              <a:t>Example </a:t>
            </a:r>
            <a:r>
              <a:rPr lang="en-US" altLang="ko-KR" sz="2800" dirty="0"/>
              <a:t>– </a:t>
            </a:r>
            <a:r>
              <a:rPr lang="en-US" altLang="ko-KR" sz="2800" dirty="0" smtClean="0"/>
              <a:t>5 GHz band</a:t>
            </a:r>
            <a:endParaRPr lang="ko-KR" altLang="en-US" sz="2800" dirty="0"/>
          </a:p>
        </p:txBody>
      </p:sp>
      <p:sp>
        <p:nvSpPr>
          <p:cNvPr id="5" name="슬라이드 번호 개체 틀 4"/>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a:solidFill>
                <a:srgbClr val="000000"/>
              </a:solidFill>
            </a:endParaRPr>
          </a:p>
        </p:txBody>
      </p:sp>
      <p:sp>
        <p:nvSpPr>
          <p:cNvPr id="36" name="내용 개체 틀 2"/>
          <p:cNvSpPr txBox="1">
            <a:spLocks/>
          </p:cNvSpPr>
          <p:nvPr/>
        </p:nvSpPr>
        <p:spPr bwMode="auto">
          <a:xfrm>
            <a:off x="252761" y="1268760"/>
            <a:ext cx="8639720" cy="216024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pPr algn="just">
              <a:buFont typeface="Arial" panose="020B0604020202020204" pitchFamily="34" charset="0"/>
              <a:buChar char="•"/>
            </a:pPr>
            <a:r>
              <a:rPr lang="en-US" altLang="ko-KR" dirty="0" smtClean="0"/>
              <a:t> Channels of WLAN in 5 GHz band  </a:t>
            </a:r>
          </a:p>
          <a:p>
            <a:pPr marL="452438" lvl="1" algn="just">
              <a:buFont typeface="Wingdings" pitchFamily="2" charset="2"/>
              <a:buChar char="Ø"/>
            </a:pPr>
            <a:r>
              <a:rPr lang="en-US" altLang="ko-KR" sz="2000" dirty="0" smtClean="0"/>
              <a:t>About 20 channels are not overlapped in 5 GHz band.</a:t>
            </a:r>
          </a:p>
          <a:p>
            <a:pPr marL="714375" lvl="1" indent="-266700" algn="just">
              <a:buNone/>
            </a:pPr>
            <a:r>
              <a:rPr lang="en-US" altLang="ko-KR" sz="2000" dirty="0" smtClean="0">
                <a:sym typeface="Wingdings" pitchFamily="2" charset="2"/>
              </a:rPr>
              <a:t>An MN that operates in 5 GHz band can not be easily interfered compared to the MN that operates in 2.4 GHz.</a:t>
            </a:r>
          </a:p>
          <a:p>
            <a:pPr marL="452438" lvl="1" algn="just">
              <a:buFont typeface="Wingdings" pitchFamily="2" charset="2"/>
              <a:buChar char="Ø"/>
            </a:pPr>
            <a:r>
              <a:rPr lang="en-US" altLang="ko-KR" sz="2000" dirty="0"/>
              <a:t>However</a:t>
            </a:r>
            <a:r>
              <a:rPr lang="en-US" altLang="ko-KR" sz="2000" dirty="0" smtClean="0"/>
              <a:t>, the MN operating in 5GHz band may be interfered by cellular link in the future.  </a:t>
            </a:r>
          </a:p>
          <a:p>
            <a:pPr marL="714375" lvl="1" indent="-266700" algn="just" defTabSz="914400" eaLnBrk="1" fontAlgn="auto" hangingPunct="1">
              <a:lnSpc>
                <a:spcPct val="100000"/>
              </a:lnSpc>
              <a:spcBef>
                <a:spcPts val="0"/>
              </a:spcBef>
              <a:spcAft>
                <a:spcPts val="0"/>
              </a:spcAft>
              <a:buClrTx/>
              <a:buSzTx/>
              <a:buNone/>
            </a:pPr>
            <a:r>
              <a:rPr lang="en-US" altLang="ko-KR" sz="2000" dirty="0" smtClean="0">
                <a:solidFill>
                  <a:srgbClr val="000000"/>
                </a:solidFill>
                <a:ea typeface="+mn-ea"/>
                <a:sym typeface="Wingdings" pitchFamily="2" charset="2"/>
              </a:rPr>
              <a:t>5GHz unlicensed band is considered as frequency band for LTE advanced.</a:t>
            </a:r>
            <a:endParaRPr lang="en-US" altLang="ko-KR" sz="2000" dirty="0">
              <a:solidFill>
                <a:srgbClr val="000000"/>
              </a:solidFill>
              <a:ea typeface="+mn-ea"/>
              <a:sym typeface="Wingdings" pitchFamily="2" charset="2"/>
            </a:endParaRPr>
          </a:p>
          <a:p>
            <a:pPr marL="452438" lvl="1" algn="just">
              <a:buFont typeface="Wingdings" pitchFamily="2" charset="2"/>
              <a:buChar char="Ø"/>
            </a:pPr>
            <a:endParaRPr lang="en-US" altLang="ko-KR" sz="2000" dirty="0"/>
          </a:p>
        </p:txBody>
      </p:sp>
      <p:sp>
        <p:nvSpPr>
          <p:cNvPr id="7" name="TextBox 6"/>
          <p:cNvSpPr txBox="1"/>
          <p:nvPr/>
        </p:nvSpPr>
        <p:spPr>
          <a:xfrm>
            <a:off x="861169" y="6334780"/>
            <a:ext cx="7920881" cy="523220"/>
          </a:xfrm>
          <a:prstGeom prst="rect">
            <a:avLst/>
          </a:prstGeom>
          <a:noFill/>
        </p:spPr>
        <p:txBody>
          <a:bodyPr wrap="square" rtlCol="0">
            <a:spAutoFit/>
          </a:bodyPr>
          <a:lstStyle/>
          <a:p>
            <a:r>
              <a:rPr lang="en-US" altLang="ko-KR" sz="1400" dirty="0" smtClean="0"/>
              <a:t>Reference: Qualcomm, “Extending the benefits of LTE advanced to unlicensed spectrum,” Nov. 2013. (</a:t>
            </a:r>
            <a:r>
              <a:rPr lang="en-US" altLang="ko-KR" sz="1400" dirty="0" smtClean="0">
                <a:hlinkClick r:id="rId2"/>
              </a:rPr>
              <a:t>http</a:t>
            </a:r>
            <a:r>
              <a:rPr lang="en-US" altLang="ko-KR" sz="1400" dirty="0">
                <a:hlinkClick r:id="rId2"/>
              </a:rPr>
              <a:t>://</a:t>
            </a:r>
            <a:r>
              <a:rPr lang="en-US" altLang="ko-KR" sz="1400" dirty="0" smtClean="0">
                <a:hlinkClick r:id="rId2"/>
              </a:rPr>
              <a:t>www.qualcomm.com/media/documents/extending-benefits-lte-advanced-unlicensed-spectrum</a:t>
            </a:r>
            <a:r>
              <a:rPr lang="en-US" altLang="ko-KR" sz="1400" dirty="0" smtClean="0"/>
              <a:t>) </a:t>
            </a:r>
            <a:endParaRPr lang="ko-KR" altLang="en-US" sz="14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19" y="3334698"/>
            <a:ext cx="8640961" cy="297462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모서리가 둥근 직사각형 2"/>
          <p:cNvSpPr/>
          <p:nvPr/>
        </p:nvSpPr>
        <p:spPr>
          <a:xfrm>
            <a:off x="3707904" y="5013176"/>
            <a:ext cx="1368152" cy="792088"/>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TextBox 8"/>
          <p:cNvSpPr txBox="1"/>
          <p:nvPr/>
        </p:nvSpPr>
        <p:spPr>
          <a:xfrm>
            <a:off x="3563888" y="5831686"/>
            <a:ext cx="1728192" cy="261610"/>
          </a:xfrm>
          <a:prstGeom prst="rect">
            <a:avLst/>
          </a:prstGeom>
          <a:noFill/>
        </p:spPr>
        <p:txBody>
          <a:bodyPr wrap="square" rtlCol="0">
            <a:spAutoFit/>
          </a:bodyPr>
          <a:lstStyle/>
          <a:p>
            <a:pPr algn="ctr"/>
            <a:r>
              <a:rPr lang="en-US" altLang="ko-KR" sz="1100" dirty="0" smtClean="0">
                <a:solidFill>
                  <a:schemeClr val="accent2">
                    <a:lumMod val="75000"/>
                  </a:schemeClr>
                </a:solidFill>
                <a:latin typeface="Arial Unicode MS" pitchFamily="50" charset="-127"/>
                <a:ea typeface="Arial Unicode MS" pitchFamily="50" charset="-127"/>
                <a:cs typeface="Arial Unicode MS" pitchFamily="50" charset="-127"/>
              </a:rPr>
              <a:t>5GH Unlicensed Band</a:t>
            </a:r>
          </a:p>
        </p:txBody>
      </p:sp>
    </p:spTree>
    <p:extLst>
      <p:ext uri="{BB962C8B-B14F-4D97-AF65-F5344CB8AC3E}">
        <p14:creationId xmlns:p14="http://schemas.microsoft.com/office/powerpoint/2010/main" val="34006060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텍스트 개체 틀 5"/>
          <p:cNvSpPr>
            <a:spLocks noGrp="1"/>
          </p:cNvSpPr>
          <p:nvPr>
            <p:ph type="body" idx="1"/>
          </p:nvPr>
        </p:nvSpPr>
        <p:spPr>
          <a:xfrm>
            <a:off x="-1877" y="1124744"/>
            <a:ext cx="4040188" cy="639762"/>
          </a:xfrm>
        </p:spPr>
        <p:txBody>
          <a:bodyPr/>
          <a:lstStyle/>
          <a:p>
            <a:r>
              <a:rPr lang="en-US" altLang="ko-KR" dirty="0" smtClean="0"/>
              <a:t>In 2.4 GHz band</a:t>
            </a:r>
            <a:endParaRPr lang="ko-KR" altLang="en-US" dirty="0"/>
          </a:p>
        </p:txBody>
      </p:sp>
      <p:sp>
        <p:nvSpPr>
          <p:cNvPr id="8" name="텍스트 개체 틀 7"/>
          <p:cNvSpPr>
            <a:spLocks noGrp="1"/>
          </p:cNvSpPr>
          <p:nvPr>
            <p:ph type="body" sz="quarter" idx="3"/>
          </p:nvPr>
        </p:nvSpPr>
        <p:spPr>
          <a:xfrm>
            <a:off x="4679660" y="1092779"/>
            <a:ext cx="4041775" cy="639762"/>
          </a:xfrm>
        </p:spPr>
        <p:txBody>
          <a:bodyPr/>
          <a:lstStyle/>
          <a:p>
            <a:r>
              <a:rPr lang="en-US" altLang="ko-KR" dirty="0" smtClean="0"/>
              <a:t>In 5 GHz band</a:t>
            </a:r>
            <a:endParaRPr lang="ko-KR" altLang="en-US" dirty="0"/>
          </a:p>
        </p:txBody>
      </p:sp>
      <p:sp>
        <p:nvSpPr>
          <p:cNvPr id="4" name="슬라이드 번호 개체 틀 3"/>
          <p:cNvSpPr>
            <a:spLocks noGrp="1"/>
          </p:cNvSpPr>
          <p:nvPr>
            <p:ph type="sldNum" sz="quarter" idx="11"/>
          </p:nvPr>
        </p:nvSpPr>
        <p:spPr>
          <a:xfrm>
            <a:off x="8422704" y="6400800"/>
            <a:ext cx="685800" cy="381000"/>
          </a:xfrm>
        </p:spPr>
        <p:txBody>
          <a:bodyPr/>
          <a:lstStyle/>
          <a:p>
            <a:fld id="{F29C0F80-CD8F-472D-AFB6-6F74E86F726D}" type="slidenum">
              <a:rPr lang="en-US" altLang="ja-JP" smtClean="0">
                <a:solidFill>
                  <a:srgbClr val="000000"/>
                </a:solidFill>
              </a:rPr>
              <a:pPr/>
              <a:t>5</a:t>
            </a:fld>
            <a:endParaRPr lang="en-US" altLang="ja-JP">
              <a:solidFill>
                <a:srgbClr val="000000"/>
              </a:solidFill>
            </a:endParaRPr>
          </a:p>
        </p:txBody>
      </p:sp>
      <p:sp>
        <p:nvSpPr>
          <p:cNvPr id="12" name="타원 11"/>
          <p:cNvSpPr/>
          <p:nvPr/>
        </p:nvSpPr>
        <p:spPr>
          <a:xfrm>
            <a:off x="467544" y="1932957"/>
            <a:ext cx="3888432" cy="417525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3"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8556" y="3308910"/>
            <a:ext cx="1144291" cy="114429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7636" y="1694583"/>
            <a:ext cx="510849" cy="898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직선 화살표 연결선 17"/>
          <p:cNvCxnSpPr/>
          <p:nvPr/>
        </p:nvCxnSpPr>
        <p:spPr>
          <a:xfrm>
            <a:off x="2386359" y="2645490"/>
            <a:ext cx="1" cy="639948"/>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456004" y="3070771"/>
            <a:ext cx="603828" cy="369332"/>
          </a:xfrm>
          <a:prstGeom prst="rect">
            <a:avLst/>
          </a:prstGeom>
          <a:noFill/>
        </p:spPr>
        <p:txBody>
          <a:bodyPr wrap="square" rtlCol="0">
            <a:spAutoFit/>
          </a:bodyPr>
          <a:lstStyle/>
          <a:p>
            <a:pPr algn="ctr"/>
            <a:r>
              <a:rPr lang="en-US" altLang="ko-KR" dirty="0" smtClean="0"/>
              <a:t>MN</a:t>
            </a:r>
          </a:p>
        </p:txBody>
      </p:sp>
      <p:sp>
        <p:nvSpPr>
          <p:cNvPr id="11" name="타원 10"/>
          <p:cNvSpPr/>
          <p:nvPr/>
        </p:nvSpPr>
        <p:spPr>
          <a:xfrm>
            <a:off x="467545" y="3205019"/>
            <a:ext cx="1793038" cy="1369328"/>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7" name="타원 36"/>
          <p:cNvSpPr/>
          <p:nvPr/>
        </p:nvSpPr>
        <p:spPr>
          <a:xfrm>
            <a:off x="1741740" y="4163993"/>
            <a:ext cx="1242193" cy="2001311"/>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20"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5320373"/>
            <a:ext cx="658458" cy="658458"/>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3382" y="5271411"/>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2423072" y="1928026"/>
            <a:ext cx="1776212" cy="646331"/>
          </a:xfrm>
          <a:prstGeom prst="rect">
            <a:avLst/>
          </a:prstGeom>
          <a:noFill/>
        </p:spPr>
        <p:txBody>
          <a:bodyPr wrap="square" rtlCol="0">
            <a:spAutoFit/>
          </a:bodyPr>
          <a:lstStyle/>
          <a:p>
            <a:pPr algn="ctr"/>
            <a:r>
              <a:rPr lang="en-US" altLang="ko-KR" dirty="0" smtClean="0"/>
              <a:t>Connected AP (Access Point)</a:t>
            </a:r>
          </a:p>
        </p:txBody>
      </p:sp>
      <p:sp>
        <p:nvSpPr>
          <p:cNvPr id="39" name="타원 38"/>
          <p:cNvSpPr/>
          <p:nvPr/>
        </p:nvSpPr>
        <p:spPr>
          <a:xfrm>
            <a:off x="2562937" y="3277049"/>
            <a:ext cx="1793039" cy="1369328"/>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27" name="Picture 3" descr="C:\Users\user\AppData\Local\Microsoft\Windows\Temporary Internet Files\Content.IE5\ROX0AG9T\MC900440404[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544" y="3443913"/>
            <a:ext cx="689613" cy="689613"/>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직선 화살표 연결선 40"/>
          <p:cNvCxnSpPr/>
          <p:nvPr/>
        </p:nvCxnSpPr>
        <p:spPr>
          <a:xfrm>
            <a:off x="2157636" y="4387138"/>
            <a:ext cx="0" cy="856975"/>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4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296" y="3205019"/>
            <a:ext cx="401664" cy="456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7518" y="4123972"/>
            <a:ext cx="658458" cy="658458"/>
          </a:xfrm>
          <a:prstGeom prst="rect">
            <a:avLst/>
          </a:prstGeom>
          <a:noFill/>
          <a:extLst>
            <a:ext uri="{909E8E84-426E-40DD-AFC4-6F175D3DCCD1}">
              <a14:hiddenFill xmlns:a14="http://schemas.microsoft.com/office/drawing/2010/main">
                <a:solidFill>
                  <a:srgbClr val="FFFFFF"/>
                </a:solidFill>
              </a14:hiddenFill>
            </a:ext>
          </a:extLst>
        </p:spPr>
      </p:pic>
      <p:cxnSp>
        <p:nvCxnSpPr>
          <p:cNvPr id="45" name="직선 화살표 연결선 44"/>
          <p:cNvCxnSpPr/>
          <p:nvPr/>
        </p:nvCxnSpPr>
        <p:spPr>
          <a:xfrm flipH="1" flipV="1">
            <a:off x="1138168" y="3515921"/>
            <a:ext cx="895441" cy="12831"/>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직선 화살표 연결선 47"/>
          <p:cNvCxnSpPr/>
          <p:nvPr/>
        </p:nvCxnSpPr>
        <p:spPr>
          <a:xfrm>
            <a:off x="2149347" y="5600640"/>
            <a:ext cx="419762" cy="0"/>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직선 화살표 연결선 51"/>
          <p:cNvCxnSpPr/>
          <p:nvPr/>
        </p:nvCxnSpPr>
        <p:spPr>
          <a:xfrm>
            <a:off x="4011128" y="3685077"/>
            <a:ext cx="0" cy="456354"/>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1120643" y="3558312"/>
            <a:ext cx="988392" cy="461665"/>
          </a:xfrm>
          <a:prstGeom prst="rect">
            <a:avLst/>
          </a:prstGeom>
          <a:noFill/>
        </p:spPr>
        <p:txBody>
          <a:bodyPr wrap="square" rtlCol="0">
            <a:spAutoFit/>
          </a:bodyPr>
          <a:lstStyle/>
          <a:p>
            <a:pPr algn="ctr"/>
            <a:r>
              <a:rPr lang="en-US" altLang="ko-KR" sz="1200" dirty="0" smtClean="0">
                <a:latin typeface="Arial Unicode MS" pitchFamily="50" charset="-127"/>
                <a:ea typeface="Arial Unicode MS" pitchFamily="50" charset="-127"/>
                <a:cs typeface="Arial Unicode MS" pitchFamily="50" charset="-127"/>
              </a:rPr>
              <a:t>Radio interference</a:t>
            </a:r>
          </a:p>
        </p:txBody>
      </p:sp>
      <p:sp>
        <p:nvSpPr>
          <p:cNvPr id="60" name="타원 59"/>
          <p:cNvSpPr/>
          <p:nvPr/>
        </p:nvSpPr>
        <p:spPr>
          <a:xfrm>
            <a:off x="5004048" y="1939182"/>
            <a:ext cx="3888432" cy="4175252"/>
          </a:xfrm>
          <a:prstGeom prst="ellipse">
            <a:avLst/>
          </a:prstGeom>
          <a:solidFill>
            <a:srgbClr val="00B05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1"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6815" y="3315135"/>
            <a:ext cx="1144291" cy="1144291"/>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4140" y="1700808"/>
            <a:ext cx="510849" cy="898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3" name="직선 화살표 연결선 62"/>
          <p:cNvCxnSpPr/>
          <p:nvPr/>
        </p:nvCxnSpPr>
        <p:spPr>
          <a:xfrm>
            <a:off x="6956419" y="2651715"/>
            <a:ext cx="1" cy="639948"/>
          </a:xfrm>
          <a:prstGeom prst="straightConnector1">
            <a:avLst/>
          </a:prstGeom>
          <a:ln w="57150">
            <a:solidFill>
              <a:schemeClr val="accent2">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992508" y="3076996"/>
            <a:ext cx="603828" cy="369332"/>
          </a:xfrm>
          <a:prstGeom prst="rect">
            <a:avLst/>
          </a:prstGeom>
          <a:noFill/>
        </p:spPr>
        <p:txBody>
          <a:bodyPr wrap="square" rtlCol="0">
            <a:spAutoFit/>
          </a:bodyPr>
          <a:lstStyle/>
          <a:p>
            <a:pPr algn="ctr"/>
            <a:r>
              <a:rPr lang="en-US" altLang="ko-KR" dirty="0" smtClean="0"/>
              <a:t>MN</a:t>
            </a:r>
          </a:p>
        </p:txBody>
      </p:sp>
      <p:sp>
        <p:nvSpPr>
          <p:cNvPr id="65" name="타원 64"/>
          <p:cNvSpPr/>
          <p:nvPr/>
        </p:nvSpPr>
        <p:spPr>
          <a:xfrm>
            <a:off x="5004049" y="3211244"/>
            <a:ext cx="1793038" cy="1369328"/>
          </a:xfrm>
          <a:prstGeom prst="ellipse">
            <a:avLst/>
          </a:prstGeom>
          <a:solidFill>
            <a:srgbClr val="00B05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6" name="타원 65"/>
          <p:cNvSpPr/>
          <p:nvPr/>
        </p:nvSpPr>
        <p:spPr>
          <a:xfrm>
            <a:off x="6278244" y="4170218"/>
            <a:ext cx="1242193" cy="2001311"/>
          </a:xfrm>
          <a:prstGeom prst="ellipse">
            <a:avLst/>
          </a:prstGeom>
          <a:solidFill>
            <a:srgbClr val="00B05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7"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5326598"/>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69" name="TextBox 68"/>
          <p:cNvSpPr txBox="1"/>
          <p:nvPr/>
        </p:nvSpPr>
        <p:spPr>
          <a:xfrm>
            <a:off x="6959576" y="2071682"/>
            <a:ext cx="1776212" cy="369332"/>
          </a:xfrm>
          <a:prstGeom prst="rect">
            <a:avLst/>
          </a:prstGeom>
          <a:noFill/>
        </p:spPr>
        <p:txBody>
          <a:bodyPr wrap="square" rtlCol="0">
            <a:spAutoFit/>
          </a:bodyPr>
          <a:lstStyle/>
          <a:p>
            <a:pPr algn="ctr"/>
            <a:r>
              <a:rPr lang="en-US" altLang="ko-KR" dirty="0" smtClean="0"/>
              <a:t>Connected AP</a:t>
            </a:r>
          </a:p>
        </p:txBody>
      </p:sp>
      <p:sp>
        <p:nvSpPr>
          <p:cNvPr id="70" name="타원 69"/>
          <p:cNvSpPr/>
          <p:nvPr/>
        </p:nvSpPr>
        <p:spPr>
          <a:xfrm>
            <a:off x="7099441" y="3283274"/>
            <a:ext cx="1793039" cy="1369328"/>
          </a:xfrm>
          <a:prstGeom prst="ellipse">
            <a:avLst/>
          </a:prstGeom>
          <a:solidFill>
            <a:srgbClr val="00B05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72" name="직선 화살표 연결선 71"/>
          <p:cNvCxnSpPr/>
          <p:nvPr/>
        </p:nvCxnSpPr>
        <p:spPr>
          <a:xfrm>
            <a:off x="6694869" y="4414436"/>
            <a:ext cx="0" cy="856975"/>
          </a:xfrm>
          <a:prstGeom prst="straightConnector1">
            <a:avLst/>
          </a:prstGeom>
          <a:ln w="57150">
            <a:solidFill>
              <a:schemeClr val="accent2">
                <a:lumMod val="75000"/>
              </a:schemeClr>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7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6800" y="3211244"/>
            <a:ext cx="401664" cy="456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4022" y="4130197"/>
            <a:ext cx="658458" cy="658458"/>
          </a:xfrm>
          <a:prstGeom prst="rect">
            <a:avLst/>
          </a:prstGeom>
          <a:noFill/>
          <a:extLst>
            <a:ext uri="{909E8E84-426E-40DD-AFC4-6F175D3DCCD1}">
              <a14:hiddenFill xmlns:a14="http://schemas.microsoft.com/office/drawing/2010/main">
                <a:solidFill>
                  <a:srgbClr val="FFFFFF"/>
                </a:solidFill>
              </a14:hiddenFill>
            </a:ext>
          </a:extLst>
        </p:spPr>
      </p:pic>
      <p:cxnSp>
        <p:nvCxnSpPr>
          <p:cNvPr id="76" name="직선 화살표 연결선 75"/>
          <p:cNvCxnSpPr/>
          <p:nvPr/>
        </p:nvCxnSpPr>
        <p:spPr>
          <a:xfrm>
            <a:off x="6685851" y="5606865"/>
            <a:ext cx="419762" cy="0"/>
          </a:xfrm>
          <a:prstGeom prst="straightConnector1">
            <a:avLst/>
          </a:prstGeom>
          <a:ln w="57150">
            <a:solidFill>
              <a:schemeClr val="accent2">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직선 화살표 연결선 76"/>
          <p:cNvCxnSpPr/>
          <p:nvPr/>
        </p:nvCxnSpPr>
        <p:spPr>
          <a:xfrm>
            <a:off x="8547632" y="3691302"/>
            <a:ext cx="0" cy="456354"/>
          </a:xfrm>
          <a:prstGeom prst="straightConnector1">
            <a:avLst/>
          </a:prstGeom>
          <a:ln w="57150">
            <a:solidFill>
              <a:schemeClr val="accent2">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028" name="Picture 4" descr="C:\Users\user\AppData\Local\Microsoft\Windows\Temporary Internet Files\Content.IE5\1I6HH9WQ\MC90041229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86030" y="3428966"/>
            <a:ext cx="688642" cy="101062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54709" y="5140366"/>
            <a:ext cx="479425" cy="829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직사각형 54"/>
          <p:cNvSpPr/>
          <p:nvPr/>
        </p:nvSpPr>
        <p:spPr>
          <a:xfrm>
            <a:off x="1614839" y="5888305"/>
            <a:ext cx="1550424" cy="276999"/>
          </a:xfrm>
          <a:prstGeom prst="rect">
            <a:avLst/>
          </a:prstGeom>
        </p:spPr>
        <p:txBody>
          <a:bodyPr wrap="none">
            <a:spAutoFit/>
          </a:bodyPr>
          <a:lstStyle/>
          <a:p>
            <a:pPr algn="ctr"/>
            <a:r>
              <a:rPr lang="en-US" altLang="ko-KR" sz="1200" dirty="0">
                <a:latin typeface="Arial Unicode MS" pitchFamily="50" charset="-127"/>
                <a:ea typeface="Arial Unicode MS" pitchFamily="50" charset="-127"/>
                <a:cs typeface="Arial Unicode MS" pitchFamily="50" charset="-127"/>
              </a:rPr>
              <a:t>Wi-Fi Direct devices</a:t>
            </a:r>
          </a:p>
        </p:txBody>
      </p:sp>
      <p:sp>
        <p:nvSpPr>
          <p:cNvPr id="58" name="직사각형 57"/>
          <p:cNvSpPr/>
          <p:nvPr/>
        </p:nvSpPr>
        <p:spPr>
          <a:xfrm>
            <a:off x="134355" y="4082358"/>
            <a:ext cx="1317990" cy="276999"/>
          </a:xfrm>
          <a:prstGeom prst="rect">
            <a:avLst/>
          </a:prstGeom>
        </p:spPr>
        <p:txBody>
          <a:bodyPr wrap="none">
            <a:spAutoFit/>
          </a:bodyPr>
          <a:lstStyle/>
          <a:p>
            <a:pPr algn="ctr"/>
            <a:r>
              <a:rPr lang="en-US" altLang="ko-KR" sz="1200" dirty="0">
                <a:latin typeface="Arial Unicode MS" pitchFamily="50" charset="-127"/>
                <a:ea typeface="Arial Unicode MS" pitchFamily="50" charset="-127"/>
                <a:cs typeface="Arial Unicode MS" pitchFamily="50" charset="-127"/>
              </a:rPr>
              <a:t>Bluetooth device</a:t>
            </a:r>
          </a:p>
        </p:txBody>
      </p:sp>
      <p:cxnSp>
        <p:nvCxnSpPr>
          <p:cNvPr id="89" name="직선 화살표 연결선 88"/>
          <p:cNvCxnSpPr/>
          <p:nvPr/>
        </p:nvCxnSpPr>
        <p:spPr>
          <a:xfrm flipV="1">
            <a:off x="1138168" y="4056818"/>
            <a:ext cx="895441" cy="10080"/>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85" name="직사각형 84"/>
          <p:cNvSpPr/>
          <p:nvPr/>
        </p:nvSpPr>
        <p:spPr>
          <a:xfrm>
            <a:off x="2874618" y="4236001"/>
            <a:ext cx="1121318" cy="461665"/>
          </a:xfrm>
          <a:prstGeom prst="rect">
            <a:avLst/>
          </a:prstGeom>
        </p:spPr>
        <p:txBody>
          <a:bodyPr wrap="square">
            <a:spAutoFit/>
          </a:bodyPr>
          <a:lstStyle/>
          <a:p>
            <a:pPr algn="ctr"/>
            <a:r>
              <a:rPr lang="en-US" altLang="ko-KR" sz="1200" dirty="0" smtClean="0">
                <a:latin typeface="Arial Unicode MS" pitchFamily="50" charset="-127"/>
                <a:ea typeface="Arial Unicode MS" pitchFamily="50" charset="-127"/>
                <a:cs typeface="Arial Unicode MS" pitchFamily="50" charset="-127"/>
              </a:rPr>
              <a:t>Neighboring </a:t>
            </a:r>
            <a:r>
              <a:rPr lang="en-US" altLang="ko-KR" sz="1200" dirty="0">
                <a:latin typeface="Arial Unicode MS" pitchFamily="50" charset="-127"/>
                <a:ea typeface="Arial Unicode MS" pitchFamily="50" charset="-127"/>
                <a:cs typeface="Arial Unicode MS" pitchFamily="50" charset="-127"/>
              </a:rPr>
              <a:t>WLAN</a:t>
            </a:r>
          </a:p>
        </p:txBody>
      </p:sp>
      <p:cxnSp>
        <p:nvCxnSpPr>
          <p:cNvPr id="95" name="직선 화살표 연결선 94"/>
          <p:cNvCxnSpPr/>
          <p:nvPr/>
        </p:nvCxnSpPr>
        <p:spPr>
          <a:xfrm flipH="1" flipV="1">
            <a:off x="2816259" y="3558312"/>
            <a:ext cx="895441" cy="12831"/>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2798734" y="3600703"/>
            <a:ext cx="988392" cy="461665"/>
          </a:xfrm>
          <a:prstGeom prst="rect">
            <a:avLst/>
          </a:prstGeom>
          <a:noFill/>
        </p:spPr>
        <p:txBody>
          <a:bodyPr wrap="square" rtlCol="0">
            <a:spAutoFit/>
          </a:bodyPr>
          <a:lstStyle/>
          <a:p>
            <a:pPr algn="ctr"/>
            <a:r>
              <a:rPr lang="en-US" altLang="ko-KR" sz="1200" dirty="0" smtClean="0">
                <a:latin typeface="Arial Unicode MS" pitchFamily="50" charset="-127"/>
                <a:ea typeface="Arial Unicode MS" pitchFamily="50" charset="-127"/>
                <a:cs typeface="Arial Unicode MS" pitchFamily="50" charset="-127"/>
              </a:rPr>
              <a:t>Radio interference</a:t>
            </a:r>
          </a:p>
        </p:txBody>
      </p:sp>
      <p:cxnSp>
        <p:nvCxnSpPr>
          <p:cNvPr id="97" name="직선 화살표 연결선 96"/>
          <p:cNvCxnSpPr/>
          <p:nvPr/>
        </p:nvCxnSpPr>
        <p:spPr>
          <a:xfrm flipV="1">
            <a:off x="2816259" y="4099209"/>
            <a:ext cx="895441" cy="10080"/>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직선 화살표 연결선 97"/>
          <p:cNvCxnSpPr/>
          <p:nvPr/>
        </p:nvCxnSpPr>
        <p:spPr>
          <a:xfrm flipV="1">
            <a:off x="2562937" y="4392653"/>
            <a:ext cx="0" cy="927720"/>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직사각형 86"/>
          <p:cNvSpPr/>
          <p:nvPr/>
        </p:nvSpPr>
        <p:spPr>
          <a:xfrm>
            <a:off x="4932040" y="4385230"/>
            <a:ext cx="971747" cy="461665"/>
          </a:xfrm>
          <a:prstGeom prst="rect">
            <a:avLst/>
          </a:prstGeom>
        </p:spPr>
        <p:txBody>
          <a:bodyPr wrap="square">
            <a:spAutoFit/>
          </a:bodyPr>
          <a:lstStyle/>
          <a:p>
            <a:pPr algn="ctr"/>
            <a:r>
              <a:rPr lang="en-US" altLang="ko-KR" sz="1200" dirty="0" smtClean="0">
                <a:latin typeface="Arial Unicode MS" pitchFamily="50" charset="-127"/>
                <a:ea typeface="Arial Unicode MS" pitchFamily="50" charset="-127"/>
                <a:cs typeface="Arial Unicode MS" pitchFamily="50" charset="-127"/>
              </a:rPr>
              <a:t>Cordless </a:t>
            </a:r>
            <a:r>
              <a:rPr lang="en-US" altLang="ko-KR" sz="1200" dirty="0">
                <a:latin typeface="Arial Unicode MS" pitchFamily="50" charset="-127"/>
                <a:ea typeface="Arial Unicode MS" pitchFamily="50" charset="-127"/>
                <a:cs typeface="Arial Unicode MS" pitchFamily="50" charset="-127"/>
              </a:rPr>
              <a:t>phone</a:t>
            </a:r>
          </a:p>
        </p:txBody>
      </p:sp>
      <p:sp>
        <p:nvSpPr>
          <p:cNvPr id="101" name="직사각형 100"/>
          <p:cNvSpPr/>
          <p:nvPr/>
        </p:nvSpPr>
        <p:spPr>
          <a:xfrm>
            <a:off x="6225156" y="5897398"/>
            <a:ext cx="1345240" cy="461665"/>
          </a:xfrm>
          <a:prstGeom prst="rect">
            <a:avLst/>
          </a:prstGeom>
        </p:spPr>
        <p:txBody>
          <a:bodyPr wrap="none">
            <a:spAutoFit/>
          </a:bodyPr>
          <a:lstStyle/>
          <a:p>
            <a:pPr algn="ctr"/>
            <a:r>
              <a:rPr lang="en-US" altLang="ko-KR" sz="1200" dirty="0" smtClean="0">
                <a:latin typeface="Arial Unicode MS" pitchFamily="50" charset="-127"/>
                <a:ea typeface="Arial Unicode MS" pitchFamily="50" charset="-127"/>
                <a:cs typeface="Arial Unicode MS" pitchFamily="50" charset="-127"/>
              </a:rPr>
              <a:t>(Maybe in future)</a:t>
            </a:r>
          </a:p>
          <a:p>
            <a:pPr algn="ctr"/>
            <a:r>
              <a:rPr lang="en-US" altLang="ko-KR" sz="1200" dirty="0" smtClean="0">
                <a:latin typeface="Arial Unicode MS" pitchFamily="50" charset="-127"/>
                <a:ea typeface="Arial Unicode MS" pitchFamily="50" charset="-127"/>
                <a:cs typeface="Arial Unicode MS" pitchFamily="50" charset="-127"/>
              </a:rPr>
              <a:t>Cellular network</a:t>
            </a:r>
            <a:endParaRPr lang="en-US" altLang="ko-KR" sz="1200" dirty="0">
              <a:latin typeface="Arial Unicode MS" pitchFamily="50" charset="-127"/>
              <a:ea typeface="Arial Unicode MS" pitchFamily="50" charset="-127"/>
              <a:cs typeface="Arial Unicode MS" pitchFamily="50" charset="-127"/>
            </a:endParaRPr>
          </a:p>
        </p:txBody>
      </p:sp>
      <p:cxnSp>
        <p:nvCxnSpPr>
          <p:cNvPr id="102" name="직선 화살표 연결선 101"/>
          <p:cNvCxnSpPr/>
          <p:nvPr/>
        </p:nvCxnSpPr>
        <p:spPr>
          <a:xfrm flipH="1" flipV="1">
            <a:off x="5692197" y="3542357"/>
            <a:ext cx="895441" cy="12831"/>
          </a:xfrm>
          <a:prstGeom prst="straightConnector1">
            <a:avLst/>
          </a:prstGeom>
          <a:ln w="57150">
            <a:solidFill>
              <a:schemeClr val="accent2">
                <a:lumMod val="75000"/>
              </a:schemeClr>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5674672" y="3584748"/>
            <a:ext cx="988392" cy="461665"/>
          </a:xfrm>
          <a:prstGeom prst="rect">
            <a:avLst/>
          </a:prstGeom>
          <a:noFill/>
        </p:spPr>
        <p:txBody>
          <a:bodyPr wrap="square" rtlCol="0">
            <a:spAutoFit/>
          </a:bodyPr>
          <a:lstStyle/>
          <a:p>
            <a:pPr algn="ctr"/>
            <a:r>
              <a:rPr lang="en-US" altLang="ko-KR" sz="1200" dirty="0" smtClean="0">
                <a:latin typeface="Arial Unicode MS" pitchFamily="50" charset="-127"/>
                <a:ea typeface="Arial Unicode MS" pitchFamily="50" charset="-127"/>
                <a:cs typeface="Arial Unicode MS" pitchFamily="50" charset="-127"/>
              </a:rPr>
              <a:t>Radio interference</a:t>
            </a:r>
          </a:p>
        </p:txBody>
      </p:sp>
      <p:cxnSp>
        <p:nvCxnSpPr>
          <p:cNvPr id="104" name="직선 화살표 연결선 103"/>
          <p:cNvCxnSpPr/>
          <p:nvPr/>
        </p:nvCxnSpPr>
        <p:spPr>
          <a:xfrm flipV="1">
            <a:off x="5692197" y="4083254"/>
            <a:ext cx="895441" cy="10080"/>
          </a:xfrm>
          <a:prstGeom prst="straightConnector1">
            <a:avLst/>
          </a:prstGeom>
          <a:ln w="57150">
            <a:solidFill>
              <a:schemeClr val="accent2">
                <a:lumMod val="75000"/>
              </a:schemeClr>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직선 화살표 연결선 104"/>
          <p:cNvCxnSpPr/>
          <p:nvPr/>
        </p:nvCxnSpPr>
        <p:spPr>
          <a:xfrm flipH="1" flipV="1">
            <a:off x="7345549" y="3569692"/>
            <a:ext cx="895441" cy="12831"/>
          </a:xfrm>
          <a:prstGeom prst="straightConnector1">
            <a:avLst/>
          </a:prstGeom>
          <a:ln w="57150">
            <a:solidFill>
              <a:schemeClr val="accent2">
                <a:lumMod val="75000"/>
              </a:schemeClr>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7328024" y="3612083"/>
            <a:ext cx="988392" cy="461665"/>
          </a:xfrm>
          <a:prstGeom prst="rect">
            <a:avLst/>
          </a:prstGeom>
          <a:noFill/>
        </p:spPr>
        <p:txBody>
          <a:bodyPr wrap="square" rtlCol="0">
            <a:spAutoFit/>
          </a:bodyPr>
          <a:lstStyle/>
          <a:p>
            <a:pPr algn="ctr"/>
            <a:r>
              <a:rPr lang="en-US" altLang="ko-KR" sz="1200" dirty="0" smtClean="0">
                <a:latin typeface="Arial Unicode MS" pitchFamily="50" charset="-127"/>
                <a:ea typeface="Arial Unicode MS" pitchFamily="50" charset="-127"/>
                <a:cs typeface="Arial Unicode MS" pitchFamily="50" charset="-127"/>
              </a:rPr>
              <a:t>Radio interference</a:t>
            </a:r>
          </a:p>
        </p:txBody>
      </p:sp>
      <p:cxnSp>
        <p:nvCxnSpPr>
          <p:cNvPr id="107" name="직선 화살표 연결선 106"/>
          <p:cNvCxnSpPr/>
          <p:nvPr/>
        </p:nvCxnSpPr>
        <p:spPr>
          <a:xfrm flipV="1">
            <a:off x="7345549" y="4110589"/>
            <a:ext cx="895441" cy="10080"/>
          </a:xfrm>
          <a:prstGeom prst="straightConnector1">
            <a:avLst/>
          </a:prstGeom>
          <a:ln w="57150">
            <a:solidFill>
              <a:schemeClr val="accent2">
                <a:lumMod val="75000"/>
              </a:schemeClr>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1763688" y="4638432"/>
            <a:ext cx="1246884" cy="461665"/>
          </a:xfrm>
          <a:prstGeom prst="rect">
            <a:avLst/>
          </a:prstGeom>
          <a:noFill/>
        </p:spPr>
        <p:txBody>
          <a:bodyPr wrap="square" rtlCol="0">
            <a:spAutoFit/>
          </a:bodyPr>
          <a:lstStyle/>
          <a:p>
            <a:pPr algn="ctr"/>
            <a:r>
              <a:rPr lang="en-US" altLang="ko-KR" sz="1200" dirty="0" smtClean="0">
                <a:latin typeface="Arial Unicode MS" pitchFamily="50" charset="-127"/>
                <a:ea typeface="Arial Unicode MS" pitchFamily="50" charset="-127"/>
                <a:cs typeface="Arial Unicode MS" pitchFamily="50" charset="-127"/>
              </a:rPr>
              <a:t>Radio interference</a:t>
            </a:r>
          </a:p>
        </p:txBody>
      </p:sp>
      <p:sp>
        <p:nvSpPr>
          <p:cNvPr id="108" name="직사각형 107"/>
          <p:cNvSpPr/>
          <p:nvPr/>
        </p:nvSpPr>
        <p:spPr>
          <a:xfrm>
            <a:off x="7345549" y="4241214"/>
            <a:ext cx="1121318" cy="461665"/>
          </a:xfrm>
          <a:prstGeom prst="rect">
            <a:avLst/>
          </a:prstGeom>
        </p:spPr>
        <p:txBody>
          <a:bodyPr wrap="square">
            <a:spAutoFit/>
          </a:bodyPr>
          <a:lstStyle/>
          <a:p>
            <a:pPr algn="ctr"/>
            <a:r>
              <a:rPr lang="en-US" altLang="ko-KR" sz="1200" dirty="0" smtClean="0">
                <a:latin typeface="Arial Unicode MS" pitchFamily="50" charset="-127"/>
                <a:ea typeface="Arial Unicode MS" pitchFamily="50" charset="-127"/>
                <a:cs typeface="Arial Unicode MS" pitchFamily="50" charset="-127"/>
              </a:rPr>
              <a:t>Neighboring </a:t>
            </a:r>
            <a:r>
              <a:rPr lang="en-US" altLang="ko-KR" sz="1200" dirty="0">
                <a:latin typeface="Arial Unicode MS" pitchFamily="50" charset="-127"/>
                <a:ea typeface="Arial Unicode MS" pitchFamily="50" charset="-127"/>
                <a:cs typeface="Arial Unicode MS" pitchFamily="50" charset="-127"/>
              </a:rPr>
              <a:t>WLAN</a:t>
            </a:r>
          </a:p>
        </p:txBody>
      </p:sp>
      <p:sp>
        <p:nvSpPr>
          <p:cNvPr id="109" name="내용 개체 틀 8"/>
          <p:cNvSpPr>
            <a:spLocks noGrp="1"/>
          </p:cNvSpPr>
          <p:nvPr>
            <p:ph idx="1"/>
          </p:nvPr>
        </p:nvSpPr>
        <p:spPr>
          <a:xfrm>
            <a:off x="95930" y="6277181"/>
            <a:ext cx="9048070" cy="557808"/>
          </a:xfrm>
        </p:spPr>
        <p:txBody>
          <a:bodyPr/>
          <a:lstStyle/>
          <a:p>
            <a:r>
              <a:rPr lang="en-US" altLang="ko-KR" dirty="0" smtClean="0"/>
              <a:t>Radio interference degrades </a:t>
            </a:r>
            <a:r>
              <a:rPr lang="en-US" altLang="ko-KR" dirty="0" err="1" smtClean="0"/>
              <a:t>QoS</a:t>
            </a:r>
            <a:r>
              <a:rPr lang="en-US" altLang="ko-KR" dirty="0" smtClean="0"/>
              <a:t> of wireless communications.</a:t>
            </a:r>
          </a:p>
        </p:txBody>
      </p:sp>
      <p:sp>
        <p:nvSpPr>
          <p:cNvPr id="112" name="제목 1"/>
          <p:cNvSpPr txBox="1">
            <a:spLocks/>
          </p:cNvSpPr>
          <p:nvPr/>
        </p:nvSpPr>
        <p:spPr bwMode="auto">
          <a:xfrm>
            <a:off x="251520" y="228600"/>
            <a:ext cx="8640959"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a:lstStyle>
          <a:p>
            <a:r>
              <a:rPr lang="en-US" altLang="ko-KR" sz="2400" dirty="0" smtClean="0"/>
              <a:t>Coexistence Problem in Heterogeneous Networks:</a:t>
            </a:r>
            <a:br>
              <a:rPr lang="en-US" altLang="ko-KR" sz="2400" dirty="0" smtClean="0"/>
            </a:br>
            <a:r>
              <a:rPr lang="en-US" altLang="ko-KR" sz="2400" dirty="0" smtClean="0"/>
              <a:t>WLAN Example </a:t>
            </a:r>
            <a:r>
              <a:rPr lang="en-US" altLang="ko-KR" sz="2400" dirty="0"/>
              <a:t>– </a:t>
            </a:r>
            <a:r>
              <a:rPr lang="en-US" altLang="ko-KR" sz="2400" dirty="0" smtClean="0"/>
              <a:t>MN affected by radio interference</a:t>
            </a:r>
            <a:endParaRPr lang="ko-KR" altLang="en-US" sz="2400" dirty="0"/>
          </a:p>
        </p:txBody>
      </p:sp>
      <p:cxnSp>
        <p:nvCxnSpPr>
          <p:cNvPr id="68" name="직선 화살표 연결선 67"/>
          <p:cNvCxnSpPr/>
          <p:nvPr/>
        </p:nvCxnSpPr>
        <p:spPr>
          <a:xfrm flipH="1" flipV="1">
            <a:off x="7108629" y="4439594"/>
            <a:ext cx="19014" cy="882364"/>
          </a:xfrm>
          <a:prstGeom prst="straightConnector1">
            <a:avLst/>
          </a:prstGeom>
          <a:ln w="57150">
            <a:solidFill>
              <a:schemeClr val="accent2">
                <a:lumMod val="75000"/>
              </a:schemeClr>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6228184" y="4745270"/>
            <a:ext cx="1464454" cy="461665"/>
          </a:xfrm>
          <a:prstGeom prst="rect">
            <a:avLst/>
          </a:prstGeom>
          <a:noFill/>
        </p:spPr>
        <p:txBody>
          <a:bodyPr wrap="square" rtlCol="0">
            <a:spAutoFit/>
          </a:bodyPr>
          <a:lstStyle/>
          <a:p>
            <a:pPr algn="ctr"/>
            <a:r>
              <a:rPr lang="en-US" altLang="ko-KR" sz="1200" dirty="0" smtClean="0">
                <a:latin typeface="Arial Unicode MS" pitchFamily="50" charset="-127"/>
                <a:ea typeface="Arial Unicode MS" pitchFamily="50" charset="-127"/>
                <a:cs typeface="Arial Unicode MS" pitchFamily="50" charset="-127"/>
              </a:rPr>
              <a:t>(Maybe in future)</a:t>
            </a:r>
          </a:p>
          <a:p>
            <a:pPr algn="ctr"/>
            <a:r>
              <a:rPr lang="en-US" altLang="ko-KR" sz="1200" dirty="0" smtClean="0">
                <a:latin typeface="Arial Unicode MS" pitchFamily="50" charset="-127"/>
                <a:ea typeface="Arial Unicode MS" pitchFamily="50" charset="-127"/>
                <a:cs typeface="Arial Unicode MS" pitchFamily="50" charset="-127"/>
              </a:rPr>
              <a:t>Radio interference</a:t>
            </a:r>
          </a:p>
        </p:txBody>
      </p:sp>
    </p:spTree>
    <p:extLst>
      <p:ext uri="{BB962C8B-B14F-4D97-AF65-F5344CB8AC3E}">
        <p14:creationId xmlns:p14="http://schemas.microsoft.com/office/powerpoint/2010/main" val="389737102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제목 7"/>
          <p:cNvSpPr>
            <a:spLocks noGrp="1"/>
          </p:cNvSpPr>
          <p:nvPr>
            <p:ph type="title"/>
          </p:nvPr>
        </p:nvSpPr>
        <p:spPr/>
        <p:txBody>
          <a:bodyPr/>
          <a:lstStyle/>
          <a:p>
            <a:r>
              <a:rPr lang="en-US" altLang="ko-KR" sz="3200" dirty="0" smtClean="0"/>
              <a:t>Resource Management in Heterogeneous Networks to </a:t>
            </a:r>
            <a:r>
              <a:rPr lang="en-US" altLang="ko-KR" sz="3200" dirty="0"/>
              <a:t>P</a:t>
            </a:r>
            <a:r>
              <a:rPr lang="en-US" altLang="ko-KR" sz="3200" dirty="0" smtClean="0"/>
              <a:t>rovide </a:t>
            </a:r>
            <a:r>
              <a:rPr lang="en-US" altLang="ko-KR" sz="3200" dirty="0"/>
              <a:t>B</a:t>
            </a:r>
            <a:r>
              <a:rPr lang="en-US" altLang="ko-KR" sz="3200" dirty="0" smtClean="0"/>
              <a:t>etter </a:t>
            </a:r>
            <a:r>
              <a:rPr lang="en-US" altLang="ko-KR" sz="3200" dirty="0" err="1" smtClean="0"/>
              <a:t>QoS</a:t>
            </a:r>
            <a:endParaRPr lang="ko-KR" altLang="en-US" sz="3200" dirty="0"/>
          </a:p>
        </p:txBody>
      </p:sp>
      <p:sp>
        <p:nvSpPr>
          <p:cNvPr id="9" name="내용 개체 틀 8"/>
          <p:cNvSpPr>
            <a:spLocks noGrp="1"/>
          </p:cNvSpPr>
          <p:nvPr>
            <p:ph idx="1"/>
          </p:nvPr>
        </p:nvSpPr>
        <p:spPr>
          <a:xfrm>
            <a:off x="422275" y="1294641"/>
            <a:ext cx="8299450" cy="557808"/>
          </a:xfrm>
        </p:spPr>
        <p:txBody>
          <a:bodyPr/>
          <a:lstStyle/>
          <a:p>
            <a:r>
              <a:rPr lang="en-US" altLang="ko-KR" dirty="0" smtClean="0"/>
              <a:t>Harmonizing methodologies for resource management</a:t>
            </a:r>
          </a:p>
        </p:txBody>
      </p:sp>
      <p:sp>
        <p:nvSpPr>
          <p:cNvPr id="7" name="슬라이드 번호 개체 틀 6"/>
          <p:cNvSpPr>
            <a:spLocks noGrp="1"/>
          </p:cNvSpPr>
          <p:nvPr>
            <p:ph type="sldNum" sz="quarter" idx="11"/>
          </p:nvPr>
        </p:nvSpPr>
        <p:spPr>
          <a:xfrm>
            <a:off x="8494712" y="6648400"/>
            <a:ext cx="685800" cy="381000"/>
          </a:xfrm>
        </p:spPr>
        <p:txBody>
          <a:bodyPr/>
          <a:lstStyle/>
          <a:p>
            <a:fld id="{45D18C5B-48DC-47A0-8F9F-C90C03B50E3A}" type="slidenum">
              <a:rPr lang="en-US" altLang="ja-JP" smtClean="0">
                <a:solidFill>
                  <a:srgbClr val="000000"/>
                </a:solidFill>
              </a:rPr>
              <a:pPr/>
              <a:t>6</a:t>
            </a:fld>
            <a:endParaRPr lang="en-US" altLang="ja-JP">
              <a:solidFill>
                <a:srgbClr val="000000"/>
              </a:solidFill>
            </a:endParaRPr>
          </a:p>
        </p:txBody>
      </p:sp>
      <p:sp>
        <p:nvSpPr>
          <p:cNvPr id="10" name="내용 개체 틀 8"/>
          <p:cNvSpPr txBox="1">
            <a:spLocks/>
          </p:cNvSpPr>
          <p:nvPr/>
        </p:nvSpPr>
        <p:spPr bwMode="auto">
          <a:xfrm>
            <a:off x="251520" y="2007096"/>
            <a:ext cx="2880320" cy="1421904"/>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pPr marL="0" indent="0">
              <a:buNone/>
            </a:pPr>
            <a:r>
              <a:rPr lang="en-US" altLang="ko-KR" sz="1400" dirty="0" smtClean="0">
                <a:latin typeface="Arial Unicode MS" pitchFamily="50" charset="-127"/>
                <a:ea typeface="Arial Unicode MS" pitchFamily="50" charset="-127"/>
                <a:cs typeface="Arial Unicode MS" pitchFamily="50" charset="-127"/>
              </a:rPr>
              <a:t>1. Frequency channel allocation</a:t>
            </a:r>
          </a:p>
          <a:p>
            <a:r>
              <a:rPr lang="en-US" altLang="ko-KR" sz="1400" dirty="0" smtClean="0">
                <a:latin typeface="Arial Unicode MS" pitchFamily="50" charset="-127"/>
                <a:ea typeface="Arial Unicode MS" pitchFamily="50" charset="-127"/>
                <a:cs typeface="Arial Unicode MS" pitchFamily="50" charset="-127"/>
              </a:rPr>
              <a:t>Selecting a frequency channel that can mitigate radio interference</a:t>
            </a:r>
          </a:p>
          <a:p>
            <a:pPr marL="0" indent="0">
              <a:buNone/>
            </a:pPr>
            <a:endParaRPr lang="en-US" altLang="ko-KR" sz="1400" dirty="0">
              <a:latin typeface="Arial Unicode MS" pitchFamily="50" charset="-127"/>
              <a:ea typeface="Arial Unicode MS" pitchFamily="50" charset="-127"/>
              <a:cs typeface="Arial Unicode MS" pitchFamily="50" charset="-127"/>
            </a:endParaRPr>
          </a:p>
          <a:p>
            <a:pPr marL="0" indent="0">
              <a:buNone/>
            </a:pPr>
            <a:r>
              <a:rPr lang="en-US" altLang="ko-KR" sz="1400" dirty="0" smtClean="0">
                <a:latin typeface="Arial Unicode MS" pitchFamily="50" charset="-127"/>
                <a:ea typeface="Arial Unicode MS" pitchFamily="50" charset="-127"/>
                <a:cs typeface="Arial Unicode MS" pitchFamily="50" charset="-127"/>
              </a:rPr>
              <a:t>Example)</a:t>
            </a:r>
          </a:p>
        </p:txBody>
      </p:sp>
      <p:sp>
        <p:nvSpPr>
          <p:cNvPr id="11" name="직사각형 10"/>
          <p:cNvSpPr/>
          <p:nvPr/>
        </p:nvSpPr>
        <p:spPr>
          <a:xfrm>
            <a:off x="3131840" y="1988840"/>
            <a:ext cx="2880320" cy="1600438"/>
          </a:xfrm>
          <a:prstGeom prst="rect">
            <a:avLst/>
          </a:prstGeom>
        </p:spPr>
        <p:txBody>
          <a:bodyPr wrap="square">
            <a:spAutoFit/>
          </a:bodyPr>
          <a:lstStyle/>
          <a:p>
            <a:r>
              <a:rPr lang="en-US" altLang="ko-KR" sz="1400" dirty="0" smtClean="0">
                <a:latin typeface="Arial Unicode MS" pitchFamily="50" charset="-127"/>
                <a:ea typeface="Arial Unicode MS" pitchFamily="50" charset="-127"/>
                <a:cs typeface="Arial Unicode MS" pitchFamily="50" charset="-127"/>
              </a:rPr>
              <a:t>2. Transmission power control</a:t>
            </a:r>
          </a:p>
          <a:p>
            <a:pPr marL="285750" indent="-285750">
              <a:buFont typeface="Arial" pitchFamily="34" charset="0"/>
              <a:buChar char="•"/>
            </a:pPr>
            <a:r>
              <a:rPr lang="en-US" altLang="ko-KR" sz="1400" dirty="0" smtClean="0">
                <a:latin typeface="Arial Unicode MS" pitchFamily="50" charset="-127"/>
                <a:ea typeface="Arial Unicode MS" pitchFamily="50" charset="-127"/>
                <a:cs typeface="Arial Unicode MS" pitchFamily="50" charset="-127"/>
              </a:rPr>
              <a:t>Coverage of wireless communication can be decreased by controlling transmission power. </a:t>
            </a:r>
          </a:p>
          <a:p>
            <a:endParaRPr lang="en-US" altLang="ko-KR" sz="1200" dirty="0" smtClean="0">
              <a:latin typeface="Arial Unicode MS" pitchFamily="50" charset="-127"/>
              <a:ea typeface="Arial Unicode MS" pitchFamily="50" charset="-127"/>
              <a:cs typeface="Arial Unicode MS" pitchFamily="50" charset="-127"/>
            </a:endParaRPr>
          </a:p>
          <a:p>
            <a:r>
              <a:rPr lang="en-US" altLang="ko-KR" sz="1400" dirty="0" smtClean="0">
                <a:latin typeface="Arial Unicode MS" pitchFamily="50" charset="-127"/>
                <a:ea typeface="Arial Unicode MS" pitchFamily="50" charset="-127"/>
                <a:cs typeface="Arial Unicode MS" pitchFamily="50" charset="-127"/>
              </a:rPr>
              <a:t>Example)</a:t>
            </a:r>
            <a:endParaRPr lang="en-US" altLang="ko-KR" sz="1400" dirty="0">
              <a:latin typeface="Arial Unicode MS" pitchFamily="50" charset="-127"/>
              <a:ea typeface="Arial Unicode MS" pitchFamily="50" charset="-127"/>
              <a:cs typeface="Arial Unicode MS" pitchFamily="50" charset="-127"/>
            </a:endParaRPr>
          </a:p>
        </p:txBody>
      </p:sp>
      <p:sp>
        <p:nvSpPr>
          <p:cNvPr id="12" name="내용 개체 틀 8"/>
          <p:cNvSpPr txBox="1">
            <a:spLocks/>
          </p:cNvSpPr>
          <p:nvPr/>
        </p:nvSpPr>
        <p:spPr bwMode="auto">
          <a:xfrm>
            <a:off x="6012160" y="1981199"/>
            <a:ext cx="2880320" cy="1177191"/>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pPr marL="0" indent="0">
              <a:buNone/>
            </a:pPr>
            <a:r>
              <a:rPr lang="en-US" altLang="ko-KR" sz="1400" dirty="0" smtClean="0">
                <a:latin typeface="Arial Unicode MS" pitchFamily="50" charset="-127"/>
                <a:ea typeface="Arial Unicode MS" pitchFamily="50" charset="-127"/>
                <a:cs typeface="Arial Unicode MS" pitchFamily="50" charset="-127"/>
              </a:rPr>
              <a:t>3. Time slotting</a:t>
            </a:r>
          </a:p>
          <a:p>
            <a:r>
              <a:rPr lang="en-US" altLang="ko-KR" sz="1400" dirty="0">
                <a:latin typeface="Arial Unicode MS" pitchFamily="50" charset="-127"/>
                <a:ea typeface="Arial Unicode MS" pitchFamily="50" charset="-127"/>
                <a:cs typeface="Arial Unicode MS" pitchFamily="50" charset="-127"/>
              </a:rPr>
              <a:t>A</a:t>
            </a:r>
            <a:r>
              <a:rPr lang="en-US" altLang="ko-KR" sz="1400" dirty="0" smtClean="0">
                <a:latin typeface="Arial Unicode MS" pitchFamily="50" charset="-127"/>
                <a:ea typeface="Arial Unicode MS" pitchFamily="50" charset="-127"/>
                <a:cs typeface="Arial Unicode MS" pitchFamily="50" charset="-127"/>
              </a:rPr>
              <a:t>llocating different communications on different time slots can avoid radio interference</a:t>
            </a:r>
          </a:p>
          <a:p>
            <a:pPr marL="0" indent="0">
              <a:buNone/>
            </a:pPr>
            <a:endParaRPr lang="en-US" altLang="ko-KR" sz="500" dirty="0">
              <a:latin typeface="Arial Unicode MS" pitchFamily="50" charset="-127"/>
              <a:ea typeface="Arial Unicode MS" pitchFamily="50" charset="-127"/>
              <a:cs typeface="Arial Unicode MS" pitchFamily="50" charset="-127"/>
            </a:endParaRPr>
          </a:p>
          <a:p>
            <a:pPr marL="0" indent="0">
              <a:buNone/>
            </a:pPr>
            <a:r>
              <a:rPr lang="en-US" altLang="ko-KR" sz="1400" dirty="0" smtClean="0">
                <a:latin typeface="Arial Unicode MS" pitchFamily="50" charset="-127"/>
                <a:ea typeface="Arial Unicode MS" pitchFamily="50" charset="-127"/>
                <a:cs typeface="Arial Unicode MS" pitchFamily="50" charset="-127"/>
              </a:rPr>
              <a:t>Example)</a:t>
            </a:r>
            <a:endParaRPr lang="en-US" altLang="ko-KR" sz="1400" dirty="0">
              <a:latin typeface="Arial Unicode MS" pitchFamily="50" charset="-127"/>
              <a:ea typeface="Arial Unicode MS" pitchFamily="50" charset="-127"/>
              <a:cs typeface="Arial Unicode MS" pitchFamily="50" charset="-127"/>
            </a:endParaRPr>
          </a:p>
        </p:txBody>
      </p:sp>
      <p:pic>
        <p:nvPicPr>
          <p:cNvPr id="13"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8989" y="3740415"/>
            <a:ext cx="797538" cy="80645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1264886" y="4546874"/>
            <a:ext cx="486692" cy="307777"/>
          </a:xfrm>
          <a:prstGeom prst="rect">
            <a:avLst/>
          </a:prstGeom>
          <a:noFill/>
        </p:spPr>
        <p:txBody>
          <a:bodyPr wrap="square" rtlCol="0">
            <a:spAutoFit/>
          </a:bodyPr>
          <a:lstStyle/>
          <a:p>
            <a:pPr algn="ctr"/>
            <a:r>
              <a:rPr lang="en-US" altLang="ko-KR" sz="1400" dirty="0" smtClean="0"/>
              <a:t>MN</a:t>
            </a:r>
          </a:p>
        </p:txBody>
      </p:sp>
      <p:sp>
        <p:nvSpPr>
          <p:cNvPr id="15" name="타원 14"/>
          <p:cNvSpPr/>
          <p:nvPr/>
        </p:nvSpPr>
        <p:spPr>
          <a:xfrm>
            <a:off x="1323464" y="3625409"/>
            <a:ext cx="1625100" cy="120902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a:p>
        </p:txBody>
      </p:sp>
      <p:cxnSp>
        <p:nvCxnSpPr>
          <p:cNvPr id="20" name="직선 화살표 연결선 19"/>
          <p:cNvCxnSpPr/>
          <p:nvPr/>
        </p:nvCxnSpPr>
        <p:spPr>
          <a:xfrm flipH="1" flipV="1">
            <a:off x="1772099" y="3932364"/>
            <a:ext cx="721736" cy="11329"/>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629766" y="3969793"/>
            <a:ext cx="900175" cy="415498"/>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Radio interference</a:t>
            </a:r>
          </a:p>
        </p:txBody>
      </p:sp>
      <p:cxnSp>
        <p:nvCxnSpPr>
          <p:cNvPr id="22" name="직선 화살표 연결선 21"/>
          <p:cNvCxnSpPr/>
          <p:nvPr/>
        </p:nvCxnSpPr>
        <p:spPr>
          <a:xfrm flipV="1">
            <a:off x="1679820" y="4409939"/>
            <a:ext cx="721736" cy="8900"/>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타원 23"/>
          <p:cNvSpPr/>
          <p:nvPr/>
        </p:nvSpPr>
        <p:spPr>
          <a:xfrm>
            <a:off x="168296" y="3620431"/>
            <a:ext cx="1497399" cy="1214000"/>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2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93" y="3740415"/>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6" name="직선 화살표 연결선 25"/>
          <p:cNvCxnSpPr/>
          <p:nvPr/>
        </p:nvCxnSpPr>
        <p:spPr>
          <a:xfrm>
            <a:off x="511257" y="4228555"/>
            <a:ext cx="812207" cy="1365"/>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07504" y="4435824"/>
            <a:ext cx="946198" cy="523220"/>
          </a:xfrm>
          <a:prstGeom prst="rect">
            <a:avLst/>
          </a:prstGeom>
          <a:noFill/>
        </p:spPr>
        <p:txBody>
          <a:bodyPr wrap="square" rtlCol="0">
            <a:spAutoFit/>
          </a:bodyPr>
          <a:lstStyle/>
          <a:p>
            <a:r>
              <a:rPr lang="en-US" altLang="ko-KR" sz="1400" dirty="0" smtClean="0"/>
              <a:t>Connected AP</a:t>
            </a:r>
          </a:p>
        </p:txBody>
      </p:sp>
      <p:sp>
        <p:nvSpPr>
          <p:cNvPr id="30" name="TextBox 29"/>
          <p:cNvSpPr txBox="1"/>
          <p:nvPr/>
        </p:nvSpPr>
        <p:spPr>
          <a:xfrm>
            <a:off x="405630" y="3557174"/>
            <a:ext cx="1038622" cy="415498"/>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WLAN</a:t>
            </a:r>
          </a:p>
          <a:p>
            <a:pPr algn="ctr"/>
            <a:r>
              <a:rPr lang="en-US" altLang="ko-KR" sz="1050" dirty="0" smtClean="0">
                <a:latin typeface="Arial Unicode MS" pitchFamily="50" charset="-127"/>
                <a:ea typeface="Arial Unicode MS" pitchFamily="50" charset="-127"/>
                <a:cs typeface="Arial Unicode MS" pitchFamily="50" charset="-127"/>
              </a:rPr>
              <a:t>2.4 GHz band</a:t>
            </a:r>
          </a:p>
        </p:txBody>
      </p:sp>
      <p:sp>
        <p:nvSpPr>
          <p:cNvPr id="31" name="TextBox 30"/>
          <p:cNvSpPr txBox="1"/>
          <p:nvPr/>
        </p:nvSpPr>
        <p:spPr>
          <a:xfrm>
            <a:off x="1638230" y="3523893"/>
            <a:ext cx="1215672" cy="253916"/>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2.4 GHz band</a:t>
            </a:r>
          </a:p>
        </p:txBody>
      </p:sp>
      <p:pic>
        <p:nvPicPr>
          <p:cNvPr id="32"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9083" y="5571862"/>
            <a:ext cx="797538" cy="806459"/>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1274980" y="6378321"/>
            <a:ext cx="486692" cy="307777"/>
          </a:xfrm>
          <a:prstGeom prst="rect">
            <a:avLst/>
          </a:prstGeom>
          <a:noFill/>
        </p:spPr>
        <p:txBody>
          <a:bodyPr wrap="square" rtlCol="0">
            <a:spAutoFit/>
          </a:bodyPr>
          <a:lstStyle/>
          <a:p>
            <a:pPr algn="ctr"/>
            <a:r>
              <a:rPr lang="en-US" altLang="ko-KR" sz="1400" dirty="0" smtClean="0"/>
              <a:t>MN</a:t>
            </a:r>
          </a:p>
        </p:txBody>
      </p:sp>
      <p:sp>
        <p:nvSpPr>
          <p:cNvPr id="34" name="타원 33"/>
          <p:cNvSpPr/>
          <p:nvPr/>
        </p:nvSpPr>
        <p:spPr>
          <a:xfrm>
            <a:off x="1333558" y="5456856"/>
            <a:ext cx="1625100" cy="120902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a:p>
        </p:txBody>
      </p:sp>
      <p:cxnSp>
        <p:nvCxnSpPr>
          <p:cNvPr id="39" name="직선 화살표 연결선 38"/>
          <p:cNvCxnSpPr/>
          <p:nvPr/>
        </p:nvCxnSpPr>
        <p:spPr>
          <a:xfrm flipH="1" flipV="1">
            <a:off x="1782193" y="5763811"/>
            <a:ext cx="721736" cy="11329"/>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1629766" y="5801240"/>
            <a:ext cx="900175" cy="415498"/>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Radio interference</a:t>
            </a:r>
          </a:p>
        </p:txBody>
      </p:sp>
      <p:cxnSp>
        <p:nvCxnSpPr>
          <p:cNvPr id="41" name="직선 화살표 연결선 40"/>
          <p:cNvCxnSpPr/>
          <p:nvPr/>
        </p:nvCxnSpPr>
        <p:spPr>
          <a:xfrm flipV="1">
            <a:off x="1689914" y="6241386"/>
            <a:ext cx="721736" cy="8900"/>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타원 41"/>
          <p:cNvSpPr/>
          <p:nvPr/>
        </p:nvSpPr>
        <p:spPr>
          <a:xfrm>
            <a:off x="178390" y="5451878"/>
            <a:ext cx="1497399" cy="1214000"/>
          </a:xfrm>
          <a:prstGeom prst="ellipse">
            <a:avLst/>
          </a:prstGeom>
          <a:solidFill>
            <a:srgbClr val="00B05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4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687" y="5571862"/>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4" name="직선 화살표 연결선 43"/>
          <p:cNvCxnSpPr/>
          <p:nvPr/>
        </p:nvCxnSpPr>
        <p:spPr>
          <a:xfrm>
            <a:off x="521351" y="6060002"/>
            <a:ext cx="812207" cy="1365"/>
          </a:xfrm>
          <a:prstGeom prst="straightConnector1">
            <a:avLst/>
          </a:prstGeom>
          <a:ln w="57150">
            <a:solidFill>
              <a:schemeClr val="accent2">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17598" y="6362164"/>
            <a:ext cx="946198" cy="523220"/>
          </a:xfrm>
          <a:prstGeom prst="rect">
            <a:avLst/>
          </a:prstGeom>
          <a:noFill/>
        </p:spPr>
        <p:txBody>
          <a:bodyPr wrap="square" rtlCol="0">
            <a:spAutoFit/>
          </a:bodyPr>
          <a:lstStyle/>
          <a:p>
            <a:r>
              <a:rPr lang="en-US" altLang="ko-KR" sz="1400" dirty="0" smtClean="0"/>
              <a:t>Connected AP</a:t>
            </a:r>
          </a:p>
        </p:txBody>
      </p:sp>
      <p:sp>
        <p:nvSpPr>
          <p:cNvPr id="46" name="TextBox 45"/>
          <p:cNvSpPr txBox="1"/>
          <p:nvPr/>
        </p:nvSpPr>
        <p:spPr>
          <a:xfrm>
            <a:off x="405630" y="5461774"/>
            <a:ext cx="900175" cy="415498"/>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WLAN</a:t>
            </a:r>
          </a:p>
          <a:p>
            <a:pPr algn="ctr"/>
            <a:r>
              <a:rPr lang="en-US" altLang="ko-KR" sz="1050" dirty="0" smtClean="0">
                <a:latin typeface="Arial Unicode MS" pitchFamily="50" charset="-127"/>
                <a:ea typeface="Arial Unicode MS" pitchFamily="50" charset="-127"/>
                <a:cs typeface="Arial Unicode MS" pitchFamily="50" charset="-127"/>
              </a:rPr>
              <a:t>5 GHz band</a:t>
            </a:r>
          </a:p>
        </p:txBody>
      </p:sp>
      <p:sp>
        <p:nvSpPr>
          <p:cNvPr id="47" name="TextBox 46"/>
          <p:cNvSpPr txBox="1"/>
          <p:nvPr/>
        </p:nvSpPr>
        <p:spPr>
          <a:xfrm>
            <a:off x="1648324" y="5355340"/>
            <a:ext cx="1017257" cy="253916"/>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2.4 GHz band</a:t>
            </a:r>
          </a:p>
        </p:txBody>
      </p:sp>
      <p:sp>
        <p:nvSpPr>
          <p:cNvPr id="48" name="아래쪽 화살표 47"/>
          <p:cNvSpPr/>
          <p:nvPr/>
        </p:nvSpPr>
        <p:spPr>
          <a:xfrm>
            <a:off x="1389973" y="4872216"/>
            <a:ext cx="299941" cy="650523"/>
          </a:xfrm>
          <a:prstGeom prst="downArrow">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9" name="직사각형 48"/>
          <p:cNvSpPr/>
          <p:nvPr/>
        </p:nvSpPr>
        <p:spPr>
          <a:xfrm>
            <a:off x="146259" y="4993431"/>
            <a:ext cx="2851659" cy="307777"/>
          </a:xfrm>
          <a:prstGeom prst="rect">
            <a:avLst/>
          </a:prstGeom>
        </p:spPr>
        <p:txBody>
          <a:bodyPr wrap="square">
            <a:spAutoFit/>
          </a:bodyPr>
          <a:lstStyle/>
          <a:p>
            <a:pPr algn="ctr"/>
            <a:r>
              <a:rPr lang="en-US" altLang="ko-KR" sz="1400" dirty="0">
                <a:latin typeface="Arial Unicode MS" pitchFamily="50" charset="-127"/>
                <a:ea typeface="Arial Unicode MS" pitchFamily="50" charset="-127"/>
                <a:cs typeface="Arial Unicode MS" pitchFamily="50" charset="-127"/>
              </a:rPr>
              <a:t>Frequency channel allocation</a:t>
            </a:r>
          </a:p>
        </p:txBody>
      </p:sp>
      <p:pic>
        <p:nvPicPr>
          <p:cNvPr id="50" name="Picture 3" descr="C:\Users\user\AppData\Local\Microsoft\Windows\Temporary Internet Files\Content.IE5\ROX0AG9T\MC900440404[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21854" y="5605992"/>
            <a:ext cx="530381" cy="689613"/>
          </a:xfrm>
          <a:prstGeom prst="rect">
            <a:avLst/>
          </a:prstGeom>
          <a:noFill/>
          <a:extLst>
            <a:ext uri="{909E8E84-426E-40DD-AFC4-6F175D3DCCD1}">
              <a14:hiddenFill xmlns:a14="http://schemas.microsoft.com/office/drawing/2010/main">
                <a:solidFill>
                  <a:srgbClr val="FFFFFF"/>
                </a:solidFill>
              </a14:hiddenFill>
            </a:ext>
          </a:extLst>
        </p:spPr>
      </p:pic>
      <p:sp>
        <p:nvSpPr>
          <p:cNvPr id="51" name="직사각형 50"/>
          <p:cNvSpPr/>
          <p:nvPr/>
        </p:nvSpPr>
        <p:spPr>
          <a:xfrm>
            <a:off x="2133822" y="6268729"/>
            <a:ext cx="939383" cy="461665"/>
          </a:xfrm>
          <a:prstGeom prst="rect">
            <a:avLst/>
          </a:prstGeom>
        </p:spPr>
        <p:txBody>
          <a:bodyPr wrap="square">
            <a:spAutoFit/>
          </a:bodyPr>
          <a:lstStyle/>
          <a:p>
            <a:pPr algn="ctr"/>
            <a:r>
              <a:rPr lang="en-US" altLang="ko-KR" sz="1200" dirty="0">
                <a:latin typeface="Arial Unicode MS" pitchFamily="50" charset="-127"/>
                <a:ea typeface="Arial Unicode MS" pitchFamily="50" charset="-127"/>
                <a:cs typeface="Arial Unicode MS" pitchFamily="50" charset="-127"/>
              </a:rPr>
              <a:t>Bluetooth device</a:t>
            </a:r>
          </a:p>
        </p:txBody>
      </p:sp>
      <p:pic>
        <p:nvPicPr>
          <p:cNvPr id="52" name="Picture 3" descr="C:\Users\user\AppData\Local\Microsoft\Windows\Temporary Internet Files\Content.IE5\ROX0AG9T\MC900440404[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21854" y="3790759"/>
            <a:ext cx="530381" cy="689613"/>
          </a:xfrm>
          <a:prstGeom prst="rect">
            <a:avLst/>
          </a:prstGeom>
          <a:noFill/>
          <a:extLst>
            <a:ext uri="{909E8E84-426E-40DD-AFC4-6F175D3DCCD1}">
              <a14:hiddenFill xmlns:a14="http://schemas.microsoft.com/office/drawing/2010/main">
                <a:solidFill>
                  <a:srgbClr val="FFFFFF"/>
                </a:solidFill>
              </a14:hiddenFill>
            </a:ext>
          </a:extLst>
        </p:spPr>
      </p:pic>
      <p:sp>
        <p:nvSpPr>
          <p:cNvPr id="53" name="직사각형 52"/>
          <p:cNvSpPr/>
          <p:nvPr/>
        </p:nvSpPr>
        <p:spPr>
          <a:xfrm>
            <a:off x="2061814" y="4453496"/>
            <a:ext cx="939383" cy="461665"/>
          </a:xfrm>
          <a:prstGeom prst="rect">
            <a:avLst/>
          </a:prstGeom>
        </p:spPr>
        <p:txBody>
          <a:bodyPr wrap="square">
            <a:spAutoFit/>
          </a:bodyPr>
          <a:lstStyle/>
          <a:p>
            <a:pPr algn="ctr"/>
            <a:r>
              <a:rPr lang="en-US" altLang="ko-KR" sz="1200" dirty="0">
                <a:latin typeface="Arial Unicode MS" pitchFamily="50" charset="-127"/>
                <a:ea typeface="Arial Unicode MS" pitchFamily="50" charset="-127"/>
                <a:cs typeface="Arial Unicode MS" pitchFamily="50" charset="-127"/>
              </a:rPr>
              <a:t>Bluetooth device</a:t>
            </a:r>
          </a:p>
        </p:txBody>
      </p:sp>
      <p:pic>
        <p:nvPicPr>
          <p:cNvPr id="54"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3231" y="3674432"/>
            <a:ext cx="797538" cy="806459"/>
          </a:xfrm>
          <a:prstGeom prst="rect">
            <a:avLst/>
          </a:prstGeom>
          <a:noFill/>
          <a:extLst>
            <a:ext uri="{909E8E84-426E-40DD-AFC4-6F175D3DCCD1}">
              <a14:hiddenFill xmlns:a14="http://schemas.microsoft.com/office/drawing/2010/main">
                <a:solidFill>
                  <a:srgbClr val="FFFFFF"/>
                </a:solidFill>
              </a14:hiddenFill>
            </a:ext>
          </a:extLst>
        </p:spPr>
      </p:pic>
      <p:sp>
        <p:nvSpPr>
          <p:cNvPr id="55" name="TextBox 54"/>
          <p:cNvSpPr txBox="1"/>
          <p:nvPr/>
        </p:nvSpPr>
        <p:spPr>
          <a:xfrm>
            <a:off x="4279128" y="4480891"/>
            <a:ext cx="486692" cy="307777"/>
          </a:xfrm>
          <a:prstGeom prst="rect">
            <a:avLst/>
          </a:prstGeom>
          <a:noFill/>
        </p:spPr>
        <p:txBody>
          <a:bodyPr wrap="square" rtlCol="0">
            <a:spAutoFit/>
          </a:bodyPr>
          <a:lstStyle/>
          <a:p>
            <a:pPr algn="ctr"/>
            <a:r>
              <a:rPr lang="en-US" altLang="ko-KR" sz="1400" dirty="0" smtClean="0"/>
              <a:t>MN</a:t>
            </a:r>
          </a:p>
        </p:txBody>
      </p:sp>
      <p:sp>
        <p:nvSpPr>
          <p:cNvPr id="56" name="타원 55"/>
          <p:cNvSpPr/>
          <p:nvPr/>
        </p:nvSpPr>
        <p:spPr>
          <a:xfrm>
            <a:off x="4337706" y="3559426"/>
            <a:ext cx="1625100" cy="120902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a:p>
        </p:txBody>
      </p:sp>
      <p:cxnSp>
        <p:nvCxnSpPr>
          <p:cNvPr id="57" name="직선 화살표 연결선 56"/>
          <p:cNvCxnSpPr/>
          <p:nvPr/>
        </p:nvCxnSpPr>
        <p:spPr>
          <a:xfrm flipH="1" flipV="1">
            <a:off x="4786341" y="3866381"/>
            <a:ext cx="721736" cy="11329"/>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679937" y="3903810"/>
            <a:ext cx="900175" cy="415498"/>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Radio interference</a:t>
            </a:r>
          </a:p>
        </p:txBody>
      </p:sp>
      <p:cxnSp>
        <p:nvCxnSpPr>
          <p:cNvPr id="59" name="직선 화살표 연결선 58"/>
          <p:cNvCxnSpPr/>
          <p:nvPr/>
        </p:nvCxnSpPr>
        <p:spPr>
          <a:xfrm flipV="1">
            <a:off x="4694062" y="4343956"/>
            <a:ext cx="721736" cy="8900"/>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타원 59"/>
          <p:cNvSpPr/>
          <p:nvPr/>
        </p:nvSpPr>
        <p:spPr>
          <a:xfrm>
            <a:off x="3182538" y="3554448"/>
            <a:ext cx="1497399" cy="1214000"/>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3835" y="3674432"/>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2" name="직선 화살표 연결선 61"/>
          <p:cNvCxnSpPr/>
          <p:nvPr/>
        </p:nvCxnSpPr>
        <p:spPr>
          <a:xfrm>
            <a:off x="3525499" y="4162572"/>
            <a:ext cx="812207" cy="1365"/>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3121746" y="4369841"/>
            <a:ext cx="946198" cy="523220"/>
          </a:xfrm>
          <a:prstGeom prst="rect">
            <a:avLst/>
          </a:prstGeom>
          <a:noFill/>
        </p:spPr>
        <p:txBody>
          <a:bodyPr wrap="square" rtlCol="0">
            <a:spAutoFit/>
          </a:bodyPr>
          <a:lstStyle/>
          <a:p>
            <a:r>
              <a:rPr lang="en-US" altLang="ko-KR" sz="1400" dirty="0" smtClean="0"/>
              <a:t>Connected AP</a:t>
            </a:r>
          </a:p>
        </p:txBody>
      </p:sp>
      <p:sp>
        <p:nvSpPr>
          <p:cNvPr id="64" name="TextBox 63"/>
          <p:cNvSpPr txBox="1"/>
          <p:nvPr/>
        </p:nvSpPr>
        <p:spPr>
          <a:xfrm>
            <a:off x="3419872" y="3517558"/>
            <a:ext cx="1038622" cy="415498"/>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WLAN</a:t>
            </a:r>
          </a:p>
          <a:p>
            <a:pPr algn="ctr"/>
            <a:r>
              <a:rPr lang="en-US" altLang="ko-KR" sz="1050" dirty="0" smtClean="0">
                <a:latin typeface="Arial Unicode MS" pitchFamily="50" charset="-127"/>
                <a:ea typeface="Arial Unicode MS" pitchFamily="50" charset="-127"/>
                <a:cs typeface="Arial Unicode MS" pitchFamily="50" charset="-127"/>
              </a:rPr>
              <a:t>2.4 GHz band</a:t>
            </a:r>
          </a:p>
        </p:txBody>
      </p:sp>
      <p:sp>
        <p:nvSpPr>
          <p:cNvPr id="65" name="TextBox 64"/>
          <p:cNvSpPr txBox="1"/>
          <p:nvPr/>
        </p:nvSpPr>
        <p:spPr>
          <a:xfrm>
            <a:off x="4508456" y="3457910"/>
            <a:ext cx="1215672" cy="253916"/>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2.4 GHz band</a:t>
            </a:r>
          </a:p>
        </p:txBody>
      </p:sp>
      <p:pic>
        <p:nvPicPr>
          <p:cNvPr id="73"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91728" y="3584868"/>
            <a:ext cx="276416" cy="313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08077" y="4420334"/>
            <a:ext cx="476090" cy="368334"/>
          </a:xfrm>
          <a:prstGeom prst="rect">
            <a:avLst/>
          </a:prstGeom>
          <a:noFill/>
          <a:extLst>
            <a:ext uri="{909E8E84-426E-40DD-AFC4-6F175D3DCCD1}">
              <a14:hiddenFill xmlns:a14="http://schemas.microsoft.com/office/drawing/2010/main">
                <a:solidFill>
                  <a:srgbClr val="FFFFFF"/>
                </a:solidFill>
              </a14:hiddenFill>
            </a:ext>
          </a:extLst>
        </p:spPr>
      </p:pic>
      <p:cxnSp>
        <p:nvCxnSpPr>
          <p:cNvPr id="75" name="직선 화살표 연결선 74"/>
          <p:cNvCxnSpPr/>
          <p:nvPr/>
        </p:nvCxnSpPr>
        <p:spPr>
          <a:xfrm>
            <a:off x="5708509" y="3922701"/>
            <a:ext cx="0" cy="456354"/>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직사각형 76"/>
          <p:cNvSpPr/>
          <p:nvPr/>
        </p:nvSpPr>
        <p:spPr>
          <a:xfrm>
            <a:off x="4586550" y="4446277"/>
            <a:ext cx="1121318" cy="430887"/>
          </a:xfrm>
          <a:prstGeom prst="rect">
            <a:avLst/>
          </a:prstGeom>
        </p:spPr>
        <p:txBody>
          <a:bodyPr wrap="square">
            <a:spAutoFit/>
          </a:bodyPr>
          <a:lstStyle/>
          <a:p>
            <a:pPr algn="ctr"/>
            <a:r>
              <a:rPr lang="en-US" altLang="ko-KR" sz="1100" dirty="0" smtClean="0">
                <a:latin typeface="Arial Unicode MS" pitchFamily="50" charset="-127"/>
                <a:ea typeface="Arial Unicode MS" pitchFamily="50" charset="-127"/>
                <a:cs typeface="Arial Unicode MS" pitchFamily="50" charset="-127"/>
              </a:rPr>
              <a:t>Neighboring </a:t>
            </a:r>
            <a:r>
              <a:rPr lang="en-US" altLang="ko-KR" sz="1100" dirty="0">
                <a:latin typeface="Arial Unicode MS" pitchFamily="50" charset="-127"/>
                <a:ea typeface="Arial Unicode MS" pitchFamily="50" charset="-127"/>
                <a:cs typeface="Arial Unicode MS" pitchFamily="50" charset="-127"/>
              </a:rPr>
              <a:t>WLAN</a:t>
            </a:r>
          </a:p>
        </p:txBody>
      </p:sp>
      <p:pic>
        <p:nvPicPr>
          <p:cNvPr id="78" name="Picture 2" descr="C:\Users\user\AppData\Local\Microsoft\Windows\Temporary Internet Files\Content.IE5\EVQU9V7S\MC9004338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2618" y="5522739"/>
            <a:ext cx="797538" cy="806459"/>
          </a:xfrm>
          <a:prstGeom prst="rect">
            <a:avLst/>
          </a:prstGeom>
          <a:noFill/>
          <a:extLst>
            <a:ext uri="{909E8E84-426E-40DD-AFC4-6F175D3DCCD1}">
              <a14:hiddenFill xmlns:a14="http://schemas.microsoft.com/office/drawing/2010/main">
                <a:solidFill>
                  <a:srgbClr val="FFFFFF"/>
                </a:solidFill>
              </a14:hiddenFill>
            </a:ext>
          </a:extLst>
        </p:spPr>
      </p:pic>
      <p:sp>
        <p:nvSpPr>
          <p:cNvPr id="79" name="TextBox 78"/>
          <p:cNvSpPr txBox="1"/>
          <p:nvPr/>
        </p:nvSpPr>
        <p:spPr>
          <a:xfrm>
            <a:off x="4298515" y="6329198"/>
            <a:ext cx="486692" cy="307777"/>
          </a:xfrm>
          <a:prstGeom prst="rect">
            <a:avLst/>
          </a:prstGeom>
          <a:noFill/>
        </p:spPr>
        <p:txBody>
          <a:bodyPr wrap="square" rtlCol="0">
            <a:spAutoFit/>
          </a:bodyPr>
          <a:lstStyle/>
          <a:p>
            <a:pPr algn="ctr"/>
            <a:r>
              <a:rPr lang="en-US" altLang="ko-KR" sz="1400" dirty="0" smtClean="0"/>
              <a:t>MN</a:t>
            </a:r>
          </a:p>
        </p:txBody>
      </p:sp>
      <p:sp>
        <p:nvSpPr>
          <p:cNvPr id="80" name="타원 79"/>
          <p:cNvSpPr/>
          <p:nvPr/>
        </p:nvSpPr>
        <p:spPr>
          <a:xfrm>
            <a:off x="4805727" y="5407733"/>
            <a:ext cx="1176465" cy="120902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a:p>
        </p:txBody>
      </p:sp>
      <p:sp>
        <p:nvSpPr>
          <p:cNvPr id="84" name="타원 83"/>
          <p:cNvSpPr/>
          <p:nvPr/>
        </p:nvSpPr>
        <p:spPr>
          <a:xfrm>
            <a:off x="3201925" y="5402755"/>
            <a:ext cx="1497399" cy="1214000"/>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85"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3222" y="5522739"/>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6" name="직선 화살표 연결선 85"/>
          <p:cNvCxnSpPr/>
          <p:nvPr/>
        </p:nvCxnSpPr>
        <p:spPr>
          <a:xfrm>
            <a:off x="3544886" y="6010879"/>
            <a:ext cx="812207" cy="1365"/>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3141133" y="6218148"/>
            <a:ext cx="946198" cy="523220"/>
          </a:xfrm>
          <a:prstGeom prst="rect">
            <a:avLst/>
          </a:prstGeom>
          <a:noFill/>
        </p:spPr>
        <p:txBody>
          <a:bodyPr wrap="square" rtlCol="0">
            <a:spAutoFit/>
          </a:bodyPr>
          <a:lstStyle/>
          <a:p>
            <a:r>
              <a:rPr lang="en-US" altLang="ko-KR" sz="1400" dirty="0" smtClean="0"/>
              <a:t>Connected AP</a:t>
            </a:r>
          </a:p>
        </p:txBody>
      </p:sp>
      <p:sp>
        <p:nvSpPr>
          <p:cNvPr id="88" name="TextBox 87"/>
          <p:cNvSpPr txBox="1"/>
          <p:nvPr/>
        </p:nvSpPr>
        <p:spPr>
          <a:xfrm>
            <a:off x="3439259" y="5365865"/>
            <a:ext cx="1038622" cy="415498"/>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WLAN</a:t>
            </a:r>
          </a:p>
          <a:p>
            <a:pPr algn="ctr"/>
            <a:r>
              <a:rPr lang="en-US" altLang="ko-KR" sz="1050" dirty="0" smtClean="0">
                <a:latin typeface="Arial Unicode MS" pitchFamily="50" charset="-127"/>
                <a:ea typeface="Arial Unicode MS" pitchFamily="50" charset="-127"/>
                <a:cs typeface="Arial Unicode MS" pitchFamily="50" charset="-127"/>
              </a:rPr>
              <a:t>2.4 GHz band</a:t>
            </a:r>
          </a:p>
        </p:txBody>
      </p:sp>
      <p:pic>
        <p:nvPicPr>
          <p:cNvPr id="90"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11115" y="5433175"/>
            <a:ext cx="276416" cy="313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1"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27464" y="6268641"/>
            <a:ext cx="476090" cy="368334"/>
          </a:xfrm>
          <a:prstGeom prst="rect">
            <a:avLst/>
          </a:prstGeom>
          <a:noFill/>
          <a:extLst>
            <a:ext uri="{909E8E84-426E-40DD-AFC4-6F175D3DCCD1}">
              <a14:hiddenFill xmlns:a14="http://schemas.microsoft.com/office/drawing/2010/main">
                <a:solidFill>
                  <a:srgbClr val="FFFFFF"/>
                </a:solidFill>
              </a14:hiddenFill>
            </a:ext>
          </a:extLst>
        </p:spPr>
      </p:pic>
      <p:cxnSp>
        <p:nvCxnSpPr>
          <p:cNvPr id="92" name="직선 화살표 연결선 91"/>
          <p:cNvCxnSpPr/>
          <p:nvPr/>
        </p:nvCxnSpPr>
        <p:spPr>
          <a:xfrm>
            <a:off x="5727896" y="5771008"/>
            <a:ext cx="0" cy="456354"/>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3" name="직사각형 92"/>
          <p:cNvSpPr/>
          <p:nvPr/>
        </p:nvSpPr>
        <p:spPr>
          <a:xfrm>
            <a:off x="4667522" y="5517232"/>
            <a:ext cx="1121318" cy="938719"/>
          </a:xfrm>
          <a:prstGeom prst="rect">
            <a:avLst/>
          </a:prstGeom>
        </p:spPr>
        <p:txBody>
          <a:bodyPr wrap="square">
            <a:spAutoFit/>
          </a:bodyPr>
          <a:lstStyle/>
          <a:p>
            <a:pPr algn="ctr"/>
            <a:r>
              <a:rPr lang="en-US" altLang="ko-KR" sz="1100" dirty="0" smtClean="0">
                <a:latin typeface="Arial Unicode MS" pitchFamily="50" charset="-127"/>
                <a:ea typeface="Arial Unicode MS" pitchFamily="50" charset="-127"/>
                <a:cs typeface="Arial Unicode MS" pitchFamily="50" charset="-127"/>
              </a:rPr>
              <a:t>Transmission power control </a:t>
            </a:r>
          </a:p>
          <a:p>
            <a:pPr algn="ctr"/>
            <a:r>
              <a:rPr lang="en-US" altLang="ko-KR" sz="1100" dirty="0" smtClean="0">
                <a:latin typeface="Arial Unicode MS" pitchFamily="50" charset="-127"/>
                <a:ea typeface="Arial Unicode MS" pitchFamily="50" charset="-127"/>
                <a:cs typeface="Arial Unicode MS" pitchFamily="50" charset="-127"/>
              </a:rPr>
              <a:t>of </a:t>
            </a:r>
          </a:p>
          <a:p>
            <a:pPr algn="ctr"/>
            <a:r>
              <a:rPr lang="en-US" altLang="ko-KR" sz="1100" dirty="0">
                <a:latin typeface="Arial Unicode MS" pitchFamily="50" charset="-127"/>
                <a:ea typeface="Arial Unicode MS" pitchFamily="50" charset="-127"/>
                <a:cs typeface="Arial Unicode MS" pitchFamily="50" charset="-127"/>
              </a:rPr>
              <a:t>n</a:t>
            </a:r>
            <a:r>
              <a:rPr lang="en-US" altLang="ko-KR" sz="1100" dirty="0" smtClean="0">
                <a:latin typeface="Arial Unicode MS" pitchFamily="50" charset="-127"/>
                <a:ea typeface="Arial Unicode MS" pitchFamily="50" charset="-127"/>
                <a:cs typeface="Arial Unicode MS" pitchFamily="50" charset="-127"/>
              </a:rPr>
              <a:t>eighboring </a:t>
            </a:r>
            <a:r>
              <a:rPr lang="en-US" altLang="ko-KR" sz="1100" dirty="0">
                <a:latin typeface="Arial Unicode MS" pitchFamily="50" charset="-127"/>
                <a:ea typeface="Arial Unicode MS" pitchFamily="50" charset="-127"/>
                <a:cs typeface="Arial Unicode MS" pitchFamily="50" charset="-127"/>
              </a:rPr>
              <a:t>WLAN</a:t>
            </a:r>
          </a:p>
        </p:txBody>
      </p:sp>
      <p:cxnSp>
        <p:nvCxnSpPr>
          <p:cNvPr id="95" name="직선 연결선 94"/>
          <p:cNvCxnSpPr/>
          <p:nvPr/>
        </p:nvCxnSpPr>
        <p:spPr>
          <a:xfrm>
            <a:off x="3121746" y="3312368"/>
            <a:ext cx="0" cy="342900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6" name="직선 연결선 95"/>
          <p:cNvCxnSpPr/>
          <p:nvPr/>
        </p:nvCxnSpPr>
        <p:spPr>
          <a:xfrm>
            <a:off x="6014600" y="3316223"/>
            <a:ext cx="0" cy="342900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7" name="아래쪽 화살표 96"/>
          <p:cNvSpPr/>
          <p:nvPr/>
        </p:nvSpPr>
        <p:spPr>
          <a:xfrm>
            <a:off x="4394121" y="4768449"/>
            <a:ext cx="299941" cy="754290"/>
          </a:xfrm>
          <a:prstGeom prst="downArrow">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8" name="직사각형 97"/>
          <p:cNvSpPr/>
          <p:nvPr/>
        </p:nvSpPr>
        <p:spPr>
          <a:xfrm>
            <a:off x="3160501" y="4849996"/>
            <a:ext cx="2851659" cy="523220"/>
          </a:xfrm>
          <a:prstGeom prst="rect">
            <a:avLst/>
          </a:prstGeom>
        </p:spPr>
        <p:txBody>
          <a:bodyPr wrap="square">
            <a:spAutoFit/>
          </a:bodyPr>
          <a:lstStyle/>
          <a:p>
            <a:pPr algn="ctr"/>
            <a:r>
              <a:rPr lang="en-US" altLang="ko-KR" sz="1400" dirty="0" smtClean="0">
                <a:latin typeface="Arial Unicode MS" pitchFamily="50" charset="-127"/>
                <a:ea typeface="Arial Unicode MS" pitchFamily="50" charset="-127"/>
                <a:cs typeface="Arial Unicode MS" pitchFamily="50" charset="-127"/>
              </a:rPr>
              <a:t>Transmission power control</a:t>
            </a:r>
          </a:p>
          <a:p>
            <a:pPr algn="ctr"/>
            <a:r>
              <a:rPr lang="en-US" altLang="ko-KR" sz="1400" dirty="0" smtClean="0">
                <a:latin typeface="Arial Unicode MS" pitchFamily="50" charset="-127"/>
                <a:ea typeface="Arial Unicode MS" pitchFamily="50" charset="-127"/>
                <a:cs typeface="Arial Unicode MS" pitchFamily="50" charset="-127"/>
                <a:sym typeface="Wingdings" pitchFamily="2" charset="2"/>
              </a:rPr>
              <a:t> Coverage control</a:t>
            </a:r>
            <a:endParaRPr lang="en-US" altLang="ko-KR" sz="1400" dirty="0">
              <a:latin typeface="Arial Unicode MS" pitchFamily="50" charset="-127"/>
              <a:ea typeface="Arial Unicode MS" pitchFamily="50" charset="-127"/>
              <a:cs typeface="Arial Unicode MS" pitchFamily="50" charset="-127"/>
            </a:endParaRPr>
          </a:p>
        </p:txBody>
      </p:sp>
      <p:grpSp>
        <p:nvGrpSpPr>
          <p:cNvPr id="99" name="그룹 98"/>
          <p:cNvGrpSpPr/>
          <p:nvPr/>
        </p:nvGrpSpPr>
        <p:grpSpPr>
          <a:xfrm>
            <a:off x="6014600" y="3849869"/>
            <a:ext cx="3184683" cy="1119991"/>
            <a:chOff x="971600" y="2328742"/>
            <a:chExt cx="3184683" cy="1119991"/>
          </a:xfrm>
        </p:grpSpPr>
        <p:cxnSp>
          <p:nvCxnSpPr>
            <p:cNvPr id="100" name="직선 화살표 연결선 99"/>
            <p:cNvCxnSpPr/>
            <p:nvPr/>
          </p:nvCxnSpPr>
          <p:spPr>
            <a:xfrm>
              <a:off x="971600" y="3037219"/>
              <a:ext cx="3129400" cy="11733"/>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1" name="양쪽 모서리가 둥근 사각형 100"/>
            <p:cNvSpPr/>
            <p:nvPr/>
          </p:nvSpPr>
          <p:spPr>
            <a:xfrm>
              <a:off x="1080320" y="2328742"/>
              <a:ext cx="1844410" cy="720210"/>
            </a:xfrm>
            <a:prstGeom prst="round2Same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sz="1100" dirty="0" smtClean="0">
                <a:solidFill>
                  <a:schemeClr val="tx1"/>
                </a:solidFill>
              </a:endParaRPr>
            </a:p>
          </p:txBody>
        </p:sp>
        <p:sp>
          <p:nvSpPr>
            <p:cNvPr id="103" name="양쪽 모서리가 둥근 사각형 102"/>
            <p:cNvSpPr/>
            <p:nvPr/>
          </p:nvSpPr>
          <p:spPr>
            <a:xfrm>
              <a:off x="1984084" y="2339718"/>
              <a:ext cx="1937404" cy="719950"/>
            </a:xfrm>
            <a:prstGeom prst="round2SameRect">
              <a:avLst/>
            </a:prstGeom>
            <a:solidFill>
              <a:srgbClr val="92D050">
                <a:alpha val="2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7" name="TextBox 106"/>
            <p:cNvSpPr txBox="1"/>
            <p:nvPr/>
          </p:nvSpPr>
          <p:spPr>
            <a:xfrm>
              <a:off x="3455136" y="3079401"/>
              <a:ext cx="701147" cy="369332"/>
            </a:xfrm>
            <a:prstGeom prst="rect">
              <a:avLst/>
            </a:prstGeom>
            <a:noFill/>
          </p:spPr>
          <p:txBody>
            <a:bodyPr wrap="square" rtlCol="0">
              <a:spAutoFit/>
            </a:bodyPr>
            <a:lstStyle/>
            <a:p>
              <a:r>
                <a:rPr lang="en-US" altLang="ko-KR" dirty="0" smtClean="0"/>
                <a:t>Time</a:t>
              </a:r>
              <a:endParaRPr lang="ko-KR" altLang="en-US" dirty="0"/>
            </a:p>
          </p:txBody>
        </p:sp>
        <p:sp>
          <p:nvSpPr>
            <p:cNvPr id="110" name="직사각형 109"/>
            <p:cNvSpPr/>
            <p:nvPr/>
          </p:nvSpPr>
          <p:spPr>
            <a:xfrm>
              <a:off x="1989382" y="2340737"/>
              <a:ext cx="2148130" cy="738664"/>
            </a:xfrm>
            <a:prstGeom prst="rect">
              <a:avLst/>
            </a:prstGeom>
          </p:spPr>
          <p:txBody>
            <a:bodyPr wrap="square">
              <a:spAutoFit/>
            </a:bodyPr>
            <a:lstStyle/>
            <a:p>
              <a:pPr algn="ctr"/>
              <a:r>
                <a:rPr lang="en-US" altLang="ko-KR" sz="1400" dirty="0" smtClean="0"/>
                <a:t>Neighboring WLAN or </a:t>
              </a:r>
            </a:p>
            <a:p>
              <a:pPr algn="ctr"/>
              <a:r>
                <a:rPr lang="en-US" altLang="ko-KR" sz="1400" dirty="0" smtClean="0"/>
                <a:t>other communication technology</a:t>
              </a:r>
              <a:endParaRPr lang="ko-KR" altLang="en-US" sz="1400" dirty="0"/>
            </a:p>
          </p:txBody>
        </p:sp>
      </p:grpSp>
      <p:sp>
        <p:nvSpPr>
          <p:cNvPr id="114" name="직사각형 113"/>
          <p:cNvSpPr/>
          <p:nvPr/>
        </p:nvSpPr>
        <p:spPr>
          <a:xfrm>
            <a:off x="6231592" y="4009723"/>
            <a:ext cx="934871" cy="369332"/>
          </a:xfrm>
          <a:prstGeom prst="rect">
            <a:avLst/>
          </a:prstGeom>
        </p:spPr>
        <p:txBody>
          <a:bodyPr wrap="none">
            <a:spAutoFit/>
          </a:bodyPr>
          <a:lstStyle/>
          <a:p>
            <a:pPr algn="ctr"/>
            <a:r>
              <a:rPr lang="en-US" altLang="ko-KR" dirty="0"/>
              <a:t>WLAN </a:t>
            </a:r>
          </a:p>
        </p:txBody>
      </p:sp>
      <p:sp>
        <p:nvSpPr>
          <p:cNvPr id="120" name="TextBox 119"/>
          <p:cNvSpPr txBox="1"/>
          <p:nvPr/>
        </p:nvSpPr>
        <p:spPr>
          <a:xfrm>
            <a:off x="6091191" y="3523893"/>
            <a:ext cx="1215672" cy="253916"/>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5 GHz band</a:t>
            </a:r>
          </a:p>
        </p:txBody>
      </p:sp>
      <p:grpSp>
        <p:nvGrpSpPr>
          <p:cNvPr id="121" name="그룹 120"/>
          <p:cNvGrpSpPr/>
          <p:nvPr/>
        </p:nvGrpSpPr>
        <p:grpSpPr>
          <a:xfrm>
            <a:off x="5995829" y="5026868"/>
            <a:ext cx="3184683" cy="1786508"/>
            <a:chOff x="971600" y="1662225"/>
            <a:chExt cx="3184683" cy="1786508"/>
          </a:xfrm>
        </p:grpSpPr>
        <p:cxnSp>
          <p:nvCxnSpPr>
            <p:cNvPr id="122" name="직선 화살표 연결선 121"/>
            <p:cNvCxnSpPr/>
            <p:nvPr/>
          </p:nvCxnSpPr>
          <p:spPr>
            <a:xfrm>
              <a:off x="971600" y="3037219"/>
              <a:ext cx="3129400" cy="11733"/>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3" name="양쪽 모서리가 둥근 사각형 122"/>
            <p:cNvSpPr/>
            <p:nvPr/>
          </p:nvSpPr>
          <p:spPr>
            <a:xfrm>
              <a:off x="1080319" y="2328742"/>
              <a:ext cx="1347771" cy="720210"/>
            </a:xfrm>
            <a:prstGeom prst="round2Same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sz="1100" dirty="0" smtClean="0">
                <a:solidFill>
                  <a:schemeClr val="tx1"/>
                </a:solidFill>
              </a:endParaRPr>
            </a:p>
          </p:txBody>
        </p:sp>
        <p:sp>
          <p:nvSpPr>
            <p:cNvPr id="124" name="양쪽 모서리가 둥근 사각형 123"/>
            <p:cNvSpPr/>
            <p:nvPr/>
          </p:nvSpPr>
          <p:spPr>
            <a:xfrm>
              <a:off x="2428090" y="2339718"/>
              <a:ext cx="1493397" cy="719950"/>
            </a:xfrm>
            <a:prstGeom prst="round2SameRect">
              <a:avLst/>
            </a:prstGeom>
            <a:solidFill>
              <a:srgbClr val="92D050">
                <a:alpha val="2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5" name="TextBox 124"/>
            <p:cNvSpPr txBox="1"/>
            <p:nvPr/>
          </p:nvSpPr>
          <p:spPr>
            <a:xfrm>
              <a:off x="3455136" y="3079401"/>
              <a:ext cx="701147" cy="369332"/>
            </a:xfrm>
            <a:prstGeom prst="rect">
              <a:avLst/>
            </a:prstGeom>
            <a:noFill/>
          </p:spPr>
          <p:txBody>
            <a:bodyPr wrap="square" rtlCol="0">
              <a:spAutoFit/>
            </a:bodyPr>
            <a:lstStyle/>
            <a:p>
              <a:r>
                <a:rPr lang="en-US" altLang="ko-KR" dirty="0" smtClean="0"/>
                <a:t>Time</a:t>
              </a:r>
              <a:endParaRPr lang="ko-KR" altLang="en-US" dirty="0"/>
            </a:p>
          </p:txBody>
        </p:sp>
        <p:sp>
          <p:nvSpPr>
            <p:cNvPr id="126" name="직사각형 125"/>
            <p:cNvSpPr/>
            <p:nvPr/>
          </p:nvSpPr>
          <p:spPr>
            <a:xfrm>
              <a:off x="2428091" y="1662225"/>
              <a:ext cx="1564700" cy="1169551"/>
            </a:xfrm>
            <a:prstGeom prst="rect">
              <a:avLst/>
            </a:prstGeom>
          </p:spPr>
          <p:txBody>
            <a:bodyPr wrap="square">
              <a:spAutoFit/>
            </a:bodyPr>
            <a:lstStyle/>
            <a:p>
              <a:pPr algn="ctr"/>
              <a:r>
                <a:rPr lang="en-US" altLang="ko-KR" sz="1400" dirty="0" smtClean="0"/>
                <a:t>Neighboring WLAN or </a:t>
              </a:r>
            </a:p>
            <a:p>
              <a:pPr algn="ctr"/>
              <a:r>
                <a:rPr lang="en-US" altLang="ko-KR" sz="1400" dirty="0" smtClean="0"/>
                <a:t>other communication technology</a:t>
              </a:r>
              <a:endParaRPr lang="ko-KR" altLang="en-US" sz="1400" dirty="0"/>
            </a:p>
          </p:txBody>
        </p:sp>
      </p:grpSp>
      <p:sp>
        <p:nvSpPr>
          <p:cNvPr id="127" name="직사각형 126"/>
          <p:cNvSpPr/>
          <p:nvPr/>
        </p:nvSpPr>
        <p:spPr>
          <a:xfrm>
            <a:off x="6212821" y="5676838"/>
            <a:ext cx="934871" cy="369332"/>
          </a:xfrm>
          <a:prstGeom prst="rect">
            <a:avLst/>
          </a:prstGeom>
        </p:spPr>
        <p:txBody>
          <a:bodyPr wrap="none">
            <a:spAutoFit/>
          </a:bodyPr>
          <a:lstStyle/>
          <a:p>
            <a:pPr algn="ctr"/>
            <a:r>
              <a:rPr lang="en-US" altLang="ko-KR" dirty="0"/>
              <a:t>WLAN </a:t>
            </a:r>
          </a:p>
        </p:txBody>
      </p:sp>
      <p:sp>
        <p:nvSpPr>
          <p:cNvPr id="128" name="TextBox 127"/>
          <p:cNvSpPr txBox="1"/>
          <p:nvPr/>
        </p:nvSpPr>
        <p:spPr>
          <a:xfrm>
            <a:off x="6072420" y="5365865"/>
            <a:ext cx="1215672" cy="253916"/>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5 GHz band</a:t>
            </a:r>
          </a:p>
        </p:txBody>
      </p:sp>
      <p:sp>
        <p:nvSpPr>
          <p:cNvPr id="129" name="아래쪽 화살표 128"/>
          <p:cNvSpPr/>
          <p:nvPr/>
        </p:nvSpPr>
        <p:spPr>
          <a:xfrm>
            <a:off x="7306040" y="4644138"/>
            <a:ext cx="299941" cy="754290"/>
          </a:xfrm>
          <a:prstGeom prst="downArrow">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0" name="직사각형 129"/>
          <p:cNvSpPr/>
          <p:nvPr/>
        </p:nvSpPr>
        <p:spPr>
          <a:xfrm>
            <a:off x="6072420" y="4725685"/>
            <a:ext cx="2851659" cy="307777"/>
          </a:xfrm>
          <a:prstGeom prst="rect">
            <a:avLst/>
          </a:prstGeom>
        </p:spPr>
        <p:txBody>
          <a:bodyPr wrap="square">
            <a:spAutoFit/>
          </a:bodyPr>
          <a:lstStyle/>
          <a:p>
            <a:pPr algn="ctr"/>
            <a:r>
              <a:rPr lang="en-US" altLang="ko-KR" sz="1400" dirty="0" smtClean="0">
                <a:latin typeface="Arial Unicode MS" pitchFamily="50" charset="-127"/>
                <a:ea typeface="Arial Unicode MS" pitchFamily="50" charset="-127"/>
                <a:cs typeface="Arial Unicode MS" pitchFamily="50" charset="-127"/>
              </a:rPr>
              <a:t>Time slotting</a:t>
            </a:r>
            <a:endParaRPr lang="en-US" altLang="ko-KR" sz="1400" dirty="0">
              <a:latin typeface="Arial Unicode MS" pitchFamily="50" charset="-127"/>
              <a:ea typeface="Arial Unicode MS" pitchFamily="50" charset="-127"/>
              <a:cs typeface="Arial Unicode MS" pitchFamily="50" charset="-127"/>
            </a:endParaRPr>
          </a:p>
        </p:txBody>
      </p:sp>
      <p:sp>
        <p:nvSpPr>
          <p:cNvPr id="131" name="직사각형 130"/>
          <p:cNvSpPr/>
          <p:nvPr/>
        </p:nvSpPr>
        <p:spPr>
          <a:xfrm>
            <a:off x="6123320" y="6093296"/>
            <a:ext cx="1415773" cy="369332"/>
          </a:xfrm>
          <a:prstGeom prst="rect">
            <a:avLst/>
          </a:prstGeom>
        </p:spPr>
        <p:txBody>
          <a:bodyPr wrap="none">
            <a:spAutoFit/>
          </a:bodyPr>
          <a:lstStyle/>
          <a:p>
            <a:pPr algn="ctr"/>
            <a:r>
              <a:rPr lang="en-US" altLang="ko-KR" dirty="0" smtClean="0">
                <a:latin typeface="Arial Unicode MS" pitchFamily="50" charset="-127"/>
                <a:ea typeface="Arial Unicode MS" pitchFamily="50" charset="-127"/>
                <a:cs typeface="Arial Unicode MS" pitchFamily="50" charset="-127"/>
              </a:rPr>
              <a:t>Time Slot 1 </a:t>
            </a:r>
            <a:endParaRPr lang="en-US" altLang="ko-KR" dirty="0">
              <a:latin typeface="Arial Unicode MS" pitchFamily="50" charset="-127"/>
              <a:ea typeface="Arial Unicode MS" pitchFamily="50" charset="-127"/>
              <a:cs typeface="Arial Unicode MS" pitchFamily="50" charset="-127"/>
            </a:endParaRPr>
          </a:p>
        </p:txBody>
      </p:sp>
      <p:sp>
        <p:nvSpPr>
          <p:cNvPr id="132" name="직사각형 131"/>
          <p:cNvSpPr/>
          <p:nvPr/>
        </p:nvSpPr>
        <p:spPr>
          <a:xfrm>
            <a:off x="7510406" y="6085506"/>
            <a:ext cx="1415772" cy="369332"/>
          </a:xfrm>
          <a:prstGeom prst="rect">
            <a:avLst/>
          </a:prstGeom>
        </p:spPr>
        <p:txBody>
          <a:bodyPr wrap="none">
            <a:spAutoFit/>
          </a:bodyPr>
          <a:lstStyle/>
          <a:p>
            <a:pPr algn="ctr"/>
            <a:r>
              <a:rPr lang="en-US" altLang="ko-KR" dirty="0" smtClean="0">
                <a:latin typeface="Arial Unicode MS" pitchFamily="50" charset="-127"/>
                <a:ea typeface="Arial Unicode MS" pitchFamily="50" charset="-127"/>
                <a:cs typeface="Arial Unicode MS" pitchFamily="50" charset="-127"/>
              </a:rPr>
              <a:t>Time Slot 2 </a:t>
            </a:r>
            <a:endParaRPr lang="en-US" altLang="ko-KR" dirty="0">
              <a:latin typeface="Arial Unicode MS" pitchFamily="50" charset="-127"/>
              <a:ea typeface="Arial Unicode MS" pitchFamily="50" charset="-127"/>
              <a:cs typeface="Arial Unicode MS" pitchFamily="50" charset="-127"/>
            </a:endParaRPr>
          </a:p>
        </p:txBody>
      </p:sp>
    </p:spTree>
    <p:extLst>
      <p:ext uri="{BB962C8B-B14F-4D97-AF65-F5344CB8AC3E}">
        <p14:creationId xmlns:p14="http://schemas.microsoft.com/office/powerpoint/2010/main" val="30673497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타원 116"/>
          <p:cNvSpPr/>
          <p:nvPr/>
        </p:nvSpPr>
        <p:spPr>
          <a:xfrm>
            <a:off x="251520" y="3973774"/>
            <a:ext cx="2455367" cy="2674626"/>
          </a:xfrm>
          <a:prstGeom prst="ellipse">
            <a:avLst/>
          </a:prstGeom>
          <a:solidFill>
            <a:srgbClr val="00B05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제목 7"/>
          <p:cNvSpPr>
            <a:spLocks noGrp="1"/>
          </p:cNvSpPr>
          <p:nvPr>
            <p:ph type="title"/>
          </p:nvPr>
        </p:nvSpPr>
        <p:spPr/>
        <p:txBody>
          <a:bodyPr/>
          <a:lstStyle/>
          <a:p>
            <a:r>
              <a:rPr lang="en-US" altLang="ko-KR" sz="3200" dirty="0"/>
              <a:t>Resource Management in Heterogeneous </a:t>
            </a:r>
            <a:r>
              <a:rPr lang="en-US" altLang="ko-KR" sz="3200" dirty="0" smtClean="0"/>
              <a:t>Networks </a:t>
            </a:r>
            <a:r>
              <a:rPr lang="en-US" altLang="ko-KR" sz="3200" dirty="0"/>
              <a:t>to Provide Better </a:t>
            </a:r>
            <a:r>
              <a:rPr lang="en-US" altLang="ko-KR" sz="3200" dirty="0" err="1" smtClean="0"/>
              <a:t>QoS</a:t>
            </a:r>
            <a:r>
              <a:rPr lang="en-US" altLang="ko-KR" sz="3200" dirty="0" smtClean="0"/>
              <a:t> (Cont’d)</a:t>
            </a:r>
            <a:endParaRPr lang="ko-KR" altLang="en-US" sz="3200" dirty="0"/>
          </a:p>
        </p:txBody>
      </p:sp>
      <p:sp>
        <p:nvSpPr>
          <p:cNvPr id="9" name="내용 개체 틀 8"/>
          <p:cNvSpPr>
            <a:spLocks noGrp="1"/>
          </p:cNvSpPr>
          <p:nvPr>
            <p:ph idx="1"/>
          </p:nvPr>
        </p:nvSpPr>
        <p:spPr>
          <a:xfrm>
            <a:off x="422275" y="1294641"/>
            <a:ext cx="8299450" cy="557808"/>
          </a:xfrm>
        </p:spPr>
        <p:txBody>
          <a:bodyPr/>
          <a:lstStyle/>
          <a:p>
            <a:r>
              <a:rPr lang="en-US" altLang="ko-KR" dirty="0" smtClean="0"/>
              <a:t>Harmonizing architectures for resource management</a:t>
            </a:r>
          </a:p>
        </p:txBody>
      </p:sp>
      <p:sp>
        <p:nvSpPr>
          <p:cNvPr id="7" name="슬라이드 번호 개체 틀 6"/>
          <p:cNvSpPr>
            <a:spLocks noGrp="1"/>
          </p:cNvSpPr>
          <p:nvPr>
            <p:ph type="sldNum" sz="quarter" idx="11"/>
          </p:nvPr>
        </p:nvSpPr>
        <p:spPr>
          <a:xfrm>
            <a:off x="8494712" y="6648400"/>
            <a:ext cx="685800" cy="381000"/>
          </a:xfrm>
        </p:spPr>
        <p:txBody>
          <a:bodyPr/>
          <a:lstStyle/>
          <a:p>
            <a:fld id="{45D18C5B-48DC-47A0-8F9F-C90C03B50E3A}" type="slidenum">
              <a:rPr lang="en-US" altLang="ja-JP" smtClean="0">
                <a:solidFill>
                  <a:srgbClr val="000000"/>
                </a:solidFill>
              </a:rPr>
              <a:pPr/>
              <a:t>7</a:t>
            </a:fld>
            <a:endParaRPr lang="en-US" altLang="ja-JP">
              <a:solidFill>
                <a:srgbClr val="000000"/>
              </a:solidFill>
            </a:endParaRPr>
          </a:p>
        </p:txBody>
      </p:sp>
      <p:sp>
        <p:nvSpPr>
          <p:cNvPr id="10" name="내용 개체 틀 8"/>
          <p:cNvSpPr txBox="1">
            <a:spLocks/>
          </p:cNvSpPr>
          <p:nvPr/>
        </p:nvSpPr>
        <p:spPr bwMode="auto">
          <a:xfrm>
            <a:off x="0" y="2007096"/>
            <a:ext cx="3203848" cy="1151295"/>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pPr marL="0" indent="0">
              <a:buNone/>
            </a:pPr>
            <a:r>
              <a:rPr lang="en-US" altLang="ko-KR" sz="1400" dirty="0" smtClean="0">
                <a:latin typeface="Arial Unicode MS" pitchFamily="50" charset="-127"/>
                <a:ea typeface="Arial Unicode MS" pitchFamily="50" charset="-127"/>
                <a:cs typeface="Arial Unicode MS" pitchFamily="50" charset="-127"/>
              </a:rPr>
              <a:t>1. Auto-configuration </a:t>
            </a:r>
          </a:p>
          <a:p>
            <a:r>
              <a:rPr lang="en-US" altLang="ko-KR" sz="1400" dirty="0" smtClean="0">
                <a:latin typeface="Arial Unicode MS" pitchFamily="50" charset="-127"/>
                <a:ea typeface="Arial Unicode MS" pitchFamily="50" charset="-127"/>
                <a:cs typeface="Arial Unicode MS" pitchFamily="50" charset="-127"/>
              </a:rPr>
              <a:t>AP manages its radio resources (e.g., frequency, power, and time) by itself.</a:t>
            </a:r>
          </a:p>
          <a:p>
            <a:r>
              <a:rPr lang="en-US" altLang="ko-KR" sz="1400" dirty="0" smtClean="0">
                <a:latin typeface="Arial Unicode MS" pitchFamily="50" charset="-127"/>
                <a:ea typeface="Arial Unicode MS" pitchFamily="50" charset="-127"/>
                <a:cs typeface="Arial Unicode MS" pitchFamily="50" charset="-127"/>
              </a:rPr>
              <a:t>AP may monitor link status (status of physical and data link layer).</a:t>
            </a:r>
            <a:endParaRPr lang="en-US" altLang="ko-KR" sz="1400" dirty="0">
              <a:latin typeface="Arial Unicode MS" pitchFamily="50" charset="-127"/>
              <a:ea typeface="Arial Unicode MS" pitchFamily="50" charset="-127"/>
              <a:cs typeface="Arial Unicode MS" pitchFamily="50" charset="-127"/>
            </a:endParaRPr>
          </a:p>
        </p:txBody>
      </p:sp>
      <p:sp>
        <p:nvSpPr>
          <p:cNvPr id="11" name="직사각형 10"/>
          <p:cNvSpPr/>
          <p:nvPr/>
        </p:nvSpPr>
        <p:spPr>
          <a:xfrm>
            <a:off x="3131840" y="1988840"/>
            <a:ext cx="2880320" cy="954107"/>
          </a:xfrm>
          <a:prstGeom prst="rect">
            <a:avLst/>
          </a:prstGeom>
        </p:spPr>
        <p:txBody>
          <a:bodyPr wrap="square">
            <a:spAutoFit/>
          </a:bodyPr>
          <a:lstStyle/>
          <a:p>
            <a:r>
              <a:rPr lang="en-US" altLang="ko-KR" sz="1400" dirty="0" smtClean="0">
                <a:latin typeface="Arial Unicode MS" pitchFamily="50" charset="-127"/>
                <a:ea typeface="Arial Unicode MS" pitchFamily="50" charset="-127"/>
                <a:cs typeface="Arial Unicode MS" pitchFamily="50" charset="-127"/>
              </a:rPr>
              <a:t>2. Cooperation between APs</a:t>
            </a:r>
          </a:p>
          <a:p>
            <a:pPr marL="285750" indent="-285750">
              <a:buFont typeface="Arial" pitchFamily="34" charset="0"/>
              <a:buChar char="•"/>
            </a:pPr>
            <a:r>
              <a:rPr lang="en-US" altLang="ko-KR" sz="1400" dirty="0" smtClean="0">
                <a:latin typeface="Arial Unicode MS" pitchFamily="50" charset="-127"/>
                <a:ea typeface="Arial Unicode MS" pitchFamily="50" charset="-127"/>
                <a:cs typeface="Arial Unicode MS" pitchFamily="50" charset="-127"/>
              </a:rPr>
              <a:t>AP manages its radio resources by cooperating with neighboring APs.</a:t>
            </a:r>
            <a:endParaRPr lang="en-US" altLang="ko-KR" sz="1200" dirty="0" smtClean="0">
              <a:latin typeface="Arial Unicode MS" pitchFamily="50" charset="-127"/>
              <a:ea typeface="Arial Unicode MS" pitchFamily="50" charset="-127"/>
              <a:cs typeface="Arial Unicode MS" pitchFamily="50" charset="-127"/>
            </a:endParaRPr>
          </a:p>
        </p:txBody>
      </p:sp>
      <p:sp>
        <p:nvSpPr>
          <p:cNvPr id="12" name="내용 개체 틀 8"/>
          <p:cNvSpPr txBox="1">
            <a:spLocks/>
          </p:cNvSpPr>
          <p:nvPr/>
        </p:nvSpPr>
        <p:spPr bwMode="auto">
          <a:xfrm>
            <a:off x="6012160" y="1981199"/>
            <a:ext cx="2880320" cy="871737"/>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pPr marL="174625" indent="-174625">
              <a:buNone/>
            </a:pPr>
            <a:r>
              <a:rPr lang="en-US" altLang="ko-KR" sz="1400" dirty="0" smtClean="0">
                <a:latin typeface="Arial Unicode MS" pitchFamily="50" charset="-127"/>
                <a:ea typeface="Arial Unicode MS" pitchFamily="50" charset="-127"/>
                <a:cs typeface="Arial Unicode MS" pitchFamily="50" charset="-127"/>
              </a:rPr>
              <a:t>3. Resource management by AC (Access Controller)</a:t>
            </a:r>
          </a:p>
          <a:p>
            <a:r>
              <a:rPr lang="en-US" altLang="ko-KR" sz="1400" dirty="0" smtClean="0">
                <a:latin typeface="Arial Unicode MS" pitchFamily="50" charset="-127"/>
                <a:ea typeface="Arial Unicode MS" pitchFamily="50" charset="-127"/>
                <a:cs typeface="Arial Unicode MS" pitchFamily="50" charset="-127"/>
              </a:rPr>
              <a:t>AC manageress radio resources of APs  </a:t>
            </a:r>
            <a:endParaRPr lang="en-US" altLang="ko-KR" sz="500" dirty="0">
              <a:latin typeface="Arial Unicode MS" pitchFamily="50" charset="-127"/>
              <a:ea typeface="Arial Unicode MS" pitchFamily="50" charset="-127"/>
              <a:cs typeface="Arial Unicode MS" pitchFamily="50" charset="-127"/>
            </a:endParaRPr>
          </a:p>
        </p:txBody>
      </p:sp>
      <p:sp>
        <p:nvSpPr>
          <p:cNvPr id="2" name="직사각형 1"/>
          <p:cNvSpPr/>
          <p:nvPr/>
        </p:nvSpPr>
        <p:spPr>
          <a:xfrm>
            <a:off x="0" y="3429000"/>
            <a:ext cx="941283" cy="307777"/>
          </a:xfrm>
          <a:prstGeom prst="rect">
            <a:avLst/>
          </a:prstGeom>
        </p:spPr>
        <p:txBody>
          <a:bodyPr wrap="none">
            <a:spAutoFit/>
          </a:bodyPr>
          <a:lstStyle/>
          <a:p>
            <a:r>
              <a:rPr lang="en-US" altLang="ko-KR" sz="1400" dirty="0">
                <a:latin typeface="Arial Unicode MS" pitchFamily="50" charset="-127"/>
                <a:ea typeface="Arial Unicode MS" pitchFamily="50" charset="-127"/>
                <a:cs typeface="Arial Unicode MS" pitchFamily="50" charset="-127"/>
              </a:rPr>
              <a:t>Example)</a:t>
            </a:r>
          </a:p>
        </p:txBody>
      </p:sp>
      <p:sp>
        <p:nvSpPr>
          <p:cNvPr id="94" name="직사각형 93"/>
          <p:cNvSpPr/>
          <p:nvPr/>
        </p:nvSpPr>
        <p:spPr>
          <a:xfrm>
            <a:off x="3131840" y="3071395"/>
            <a:ext cx="941283" cy="307777"/>
          </a:xfrm>
          <a:prstGeom prst="rect">
            <a:avLst/>
          </a:prstGeom>
        </p:spPr>
        <p:txBody>
          <a:bodyPr wrap="none">
            <a:spAutoFit/>
          </a:bodyPr>
          <a:lstStyle/>
          <a:p>
            <a:r>
              <a:rPr lang="en-US" altLang="ko-KR" sz="1400" dirty="0">
                <a:latin typeface="Arial Unicode MS" pitchFamily="50" charset="-127"/>
                <a:ea typeface="Arial Unicode MS" pitchFamily="50" charset="-127"/>
                <a:cs typeface="Arial Unicode MS" pitchFamily="50" charset="-127"/>
              </a:rPr>
              <a:t>Example)</a:t>
            </a:r>
          </a:p>
        </p:txBody>
      </p:sp>
      <p:sp>
        <p:nvSpPr>
          <p:cNvPr id="102" name="직사각형 101"/>
          <p:cNvSpPr/>
          <p:nvPr/>
        </p:nvSpPr>
        <p:spPr>
          <a:xfrm>
            <a:off x="6012160" y="3121223"/>
            <a:ext cx="941283" cy="307777"/>
          </a:xfrm>
          <a:prstGeom prst="rect">
            <a:avLst/>
          </a:prstGeom>
        </p:spPr>
        <p:txBody>
          <a:bodyPr wrap="none">
            <a:spAutoFit/>
          </a:bodyPr>
          <a:lstStyle/>
          <a:p>
            <a:r>
              <a:rPr lang="en-US" altLang="ko-KR" sz="1400" dirty="0">
                <a:latin typeface="Arial Unicode MS" pitchFamily="50" charset="-127"/>
                <a:ea typeface="Arial Unicode MS" pitchFamily="50" charset="-127"/>
                <a:cs typeface="Arial Unicode MS" pitchFamily="50" charset="-127"/>
              </a:rPr>
              <a:t>Example)</a:t>
            </a:r>
          </a:p>
        </p:txBody>
      </p:sp>
      <p:cxnSp>
        <p:nvCxnSpPr>
          <p:cNvPr id="104" name="직선 연결선 103"/>
          <p:cNvCxnSpPr/>
          <p:nvPr/>
        </p:nvCxnSpPr>
        <p:spPr>
          <a:xfrm>
            <a:off x="3121746" y="3312368"/>
            <a:ext cx="0" cy="342900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 name="직선 연결선 104"/>
          <p:cNvCxnSpPr/>
          <p:nvPr/>
        </p:nvCxnSpPr>
        <p:spPr>
          <a:xfrm>
            <a:off x="6014600" y="3316223"/>
            <a:ext cx="0" cy="342900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06"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4256" y="3754574"/>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8" name="타원 107"/>
          <p:cNvSpPr/>
          <p:nvPr/>
        </p:nvSpPr>
        <p:spPr>
          <a:xfrm>
            <a:off x="1333558" y="3667630"/>
            <a:ext cx="1625100" cy="120902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a:p>
        </p:txBody>
      </p:sp>
      <p:sp>
        <p:nvSpPr>
          <p:cNvPr id="111" name="TextBox 110"/>
          <p:cNvSpPr txBox="1"/>
          <p:nvPr/>
        </p:nvSpPr>
        <p:spPr>
          <a:xfrm>
            <a:off x="1495500" y="3645024"/>
            <a:ext cx="1211388" cy="738664"/>
          </a:xfrm>
          <a:prstGeom prst="rect">
            <a:avLst/>
          </a:prstGeom>
          <a:noFill/>
        </p:spPr>
        <p:txBody>
          <a:bodyPr wrap="square" rtlCol="0">
            <a:spAutoFit/>
          </a:bodyPr>
          <a:lstStyle/>
          <a:p>
            <a:pPr algn="ctr"/>
            <a:r>
              <a:rPr lang="en-US" altLang="ko-KR" sz="1050" dirty="0" smtClean="0">
                <a:latin typeface="Arial Unicode MS" pitchFamily="50" charset="-127"/>
                <a:ea typeface="Arial Unicode MS" pitchFamily="50" charset="-127"/>
                <a:cs typeface="Arial Unicode MS" pitchFamily="50" charset="-127"/>
              </a:rPr>
              <a:t>WLAN AP detects radio interference in 2.4GHz band.</a:t>
            </a:r>
          </a:p>
        </p:txBody>
      </p:sp>
      <p:pic>
        <p:nvPicPr>
          <p:cNvPr id="115" name="Picture 3" descr="C:\Users\user\AppData\Local\Microsoft\Windows\Temporary Internet Files\Content.IE5\ROX0AG9T\MC900440404[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29451" y="3963523"/>
            <a:ext cx="530381" cy="689613"/>
          </a:xfrm>
          <a:prstGeom prst="rect">
            <a:avLst/>
          </a:prstGeom>
          <a:noFill/>
          <a:extLst>
            <a:ext uri="{909E8E84-426E-40DD-AFC4-6F175D3DCCD1}">
              <a14:hiddenFill xmlns:a14="http://schemas.microsoft.com/office/drawing/2010/main">
                <a:solidFill>
                  <a:srgbClr val="FFFFFF"/>
                </a:solidFill>
              </a14:hiddenFill>
            </a:ext>
          </a:extLst>
        </p:spPr>
      </p:pic>
      <p:sp>
        <p:nvSpPr>
          <p:cNvPr id="116" name="직사각형 115"/>
          <p:cNvSpPr/>
          <p:nvPr/>
        </p:nvSpPr>
        <p:spPr>
          <a:xfrm>
            <a:off x="2133822" y="4551511"/>
            <a:ext cx="939383" cy="461665"/>
          </a:xfrm>
          <a:prstGeom prst="rect">
            <a:avLst/>
          </a:prstGeom>
        </p:spPr>
        <p:txBody>
          <a:bodyPr wrap="square">
            <a:spAutoFit/>
          </a:bodyPr>
          <a:lstStyle/>
          <a:p>
            <a:pPr algn="r"/>
            <a:r>
              <a:rPr lang="en-US" altLang="ko-KR" sz="1200" dirty="0">
                <a:latin typeface="Arial Unicode MS" pitchFamily="50" charset="-127"/>
                <a:ea typeface="Arial Unicode MS" pitchFamily="50" charset="-127"/>
                <a:cs typeface="Arial Unicode MS" pitchFamily="50" charset="-127"/>
              </a:rPr>
              <a:t>Bluetooth device</a:t>
            </a:r>
          </a:p>
        </p:txBody>
      </p:sp>
      <p:grpSp>
        <p:nvGrpSpPr>
          <p:cNvPr id="16" name="그룹 15"/>
          <p:cNvGrpSpPr/>
          <p:nvPr/>
        </p:nvGrpSpPr>
        <p:grpSpPr>
          <a:xfrm>
            <a:off x="1648324" y="4366394"/>
            <a:ext cx="763326" cy="261610"/>
            <a:chOff x="1648324" y="4366394"/>
            <a:chExt cx="763326" cy="261610"/>
          </a:xfrm>
        </p:grpSpPr>
        <p:cxnSp>
          <p:nvCxnSpPr>
            <p:cNvPr id="112" name="직선 화살표 연결선 111"/>
            <p:cNvCxnSpPr/>
            <p:nvPr/>
          </p:nvCxnSpPr>
          <p:spPr>
            <a:xfrm flipV="1">
              <a:off x="1648324" y="4479503"/>
              <a:ext cx="763326" cy="1"/>
            </a:xfrm>
            <a:prstGeom prst="straightConnector1">
              <a:avLst/>
            </a:prstGeom>
            <a:ln w="57150">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타원 3"/>
            <p:cNvSpPr/>
            <p:nvPr/>
          </p:nvSpPr>
          <p:spPr>
            <a:xfrm>
              <a:off x="1991415" y="4388950"/>
              <a:ext cx="194291" cy="216024"/>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Box 5"/>
            <p:cNvSpPr txBox="1"/>
            <p:nvPr/>
          </p:nvSpPr>
          <p:spPr>
            <a:xfrm>
              <a:off x="1964575" y="4366394"/>
              <a:ext cx="422018" cy="261610"/>
            </a:xfrm>
            <a:prstGeom prst="rect">
              <a:avLst/>
            </a:prstGeom>
            <a:noFill/>
          </p:spPr>
          <p:txBody>
            <a:bodyPr wrap="square" rtlCol="0">
              <a:spAutoFit/>
            </a:bodyPr>
            <a:lstStyle/>
            <a:p>
              <a:r>
                <a:rPr lang="en-US" altLang="ko-KR" sz="1100" dirty="0" smtClean="0"/>
                <a:t>1</a:t>
              </a:r>
              <a:endParaRPr lang="ko-KR" altLang="en-US" sz="1100" dirty="0"/>
            </a:p>
          </p:txBody>
        </p:sp>
      </p:grpSp>
      <p:pic>
        <p:nvPicPr>
          <p:cNvPr id="118" name="Picture 2" descr="C:\Users\user\AppData\Local\Microsoft\Windows\Temporary Internet Files\Content.IE5\EVQU9V7S\MC900433826[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1483" y="5614119"/>
            <a:ext cx="767210" cy="767210"/>
          </a:xfrm>
          <a:prstGeom prst="rect">
            <a:avLst/>
          </a:prstGeom>
          <a:noFill/>
          <a:extLst>
            <a:ext uri="{909E8E84-426E-40DD-AFC4-6F175D3DCCD1}">
              <a14:hiddenFill xmlns:a14="http://schemas.microsoft.com/office/drawing/2010/main">
                <a:solidFill>
                  <a:srgbClr val="FFFFFF"/>
                </a:solidFill>
              </a14:hiddenFill>
            </a:ext>
          </a:extLst>
        </p:spPr>
      </p:pic>
      <p:cxnSp>
        <p:nvCxnSpPr>
          <p:cNvPr id="119" name="직선 화살표 연결선 118"/>
          <p:cNvCxnSpPr/>
          <p:nvPr/>
        </p:nvCxnSpPr>
        <p:spPr>
          <a:xfrm>
            <a:off x="1365088" y="4604974"/>
            <a:ext cx="0" cy="1009145"/>
          </a:xfrm>
          <a:prstGeom prst="straightConnector1">
            <a:avLst/>
          </a:prstGeom>
          <a:ln w="57150">
            <a:solidFill>
              <a:schemeClr val="accent2">
                <a:lumMod val="7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33" name="그룹 132"/>
          <p:cNvGrpSpPr/>
          <p:nvPr/>
        </p:nvGrpSpPr>
        <p:grpSpPr>
          <a:xfrm>
            <a:off x="1250612" y="4894294"/>
            <a:ext cx="422018" cy="261610"/>
            <a:chOff x="1964575" y="4366394"/>
            <a:chExt cx="422018" cy="261610"/>
          </a:xfrm>
        </p:grpSpPr>
        <p:sp>
          <p:nvSpPr>
            <p:cNvPr id="135" name="타원 134"/>
            <p:cNvSpPr/>
            <p:nvPr/>
          </p:nvSpPr>
          <p:spPr>
            <a:xfrm>
              <a:off x="1991415" y="4388950"/>
              <a:ext cx="194291" cy="216024"/>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6" name="TextBox 135"/>
            <p:cNvSpPr txBox="1"/>
            <p:nvPr/>
          </p:nvSpPr>
          <p:spPr>
            <a:xfrm>
              <a:off x="1964575" y="4366394"/>
              <a:ext cx="422018" cy="261610"/>
            </a:xfrm>
            <a:prstGeom prst="rect">
              <a:avLst/>
            </a:prstGeom>
            <a:noFill/>
          </p:spPr>
          <p:txBody>
            <a:bodyPr wrap="square" rtlCol="0">
              <a:spAutoFit/>
            </a:bodyPr>
            <a:lstStyle/>
            <a:p>
              <a:r>
                <a:rPr lang="en-US" altLang="ko-KR" sz="1100" dirty="0"/>
                <a:t>2</a:t>
              </a:r>
              <a:endParaRPr lang="ko-KR" altLang="en-US" sz="1100" dirty="0"/>
            </a:p>
          </p:txBody>
        </p:sp>
      </p:grpSp>
      <p:sp>
        <p:nvSpPr>
          <p:cNvPr id="137" name="TextBox 136"/>
          <p:cNvSpPr txBox="1"/>
          <p:nvPr/>
        </p:nvSpPr>
        <p:spPr>
          <a:xfrm>
            <a:off x="1475656" y="4941755"/>
            <a:ext cx="1211388" cy="738664"/>
          </a:xfrm>
          <a:prstGeom prst="rect">
            <a:avLst/>
          </a:prstGeom>
          <a:noFill/>
        </p:spPr>
        <p:txBody>
          <a:bodyPr wrap="square" rtlCol="0">
            <a:spAutoFit/>
          </a:bodyPr>
          <a:lstStyle/>
          <a:p>
            <a:r>
              <a:rPr lang="en-US" altLang="ko-KR" sz="1050" dirty="0" smtClean="0">
                <a:latin typeface="Arial Unicode MS" pitchFamily="50" charset="-127"/>
                <a:ea typeface="Arial Unicode MS" pitchFamily="50" charset="-127"/>
                <a:cs typeface="Arial Unicode MS" pitchFamily="50" charset="-127"/>
              </a:rPr>
              <a:t>WLAN AP allocates its frequency band in 5 GHz. </a:t>
            </a:r>
          </a:p>
        </p:txBody>
      </p:sp>
      <p:sp>
        <p:nvSpPr>
          <p:cNvPr id="138" name="TextBox 137"/>
          <p:cNvSpPr txBox="1"/>
          <p:nvPr/>
        </p:nvSpPr>
        <p:spPr>
          <a:xfrm>
            <a:off x="899592" y="4149080"/>
            <a:ext cx="504056" cy="307777"/>
          </a:xfrm>
          <a:prstGeom prst="rect">
            <a:avLst/>
          </a:prstGeom>
          <a:noFill/>
        </p:spPr>
        <p:txBody>
          <a:bodyPr wrap="square" rtlCol="0">
            <a:spAutoFit/>
          </a:bodyPr>
          <a:lstStyle/>
          <a:p>
            <a:r>
              <a:rPr lang="en-US" altLang="ko-KR" sz="1400" dirty="0" smtClean="0"/>
              <a:t>AP</a:t>
            </a:r>
          </a:p>
        </p:txBody>
      </p:sp>
      <p:sp>
        <p:nvSpPr>
          <p:cNvPr id="139" name="TextBox 138"/>
          <p:cNvSpPr txBox="1"/>
          <p:nvPr/>
        </p:nvSpPr>
        <p:spPr>
          <a:xfrm>
            <a:off x="1113060" y="6340623"/>
            <a:ext cx="504056" cy="307777"/>
          </a:xfrm>
          <a:prstGeom prst="rect">
            <a:avLst/>
          </a:prstGeom>
          <a:noFill/>
        </p:spPr>
        <p:txBody>
          <a:bodyPr wrap="square" rtlCol="0">
            <a:spAutoFit/>
          </a:bodyPr>
          <a:lstStyle/>
          <a:p>
            <a:r>
              <a:rPr lang="en-US" altLang="ko-KR" sz="1400" dirty="0" smtClean="0"/>
              <a:t>MN</a:t>
            </a:r>
          </a:p>
        </p:txBody>
      </p:sp>
      <p:pic>
        <p:nvPicPr>
          <p:cNvPr id="140"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1649" y="3617251"/>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1"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341210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2" name="TextBox 141"/>
          <p:cNvSpPr txBox="1"/>
          <p:nvPr/>
        </p:nvSpPr>
        <p:spPr>
          <a:xfrm>
            <a:off x="3350453" y="4345359"/>
            <a:ext cx="722670" cy="307777"/>
          </a:xfrm>
          <a:prstGeom prst="rect">
            <a:avLst/>
          </a:prstGeom>
          <a:noFill/>
        </p:spPr>
        <p:txBody>
          <a:bodyPr wrap="square" rtlCol="0">
            <a:spAutoFit/>
          </a:bodyPr>
          <a:lstStyle/>
          <a:p>
            <a:r>
              <a:rPr lang="en-US" altLang="ko-KR" sz="1400" dirty="0" smtClean="0"/>
              <a:t>AP A</a:t>
            </a:r>
          </a:p>
        </p:txBody>
      </p:sp>
      <p:sp>
        <p:nvSpPr>
          <p:cNvPr id="143" name="TextBox 142"/>
          <p:cNvSpPr txBox="1"/>
          <p:nvPr/>
        </p:nvSpPr>
        <p:spPr>
          <a:xfrm>
            <a:off x="4499992" y="4149080"/>
            <a:ext cx="1460966" cy="523220"/>
          </a:xfrm>
          <a:prstGeom prst="rect">
            <a:avLst/>
          </a:prstGeom>
          <a:noFill/>
        </p:spPr>
        <p:txBody>
          <a:bodyPr wrap="square" rtlCol="0">
            <a:spAutoFit/>
          </a:bodyPr>
          <a:lstStyle/>
          <a:p>
            <a:pPr algn="r"/>
            <a:r>
              <a:rPr lang="en-US" altLang="ko-KR" sz="1400" dirty="0" smtClean="0"/>
              <a:t>AP B</a:t>
            </a:r>
          </a:p>
          <a:p>
            <a:pPr algn="r"/>
            <a:r>
              <a:rPr lang="en-US" altLang="ko-KR" sz="1400" dirty="0" smtClean="0"/>
              <a:t>(Neighboring AP)</a:t>
            </a:r>
          </a:p>
        </p:txBody>
      </p:sp>
      <p:cxnSp>
        <p:nvCxnSpPr>
          <p:cNvPr id="144" name="직선 연결선 143"/>
          <p:cNvCxnSpPr/>
          <p:nvPr/>
        </p:nvCxnSpPr>
        <p:spPr>
          <a:xfrm>
            <a:off x="3590502" y="4672880"/>
            <a:ext cx="0" cy="1924472"/>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45" name="직선 연결선 144"/>
          <p:cNvCxnSpPr/>
          <p:nvPr/>
        </p:nvCxnSpPr>
        <p:spPr>
          <a:xfrm>
            <a:off x="5636928" y="4628004"/>
            <a:ext cx="0" cy="1924472"/>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46" name="직선 연결선 145"/>
          <p:cNvCxnSpPr/>
          <p:nvPr/>
        </p:nvCxnSpPr>
        <p:spPr>
          <a:xfrm>
            <a:off x="3602481" y="5373216"/>
            <a:ext cx="2034447" cy="0"/>
          </a:xfrm>
          <a:prstGeom prst="line">
            <a:avLst/>
          </a:prstGeom>
          <a:ln w="28575">
            <a:solidFill>
              <a:schemeClr val="tx1"/>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3590502" y="4925125"/>
            <a:ext cx="2046426" cy="415498"/>
          </a:xfrm>
          <a:prstGeom prst="rect">
            <a:avLst/>
          </a:prstGeom>
          <a:noFill/>
        </p:spPr>
        <p:txBody>
          <a:bodyPr wrap="square" rtlCol="0">
            <a:spAutoFit/>
          </a:bodyPr>
          <a:lstStyle/>
          <a:p>
            <a:pPr marL="180975" indent="-180975"/>
            <a:r>
              <a:rPr lang="en-US" altLang="ko-KR" sz="1050" dirty="0" smtClean="0">
                <a:latin typeface="Arial Unicode MS" pitchFamily="50" charset="-127"/>
                <a:ea typeface="Arial Unicode MS" pitchFamily="50" charset="-127"/>
                <a:cs typeface="Arial Unicode MS" pitchFamily="50" charset="-127"/>
              </a:rPr>
              <a:t>1. I (AP A) operates in 2.4 GHz band.</a:t>
            </a:r>
          </a:p>
        </p:txBody>
      </p:sp>
      <p:cxnSp>
        <p:nvCxnSpPr>
          <p:cNvPr id="148" name="직선 연결선 147"/>
          <p:cNvCxnSpPr/>
          <p:nvPr/>
        </p:nvCxnSpPr>
        <p:spPr>
          <a:xfrm>
            <a:off x="3602481" y="5997724"/>
            <a:ext cx="2034447" cy="0"/>
          </a:xfrm>
          <a:prstGeom prst="line">
            <a:avLst/>
          </a:prstGeom>
          <a:ln w="28575">
            <a:solidFill>
              <a:schemeClr val="tx1"/>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3596490" y="5582226"/>
            <a:ext cx="2127637" cy="415498"/>
          </a:xfrm>
          <a:prstGeom prst="rect">
            <a:avLst/>
          </a:prstGeom>
          <a:noFill/>
        </p:spPr>
        <p:txBody>
          <a:bodyPr wrap="square" rtlCol="0">
            <a:spAutoFit/>
          </a:bodyPr>
          <a:lstStyle/>
          <a:p>
            <a:pPr marL="180975" indent="-180975"/>
            <a:r>
              <a:rPr lang="en-US" altLang="ko-KR" sz="1050" dirty="0">
                <a:latin typeface="Arial Unicode MS" pitchFamily="50" charset="-127"/>
                <a:ea typeface="Arial Unicode MS" pitchFamily="50" charset="-127"/>
                <a:cs typeface="Arial Unicode MS" pitchFamily="50" charset="-127"/>
              </a:rPr>
              <a:t>2</a:t>
            </a:r>
            <a:r>
              <a:rPr lang="en-US" altLang="ko-KR" sz="1050" dirty="0" smtClean="0">
                <a:latin typeface="Arial Unicode MS" pitchFamily="50" charset="-127"/>
                <a:ea typeface="Arial Unicode MS" pitchFamily="50" charset="-127"/>
                <a:cs typeface="Arial Unicode MS" pitchFamily="50" charset="-127"/>
              </a:rPr>
              <a:t>. Okay. I (AP B) will use 5 GHz band.</a:t>
            </a:r>
          </a:p>
        </p:txBody>
      </p:sp>
      <p:pic>
        <p:nvPicPr>
          <p:cNvPr id="150" name="Picture 52" descr="WLAN_Controll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75135" y="3789040"/>
            <a:ext cx="781241" cy="365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9896" y="5013176"/>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6"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6539" y="4992395"/>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7" name="TextBox 156"/>
          <p:cNvSpPr txBox="1"/>
          <p:nvPr/>
        </p:nvSpPr>
        <p:spPr>
          <a:xfrm>
            <a:off x="6438700" y="5741284"/>
            <a:ext cx="722670" cy="307777"/>
          </a:xfrm>
          <a:prstGeom prst="rect">
            <a:avLst/>
          </a:prstGeom>
          <a:noFill/>
        </p:spPr>
        <p:txBody>
          <a:bodyPr wrap="square" rtlCol="0">
            <a:spAutoFit/>
          </a:bodyPr>
          <a:lstStyle/>
          <a:p>
            <a:r>
              <a:rPr lang="en-US" altLang="ko-KR" sz="1400" dirty="0" smtClean="0"/>
              <a:t>AP A</a:t>
            </a:r>
          </a:p>
        </p:txBody>
      </p:sp>
      <p:sp>
        <p:nvSpPr>
          <p:cNvPr id="158" name="TextBox 157"/>
          <p:cNvSpPr txBox="1"/>
          <p:nvPr/>
        </p:nvSpPr>
        <p:spPr>
          <a:xfrm>
            <a:off x="7328478" y="5805264"/>
            <a:ext cx="1460966" cy="523220"/>
          </a:xfrm>
          <a:prstGeom prst="rect">
            <a:avLst/>
          </a:prstGeom>
          <a:noFill/>
        </p:spPr>
        <p:txBody>
          <a:bodyPr wrap="square" rtlCol="0">
            <a:spAutoFit/>
          </a:bodyPr>
          <a:lstStyle/>
          <a:p>
            <a:pPr algn="r"/>
            <a:r>
              <a:rPr lang="en-US" altLang="ko-KR" sz="1400" dirty="0" smtClean="0"/>
              <a:t>AP B</a:t>
            </a:r>
          </a:p>
          <a:p>
            <a:pPr algn="r"/>
            <a:r>
              <a:rPr lang="en-US" altLang="ko-KR" sz="1400" dirty="0" smtClean="0"/>
              <a:t>(Neighboring AP)</a:t>
            </a:r>
          </a:p>
        </p:txBody>
      </p:sp>
      <p:sp>
        <p:nvSpPr>
          <p:cNvPr id="159" name="TextBox 158"/>
          <p:cNvSpPr txBox="1"/>
          <p:nvPr/>
        </p:nvSpPr>
        <p:spPr>
          <a:xfrm>
            <a:off x="7253880" y="4189185"/>
            <a:ext cx="722670" cy="307777"/>
          </a:xfrm>
          <a:prstGeom prst="rect">
            <a:avLst/>
          </a:prstGeom>
          <a:noFill/>
        </p:spPr>
        <p:txBody>
          <a:bodyPr wrap="square" rtlCol="0">
            <a:spAutoFit/>
          </a:bodyPr>
          <a:lstStyle/>
          <a:p>
            <a:pPr algn="ctr"/>
            <a:r>
              <a:rPr lang="en-US" altLang="ko-KR" sz="1400" dirty="0" smtClean="0"/>
              <a:t>AC</a:t>
            </a:r>
          </a:p>
        </p:txBody>
      </p:sp>
      <p:cxnSp>
        <p:nvCxnSpPr>
          <p:cNvPr id="160" name="직선 연결선 159"/>
          <p:cNvCxnSpPr/>
          <p:nvPr/>
        </p:nvCxnSpPr>
        <p:spPr>
          <a:xfrm flipH="1">
            <a:off x="6729534" y="4161289"/>
            <a:ext cx="571965" cy="869434"/>
          </a:xfrm>
          <a:prstGeom prst="line">
            <a:avLst/>
          </a:prstGeom>
          <a:ln w="28575">
            <a:solidFill>
              <a:schemeClr val="tx1"/>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1" name="직선 연결선 160"/>
          <p:cNvCxnSpPr/>
          <p:nvPr/>
        </p:nvCxnSpPr>
        <p:spPr>
          <a:xfrm>
            <a:off x="7767735" y="4140353"/>
            <a:ext cx="629393" cy="890370"/>
          </a:xfrm>
          <a:prstGeom prst="line">
            <a:avLst/>
          </a:prstGeom>
          <a:ln w="28575">
            <a:solidFill>
              <a:schemeClr val="tx1"/>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직사각형 35"/>
          <p:cNvSpPr/>
          <p:nvPr/>
        </p:nvSpPr>
        <p:spPr>
          <a:xfrm>
            <a:off x="6315078" y="4222249"/>
            <a:ext cx="828913" cy="430887"/>
          </a:xfrm>
          <a:prstGeom prst="rect">
            <a:avLst/>
          </a:prstGeom>
        </p:spPr>
        <p:txBody>
          <a:bodyPr wrap="square">
            <a:spAutoFit/>
          </a:bodyPr>
          <a:lstStyle/>
          <a:p>
            <a:r>
              <a:rPr lang="en-US" altLang="ko-KR" sz="1100" dirty="0" smtClean="0">
                <a:latin typeface="Arial Unicode MS" pitchFamily="50" charset="-127"/>
                <a:ea typeface="Arial Unicode MS" pitchFamily="50" charset="-127"/>
                <a:cs typeface="Arial Unicode MS" pitchFamily="50" charset="-127"/>
              </a:rPr>
              <a:t>Use 2.4 GHz band</a:t>
            </a:r>
            <a:endParaRPr lang="en-US" altLang="ko-KR" sz="1100" dirty="0">
              <a:latin typeface="Arial Unicode MS" pitchFamily="50" charset="-127"/>
              <a:ea typeface="Arial Unicode MS" pitchFamily="50" charset="-127"/>
              <a:cs typeface="Arial Unicode MS" pitchFamily="50" charset="-127"/>
            </a:endParaRPr>
          </a:p>
        </p:txBody>
      </p:sp>
      <p:sp>
        <p:nvSpPr>
          <p:cNvPr id="162" name="직사각형 161"/>
          <p:cNvSpPr/>
          <p:nvPr/>
        </p:nvSpPr>
        <p:spPr>
          <a:xfrm>
            <a:off x="8279591" y="4241413"/>
            <a:ext cx="828913" cy="430887"/>
          </a:xfrm>
          <a:prstGeom prst="rect">
            <a:avLst/>
          </a:prstGeom>
        </p:spPr>
        <p:txBody>
          <a:bodyPr wrap="square">
            <a:spAutoFit/>
          </a:bodyPr>
          <a:lstStyle/>
          <a:p>
            <a:r>
              <a:rPr lang="en-US" altLang="ko-KR" sz="1100" dirty="0" smtClean="0">
                <a:latin typeface="Arial Unicode MS" pitchFamily="50" charset="-127"/>
                <a:ea typeface="Arial Unicode MS" pitchFamily="50" charset="-127"/>
                <a:cs typeface="Arial Unicode MS" pitchFamily="50" charset="-127"/>
              </a:rPr>
              <a:t>Use 5 GHz band</a:t>
            </a:r>
            <a:endParaRPr lang="en-US" altLang="ko-KR" sz="1100" dirty="0">
              <a:latin typeface="Arial Unicode MS" pitchFamily="50" charset="-127"/>
              <a:ea typeface="Arial Unicode MS" pitchFamily="50" charset="-127"/>
              <a:cs typeface="Arial Unicode MS" pitchFamily="50" charset="-127"/>
            </a:endParaRPr>
          </a:p>
        </p:txBody>
      </p:sp>
    </p:spTree>
    <p:extLst>
      <p:ext uri="{BB962C8B-B14F-4D97-AF65-F5344CB8AC3E}">
        <p14:creationId xmlns:p14="http://schemas.microsoft.com/office/powerpoint/2010/main" val="425627543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Related Works in Previous Standards</a:t>
            </a:r>
            <a:endParaRPr lang="ko-KR" altLang="en-US" dirty="0"/>
          </a:p>
        </p:txBody>
      </p:sp>
      <p:graphicFrame>
        <p:nvGraphicFramePr>
          <p:cNvPr id="5" name="내용 개체 틀 4"/>
          <p:cNvGraphicFramePr>
            <a:graphicFrameLocks noGrp="1"/>
          </p:cNvGraphicFramePr>
          <p:nvPr>
            <p:ph idx="1"/>
            <p:extLst>
              <p:ext uri="{D42A27DB-BD31-4B8C-83A1-F6EECF244321}">
                <p14:modId xmlns:p14="http://schemas.microsoft.com/office/powerpoint/2010/main" val="3643558508"/>
              </p:ext>
            </p:extLst>
          </p:nvPr>
        </p:nvGraphicFramePr>
        <p:xfrm>
          <a:off x="251520" y="1268760"/>
          <a:ext cx="8640959" cy="3921760"/>
        </p:xfrm>
        <a:graphic>
          <a:graphicData uri="http://schemas.openxmlformats.org/drawingml/2006/table">
            <a:tbl>
              <a:tblPr firstRow="1" bandRow="1">
                <a:tableStyleId>{5C22544A-7EE6-4342-B048-85BDC9FD1C3A}</a:tableStyleId>
              </a:tblPr>
              <a:tblGrid>
                <a:gridCol w="1080120"/>
                <a:gridCol w="3118257"/>
                <a:gridCol w="4442582"/>
              </a:tblGrid>
              <a:tr h="370840">
                <a:tc>
                  <a:txBody>
                    <a:bodyPr/>
                    <a:lstStyle/>
                    <a:p>
                      <a:pPr latinLnBrk="1"/>
                      <a:r>
                        <a:rPr lang="en-US" altLang="ko-KR" sz="1100" dirty="0" smtClean="0"/>
                        <a:t>Standard</a:t>
                      </a:r>
                      <a:r>
                        <a:rPr lang="en-US" altLang="ko-KR" sz="1100" baseline="0" dirty="0" smtClean="0"/>
                        <a:t>s</a:t>
                      </a:r>
                      <a:endParaRPr lang="ko-KR" altLang="en-US" sz="1100" dirty="0"/>
                    </a:p>
                  </a:txBody>
                  <a:tcPr/>
                </a:tc>
                <a:tc>
                  <a:txBody>
                    <a:bodyPr/>
                    <a:lstStyle/>
                    <a:p>
                      <a:pPr latinLnBrk="1"/>
                      <a:r>
                        <a:rPr lang="en-US" altLang="ko-KR" sz="1100" dirty="0" smtClean="0"/>
                        <a:t>Works</a:t>
                      </a:r>
                      <a:endParaRPr lang="ko-KR" altLang="en-US" sz="1100" dirty="0"/>
                    </a:p>
                  </a:txBody>
                  <a:tcPr/>
                </a:tc>
                <a:tc>
                  <a:txBody>
                    <a:bodyPr/>
                    <a:lstStyle/>
                    <a:p>
                      <a:pPr latinLnBrk="1"/>
                      <a:r>
                        <a:rPr lang="en-US" altLang="ko-KR" sz="1100" dirty="0" smtClean="0"/>
                        <a:t>Limitation to achieve</a:t>
                      </a:r>
                      <a:r>
                        <a:rPr lang="en-US" altLang="ko-KR" sz="1100" baseline="0" dirty="0" smtClean="0"/>
                        <a:t> radio resource management</a:t>
                      </a:r>
                      <a:endParaRPr lang="ko-KR" altLang="en-US" sz="1100" dirty="0"/>
                    </a:p>
                  </a:txBody>
                  <a:tcPr/>
                </a:tc>
              </a:tr>
              <a:tr h="370840">
                <a:tc>
                  <a:txBody>
                    <a:bodyPr/>
                    <a:lstStyle/>
                    <a:p>
                      <a:pPr latinLnBrk="1"/>
                      <a:r>
                        <a:rPr lang="en-US" altLang="ko-KR" sz="1100" dirty="0" smtClean="0"/>
                        <a:t>IEEE 802.19.1 </a:t>
                      </a:r>
                    </a:p>
                    <a:p>
                      <a:pPr latinLnBrk="1"/>
                      <a:r>
                        <a:rPr lang="en-US" altLang="ko-KR" sz="1100" dirty="0" smtClean="0"/>
                        <a:t>draft standard</a:t>
                      </a:r>
                      <a:r>
                        <a:rPr lang="en-US" altLang="ko-KR" sz="1100" baseline="0" dirty="0" smtClean="0"/>
                        <a:t> </a:t>
                      </a:r>
                      <a:r>
                        <a:rPr lang="en-US" altLang="ko-KR" sz="1100" dirty="0" smtClean="0"/>
                        <a:t>(On going) [1]</a:t>
                      </a:r>
                      <a:endParaRPr lang="ko-KR" altLang="en-US" sz="1100" dirty="0"/>
                    </a:p>
                  </a:txBody>
                  <a:tcPr/>
                </a:tc>
                <a:tc>
                  <a:txBody>
                    <a:bodyPr/>
                    <a:lstStyle/>
                    <a:p>
                      <a:pPr latinLnBrk="1"/>
                      <a:r>
                        <a:rPr lang="en-US" altLang="ko-KR" sz="1100" dirty="0" smtClean="0"/>
                        <a:t>IEEE 802.19.1 draft standard specifies </a:t>
                      </a:r>
                      <a:r>
                        <a:rPr lang="en-US" altLang="ko-KR" sz="1100" baseline="0" dirty="0" smtClean="0"/>
                        <a:t>radio technology independent methods for coexistence among dissimilar or independently operated TV Band Device (TVBD) networks and dissimilar TV Band Devices.</a:t>
                      </a:r>
                      <a:endParaRPr lang="ko-KR" altLang="en-US" sz="1100" dirty="0"/>
                    </a:p>
                  </a:txBody>
                  <a:tcPr/>
                </a:tc>
                <a:tc>
                  <a:txBody>
                    <a:bodyPr/>
                    <a:lstStyle/>
                    <a:p>
                      <a:pPr marL="285750" marR="0" lvl="0" indent="-285750" algn="l" defTabSz="914400" rtl="0" eaLnBrk="1" fontAlgn="auto" latinLnBrk="1" hangingPunct="1">
                        <a:lnSpc>
                          <a:spcPct val="100000"/>
                        </a:lnSpc>
                        <a:spcBef>
                          <a:spcPts val="0"/>
                        </a:spcBef>
                        <a:spcAft>
                          <a:spcPts val="0"/>
                        </a:spcAft>
                        <a:buClrTx/>
                        <a:buSzTx/>
                        <a:buFont typeface="Arial" pitchFamily="34" charset="0"/>
                        <a:buChar char="•"/>
                        <a:tabLst/>
                        <a:defRPr/>
                      </a:pPr>
                      <a:r>
                        <a:rPr kumimoji="0" lang="en-US" altLang="ko-KR" sz="1100" b="0" i="0" u="none" strike="noStrike" kern="1200" cap="none" spc="0" normalizeH="0" baseline="0" noProof="0" dirty="0" smtClean="0">
                          <a:ln>
                            <a:noFill/>
                          </a:ln>
                          <a:solidFill>
                            <a:srgbClr val="000000"/>
                          </a:solidFill>
                          <a:effectLst/>
                          <a:uLnTx/>
                          <a:uFillTx/>
                          <a:latin typeface="+mn-lt"/>
                          <a:ea typeface="+mn-ea"/>
                          <a:cs typeface="+mn-cs"/>
                        </a:rPr>
                        <a:t>IEEE 802.19.1 </a:t>
                      </a:r>
                      <a:r>
                        <a:rPr lang="en-US" altLang="ko-KR" sz="1100" dirty="0" smtClean="0"/>
                        <a:t>draft standard </a:t>
                      </a:r>
                      <a:r>
                        <a:rPr kumimoji="0" lang="en-US" altLang="ko-KR" sz="1100" b="0" i="0" u="none" strike="noStrike" kern="1200" cap="none" spc="0" normalizeH="0" baseline="0" noProof="0" dirty="0" smtClean="0">
                          <a:ln>
                            <a:noFill/>
                          </a:ln>
                          <a:solidFill>
                            <a:srgbClr val="000000"/>
                          </a:solidFill>
                          <a:effectLst/>
                          <a:uLnTx/>
                          <a:uFillTx/>
                          <a:latin typeface="+mn-lt"/>
                          <a:ea typeface="+mn-ea"/>
                          <a:cs typeface="+mn-cs"/>
                        </a:rPr>
                        <a:t>does not provide coexistence of devices that use 2.4 GHz and 5GHz.</a:t>
                      </a:r>
                    </a:p>
                    <a:p>
                      <a:pPr marL="285750" marR="0" lvl="0" indent="-285750" algn="l" defTabSz="914400" rtl="0" eaLnBrk="1" fontAlgn="auto" latinLnBrk="1" hangingPunct="1">
                        <a:lnSpc>
                          <a:spcPct val="100000"/>
                        </a:lnSpc>
                        <a:spcBef>
                          <a:spcPts val="0"/>
                        </a:spcBef>
                        <a:spcAft>
                          <a:spcPts val="0"/>
                        </a:spcAft>
                        <a:buClrTx/>
                        <a:buSzTx/>
                        <a:buFont typeface="Arial" pitchFamily="34" charset="0"/>
                        <a:buChar char="•"/>
                        <a:tabLst/>
                        <a:defRPr/>
                      </a:pPr>
                      <a:r>
                        <a:rPr kumimoji="0" lang="en-US" altLang="ko-KR" sz="1100" b="0" i="0" u="none" strike="noStrike" kern="1200" cap="none" spc="0" normalizeH="0" baseline="0" noProof="0" dirty="0" smtClean="0">
                          <a:ln>
                            <a:noFill/>
                          </a:ln>
                          <a:solidFill>
                            <a:srgbClr val="000000"/>
                          </a:solidFill>
                          <a:effectLst/>
                          <a:uLnTx/>
                          <a:uFillTx/>
                          <a:latin typeface="+mn-lt"/>
                          <a:ea typeface="+mn-ea"/>
                          <a:cs typeface="+mn-cs"/>
                        </a:rPr>
                        <a:t>IEEE 802.19.1 </a:t>
                      </a:r>
                      <a:r>
                        <a:rPr lang="en-US" altLang="ko-KR" sz="1100" dirty="0" smtClean="0"/>
                        <a:t>draft standard </a:t>
                      </a:r>
                      <a:r>
                        <a:rPr kumimoji="0" lang="en-US" altLang="ko-KR" sz="1100" b="0" i="0" u="none" strike="noStrike" kern="1200" cap="none" spc="0" normalizeH="0" baseline="0" noProof="0" dirty="0" smtClean="0">
                          <a:ln>
                            <a:noFill/>
                          </a:ln>
                          <a:solidFill>
                            <a:srgbClr val="000000"/>
                          </a:solidFill>
                          <a:effectLst/>
                          <a:uLnTx/>
                          <a:uFillTx/>
                          <a:latin typeface="+mn-lt"/>
                          <a:ea typeface="+mn-ea"/>
                          <a:cs typeface="+mn-cs"/>
                        </a:rPr>
                        <a:t>solves the coexistence problem, but does not support resource management for providing better </a:t>
                      </a:r>
                      <a:r>
                        <a:rPr kumimoji="0" lang="en-US" altLang="ko-KR" sz="1100" b="0" i="0" u="none" strike="noStrike" kern="1200" cap="none" spc="0" normalizeH="0" baseline="0" noProof="0" dirty="0" err="1" smtClean="0">
                          <a:ln>
                            <a:noFill/>
                          </a:ln>
                          <a:solidFill>
                            <a:srgbClr val="000000"/>
                          </a:solidFill>
                          <a:effectLst/>
                          <a:uLnTx/>
                          <a:uFillTx/>
                          <a:latin typeface="+mn-lt"/>
                          <a:ea typeface="+mn-ea"/>
                          <a:cs typeface="+mn-cs"/>
                        </a:rPr>
                        <a:t>QoS</a:t>
                      </a:r>
                      <a:r>
                        <a:rPr kumimoji="0" lang="en-US" altLang="ko-KR" sz="1100" b="0" i="0" u="none" strike="noStrike" kern="1200" cap="none" spc="0" normalizeH="0" baseline="0" noProof="0" dirty="0" smtClean="0">
                          <a:ln>
                            <a:noFill/>
                          </a:ln>
                          <a:solidFill>
                            <a:srgbClr val="000000"/>
                          </a:solidFill>
                          <a:effectLst/>
                          <a:uLnTx/>
                          <a:uFillTx/>
                          <a:latin typeface="+mn-lt"/>
                          <a:ea typeface="+mn-ea"/>
                          <a:cs typeface="+mn-cs"/>
                        </a:rPr>
                        <a:t>.</a:t>
                      </a:r>
                    </a:p>
                    <a:p>
                      <a:pPr latinLnBrk="1"/>
                      <a:endParaRPr lang="ko-KR" altLang="en-US" sz="1100" dirty="0"/>
                    </a:p>
                  </a:txBody>
                  <a:tcPr/>
                </a:tc>
              </a:tr>
              <a:tr h="370840">
                <a:tc>
                  <a:txBody>
                    <a:bodyPr/>
                    <a:lstStyle/>
                    <a:p>
                      <a:pPr latinLnBrk="1"/>
                      <a:r>
                        <a:rPr lang="en-US" altLang="ko-KR" sz="1100" dirty="0" smtClean="0"/>
                        <a:t>IEEE 802.15.2 standard [2]</a:t>
                      </a:r>
                      <a:endParaRPr lang="ko-KR" altLang="en-US" sz="1100" dirty="0"/>
                    </a:p>
                  </a:txBody>
                  <a:tcPr/>
                </a:tc>
                <a:tc>
                  <a:txBody>
                    <a:bodyPr/>
                    <a:lstStyle/>
                    <a:p>
                      <a:pPr latinLnBrk="1"/>
                      <a:r>
                        <a:rPr lang="en-US" altLang="ko-KR" sz="1100" dirty="0" smtClean="0"/>
                        <a:t>IEEE 802.15.2 standard</a:t>
                      </a:r>
                      <a:r>
                        <a:rPr lang="en-US" altLang="ko-KR" sz="1100" baseline="0" dirty="0" smtClean="0"/>
                        <a:t> </a:t>
                      </a:r>
                      <a:r>
                        <a:rPr lang="en-US" altLang="ko-KR" sz="1100" dirty="0" smtClean="0"/>
                        <a:t>specifies </a:t>
                      </a:r>
                      <a:r>
                        <a:rPr lang="en-US" altLang="ko-KR" sz="1100" baseline="0" dirty="0" smtClean="0"/>
                        <a:t>coexistence of IEEE 802.15 devices (e.g., Bluetooth device) with other wireless devices (e.g., IEEE 802.11b device) operating in unlicensed frequency bands (2.4 GHz).</a:t>
                      </a:r>
                      <a:endParaRPr lang="ko-KR" altLang="en-US" sz="1100" dirty="0"/>
                    </a:p>
                  </a:txBody>
                  <a:tcPr/>
                </a:tc>
                <a:tc>
                  <a:txBody>
                    <a:bodyPr/>
                    <a:lstStyle/>
                    <a:p>
                      <a:pPr marL="285750" marR="0" lvl="0" indent="-285750" algn="l" defTabSz="914400" rtl="0" eaLnBrk="1" fontAlgn="auto" latinLnBrk="1" hangingPunct="1">
                        <a:lnSpc>
                          <a:spcPct val="100000"/>
                        </a:lnSpc>
                        <a:spcBef>
                          <a:spcPts val="0"/>
                        </a:spcBef>
                        <a:spcAft>
                          <a:spcPts val="0"/>
                        </a:spcAft>
                        <a:buClrTx/>
                        <a:buSzTx/>
                        <a:buFont typeface="Arial" pitchFamily="34" charset="0"/>
                        <a:buChar char="•"/>
                        <a:tabLst/>
                        <a:defRPr/>
                      </a:pPr>
                      <a:r>
                        <a:rPr kumimoji="0" lang="en-US" altLang="ko-KR" sz="1100" b="0" i="0" u="none" strike="noStrike" kern="1200" cap="none" spc="0" normalizeH="0" baseline="0" noProof="0" dirty="0" smtClean="0">
                          <a:ln>
                            <a:noFill/>
                          </a:ln>
                          <a:solidFill>
                            <a:srgbClr val="000000"/>
                          </a:solidFill>
                          <a:effectLst/>
                          <a:uLnTx/>
                          <a:uFillTx/>
                          <a:latin typeface="+mn-lt"/>
                          <a:ea typeface="+mn-ea"/>
                          <a:cs typeface="+mn-cs"/>
                        </a:rPr>
                        <a:t>IEEE 802.15.2 standard focuses on coexistence of WPAN device and WLAN device in 2.4 GHz, and thus cannot cope with radio interference in 5 GHz.</a:t>
                      </a:r>
                    </a:p>
                    <a:p>
                      <a:pPr latinLnBrk="1"/>
                      <a:endParaRPr lang="ko-KR" altLang="en-US" sz="1100" dirty="0"/>
                    </a:p>
                  </a:txBody>
                  <a:tcPr/>
                </a:tc>
              </a:tr>
              <a:tr h="370840">
                <a:tc>
                  <a:txBody>
                    <a:bodyPr/>
                    <a:lstStyle/>
                    <a:p>
                      <a:pPr latinLnBrk="1"/>
                      <a:r>
                        <a:rPr lang="en-US" altLang="ko-KR" sz="1100" dirty="0" smtClean="0"/>
                        <a:t>IEEE</a:t>
                      </a:r>
                      <a:r>
                        <a:rPr lang="en-US" altLang="ko-KR" sz="1100" baseline="0" dirty="0" smtClean="0"/>
                        <a:t> 802.11f standard [3]</a:t>
                      </a:r>
                      <a:endParaRPr lang="ko-KR" altLang="en-US" sz="1100" dirty="0"/>
                    </a:p>
                  </a:txBody>
                  <a:tcPr/>
                </a:tc>
                <a:tc>
                  <a:txBody>
                    <a:bodyPr/>
                    <a:lstStyle/>
                    <a:p>
                      <a:pPr latinLnBrk="1"/>
                      <a:r>
                        <a:rPr lang="en-US" altLang="ko-KR" sz="1100" dirty="0" smtClean="0"/>
                        <a:t>IAPP (Inter-Access Point Protocol) of IEEE 802.11f enables communications between WLAN APs.</a:t>
                      </a:r>
                      <a:endParaRPr lang="ko-KR" altLang="en-US" sz="1100" dirty="0"/>
                    </a:p>
                  </a:txBody>
                  <a:tcPr/>
                </a:tc>
                <a:tc>
                  <a:txBody>
                    <a:bodyPr/>
                    <a:lstStyle/>
                    <a:p>
                      <a:pPr marL="285750" indent="-285750" latinLnBrk="1">
                        <a:buFont typeface="Arial" pitchFamily="34" charset="0"/>
                        <a:buChar char="•"/>
                      </a:pPr>
                      <a:r>
                        <a:rPr lang="en-US" altLang="ko-KR" sz="1100" dirty="0" smtClean="0"/>
                        <a:t>IAPP is</a:t>
                      </a:r>
                      <a:r>
                        <a:rPr lang="en-US" altLang="ko-KR" sz="1100" baseline="0" dirty="0" smtClean="0"/>
                        <a:t> designed for WLAN and thus cannot support the networks (e.g., Bluetooth network and cellular network) that are not WLAN.</a:t>
                      </a:r>
                    </a:p>
                    <a:p>
                      <a:pPr marL="285750" indent="-285750" latinLnBrk="1">
                        <a:buFont typeface="Arial" pitchFamily="34" charset="0"/>
                        <a:buChar char="•"/>
                      </a:pPr>
                      <a:r>
                        <a:rPr lang="en-US" altLang="ko-KR" sz="1100" baseline="0" dirty="0" smtClean="0"/>
                        <a:t>IEEE 802.11f  standard does not specify use of IAPP for resource management.</a:t>
                      </a:r>
                    </a:p>
                  </a:txBody>
                  <a:tcPr/>
                </a:tc>
              </a:tr>
              <a:tr h="370840">
                <a:tc>
                  <a:txBody>
                    <a:bodyPr/>
                    <a:lstStyle/>
                    <a:p>
                      <a:pPr latinLnBrk="1"/>
                      <a:r>
                        <a:rPr lang="en-US" altLang="ko-KR" sz="1100" dirty="0" smtClean="0"/>
                        <a:t>IETF RFC</a:t>
                      </a:r>
                      <a:r>
                        <a:rPr lang="en-US" altLang="ko-KR" sz="1100" baseline="0" dirty="0" smtClean="0"/>
                        <a:t> 5415 standard [4]</a:t>
                      </a:r>
                      <a:endParaRPr lang="ko-KR" altLang="en-US" sz="1100" dirty="0"/>
                    </a:p>
                  </a:txBody>
                  <a:tcPr/>
                </a:tc>
                <a:tc>
                  <a:txBody>
                    <a:bodyPr/>
                    <a:lstStyle/>
                    <a:p>
                      <a:pPr latinLnBrk="1"/>
                      <a:r>
                        <a:rPr lang="en-US" altLang="ko-KR" sz="1100" dirty="0" smtClean="0"/>
                        <a:t>CAPWAP (Control And Provisioning of Wireless Access Points)</a:t>
                      </a:r>
                      <a:r>
                        <a:rPr lang="en-US" altLang="ko-KR" sz="1100" baseline="0" dirty="0" smtClean="0"/>
                        <a:t> of RFC 5415 enables AC to manage WLAN APs.</a:t>
                      </a:r>
                      <a:endParaRPr lang="ko-KR" altLang="en-US" sz="1100" dirty="0"/>
                    </a:p>
                  </a:txBody>
                  <a:tcPr/>
                </a:tc>
                <a:tc>
                  <a:txBody>
                    <a:bodyPr/>
                    <a:lstStyle/>
                    <a:p>
                      <a:pPr marL="285750" indent="-285750" latinLnBrk="1">
                        <a:buFont typeface="Arial" pitchFamily="34" charset="0"/>
                        <a:buChar char="•"/>
                      </a:pPr>
                      <a:r>
                        <a:rPr lang="en-US" altLang="ko-KR" sz="1100" dirty="0" smtClean="0"/>
                        <a:t>CAPWAP is</a:t>
                      </a:r>
                      <a:r>
                        <a:rPr lang="en-US" altLang="ko-KR" sz="1100" baseline="0" dirty="0" smtClean="0"/>
                        <a:t> designed for WLAN and thus cannot support the networks (e.g., Bluetooth </a:t>
                      </a:r>
                      <a:r>
                        <a:rPr lang="en-US" altLang="ko-KR" sz="1100" u="none" baseline="0" dirty="0" smtClean="0">
                          <a:solidFill>
                            <a:schemeClr val="tx1"/>
                          </a:solidFill>
                        </a:rPr>
                        <a:t>network and cellular network) that are not WLAN.</a:t>
                      </a:r>
                    </a:p>
                    <a:p>
                      <a:pPr marL="285750" indent="-285750" latinLnBrk="1">
                        <a:buFont typeface="Arial" pitchFamily="34" charset="0"/>
                        <a:buChar char="•"/>
                      </a:pPr>
                      <a:r>
                        <a:rPr lang="en-US" altLang="ko-KR" sz="1100" u="none" baseline="0" dirty="0" smtClean="0">
                          <a:solidFill>
                            <a:schemeClr val="tx1"/>
                          </a:solidFill>
                        </a:rPr>
                        <a:t>CAPWAP operates over UDP but does not define how an MN to monitor and control link layers (physical layer and data link layer) for resource management.</a:t>
                      </a:r>
                      <a:endParaRPr lang="ko-KR" altLang="en-US" sz="1100" u="none" dirty="0">
                        <a:solidFill>
                          <a:schemeClr val="tx1"/>
                        </a:solidFill>
                      </a:endParaRPr>
                    </a:p>
                  </a:txBody>
                  <a:tcPr/>
                </a:tc>
              </a:tr>
            </a:tbl>
          </a:graphicData>
        </a:graphic>
      </p:graphicFrame>
      <p:sp>
        <p:nvSpPr>
          <p:cNvPr id="4" name="슬라이드 번호 개체 틀 3"/>
          <p:cNvSpPr>
            <a:spLocks noGrp="1"/>
          </p:cNvSpPr>
          <p:nvPr>
            <p:ph type="sldNum" sz="quarter" idx="11"/>
          </p:nvPr>
        </p:nvSpPr>
        <p:spPr>
          <a:xfrm>
            <a:off x="8422704" y="6432376"/>
            <a:ext cx="685800" cy="381000"/>
          </a:xfrm>
        </p:spPr>
        <p:txBody>
          <a:bodyPr/>
          <a:lstStyle/>
          <a:p>
            <a:fld id="{F29C0F80-CD8F-472D-AFB6-6F74E86F726D}" type="slidenum">
              <a:rPr lang="en-US" altLang="ja-JP" smtClean="0">
                <a:solidFill>
                  <a:srgbClr val="000000"/>
                </a:solidFill>
              </a:rPr>
              <a:pPr/>
              <a:t>8</a:t>
            </a:fld>
            <a:endParaRPr lang="en-US" altLang="ja-JP">
              <a:solidFill>
                <a:srgbClr val="000000"/>
              </a:solidFill>
            </a:endParaRPr>
          </a:p>
        </p:txBody>
      </p:sp>
      <p:sp>
        <p:nvSpPr>
          <p:cNvPr id="7" name="내용 개체 틀 2"/>
          <p:cNvSpPr txBox="1">
            <a:spLocks/>
          </p:cNvSpPr>
          <p:nvPr/>
        </p:nvSpPr>
        <p:spPr bwMode="auto">
          <a:xfrm>
            <a:off x="252759" y="5229200"/>
            <a:ext cx="8639720" cy="1368152"/>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80988" indent="-280988" algn="l" defTabSz="762000" rtl="0" eaLnBrk="0" fontAlgn="base" hangingPunct="0">
              <a:lnSpc>
                <a:spcPct val="90000"/>
              </a:lnSpc>
              <a:spcBef>
                <a:spcPct val="40000"/>
              </a:spcBef>
              <a:spcAft>
                <a:spcPct val="0"/>
              </a:spcAft>
              <a:buClr>
                <a:schemeClr val="tx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tx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a:lstStyle>
          <a:p>
            <a:pPr algn="just">
              <a:buFont typeface="Arial" panose="020B0604020202020204" pitchFamily="34" charset="0"/>
              <a:buChar char="•"/>
            </a:pPr>
            <a:r>
              <a:rPr lang="en-US" altLang="ko-KR" sz="1800" dirty="0" smtClean="0"/>
              <a:t> Requirements for resource management in heterogeneous networks</a:t>
            </a:r>
            <a:endParaRPr lang="en-US" altLang="ko-KR" sz="1600" dirty="0" smtClean="0"/>
          </a:p>
          <a:p>
            <a:pPr marL="452438" lvl="1" algn="just">
              <a:buFont typeface="Wingdings" pitchFamily="2" charset="2"/>
              <a:buChar char="Ø"/>
            </a:pPr>
            <a:r>
              <a:rPr lang="en-US" altLang="ko-KR" sz="1600" dirty="0" smtClean="0"/>
              <a:t>Resources should be allocated for the networks that use various communication technologies (e.g., WLAN and LTE operating in 5GHz band) and </a:t>
            </a:r>
            <a:r>
              <a:rPr lang="en-US" altLang="ko-KR" sz="1600" dirty="0"/>
              <a:t>various frequency bands (e.g., 2.4GHz band and 5 GHz band</a:t>
            </a:r>
            <a:r>
              <a:rPr lang="en-US" altLang="ko-KR" sz="1600" dirty="0" smtClean="0"/>
              <a:t>). </a:t>
            </a:r>
          </a:p>
          <a:p>
            <a:pPr marL="452438" lvl="1" algn="just">
              <a:buFont typeface="Wingdings" pitchFamily="2" charset="2"/>
              <a:buChar char="Ø"/>
            </a:pPr>
            <a:r>
              <a:rPr lang="en-US" altLang="ko-KR" sz="1600" dirty="0" smtClean="0"/>
              <a:t>AP should manage its own resources by </a:t>
            </a:r>
            <a:r>
              <a:rPr lang="en-US" altLang="ko-KR" sz="1600" dirty="0"/>
              <a:t>monitoring and controlling link layers (physical layer and data link layer</a:t>
            </a:r>
            <a:r>
              <a:rPr lang="en-US" altLang="ko-KR" sz="1600" dirty="0" smtClean="0"/>
              <a:t>).</a:t>
            </a:r>
            <a:endParaRPr lang="ko-KR" altLang="en-US" sz="1600" dirty="0"/>
          </a:p>
        </p:txBody>
      </p:sp>
    </p:spTree>
    <p:extLst>
      <p:ext uri="{BB962C8B-B14F-4D97-AF65-F5344CB8AC3E}">
        <p14:creationId xmlns:p14="http://schemas.microsoft.com/office/powerpoint/2010/main" val="346120290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Media Independent Services Framework for Resource Management in Heterogeneous Networks</a:t>
            </a:r>
            <a:endParaRPr lang="ko-KR" altLang="en-US" sz="2800" dirty="0"/>
          </a:p>
        </p:txBody>
      </p:sp>
      <p:sp>
        <p:nvSpPr>
          <p:cNvPr id="3" name="내용 개체 틀 2"/>
          <p:cNvSpPr>
            <a:spLocks noGrp="1"/>
          </p:cNvSpPr>
          <p:nvPr>
            <p:ph idx="1"/>
          </p:nvPr>
        </p:nvSpPr>
        <p:spPr>
          <a:xfrm>
            <a:off x="251520" y="1268760"/>
            <a:ext cx="8640959" cy="4968552"/>
          </a:xfrm>
        </p:spPr>
        <p:txBody>
          <a:bodyPr/>
          <a:lstStyle/>
          <a:p>
            <a:pPr algn="just">
              <a:lnSpc>
                <a:spcPts val="2000"/>
              </a:lnSpc>
            </a:pPr>
            <a:r>
              <a:rPr lang="en-US" altLang="ko-KR" dirty="0" smtClean="0"/>
              <a:t>Media Independent Services </a:t>
            </a:r>
            <a:r>
              <a:rPr lang="en-US" altLang="ko-KR" dirty="0"/>
              <a:t>F</a:t>
            </a:r>
            <a:r>
              <a:rPr lang="en-US" altLang="ko-KR" dirty="0" smtClean="0"/>
              <a:t>ramework of IEEE 802.21 standard can be </a:t>
            </a:r>
            <a:r>
              <a:rPr lang="en-US" altLang="ko-KR" dirty="0"/>
              <a:t>a common platform to support </a:t>
            </a:r>
            <a:r>
              <a:rPr lang="en-US" altLang="ko-KR" dirty="0" smtClean="0"/>
              <a:t>resource management in heterogeneous </a:t>
            </a:r>
            <a:r>
              <a:rPr lang="en-US" altLang="ko-KR" dirty="0"/>
              <a:t>networks</a:t>
            </a:r>
            <a:r>
              <a:rPr lang="en-US" altLang="ko-KR" dirty="0" smtClean="0"/>
              <a:t>.</a:t>
            </a:r>
          </a:p>
          <a:p>
            <a:pPr marL="0" indent="0" algn="just">
              <a:lnSpc>
                <a:spcPts val="2000"/>
              </a:lnSpc>
              <a:buNone/>
            </a:pPr>
            <a:endParaRPr lang="en-US" altLang="ko-KR" dirty="0" smtClean="0"/>
          </a:p>
          <a:p>
            <a:pPr marL="447675" lvl="1" algn="just">
              <a:lnSpc>
                <a:spcPts val="2000"/>
              </a:lnSpc>
              <a:buClr>
                <a:srgbClr val="000000"/>
              </a:buClr>
              <a:buFont typeface="Wingdings" pitchFamily="2" charset="2"/>
              <a:buChar char="Ø"/>
              <a:tabLst>
                <a:tab pos="447675" algn="l"/>
              </a:tabLst>
            </a:pPr>
            <a:r>
              <a:rPr lang="en-US" altLang="ko-KR" sz="2000" dirty="0" smtClean="0">
                <a:solidFill>
                  <a:srgbClr val="000000"/>
                </a:solidFill>
              </a:rPr>
              <a:t>Media Independent Services Framework of IEEE 802.21 supported seamless handover between networks using various </a:t>
            </a:r>
            <a:r>
              <a:rPr lang="en-US" altLang="ko-KR" sz="2000" dirty="0"/>
              <a:t>communication technologies </a:t>
            </a:r>
            <a:r>
              <a:rPr lang="en-US" altLang="ko-KR" sz="2000" dirty="0" smtClean="0"/>
              <a:t>and various frequency bands.</a:t>
            </a:r>
          </a:p>
          <a:p>
            <a:pPr marL="628650" lvl="1" indent="-185738" algn="just">
              <a:lnSpc>
                <a:spcPts val="2000"/>
              </a:lnSpc>
              <a:buClr>
                <a:srgbClr val="000000"/>
              </a:buClr>
              <a:buNone/>
            </a:pPr>
            <a:r>
              <a:rPr lang="en-US" altLang="ko-KR" sz="2000" dirty="0" smtClean="0">
                <a:sym typeface="Wingdings" pitchFamily="2" charset="2"/>
              </a:rPr>
              <a:t>Media Independent Services </a:t>
            </a:r>
            <a:r>
              <a:rPr lang="en-US" altLang="ko-KR" sz="2000" dirty="0">
                <a:sym typeface="Wingdings" pitchFamily="2" charset="2"/>
              </a:rPr>
              <a:t>F</a:t>
            </a:r>
            <a:r>
              <a:rPr lang="en-US" altLang="ko-KR" sz="2000" dirty="0" smtClean="0">
                <a:sym typeface="Wingdings" pitchFamily="2" charset="2"/>
              </a:rPr>
              <a:t>ramework is appropriate for resource management in heterogeneous</a:t>
            </a:r>
            <a:r>
              <a:rPr lang="en-US" altLang="ko-KR" sz="2000" dirty="0" smtClean="0"/>
              <a:t> </a:t>
            </a:r>
            <a:r>
              <a:rPr lang="en-US" altLang="ko-KR" sz="2000" dirty="0"/>
              <a:t>networks that use various communication technologies </a:t>
            </a:r>
            <a:r>
              <a:rPr lang="en-US" altLang="ko-KR" sz="2000" dirty="0" smtClean="0"/>
              <a:t>and </a:t>
            </a:r>
            <a:r>
              <a:rPr lang="en-US" altLang="ko-KR" sz="2000" dirty="0"/>
              <a:t>various frequency </a:t>
            </a:r>
            <a:r>
              <a:rPr lang="en-US" altLang="ko-KR" sz="2000" dirty="0" smtClean="0"/>
              <a:t>bands.</a:t>
            </a:r>
          </a:p>
          <a:p>
            <a:pPr marL="628650" lvl="1" indent="-185738" algn="just">
              <a:lnSpc>
                <a:spcPts val="2000"/>
              </a:lnSpc>
              <a:buClr>
                <a:srgbClr val="000000"/>
              </a:buClr>
              <a:buNone/>
            </a:pPr>
            <a:r>
              <a:rPr lang="en-US" altLang="ko-KR" sz="2000" dirty="0" smtClean="0"/>
              <a:t> </a:t>
            </a:r>
          </a:p>
          <a:p>
            <a:pPr marL="447675" lvl="1" algn="just">
              <a:lnSpc>
                <a:spcPts val="2000"/>
              </a:lnSpc>
              <a:buClr>
                <a:srgbClr val="000000"/>
              </a:buClr>
              <a:buFont typeface="Wingdings" pitchFamily="2" charset="2"/>
              <a:buChar char="Ø"/>
              <a:tabLst>
                <a:tab pos="447675" algn="l"/>
              </a:tabLst>
            </a:pPr>
            <a:r>
              <a:rPr lang="en-US" altLang="ko-KR" sz="2000" dirty="0" smtClean="0">
                <a:solidFill>
                  <a:srgbClr val="000000"/>
                </a:solidFill>
              </a:rPr>
              <a:t>MIES (Media Independent Event Service) helps MN to monitor link status, and MICS (Media Independent Command Service) helps MN to control its link layers (physical layer and data link layer).</a:t>
            </a:r>
          </a:p>
          <a:p>
            <a:pPr marL="628650" lvl="1" indent="-185738" algn="just">
              <a:lnSpc>
                <a:spcPts val="2000"/>
              </a:lnSpc>
              <a:buClr>
                <a:srgbClr val="000000"/>
              </a:buClr>
              <a:buNone/>
              <a:tabLst>
                <a:tab pos="447675" algn="l"/>
              </a:tabLst>
            </a:pPr>
            <a:r>
              <a:rPr lang="en-US" altLang="ko-KR" sz="2000" dirty="0">
                <a:sym typeface="Wingdings" pitchFamily="2" charset="2"/>
              </a:rPr>
              <a:t> Media </a:t>
            </a:r>
            <a:r>
              <a:rPr lang="en-US" altLang="ko-KR" sz="2000" dirty="0" smtClean="0">
                <a:sym typeface="Wingdings" pitchFamily="2" charset="2"/>
              </a:rPr>
              <a:t>Independent Services </a:t>
            </a:r>
            <a:r>
              <a:rPr lang="en-US" altLang="ko-KR" sz="2000" dirty="0">
                <a:sym typeface="Wingdings" pitchFamily="2" charset="2"/>
              </a:rPr>
              <a:t>F</a:t>
            </a:r>
            <a:r>
              <a:rPr lang="en-US" altLang="ko-KR" sz="2000" dirty="0" smtClean="0">
                <a:sym typeface="Wingdings" pitchFamily="2" charset="2"/>
              </a:rPr>
              <a:t>ramework </a:t>
            </a:r>
            <a:r>
              <a:rPr lang="en-US" altLang="ko-KR" sz="2000" dirty="0">
                <a:sym typeface="Wingdings" pitchFamily="2" charset="2"/>
              </a:rPr>
              <a:t>enables MN to monitor and control its link layers for resource management</a:t>
            </a:r>
            <a:r>
              <a:rPr lang="en-US" altLang="ko-KR" sz="2000" dirty="0" smtClean="0">
                <a:sym typeface="Wingdings" pitchFamily="2" charset="2"/>
              </a:rPr>
              <a:t>.</a:t>
            </a:r>
            <a:endParaRPr lang="en-US" altLang="ko-KR" sz="2000" dirty="0"/>
          </a:p>
        </p:txBody>
      </p:sp>
      <p:sp>
        <p:nvSpPr>
          <p:cNvPr id="4" name="슬라이드 번호 개체 틀 3"/>
          <p:cNvSpPr>
            <a:spLocks noGrp="1"/>
          </p:cNvSpPr>
          <p:nvPr>
            <p:ph type="sldNum" sz="quarter" idx="11"/>
          </p:nvPr>
        </p:nvSpPr>
        <p:spPr>
          <a:xfrm>
            <a:off x="8422704" y="6504384"/>
            <a:ext cx="685800" cy="381000"/>
          </a:xfrm>
        </p:spPr>
        <p:txBody>
          <a:bodyPr/>
          <a:lstStyle/>
          <a:p>
            <a:fld id="{F29C0F80-CD8F-472D-AFB6-6F74E86F726D}" type="slidenum">
              <a:rPr lang="en-US" altLang="ja-JP" smtClean="0">
                <a:solidFill>
                  <a:srgbClr val="000000"/>
                </a:solidFill>
              </a:rPr>
              <a:pPr/>
              <a:t>9</a:t>
            </a:fld>
            <a:endParaRPr lang="en-US" altLang="ja-JP">
              <a:solidFill>
                <a:srgbClr val="000000"/>
              </a:solidFill>
            </a:endParaRPr>
          </a:p>
        </p:txBody>
      </p:sp>
    </p:spTree>
    <p:extLst>
      <p:ext uri="{BB962C8B-B14F-4D97-AF65-F5344CB8AC3E}">
        <p14:creationId xmlns:p14="http://schemas.microsoft.com/office/powerpoint/2010/main" val="10990541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8890</TotalTime>
  <Words>2322</Words>
  <Application>Microsoft Office PowerPoint</Application>
  <PresentationFormat>화면 슬라이드 쇼(4:3)</PresentationFormat>
  <Paragraphs>344</Paragraphs>
  <Slides>17</Slides>
  <Notes>3</Notes>
  <HiddenSlides>0</HiddenSlides>
  <MMClips>0</MMClips>
  <ScaleCrop>false</ScaleCrop>
  <HeadingPairs>
    <vt:vector size="4" baseType="variant">
      <vt:variant>
        <vt:lpstr>테마</vt:lpstr>
      </vt:variant>
      <vt:variant>
        <vt:i4>1</vt:i4>
      </vt:variant>
      <vt:variant>
        <vt:lpstr>슬라이드 제목</vt:lpstr>
      </vt:variant>
      <vt:variant>
        <vt:i4>17</vt:i4>
      </vt:variant>
    </vt:vector>
  </HeadingPairs>
  <TitlesOfParts>
    <vt:vector size="18" baseType="lpstr">
      <vt:lpstr>blank presentation</vt:lpstr>
      <vt:lpstr>PowerPoint 프레젠테이션</vt:lpstr>
      <vt:lpstr>PowerPoint 프레젠테이션</vt:lpstr>
      <vt:lpstr>Coexistence Problem in Heterogeneous Networks: WLAN Example – 2.4 GHz band</vt:lpstr>
      <vt:lpstr>Coexistence Problem in Heterogeneous Networks: WLAN Example – 5 GHz band</vt:lpstr>
      <vt:lpstr>PowerPoint 프레젠테이션</vt:lpstr>
      <vt:lpstr>Resource Management in Heterogeneous Networks to Provide Better QoS</vt:lpstr>
      <vt:lpstr>Resource Management in Heterogeneous Networks to Provide Better QoS (Cont’d)</vt:lpstr>
      <vt:lpstr>Related Works in Previous Standards</vt:lpstr>
      <vt:lpstr>Media Independent Services Framework for Resource Management in Heterogeneous Networks</vt:lpstr>
      <vt:lpstr>Media Independent Services Framework for Harmonizing Resource Management in Heterogeneous Networks</vt:lpstr>
      <vt:lpstr>Use case 1: Harmonizing Radio resource management based on link status of MN </vt:lpstr>
      <vt:lpstr>Use case 2: Radio resource management based on  link status of AP</vt:lpstr>
      <vt:lpstr>Use case 3: Radio resource management based on  link status of neighboring AP</vt:lpstr>
      <vt:lpstr>Use case 4: Radio resource management by AC</vt:lpstr>
      <vt:lpstr>Needs of Resource Management  for Other Media Independent Service Use Cases </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ETRI</cp:lastModifiedBy>
  <cp:revision>1114</cp:revision>
  <cp:lastPrinted>2012-05-01T00:28:57Z</cp:lastPrinted>
  <dcterms:created xsi:type="dcterms:W3CDTF">2012-04-29T17:31:25Z</dcterms:created>
  <dcterms:modified xsi:type="dcterms:W3CDTF">2014-01-18T12:28:48Z</dcterms:modified>
</cp:coreProperties>
</file>