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1"/>
  </p:notesMasterIdLst>
  <p:handoutMasterIdLst>
    <p:handoutMasterId r:id="rId22"/>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1023" r:id="rId14"/>
    <p:sldId id="1024" r:id="rId15"/>
    <p:sldId id="1018" r:id="rId16"/>
    <p:sldId id="1025" r:id="rId17"/>
    <p:sldId id="1021" r:id="rId18"/>
    <p:sldId id="1008" r:id="rId19"/>
    <p:sldId id="1009" r:id="rId20"/>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823" autoAdjust="0"/>
    <p:restoredTop sz="84615" autoAdjust="0"/>
  </p:normalViewPr>
  <p:slideViewPr>
    <p:cSldViewPr snapToGrid="0" snapToObjects="1">
      <p:cViewPr varScale="1">
        <p:scale>
          <a:sx n="45" d="100"/>
          <a:sy n="45" d="100"/>
        </p:scale>
        <p:origin x="-1080"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1147"/>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17</a:t>
            </a:fld>
            <a:endParaRPr lang="en-US" altLang="zh-TW"/>
          </a:p>
        </p:txBody>
      </p:sp>
    </p:spTree>
    <p:extLst>
      <p:ext uri="{BB962C8B-B14F-4D97-AF65-F5344CB8AC3E}">
        <p14:creationId xmlns="" xmlns:p14="http://schemas.microsoft.com/office/powerpoint/2010/main" val="47222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0176</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Nov </a:t>
            </a:r>
            <a:r>
              <a:rPr lang="en-US" altLang="zh-CN" sz="2400" dirty="0" smtClean="0">
                <a:solidFill>
                  <a:srgbClr val="FF0000"/>
                </a:solidFill>
                <a:latin typeface="Times New Roman" pitchFamily="18" charset="0"/>
                <a:cs typeface="Times New Roman" pitchFamily="18" charset="0"/>
              </a:rPr>
              <a:t>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Nov </a:t>
            </a:r>
            <a:r>
              <a:rPr lang="en-US" altLang="zh-CN" sz="2400" b="0" dirty="0" smtClean="0">
                <a:solidFill>
                  <a:srgbClr val="FF0000"/>
                </a:solidFill>
                <a:latin typeface="Times New Roman" pitchFamily="18" charset="0"/>
                <a:cs typeface="Times New Roman" pitchFamily="18" charset="0"/>
              </a:rPr>
              <a:t>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59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Dallas,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Nov </a:t>
            </a:r>
            <a:r>
              <a:rPr lang="en-US" altLang="ko-KR" dirty="0" smtClean="0"/>
              <a:t>2013</a:t>
            </a:r>
          </a:p>
          <a:p>
            <a:r>
              <a:rPr lang="en-US" altLang="zh-CN" dirty="0" smtClean="0"/>
              <a:t>Sessions: </a:t>
            </a:r>
            <a:r>
              <a:rPr lang="en-US" altLang="zh-CN" b="1" dirty="0" err="1" smtClean="0"/>
              <a:t>Thur</a:t>
            </a:r>
            <a:r>
              <a:rPr lang="en-US" altLang="zh-CN" b="1" dirty="0" smtClean="0"/>
              <a:t> AM1, AM2, PM1</a:t>
            </a:r>
            <a:endParaRPr lang="en-US" altLang="zh-CN" b="1" dirty="0" smtClean="0"/>
          </a:p>
          <a:p>
            <a:r>
              <a:rPr lang="en-US" altLang="zh-CN" dirty="0" smtClean="0"/>
              <a:t>Sponsor </a:t>
            </a:r>
            <a:r>
              <a:rPr lang="en-US" altLang="zh-CN" dirty="0" smtClean="0"/>
              <a:t>Ballot </a:t>
            </a:r>
            <a:r>
              <a:rPr lang="en-US" altLang="zh-CN" dirty="0" smtClean="0"/>
              <a:t>comments and </a:t>
            </a:r>
            <a:r>
              <a:rPr lang="en-US" altLang="zh-CN" dirty="0" smtClean="0"/>
              <a:t>resolution </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 </a:t>
            </a:r>
            <a:r>
              <a:rPr lang="en-US" altLang="zh-CN" dirty="0" smtClean="0"/>
              <a:t>(20)</a:t>
            </a:r>
            <a:endParaRPr lang="en-US" dirty="0"/>
          </a:p>
        </p:txBody>
      </p:sp>
      <p:sp>
        <p:nvSpPr>
          <p:cNvPr id="2" name="Content Placeholder 1"/>
          <p:cNvSpPr>
            <a:spLocks noGrp="1"/>
          </p:cNvSpPr>
          <p:nvPr>
            <p:ph idx="1"/>
          </p:nvPr>
        </p:nvSpPr>
        <p:spPr/>
        <p:txBody>
          <a:bodyPr>
            <a:normAutofit fontScale="92500" lnSpcReduction="20000"/>
          </a:bodyPr>
          <a:lstStyle/>
          <a:p>
            <a:r>
              <a:rPr lang="en-US" altLang="zh-CN" dirty="0" smtClean="0"/>
              <a:t>Nov </a:t>
            </a:r>
            <a:r>
              <a:rPr lang="en-US" altLang="zh-CN" dirty="0" smtClean="0"/>
              <a:t>2013</a:t>
            </a:r>
          </a:p>
          <a:p>
            <a:r>
              <a:rPr lang="en-US" altLang="ko-KR" dirty="0" smtClean="0"/>
              <a:t>Sponsor </a:t>
            </a:r>
            <a:r>
              <a:rPr lang="en-US" altLang="ko-KR" dirty="0" smtClean="0"/>
              <a:t>ballot </a:t>
            </a:r>
            <a:r>
              <a:rPr lang="en-US" altLang="ko-KR" dirty="0" err="1" smtClean="0"/>
              <a:t>recir</a:t>
            </a:r>
            <a:r>
              <a:rPr lang="en-US" altLang="ko-KR" dirty="0" smtClean="0"/>
              <a:t> on</a:t>
            </a:r>
            <a:r>
              <a:rPr lang="en-US" altLang="zh-CN" dirty="0" smtClean="0"/>
              <a:t>: IEEE </a:t>
            </a:r>
            <a:r>
              <a:rPr lang="en-US" altLang="zh-CN" dirty="0" smtClean="0"/>
              <a:t>P802.21c/D06 </a:t>
            </a:r>
            <a:r>
              <a:rPr lang="en-US" altLang="zh-CN" dirty="0" smtClean="0"/>
              <a:t>from </a:t>
            </a:r>
            <a:r>
              <a:rPr lang="en-US" altLang="zh-CN" dirty="0" smtClean="0"/>
              <a:t>Oct 14 to Nov 13, 2013</a:t>
            </a:r>
          </a:p>
          <a:p>
            <a:r>
              <a:rPr lang="en-US" altLang="zh-CN" dirty="0" smtClean="0"/>
              <a:t>75 eligible to vote</a:t>
            </a:r>
          </a:p>
          <a:p>
            <a:r>
              <a:rPr lang="en-US" altLang="zh-CN" dirty="0" smtClean="0"/>
              <a:t>63 votes received (84% returned)</a:t>
            </a:r>
            <a:endParaRPr lang="en-US" altLang="zh-CN" dirty="0" smtClean="0"/>
          </a:p>
          <a:p>
            <a:pPr lvl="1"/>
            <a:r>
              <a:rPr lang="en-US" altLang="zh-CN" dirty="0" smtClean="0"/>
              <a:t>55 affirmative, 4 negative, </a:t>
            </a:r>
            <a:r>
              <a:rPr lang="en-US" altLang="zh-CN" dirty="0" smtClean="0"/>
              <a:t>4 abstain. </a:t>
            </a:r>
            <a:endParaRPr lang="en-US" altLang="zh-CN" dirty="0" smtClean="0"/>
          </a:p>
          <a:p>
            <a:pPr lvl="1"/>
            <a:r>
              <a:rPr lang="en-US" altLang="zh-CN" dirty="0" smtClean="0"/>
              <a:t>Affirmative rate: 93%</a:t>
            </a:r>
          </a:p>
          <a:p>
            <a:pPr lvl="1"/>
            <a:r>
              <a:rPr lang="en-US" altLang="zh-CN" dirty="0" smtClean="0"/>
              <a:t>Result</a:t>
            </a:r>
            <a:r>
              <a:rPr lang="en-US" altLang="zh-CN" dirty="0" smtClean="0"/>
              <a:t>: approved.</a:t>
            </a:r>
          </a:p>
          <a:p>
            <a:pPr lvl="1"/>
            <a:r>
              <a:rPr lang="en-US" altLang="ko-KR" dirty="0" smtClean="0"/>
              <a:t>60 </a:t>
            </a:r>
            <a:r>
              <a:rPr lang="en-US" altLang="ko-KR" dirty="0" smtClean="0"/>
              <a:t>comments: </a:t>
            </a:r>
            <a:r>
              <a:rPr lang="en-US" altLang="ko-KR" dirty="0" smtClean="0"/>
              <a:t>28 compulsory </a:t>
            </a:r>
          </a:p>
          <a:p>
            <a:pPr lvl="1"/>
            <a:r>
              <a:rPr lang="en-US" altLang="ko-KR" dirty="0" smtClean="0"/>
              <a:t>6 more editorial comments to be added</a:t>
            </a:r>
            <a:endParaRPr lang="en-US" altLang="ko-KR" dirty="0" smtClean="0"/>
          </a:p>
          <a:p>
            <a:r>
              <a:rPr lang="en-US" altLang="zh-CN" dirty="0" smtClean="0"/>
              <a:t>All comments are resolved as shown in comments resolution file (21-13-0219-01)</a:t>
            </a:r>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dirty="0" smtClean="0"/>
              <a:t>WG Ballot #6 summary</a:t>
            </a:r>
            <a:endParaRPr lang="ko-KR" altLang="en-US" dirty="0" smtClean="0"/>
          </a:p>
        </p:txBody>
      </p:sp>
      <p:sp>
        <p:nvSpPr>
          <p:cNvPr id="36866" name="내용 개체 틀 2"/>
          <p:cNvSpPr>
            <a:spLocks noGrp="1"/>
          </p:cNvSpPr>
          <p:nvPr>
            <p:ph idx="1"/>
          </p:nvPr>
        </p:nvSpPr>
        <p:spPr/>
        <p:txBody>
          <a:bodyPr>
            <a:normAutofit fontScale="40000" lnSpcReduction="20000"/>
          </a:bodyPr>
          <a:lstStyle/>
          <a:p>
            <a:r>
              <a:rPr lang="en-US" altLang="ko-KR" dirty="0" smtClean="0"/>
              <a:t>LB#6: WG ballot on: IEEE P802.21c/D01 from October 10 to November 9, 2012</a:t>
            </a:r>
          </a:p>
          <a:p>
            <a:pPr lvl="1"/>
            <a:r>
              <a:rPr lang="en-US" altLang="ko-KR" dirty="0" smtClean="0"/>
              <a:t>46.7% approval;.</a:t>
            </a:r>
          </a:p>
          <a:p>
            <a:pPr lvl="1"/>
            <a:r>
              <a:rPr lang="en-US" altLang="ko-KR" dirty="0" smtClean="0"/>
              <a:t>283 comments: 130 editorial, 153 technical</a:t>
            </a:r>
          </a:p>
          <a:p>
            <a:pPr lvl="1"/>
            <a:r>
              <a:rPr lang="en-US" altLang="ko-KR" dirty="0" smtClean="0"/>
              <a:t>Comments resolution file: </a:t>
            </a:r>
            <a:r>
              <a:rPr lang="en-US" altLang="zh-CN" dirty="0" smtClean="0"/>
              <a:t>21-12-0165-10</a:t>
            </a:r>
          </a:p>
          <a:p>
            <a:pPr lvl="1"/>
            <a:r>
              <a:rPr lang="en-US" altLang="ko-KR" dirty="0" smtClean="0"/>
              <a:t>https://mentor.ieee.org/802.21/dcn/12/21-12-0165-10-srho-lb-comments-and-resolution.xlsx</a:t>
            </a:r>
          </a:p>
          <a:p>
            <a:r>
              <a:rPr lang="en-US" altLang="ko-KR" dirty="0" smtClean="0"/>
              <a:t>LB#6a: WG 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technical</a:t>
            </a:r>
          </a:p>
          <a:p>
            <a:pPr lvl="1"/>
            <a:r>
              <a:rPr lang="en-US" altLang="ko-KR" dirty="0" smtClean="0"/>
              <a:t>Comments resolution file: </a:t>
            </a:r>
            <a:r>
              <a:rPr lang="en-US" altLang="zh-CN" dirty="0" smtClean="0"/>
              <a:t>21-13-0063-03</a:t>
            </a:r>
          </a:p>
          <a:p>
            <a:pPr lvl="1"/>
            <a:r>
              <a:rPr lang="en-US" altLang="ko-KR" dirty="0" smtClean="0"/>
              <a:t>https://mentor.ieee.org/802.21/dcn/13/21-13-0063-03-0000-lb-comments-and-resolution.xlsx</a:t>
            </a:r>
          </a:p>
          <a:p>
            <a:r>
              <a:rPr lang="en-US" altLang="ko-KR" dirty="0" smtClean="0"/>
              <a:t>LB#6b: WG ballot </a:t>
            </a:r>
            <a:r>
              <a:rPr lang="en-US" altLang="ko-KR" dirty="0" err="1" smtClean="0"/>
              <a:t>recir</a:t>
            </a:r>
            <a:r>
              <a:rPr lang="en-US" altLang="ko-KR" dirty="0" smtClean="0"/>
              <a:t> on: IEEE P802.21c/D03 from April 26 to May 13, 2013</a:t>
            </a:r>
          </a:p>
          <a:p>
            <a:pPr lvl="1"/>
            <a:r>
              <a:rPr lang="en-US" altLang="ko-KR" dirty="0" smtClean="0"/>
              <a:t>76.5% approval</a:t>
            </a:r>
          </a:p>
          <a:p>
            <a:pPr lvl="1"/>
            <a:r>
              <a:rPr lang="en-US" altLang="ko-KR" dirty="0" smtClean="0"/>
              <a:t>143 comments: 82 editorial, 61 technical</a:t>
            </a:r>
          </a:p>
          <a:p>
            <a:pPr lvl="1"/>
            <a:r>
              <a:rPr lang="en-US" altLang="ko-KR" dirty="0" smtClean="0"/>
              <a:t>Comments resolution file: 21-13-0084-03</a:t>
            </a:r>
          </a:p>
          <a:p>
            <a:pPr lvl="1"/>
            <a:r>
              <a:rPr lang="en-US" altLang="ko-KR" dirty="0" smtClean="0"/>
              <a:t>https://mentor.ieee.org/802.21/dcn/13/21-13-0084-03-srho-802-21c-ballot-6b-comments-and-resolution.xlsx</a:t>
            </a:r>
          </a:p>
          <a:p>
            <a:r>
              <a:rPr lang="en-US" altLang="ko-KR" dirty="0" smtClean="0"/>
              <a:t>LB#6c: WG ballot </a:t>
            </a:r>
            <a:r>
              <a:rPr lang="en-US" altLang="ko-KR" dirty="0" err="1" smtClean="0"/>
              <a:t>recir</a:t>
            </a:r>
            <a:r>
              <a:rPr lang="en-US" altLang="ko-KR" dirty="0" smtClean="0"/>
              <a:t> on: IEEE P802.21c/D04 from June 25 to July 10, 2013</a:t>
            </a:r>
          </a:p>
          <a:p>
            <a:pPr lvl="1"/>
            <a:r>
              <a:rPr lang="en-US" altLang="ko-KR" dirty="0" smtClean="0"/>
              <a:t>88.9% approval</a:t>
            </a:r>
          </a:p>
          <a:p>
            <a:pPr lvl="1"/>
            <a:r>
              <a:rPr lang="en-US" altLang="ko-KR" dirty="0" smtClean="0"/>
              <a:t>101 comments: 64 editorial, 37 technical</a:t>
            </a:r>
          </a:p>
          <a:p>
            <a:pPr lvl="1"/>
            <a:r>
              <a:rPr lang="en-US" altLang="ko-KR" dirty="0" smtClean="0"/>
              <a:t>Comments resolution file: 21-13-0117-06; </a:t>
            </a:r>
          </a:p>
          <a:p>
            <a:pPr lvl="1"/>
            <a:r>
              <a:rPr lang="en-US" altLang="ko-KR" dirty="0" smtClean="0"/>
              <a:t>https://mentor.ieee.org/802.21/dcn/13/21-13-0117-06-srho-802-21c-lb6c-comment-resolution.xlsx</a:t>
            </a:r>
          </a:p>
          <a:p>
            <a:pPr lvl="1"/>
            <a:endParaRPr lang="en-US" altLang="ko-KR" dirty="0" smtClean="0"/>
          </a:p>
          <a:p>
            <a:r>
              <a:rPr lang="en-US" altLang="ko-KR" dirty="0" smtClean="0"/>
              <a:t>LB#6d: WG ballot </a:t>
            </a:r>
            <a:r>
              <a:rPr lang="en-US" altLang="ko-KR" dirty="0" err="1" smtClean="0"/>
              <a:t>recir</a:t>
            </a:r>
            <a:r>
              <a:rPr lang="en-US" altLang="ko-KR" dirty="0" smtClean="0"/>
              <a:t> on</a:t>
            </a:r>
            <a:r>
              <a:rPr lang="en-US" altLang="zh-CN" dirty="0" smtClean="0"/>
              <a:t>: IEEE P802.21c/D05 from July 26 to August 10, 2013</a:t>
            </a:r>
          </a:p>
          <a:p>
            <a:pPr lvl="1"/>
            <a:r>
              <a:rPr lang="en-US" altLang="zh-CN" dirty="0" smtClean="0"/>
              <a:t>100% approved.</a:t>
            </a:r>
          </a:p>
          <a:p>
            <a:pPr lvl="1"/>
            <a:r>
              <a:rPr lang="en-US" altLang="ko-KR" dirty="0" smtClean="0"/>
              <a:t>29 comments: 26 editorial, 3 technical</a:t>
            </a:r>
          </a:p>
          <a:p>
            <a:pPr lvl="1"/>
            <a:r>
              <a:rPr lang="en-US" altLang="ko-KR" dirty="0" smtClean="0"/>
              <a:t> Comments resolution file: 21-13-0150-01</a:t>
            </a:r>
          </a:p>
          <a:p>
            <a:pPr lvl="1"/>
            <a:r>
              <a:rPr lang="en-US" altLang="ko-KR" dirty="0" smtClean="0"/>
              <a:t>https://mentor.ieee.org/802.21/dcn/13/21-13-0150-01-srho-802-21c-ballot-6c-comments-and-resolution.xlsx</a:t>
            </a:r>
          </a:p>
          <a:p>
            <a:r>
              <a:rPr lang="en-US" altLang="ko-KR" dirty="0" smtClean="0"/>
              <a:t>LB#6e: WG ballot </a:t>
            </a:r>
            <a:r>
              <a:rPr lang="en-US" altLang="ko-KR" dirty="0" err="1" smtClean="0"/>
              <a:t>recir</a:t>
            </a:r>
            <a:r>
              <a:rPr lang="en-US" altLang="ko-KR" dirty="0" smtClean="0"/>
              <a:t> on</a:t>
            </a:r>
            <a:r>
              <a:rPr lang="en-US" altLang="zh-CN" dirty="0" smtClean="0"/>
              <a:t>: IEEE P802.21c/D06 from August 16 to August 31, 2013</a:t>
            </a:r>
          </a:p>
          <a:p>
            <a:pPr lvl="1"/>
            <a:r>
              <a:rPr lang="en-US" altLang="zh-CN" dirty="0" smtClean="0"/>
              <a:t>100% approved.</a:t>
            </a:r>
          </a:p>
          <a:p>
            <a:pPr lvl="1"/>
            <a:endParaRPr lang="en-US" altLang="ko-KR" dirty="0" smtClean="0"/>
          </a:p>
          <a:p>
            <a:pPr lvl="1"/>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dirty="0" smtClean="0"/>
              <a:t>Sponsor </a:t>
            </a:r>
            <a:r>
              <a:rPr lang="en-US" altLang="ko-KR" dirty="0" smtClean="0"/>
              <a:t>Ballot </a:t>
            </a:r>
            <a:r>
              <a:rPr lang="en-US" altLang="ko-KR" dirty="0" smtClean="0"/>
              <a:t>summary</a:t>
            </a:r>
            <a:endParaRPr lang="ko-KR" altLang="en-US" dirty="0" smtClean="0"/>
          </a:p>
        </p:txBody>
      </p:sp>
      <p:sp>
        <p:nvSpPr>
          <p:cNvPr id="36866" name="내용 개체 틀 2"/>
          <p:cNvSpPr>
            <a:spLocks noGrp="1"/>
          </p:cNvSpPr>
          <p:nvPr>
            <p:ph idx="1"/>
          </p:nvPr>
        </p:nvSpPr>
        <p:spPr/>
        <p:txBody>
          <a:bodyPr>
            <a:normAutofit/>
          </a:bodyPr>
          <a:lstStyle/>
          <a:p>
            <a:r>
              <a:rPr lang="en-US" altLang="ko-KR" dirty="0" smtClean="0"/>
              <a:t>SB#6</a:t>
            </a:r>
            <a:r>
              <a:rPr lang="en-US" altLang="ko-KR" dirty="0" smtClean="0"/>
              <a:t>: WG ballot on: IEEE </a:t>
            </a:r>
            <a:r>
              <a:rPr lang="en-US" altLang="ko-KR" dirty="0" smtClean="0"/>
              <a:t>P802.21c/D06 </a:t>
            </a:r>
            <a:r>
              <a:rPr lang="en-US" altLang="ko-KR" dirty="0" smtClean="0"/>
              <a:t>from October </a:t>
            </a:r>
            <a:r>
              <a:rPr lang="en-US" altLang="ko-KR" dirty="0" smtClean="0"/>
              <a:t>14 </a:t>
            </a:r>
            <a:r>
              <a:rPr lang="en-US" altLang="ko-KR" dirty="0" smtClean="0"/>
              <a:t>to November </a:t>
            </a:r>
            <a:r>
              <a:rPr lang="en-US" altLang="ko-KR" dirty="0" smtClean="0"/>
              <a:t>13, 2013</a:t>
            </a:r>
            <a:endParaRPr lang="en-US" altLang="ko-KR" dirty="0" smtClean="0"/>
          </a:p>
          <a:p>
            <a:pPr lvl="1"/>
            <a:r>
              <a:rPr lang="en-US" altLang="ko-KR" dirty="0" smtClean="0"/>
              <a:t>93% </a:t>
            </a:r>
            <a:r>
              <a:rPr lang="en-US" altLang="ko-KR" dirty="0" smtClean="0"/>
              <a:t>approval;.</a:t>
            </a:r>
          </a:p>
          <a:p>
            <a:pPr lvl="1"/>
            <a:r>
              <a:rPr lang="en-US" altLang="ko-KR" dirty="0" smtClean="0"/>
              <a:t>60+6 </a:t>
            </a:r>
            <a:r>
              <a:rPr lang="en-US" altLang="ko-KR" dirty="0" smtClean="0"/>
              <a:t>comments: </a:t>
            </a:r>
            <a:r>
              <a:rPr lang="en-US" altLang="ko-KR" dirty="0" smtClean="0"/>
              <a:t>28 mandatory</a:t>
            </a:r>
            <a:endParaRPr lang="en-US" altLang="ko-KR" dirty="0" smtClean="0"/>
          </a:p>
          <a:p>
            <a:pPr lvl="1"/>
            <a:endParaRPr lang="en-US" altLang="ko-KR" dirty="0" smtClean="0"/>
          </a:p>
          <a:p>
            <a:pPr lvl="1"/>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Dec 5 Thursday 9AM ET</a:t>
            </a:r>
          </a:p>
          <a:p>
            <a:pPr>
              <a:spcBef>
                <a:spcPts val="600"/>
              </a:spcBef>
            </a:pPr>
            <a:r>
              <a:rPr lang="en-US" altLang="zh-CN" dirty="0" smtClean="0"/>
              <a:t>Dec 10 Tuesday 9AM ET</a:t>
            </a:r>
            <a:endParaRPr lang="en-US" altLang="zh-CN"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a:t>
            </a:r>
            <a:r>
              <a:rPr lang="en-US" altLang="ko-KR" dirty="0" smtClean="0"/>
              <a:t>sponsor </a:t>
            </a:r>
            <a:r>
              <a:rPr lang="en-US" altLang="ko-KR" dirty="0" smtClean="0"/>
              <a:t>ballot </a:t>
            </a:r>
            <a:r>
              <a:rPr lang="en-US" altLang="zh-CN" dirty="0" smtClean="0"/>
              <a:t>comments </a:t>
            </a:r>
            <a:r>
              <a:rPr lang="en-US" altLang="zh-CN" dirty="0" smtClean="0"/>
              <a:t>in</a:t>
            </a:r>
            <a:r>
              <a:rPr lang="en-US" altLang="ko-KR" dirty="0" smtClean="0"/>
              <a:t>to P802.21c </a:t>
            </a:r>
            <a:r>
              <a:rPr lang="en-US" altLang="zh-CN" dirty="0" smtClean="0"/>
              <a:t>/</a:t>
            </a:r>
            <a:r>
              <a:rPr lang="en-US" altLang="ko-KR" dirty="0" smtClean="0"/>
              <a:t>D06 </a:t>
            </a:r>
            <a:r>
              <a:rPr lang="en-US" altLang="ko-KR" dirty="0" smtClean="0"/>
              <a:t>and produce </a:t>
            </a:r>
            <a:r>
              <a:rPr lang="en-US" altLang="ko-KR" dirty="0" smtClean="0"/>
              <a:t>P802</a:t>
            </a:r>
            <a:r>
              <a:rPr lang="en-US" altLang="zh-CN" dirty="0" smtClean="0"/>
              <a:t>.21c/D07</a:t>
            </a:r>
            <a:r>
              <a:rPr lang="en-US" altLang="ko-KR" dirty="0" smtClean="0"/>
              <a:t> </a:t>
            </a:r>
            <a:endParaRPr lang="en-US"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a:t>
            </a:r>
            <a:r>
              <a:rPr lang="en-US" altLang="ko-KR" dirty="0" smtClean="0"/>
              <a:t> </a:t>
            </a:r>
            <a:r>
              <a:rPr lang="en-US" altLang="ko-KR" dirty="0" smtClean="0"/>
              <a:t>SB </a:t>
            </a:r>
            <a:r>
              <a:rPr lang="en-US" altLang="ko-KR" dirty="0" smtClean="0"/>
              <a:t>re</a:t>
            </a:r>
            <a:r>
              <a:rPr lang="en-US" altLang="zh-CN" dirty="0" smtClean="0"/>
              <a:t>-circulation </a:t>
            </a:r>
            <a:r>
              <a:rPr lang="en-US" altLang="ko-KR" dirty="0" smtClean="0"/>
              <a:t>Sponsor </a:t>
            </a:r>
            <a:r>
              <a:rPr lang="en-US" altLang="ko-KR" dirty="0" smtClean="0"/>
              <a:t>Ballot on the question </a:t>
            </a:r>
            <a:r>
              <a:rPr lang="en-US" altLang="zh-CN" dirty="0" smtClean="0"/>
              <a:t>“</a:t>
            </a:r>
            <a:r>
              <a:rPr lang="en-US" altLang="ko-KR" dirty="0" smtClean="0"/>
              <a:t>Should </a:t>
            </a:r>
            <a:r>
              <a:rPr lang="en-US" altLang="ko-KR" dirty="0" smtClean="0"/>
              <a:t>P802.21c</a:t>
            </a:r>
            <a:r>
              <a:rPr lang="en-US" altLang="zh-CN" dirty="0" smtClean="0"/>
              <a:t>/</a:t>
            </a:r>
            <a:r>
              <a:rPr lang="en-US" altLang="ko-KR" dirty="0" smtClean="0"/>
              <a:t>D07 </a:t>
            </a:r>
            <a:r>
              <a:rPr lang="en-US" altLang="ko-KR" dirty="0" smtClean="0"/>
              <a:t>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36176</TotalTime>
  <Words>1651</Words>
  <Application>Microsoft Office PowerPoint</Application>
  <PresentationFormat>On-screen Show (4:3)</PresentationFormat>
  <Paragraphs>202</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for this week</vt:lpstr>
      <vt:lpstr>Progress so far (20)</vt:lpstr>
      <vt:lpstr>WG Ballot #6 summary</vt:lpstr>
      <vt:lpstr>Sponsor Ballot summary</vt:lpstr>
      <vt:lpstr>Teleconference (Tentative)</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1107</cp:revision>
  <cp:lastPrinted>2000-04-10T21:29:30Z</cp:lastPrinted>
  <dcterms:created xsi:type="dcterms:W3CDTF">2000-03-13T21:22:56Z</dcterms:created>
  <dcterms:modified xsi:type="dcterms:W3CDTF">2013-11-14T22:54:55Z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(3)qYCh+tL5rbRJEZxC7hiSTuSogP2fU5kt648qhQUJ8M4tVxpbSQ9e0ha83VTfIeHA+sgMl8GKhcBcH5WVKM34+ll8+myKttxHuj0irJHVuxH1BRiEvUOjDluuKT+LojjgLa419nMafJSqsFJP93H/maNOuioyYuZWXDAxyY5304Y4D2zl8Q/6dxmLmR57iwNUUHx2/a70mxRh7YP8BObsJuxBz4DpNaskXtRqizQ9tQRz9HbI</vt:lpwstr>
  </property>
  <property fmtid="{D5CDD505-2E9C-101B-9397-08002B2CF9AE}" pid="3" name="_ms_pID_7253431">
    <vt:lpwstr>h4e1E3moKc7xFqtnA2TeEmnrgPPOwEQ/Ce6tmKAoVeaiqs9K4AfCeGByQ2FsrpON5UHqtOAtDs0A0KGhmv/Lnq6AaR02RDLYiwxIUYDnCW9LrzxVRpllvDMP3h5jbG1ecnJcOUqysWnvtNyK6L7BqIm6W6ZfwxT2xg0Q1TDS8BUiEwW4NGKglVn4q1YxPUNkFQ/Q7aWGEPFIxawrxpAuGhMMejnHHlWr7iJcBi1Vb9Rbj+AO</vt:lpwstr>
  </property>
  <property fmtid="{D5CDD505-2E9C-101B-9397-08002B2CF9AE}" pid="4" name="_ms_pID_7253432">
    <vt:lpwstr>H/7Oknu8I6AHKLi4KJV2gagIk9qAKkt96i+y6homXENRz2RljAesDSKaPboTriOyM+0w6eqhrrSoHH1AVRJo7rZMjn/B8T48z/sf8QPQu6+LC29ZRIPHqbu/FzawW9WseVW//ZSpb7pXqVKSgtrsuZ+XKPaQaFcRzzei8a3eqFp8K2wDOjxgqA==</vt:lpwstr>
  </property>
  <property fmtid="{D5CDD505-2E9C-101B-9397-08002B2CF9AE}" pid="5" name="sflag">
    <vt:lpwstr>1384467305</vt:lpwstr>
  </property>
</Properties>
</file>