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22"/>
  </p:notesMasterIdLst>
  <p:handoutMasterIdLst>
    <p:handoutMasterId r:id="rId23"/>
  </p:handoutMasterIdLst>
  <p:sldIdLst>
    <p:sldId id="413" r:id="rId7"/>
    <p:sldId id="425" r:id="rId8"/>
    <p:sldId id="426" r:id="rId9"/>
    <p:sldId id="433" r:id="rId10"/>
    <p:sldId id="428" r:id="rId11"/>
    <p:sldId id="459" r:id="rId12"/>
    <p:sldId id="476" r:id="rId13"/>
    <p:sldId id="466" r:id="rId14"/>
    <p:sldId id="460" r:id="rId15"/>
    <p:sldId id="461" r:id="rId16"/>
    <p:sldId id="470" r:id="rId17"/>
    <p:sldId id="429" r:id="rId18"/>
    <p:sldId id="472" r:id="rId19"/>
    <p:sldId id="471" r:id="rId20"/>
    <p:sldId id="473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11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21-13-0223-00-0000-Session#59-Closing_Plenary_Notes.ppt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Resweb.do?mode=welcome_ei_new&amp;eventID=10736425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802world.org/wireless" TargetMode="External"/><Relationship Id="rId4" Type="http://schemas.openxmlformats.org/officeDocument/2006/relationships/hyperlink" Target="http://802world.org/apps/session/83/register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213-00-MuGM-tgd-novemebr-closing-note.ppt" TargetMode="External"/><Relationship Id="rId2" Type="http://schemas.openxmlformats.org/officeDocument/2006/relationships/hyperlink" Target="https://mentor.ieee.org/802.21/dcn/13/21-13-0226-00-srho-802-21c-srho-nov-plenary-report.pptx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mentor.ieee.org/802.21/dcn/13/21-13-0220-00-SAUC-802-21-1-closing-notes.pptx" TargetMode="External"/><Relationship Id="rId4" Type="http://schemas.openxmlformats.org/officeDocument/2006/relationships/hyperlink" Target="https://mentor.ieee.org/802.21/dcn/13/21-13-0221-00-REVP-802-21m-session-59-closing-report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#59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Texas, Dallas, USA </a:t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 LB</a:t>
            </a:r>
            <a:r>
              <a:rPr lang="en-US" altLang="zh-CN" sz="2400" dirty="0" smtClean="0"/>
              <a:t>#7b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P802.21d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D03 be forwarded to Sponsor Ballot?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H Anthony Chan 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P802.21d Ballot Resolution Committee (BRC) to resolve WG LB7b comments  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H Anthony Chan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 08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01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January, 2014 Sessions Details </a:t>
            </a:r>
            <a:br>
              <a:rPr lang="en-US" smtClean="0"/>
            </a:b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724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January 2014 IEEE 802 Interim  Session will take place January 19-24, 2014 at Hyatt Regency Century Plaza Hotel in Los Angeles, California USA </a:t>
            </a:r>
          </a:p>
          <a:p>
            <a:pPr lvl="1"/>
            <a:r>
              <a:rPr lang="en-US" sz="2900" dirty="0" smtClean="0"/>
              <a:t> </a:t>
            </a:r>
            <a:r>
              <a:rPr lang="en-US" sz="2500" b="1" u="sng" dirty="0" smtClean="0"/>
              <a:t>Early Bird Rate Deadline for the Hyatt Regency Century Plaza is Wednesday November 20</a:t>
            </a:r>
            <a:r>
              <a:rPr lang="en-US" sz="2500" b="1" u="sng" baseline="30000" dirty="0" smtClean="0"/>
              <a:t>th</a:t>
            </a:r>
            <a:r>
              <a:rPr lang="en-US" sz="2500" dirty="0" smtClean="0"/>
              <a:t>, </a:t>
            </a:r>
            <a:r>
              <a:rPr lang="en-US" sz="2500" b="1" dirty="0" smtClean="0"/>
              <a:t>2013 </a:t>
            </a:r>
          </a:p>
          <a:p>
            <a:pPr lvl="1"/>
            <a:r>
              <a:rPr lang="en-US" sz="2900" b="1" dirty="0" smtClean="0">
                <a:hlinkClick r:id="rId3"/>
              </a:rPr>
              <a:t>https://resweb.passkey.com/Resweb.do?mode=welcome_ei_new&amp;eventID=10736425</a:t>
            </a:r>
            <a:endParaRPr lang="en-US" sz="2500" dirty="0" smtClean="0"/>
          </a:p>
          <a:p>
            <a:r>
              <a:rPr lang="x-none" smtClean="0"/>
              <a:t>Registration </a:t>
            </a:r>
            <a:endParaRPr lang="en-US" dirty="0" smtClean="0"/>
          </a:p>
          <a:p>
            <a:pPr lvl="1"/>
            <a:r>
              <a:rPr lang="en-US" sz="2900" b="1" dirty="0" smtClean="0">
                <a:hlinkClick r:id="rId4"/>
              </a:rPr>
              <a:t>http://802world.org/apps/session/83/register</a:t>
            </a:r>
            <a:r>
              <a:rPr lang="en-US" sz="2500" dirty="0" smtClean="0"/>
              <a:t>.</a:t>
            </a:r>
            <a:r>
              <a:rPr lang="en-US" sz="2900" dirty="0" smtClean="0"/>
              <a:t>    </a:t>
            </a:r>
            <a:endParaRPr lang="en-US" dirty="0" smtClean="0"/>
          </a:p>
          <a:p>
            <a:r>
              <a:rPr lang="x-none" smtClean="0"/>
              <a:t>Fees</a:t>
            </a:r>
            <a:r>
              <a:rPr lang="en-US" dirty="0" smtClean="0"/>
              <a:t>:  </a:t>
            </a:r>
          </a:p>
          <a:p>
            <a:pPr lvl="1"/>
            <a:r>
              <a:rPr lang="en-US" b="1" dirty="0" smtClean="0"/>
              <a:t>Early:  Before 6pm Pacific Time, Friday, Dec 6, 2013 </a:t>
            </a:r>
          </a:p>
          <a:p>
            <a:pPr lvl="2"/>
            <a:r>
              <a:rPr lang="en-US" dirty="0" smtClean="0"/>
              <a:t>US$600 for attendees staying at the Hyatt Regency Century Plaza</a:t>
            </a:r>
          </a:p>
          <a:p>
            <a:pPr lvl="2"/>
            <a:r>
              <a:rPr lang="en-US" dirty="0" smtClean="0"/>
              <a:t>US$900 for all others</a:t>
            </a:r>
          </a:p>
          <a:p>
            <a:pPr lvl="1"/>
            <a:r>
              <a:rPr lang="en-US" dirty="0" smtClean="0"/>
              <a:t>Standard: after early registration and before 6pm Pacific Time, Fri, Jan 10 2014</a:t>
            </a:r>
          </a:p>
          <a:p>
            <a:pPr lvl="2"/>
            <a:r>
              <a:rPr lang="en-US" dirty="0" smtClean="0"/>
              <a:t>US$750 for attendees staying at the Hyatt Regency Century Plaza</a:t>
            </a:r>
          </a:p>
          <a:p>
            <a:pPr lvl="2"/>
            <a:r>
              <a:rPr lang="en-US" dirty="0" smtClean="0"/>
              <a:t>US$1050 for all others</a:t>
            </a:r>
          </a:p>
          <a:p>
            <a:pPr lvl="1"/>
            <a:r>
              <a:rPr lang="en-US" dirty="0" smtClean="0"/>
              <a:t>Late: after 6pm Pacific Time, Fri, Jan 10 2014</a:t>
            </a:r>
          </a:p>
          <a:p>
            <a:pPr lvl="2"/>
            <a:r>
              <a:rPr lang="en-US" dirty="0" smtClean="0"/>
              <a:t>US$900 for attendees staying at the Hyatt Regency Century Plaza</a:t>
            </a:r>
          </a:p>
          <a:p>
            <a:pPr lvl="2"/>
            <a:r>
              <a:rPr lang="en-US" dirty="0" smtClean="0"/>
              <a:t>US$1200 for all others</a:t>
            </a:r>
          </a:p>
          <a:p>
            <a:r>
              <a:rPr lang="en-US" sz="2500" b="1" dirty="0" smtClean="0">
                <a:hlinkClick r:id="rId5"/>
              </a:rPr>
              <a:t>General Web site</a:t>
            </a:r>
          </a:p>
          <a:p>
            <a:pPr lvl="1"/>
            <a:r>
              <a:rPr lang="en-US" sz="2500" dirty="0" smtClean="0">
                <a:hlinkClick r:id="rId5"/>
              </a:rPr>
              <a:t>http://802world.org/wireless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2013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</a:t>
            </a:r>
            <a:r>
              <a:rPr lang="en-US" sz="2000" dirty="0" err="1" smtClean="0">
                <a:solidFill>
                  <a:srgbClr val="FF0000"/>
                </a:solidFill>
              </a:rPr>
              <a:t>wirless</a:t>
            </a:r>
            <a:r>
              <a:rPr lang="en-US" sz="2000" dirty="0" smtClean="0">
                <a:solidFill>
                  <a:srgbClr val="FF0000"/>
                </a:solidFill>
              </a:rPr>
              <a:t> 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 2014, Hilton Athens, Greece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18-23 January, 2015, </a:t>
            </a:r>
            <a:r>
              <a:rPr lang="es-ES" sz="2400" b="1" dirty="0" smtClean="0">
                <a:solidFill>
                  <a:schemeClr val="accent2"/>
                </a:solidFill>
              </a:rPr>
              <a:t>Hyatt </a:t>
            </a:r>
            <a:r>
              <a:rPr lang="es-ES" sz="2400" b="1" dirty="0" err="1" smtClean="0">
                <a:solidFill>
                  <a:schemeClr val="accent2"/>
                </a:solidFill>
              </a:rPr>
              <a:t>Regency</a:t>
            </a:r>
            <a:r>
              <a:rPr lang="es-ES" sz="2400" b="1" dirty="0" smtClean="0">
                <a:solidFill>
                  <a:schemeClr val="accent2"/>
                </a:solidFill>
              </a:rPr>
              <a:t>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8-13/15-20 March, 2015,  Barcelona/Berlin (TBD)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2015, Hyatt Regency Vancouver (TBD)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2015,  Kobe, Japan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802.21c Single Radio Handovers Task Group</a:t>
            </a:r>
          </a:p>
          <a:p>
            <a:pPr lvl="1"/>
            <a:r>
              <a:rPr lang="en-US" sz="2000" dirty="0" smtClean="0">
                <a:hlinkClick r:id="rId2"/>
              </a:rPr>
              <a:t>https://mentor.ieee.org/802.21/dcn/13/21-13-0226-00-srho-802-21c-srho-nov-plenary-report.pptx</a:t>
            </a:r>
            <a:endParaRPr lang="en-US" sz="2000" dirty="0" smtClean="0"/>
          </a:p>
          <a:p>
            <a:r>
              <a:rPr lang="en-US" sz="2400" dirty="0" smtClean="0"/>
              <a:t>802.21d  Multicast Management Task Group</a:t>
            </a:r>
          </a:p>
          <a:p>
            <a:pPr lvl="1"/>
            <a:r>
              <a:rPr lang="en-US" sz="2000" dirty="0" smtClean="0">
                <a:hlinkClick r:id="rId3"/>
              </a:rPr>
              <a:t>https://mentor.ieee.org/802.21/dcn/13/21-13-0213-00-MuGM-tgd-novemebr-closing-note.ppt</a:t>
            </a:r>
            <a:r>
              <a:rPr lang="en-US" sz="2000" dirty="0" smtClean="0"/>
              <a:t> </a:t>
            </a:r>
          </a:p>
          <a:p>
            <a:r>
              <a:rPr lang="en-US" sz="2200" dirty="0" smtClean="0"/>
              <a:t>802.21m: Revision  Task Group</a:t>
            </a:r>
          </a:p>
          <a:p>
            <a:pPr lvl="1"/>
            <a:r>
              <a:rPr lang="en-US" sz="1800" dirty="0" smtClean="0">
                <a:hlinkClick r:id="rId4"/>
              </a:rPr>
              <a:t>https://mentor.ieee.org/802.21/dcn/13/21-13-0221-00-REVP-802-21m-session-59-closing-report.pptx</a:t>
            </a:r>
            <a:endParaRPr lang="en-US" sz="1800" dirty="0" smtClean="0"/>
          </a:p>
          <a:p>
            <a:r>
              <a:rPr lang="en-US" sz="2200" dirty="0" smtClean="0"/>
              <a:t>802.21.1: Media Independent Services Task Group </a:t>
            </a:r>
          </a:p>
          <a:p>
            <a:pPr lvl="1"/>
            <a:r>
              <a:rPr lang="en-US" sz="1800" dirty="0" smtClean="0">
                <a:hlinkClick r:id="rId5"/>
              </a:rPr>
              <a:t>https://mentor.ieee.org/802.21/dcn/13/21-13-0220-00-SAUC-802-21-1-closing-notes.pptx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Report</a:t>
            </a:r>
          </a:p>
          <a:p>
            <a:pPr lvl="1"/>
            <a:r>
              <a:rPr lang="en-US" dirty="0" smtClean="0"/>
              <a:t>Forthcoming </a:t>
            </a:r>
          </a:p>
          <a:p>
            <a:r>
              <a:rPr lang="en-US" dirty="0" smtClean="0"/>
              <a:t>IETF Report</a:t>
            </a:r>
          </a:p>
          <a:p>
            <a:pPr lvl="1"/>
            <a:r>
              <a:rPr lang="en-US" dirty="0" smtClean="0"/>
              <a:t>https://mentor.ieee.org/802.21/dcn/13/21-13-0225-00-0000-ietf-liaison-report.ppt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r>
              <a:rPr lang="en-US" sz="2400" dirty="0" smtClean="0"/>
              <a:t>802.21c  BRC Teleconferences:</a:t>
            </a:r>
          </a:p>
          <a:p>
            <a:pPr lvl="1"/>
            <a:r>
              <a:rPr lang="en-US" altLang="ja-JP" sz="2000" dirty="0" smtClean="0">
                <a:ea typeface="ＭＳ Ｐゴシック" pitchFamily="50" charset="-128"/>
              </a:rPr>
              <a:t>December  05 (Thurs) 9am-10am ET</a:t>
            </a:r>
          </a:p>
          <a:p>
            <a:pPr lvl="1"/>
            <a:r>
              <a:rPr lang="en-US" altLang="ja-JP" sz="2000" dirty="0" smtClean="0">
                <a:ea typeface="ＭＳ Ｐゴシック" pitchFamily="50" charset="-128"/>
              </a:rPr>
              <a:t>December  12 (Thurs) 9am-10am ET</a:t>
            </a:r>
            <a:endParaRPr lang="en-US" sz="2000" dirty="0" smtClean="0"/>
          </a:p>
          <a:p>
            <a:r>
              <a:rPr lang="en-US" sz="2400" dirty="0" smtClean="0"/>
              <a:t>802.21d  BRC Teleconferences:</a:t>
            </a:r>
            <a:endParaRPr lang="en-US" altLang="ja-JP" sz="2000" dirty="0" smtClean="0">
              <a:ea typeface="ＭＳ Ｐゴシック" pitchFamily="50" charset="-128"/>
            </a:endParaRPr>
          </a:p>
          <a:p>
            <a:pPr marL="736600" lvl="1"/>
            <a:r>
              <a:rPr lang="en-US" altLang="ja-JP" sz="2000" dirty="0" smtClean="0">
                <a:ea typeface="ＭＳ Ｐゴシック" pitchFamily="50" charset="-128"/>
              </a:rPr>
              <a:t>November 26 (Tue), 2013  8am-10am ET</a:t>
            </a:r>
          </a:p>
          <a:p>
            <a:pPr marL="736600" lvl="1"/>
            <a:r>
              <a:rPr lang="en-US" altLang="ja-JP" sz="2000" dirty="0" smtClean="0">
                <a:ea typeface="ＭＳ Ｐゴシック" pitchFamily="50" charset="-128"/>
              </a:rPr>
              <a:t>December  03 (Tue), 2013 8am-10am ET</a:t>
            </a:r>
          </a:p>
          <a:p>
            <a:pPr marL="736600" lvl="1"/>
            <a:r>
              <a:rPr lang="en-US" altLang="ja-JP" sz="2000" dirty="0" smtClean="0">
                <a:ea typeface="ＭＳ Ｐゴシック" pitchFamily="50" charset="-128"/>
              </a:rPr>
              <a:t>December 10 (Tue), 2013  8am-10am ET</a:t>
            </a:r>
          </a:p>
          <a:p>
            <a:pPr marL="736600" lvl="1"/>
            <a:r>
              <a:rPr lang="en-US" altLang="ja-JP" sz="2000" dirty="0" smtClean="0">
                <a:ea typeface="ＭＳ Ｐゴシック" pitchFamily="50" charset="-128"/>
              </a:rPr>
              <a:t>December 17 (Tue), 2013  8am-10am ET</a:t>
            </a:r>
            <a:endParaRPr lang="en-US" sz="2000" dirty="0" smtClean="0"/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1800" dirty="0" smtClean="0"/>
              <a:t>January 06 (Mon),  9-11 am ET, 2014</a:t>
            </a:r>
            <a:endParaRPr lang="en-US" sz="2400" dirty="0" smtClean="0"/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/>
              <a:t>None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P802.21c Ballot Resolution Committee (BRC) to resolve SB  comments (if any) 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 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Charlie Perkins 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 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 SB </a:t>
            </a:r>
            <a:r>
              <a:rPr lang="en-US" altLang="zh-CN" sz="2400" dirty="0" smtClean="0"/>
              <a:t>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P802.21c/D07 be forwarded to </a:t>
            </a:r>
            <a:r>
              <a:rPr lang="en-US" altLang="ko-KR" sz="2400" dirty="0" err="1" smtClean="0"/>
              <a:t>RevCom</a:t>
            </a:r>
            <a:r>
              <a:rPr lang="en-US" altLang="ko-KR" sz="2400" dirty="0" smtClean="0"/>
              <a:t>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 Charlie </a:t>
            </a:r>
            <a:r>
              <a:rPr lang="en-US" sz="2000" dirty="0" err="1" smtClean="0">
                <a:ea typeface="PMingLiU" charset="-120"/>
              </a:rPr>
              <a:t>Paerkins</a:t>
            </a:r>
            <a:r>
              <a:rPr lang="en-US" sz="2000" dirty="0" smtClean="0">
                <a:ea typeface="PMingLiU" charset="-120"/>
              </a:rPr>
              <a:t>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09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613" y="1295400"/>
            <a:ext cx="8299450" cy="4648200"/>
          </a:xfrm>
        </p:spPr>
        <p:txBody>
          <a:bodyPr/>
          <a:lstStyle/>
          <a:p>
            <a:pPr>
              <a:buNone/>
            </a:pPr>
            <a:endParaRPr kumimoji="1" lang="en-US" altLang="ja-JP" dirty="0" smtClean="0">
              <a:ea typeface="ＭＳ Ｐゴシック" pitchFamily="34" charset="-128"/>
            </a:endParaRPr>
          </a:p>
          <a:p>
            <a:r>
              <a:rPr kumimoji="1" lang="en-US" altLang="ja-JP" dirty="0" smtClean="0">
                <a:ea typeface="ＭＳ Ｐゴシック" pitchFamily="34" charset="-128"/>
              </a:rPr>
              <a:t>LB7 BRC members: 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Antonio de la Oliva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Toru </a:t>
            </a:r>
            <a:r>
              <a:rPr kumimoji="1" lang="en-US" altLang="ja-JP" dirty="0" err="1" smtClean="0">
                <a:ea typeface="ＭＳ Ｐゴシック" pitchFamily="34" charset="-128"/>
              </a:rPr>
              <a:t>Kambayashi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Yoshikazu </a:t>
            </a:r>
            <a:r>
              <a:rPr kumimoji="1" lang="en-US" altLang="ja-JP" dirty="0" err="1" smtClean="0">
                <a:ea typeface="ＭＳ Ｐゴシック" pitchFamily="34" charset="-128"/>
              </a:rPr>
              <a:t>Hanatani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Lily Chen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Karen Randall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Subir Das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Yoshihiro Ohba (Chair)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Charles E. Perkins</a:t>
            </a:r>
          </a:p>
        </p:txBody>
      </p:sp>
      <p:sp>
        <p:nvSpPr>
          <p:cNvPr id="6149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6D2F12-04E0-4B0A-8969-1577803E5281}" type="slidenum">
              <a:rPr lang="en-US" altLang="ja-JP">
                <a:solidFill>
                  <a:srgbClr val="000000"/>
                </a:solidFill>
              </a:rPr>
              <a:pPr/>
              <a:t>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270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802.21d LB BRC	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P802.21d  Editor to incorporate all the resolutions of letter ballot </a:t>
            </a:r>
            <a:r>
              <a:rPr lang="en-US" altLang="zh-CN" sz="2400" dirty="0" smtClean="0"/>
              <a:t>#7a comments in</a:t>
            </a:r>
            <a:r>
              <a:rPr lang="en-US" altLang="ko-KR" sz="2400" dirty="0" smtClean="0"/>
              <a:t>to P802.21d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and produce P802</a:t>
            </a:r>
            <a:r>
              <a:rPr lang="en-US" altLang="zh-CN" sz="2400" dirty="0" smtClean="0"/>
              <a:t>.21d/D03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Charlie Perkins 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51037</TotalTime>
  <Words>839</Words>
  <Application>Microsoft Office PowerPoint</Application>
  <PresentationFormat>On-screen Show (4:3)</PresentationFormat>
  <Paragraphs>211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IEEE 802.21 Session #59 Texas, Dallas, USA  Closing  Plenary</vt:lpstr>
      <vt:lpstr>Meeting Updates</vt:lpstr>
      <vt:lpstr>TG Reports </vt:lpstr>
      <vt:lpstr>Liaison Reports </vt:lpstr>
      <vt:lpstr>Teleconferences </vt:lpstr>
      <vt:lpstr>P802.21 WG Motion</vt:lpstr>
      <vt:lpstr>P802.21 WG Motion</vt:lpstr>
      <vt:lpstr>Slide 8</vt:lpstr>
      <vt:lpstr>P802.21 WG Motion </vt:lpstr>
      <vt:lpstr>P802.21 WG Motion</vt:lpstr>
      <vt:lpstr>P802.21 WG Motion</vt:lpstr>
      <vt:lpstr>Future Sessions</vt:lpstr>
      <vt:lpstr>January, 2014 Sessions Details  </vt:lpstr>
      <vt:lpstr>Future Sessions – 2014 </vt:lpstr>
      <vt:lpstr>Future Sessions – 2015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629</cp:revision>
  <cp:lastPrinted>1998-02-10T13:28:06Z</cp:lastPrinted>
  <dcterms:created xsi:type="dcterms:W3CDTF">2002-07-08T22:03:28Z</dcterms:created>
  <dcterms:modified xsi:type="dcterms:W3CDTF">2013-11-15T06:01:48Z</dcterms:modified>
</cp:coreProperties>
</file>