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5"/>
  </p:notesMasterIdLst>
  <p:sldIdLst>
    <p:sldId id="331" r:id="rId3"/>
    <p:sldId id="332" r:id="rId4"/>
    <p:sldId id="424" r:id="rId5"/>
    <p:sldId id="438" r:id="rId6"/>
    <p:sldId id="439" r:id="rId7"/>
    <p:sldId id="433" r:id="rId8"/>
    <p:sldId id="434" r:id="rId9"/>
    <p:sldId id="435" r:id="rId10"/>
    <p:sldId id="431" r:id="rId11"/>
    <p:sldId id="436" r:id="rId12"/>
    <p:sldId id="437" r:id="rId13"/>
    <p:sldId id="432" r:id="rId14"/>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38"/>
            <p14:sldId id="439"/>
            <p14:sldId id="433"/>
            <p14:sldId id="434"/>
            <p14:sldId id="435"/>
            <p14:sldId id="431"/>
            <p14:sldId id="436"/>
            <p14:sldId id="437"/>
            <p14:sldId id="43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72" y="21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310174" eaLnBrk="1" fontAlgn="auto" hangingPunct="1">
              <a:spcBef>
                <a:spcPts val="0"/>
              </a:spcBef>
              <a:spcAft>
                <a:spcPts val="0"/>
              </a:spcAft>
              <a:defRPr/>
            </a:pP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471AAF2E-E393-4D48-8B39-6E281042526B}" type="slidenum">
              <a:rPr lang="en-US" smtClean="0"/>
              <a:pPr/>
              <a:t>6</a:t>
            </a:fld>
            <a:endParaRPr lang="en-US"/>
          </a:p>
        </p:txBody>
      </p:sp>
    </p:spTree>
    <p:extLst>
      <p:ext uri="{BB962C8B-B14F-4D97-AF65-F5344CB8AC3E}">
        <p14:creationId xmlns:p14="http://schemas.microsoft.com/office/powerpoint/2010/main" val="859916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471AAF2E-E393-4D48-8B39-6E281042526B}" type="slidenum">
              <a:rPr lang="en-US" smtClean="0"/>
              <a:pPr/>
              <a:t>7</a:t>
            </a:fld>
            <a:endParaRPr lang="en-US"/>
          </a:p>
        </p:txBody>
      </p:sp>
    </p:spTree>
    <p:extLst>
      <p:ext uri="{BB962C8B-B14F-4D97-AF65-F5344CB8AC3E}">
        <p14:creationId xmlns:p14="http://schemas.microsoft.com/office/powerpoint/2010/main" val="1799028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71AAF2E-E393-4D48-8B39-6E281042526B}" type="slidenum">
              <a:rPr lang="en-US" smtClean="0"/>
              <a:pPr/>
              <a:t>8</a:t>
            </a:fld>
            <a:endParaRPr lang="en-US"/>
          </a:p>
        </p:txBody>
      </p:sp>
    </p:spTree>
    <p:extLst>
      <p:ext uri="{BB962C8B-B14F-4D97-AF65-F5344CB8AC3E}">
        <p14:creationId xmlns:p14="http://schemas.microsoft.com/office/powerpoint/2010/main" val="3647657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21-13-0218-00-SAUC      ONF Project for 802.21.1</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21-13-0218-00-SAUC      ONF Project for 802.21.1</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21-13-0218-00-SAUC      ONF Project for 802.21.1</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21-13-0218-00-SAUC      ONF Project for 802.21.1</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21-13-0218-00-SAUC      ONF Project for 802.21.1</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21-13-0218-00-SAUC      ONF Project for 802.21.1</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21-13-0218-00-SAUC      ONF Project for 802.21.1</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21-13-0218-00-SAUC      ONF Project for 802.21.1</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21-13-0218-00-SAUC      ONF Project for 802.21.1</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21-13-0218-00-SAUC      ONF Project for 802.21.1</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21-13-0218-00-SAUC      ONF Project for 802.21.1</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21-13-0218-00-SAUC      ONF Project for 802.21.1</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21-13-0218-00-SAUC      ONF Project for 802.21.1</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21-13-0218-00-SAUC      ONF Project for 802.21.1</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21-13-0218-00-SAUC      ONF Project for 802.21.1</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21-13-0218-00-SAUC      ONF Project for 802.21.1</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21-13-0218-00-SAUC      ONF Project for 802.21.1</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21-13-0218-00-SAUC      ONF Project for 802.21.1</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21-13-0218-00-SAUC      ONF Project for 802.21.1</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21-13-0218-00-SAUC      ONF Project for 802.21.1</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21-13-0218-00-SAUC      ONF Project for 802.21.1</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21-13-0218-00-SAUC      ONF Project for 802.21.1</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21-13-0218-00-SAUC      ONF Project for 802.21.1</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21-13-0218-00-SAUC      ONF Project for 802.21.1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3.emf"/><Relationship Id="rId13" Type="http://schemas.openxmlformats.org/officeDocument/2006/relationships/image" Target="../media/image28.emf"/><Relationship Id="rId18" Type="http://schemas.openxmlformats.org/officeDocument/2006/relationships/image" Target="../media/image33.emf"/><Relationship Id="rId3" Type="http://schemas.openxmlformats.org/officeDocument/2006/relationships/image" Target="../media/image18.emf"/><Relationship Id="rId21" Type="http://schemas.openxmlformats.org/officeDocument/2006/relationships/image" Target="../media/image36.emf"/><Relationship Id="rId7" Type="http://schemas.openxmlformats.org/officeDocument/2006/relationships/image" Target="../media/image22.png"/><Relationship Id="rId12" Type="http://schemas.openxmlformats.org/officeDocument/2006/relationships/image" Target="../media/image27.emf"/><Relationship Id="rId17" Type="http://schemas.openxmlformats.org/officeDocument/2006/relationships/image" Target="../media/image32.emf"/><Relationship Id="rId2" Type="http://schemas.openxmlformats.org/officeDocument/2006/relationships/image" Target="../media/image17.emf"/><Relationship Id="rId16" Type="http://schemas.openxmlformats.org/officeDocument/2006/relationships/image" Target="../media/image31.emf"/><Relationship Id="rId20" Type="http://schemas.openxmlformats.org/officeDocument/2006/relationships/image" Target="../media/image35.emf"/><Relationship Id="rId1" Type="http://schemas.openxmlformats.org/officeDocument/2006/relationships/slideLayout" Target="../slideLayouts/slideLayout2.xml"/><Relationship Id="rId6" Type="http://schemas.openxmlformats.org/officeDocument/2006/relationships/image" Target="../media/image21.emf"/><Relationship Id="rId11" Type="http://schemas.openxmlformats.org/officeDocument/2006/relationships/image" Target="../media/image26.emf"/><Relationship Id="rId5" Type="http://schemas.openxmlformats.org/officeDocument/2006/relationships/image" Target="../media/image20.emf"/><Relationship Id="rId15" Type="http://schemas.openxmlformats.org/officeDocument/2006/relationships/image" Target="../media/image30.emf"/><Relationship Id="rId10" Type="http://schemas.openxmlformats.org/officeDocument/2006/relationships/image" Target="../media/image25.emf"/><Relationship Id="rId19" Type="http://schemas.openxmlformats.org/officeDocument/2006/relationships/image" Target="../media/image34.emf"/><Relationship Id="rId4" Type="http://schemas.openxmlformats.org/officeDocument/2006/relationships/image" Target="../media/image19.png"/><Relationship Id="rId9" Type="http://schemas.openxmlformats.org/officeDocument/2006/relationships/image" Target="../media/image24.emf"/><Relationship Id="rId14" Type="http://schemas.openxmlformats.org/officeDocument/2006/relationships/image" Target="../media/image29.emf"/></Relationships>
</file>

<file path=ppt/slides/_rels/slide11.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png"/><Relationship Id="rId7" Type="http://schemas.openxmlformats.org/officeDocument/2006/relationships/image" Target="../media/image12.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2.wmf"/><Relationship Id="rId7"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2.wmf"/><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a:t>21-13-0218-00-SAUC</a:t>
            </a:r>
            <a:r>
              <a:rPr lang="en-US" dirty="0" smtClean="0"/>
              <a:t>-ONF-project-desc</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802.21.1 ONF </a:t>
            </a:r>
            <a:r>
              <a:rPr lang="en-US" altLang="ja-JP" b="1" smtClean="0">
                <a:latin typeface="Times New Roman" pitchFamily="18" charset="0"/>
                <a:cs typeface="Times New Roman" pitchFamily="18" charset="0"/>
              </a:rPr>
              <a:t>project descriptions</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November </a:t>
            </a:r>
            <a:r>
              <a:rPr lang="en-US" altLang="ja-JP" dirty="0" smtClean="0">
                <a:latin typeface="Times New Roman" pitchFamily="18" charset="0"/>
                <a:cs typeface="Times New Roman" pitchFamily="18" charset="0"/>
              </a:rPr>
              <a:t>13</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2013</a:t>
            </a:r>
          </a:p>
          <a:p>
            <a:pPr eaLnBrk="1" hangingPunct="1">
              <a:buClr>
                <a:srgbClr val="FAFD00"/>
              </a:buClr>
              <a:buFontTx/>
              <a:buNone/>
            </a:pPr>
            <a:r>
              <a:rPr lang="en-US" altLang="ja-JP" dirty="0" smtClean="0">
                <a:latin typeface="Times New Roman" pitchFamily="18" charset="0"/>
                <a:cs typeface="Times New Roman" pitchFamily="18" charset="0"/>
              </a:rPr>
              <a:t>To be presented at IEEE </a:t>
            </a:r>
            <a:r>
              <a:rPr lang="en-US" altLang="ja-JP" dirty="0" smtClean="0">
                <a:latin typeface="Times New Roman" pitchFamily="18" charset="0"/>
                <a:cs typeface="Times New Roman" pitchFamily="18" charset="0"/>
              </a:rPr>
              <a:t>802.21.1 </a:t>
            </a:r>
            <a:r>
              <a:rPr lang="en-US" altLang="ja-JP" dirty="0" smtClean="0">
                <a:latin typeface="Times New Roman" pitchFamily="18" charset="0"/>
                <a:cs typeface="Times New Roman" pitchFamily="18" charset="0"/>
              </a:rPr>
              <a:t>TG, Dallas Wireless Plenary</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a:t>
            </a:r>
            <a:r>
              <a:rPr lang="en-US" altLang="ja-JP" dirty="0" smtClean="0">
                <a:latin typeface="Times New Roman" pitchFamily="18" charset="0"/>
                <a:cs typeface="Times New Roman" pitchFamily="18" charset="0"/>
              </a:rPr>
              <a:t>presents the four use cases identified for development within the ONF Wireless &amp; Mobility WG, and suggests some general ideas for 802.21 participation</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21-13-0218-00-SAUC      ONF Project for 802.21.1</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Transmit Power Control</a:t>
            </a:r>
            <a:endParaRPr lang="zh-CN" altLang="en-US" dirty="0"/>
          </a:p>
        </p:txBody>
      </p:sp>
      <p:sp>
        <p:nvSpPr>
          <p:cNvPr id="208" name="内容占位符 2"/>
          <p:cNvSpPr>
            <a:spLocks noGrp="1"/>
          </p:cNvSpPr>
          <p:nvPr>
            <p:ph idx="1"/>
          </p:nvPr>
        </p:nvSpPr>
        <p:spPr>
          <a:xfrm>
            <a:off x="323528" y="1628801"/>
            <a:ext cx="8820472" cy="2088232"/>
          </a:xfrm>
        </p:spPr>
        <p:txBody>
          <a:bodyPr>
            <a:normAutofit fontScale="92500" lnSpcReduction="10000"/>
          </a:bodyPr>
          <a:lstStyle/>
          <a:p>
            <a:pPr>
              <a:lnSpc>
                <a:spcPct val="100000"/>
              </a:lnSpc>
            </a:pPr>
            <a:r>
              <a:rPr lang="en-US" altLang="zh-CN" dirty="0" smtClean="0">
                <a:latin typeface="Times New Roman" pitchFamily="18" charset="0"/>
                <a:cs typeface="Times New Roman" pitchFamily="18" charset="0"/>
              </a:rPr>
              <a:t>Current technology: ATPC(automatic transmit power control)</a:t>
            </a:r>
          </a:p>
          <a:p>
            <a:pPr lvl="1"/>
            <a:r>
              <a:rPr lang="en-US" altLang="zh-CN" dirty="0" smtClean="0">
                <a:latin typeface="Times New Roman" pitchFamily="18" charset="0"/>
                <a:cs typeface="Times New Roman" pitchFamily="18" charset="0"/>
              </a:rPr>
              <a:t>against the deep fading in a short period of time</a:t>
            </a:r>
          </a:p>
          <a:p>
            <a:pPr>
              <a:lnSpc>
                <a:spcPct val="100000"/>
              </a:lnSpc>
            </a:pPr>
            <a:endParaRPr lang="en-US" altLang="zh-CN" dirty="0" smtClean="0">
              <a:latin typeface="Times New Roman" pitchFamily="18" charset="0"/>
              <a:cs typeface="Times New Roman" pitchFamily="18" charset="0"/>
            </a:endParaRPr>
          </a:p>
          <a:p>
            <a:pPr>
              <a:lnSpc>
                <a:spcPct val="100000"/>
              </a:lnSpc>
            </a:pPr>
            <a:r>
              <a:rPr lang="en-US" altLang="zh-CN" dirty="0" smtClean="0">
                <a:latin typeface="Times New Roman" pitchFamily="18" charset="0"/>
                <a:cs typeface="Times New Roman" pitchFamily="18" charset="0"/>
              </a:rPr>
              <a:t>Optimize power consumption of network</a:t>
            </a:r>
          </a:p>
          <a:p>
            <a:pPr lvl="1"/>
            <a:r>
              <a:rPr lang="en-US" altLang="zh-CN" dirty="0" smtClean="0">
                <a:latin typeface="Times New Roman" pitchFamily="18" charset="0"/>
                <a:cs typeface="Times New Roman" pitchFamily="18" charset="0"/>
              </a:rPr>
              <a:t>The SDN controller could set up a traffic distribution model and control the transmission power level</a:t>
            </a:r>
            <a:endParaRPr lang="zh-CN" altLang="en-US" dirty="0">
              <a:latin typeface="Times New Roman" pitchFamily="18" charset="0"/>
              <a:cs typeface="Times New Roman" pitchFamily="18" charset="0"/>
            </a:endParaRPr>
          </a:p>
        </p:txBody>
      </p:sp>
      <p:sp>
        <p:nvSpPr>
          <p:cNvPr id="86" name="矩形 85"/>
          <p:cNvSpPr/>
          <p:nvPr/>
        </p:nvSpPr>
        <p:spPr bwMode="auto">
          <a:xfrm>
            <a:off x="5180909" y="4255784"/>
            <a:ext cx="1593141" cy="1960223"/>
          </a:xfrm>
          <a:prstGeom prst="rect">
            <a:avLst/>
          </a:prstGeom>
          <a:solidFill>
            <a:schemeClr val="bg1">
              <a:lumMod val="8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
        <p:nvSpPr>
          <p:cNvPr id="87" name="矩形 86"/>
          <p:cNvSpPr/>
          <p:nvPr/>
        </p:nvSpPr>
        <p:spPr bwMode="auto">
          <a:xfrm>
            <a:off x="2966591" y="4255784"/>
            <a:ext cx="2160240" cy="1960223"/>
          </a:xfrm>
          <a:prstGeom prst="rect">
            <a:avLst/>
          </a:prstGeom>
          <a:solidFill>
            <a:schemeClr val="bg1">
              <a:lumMod val="8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
        <p:nvSpPr>
          <p:cNvPr id="88" name="矩形 87"/>
          <p:cNvSpPr/>
          <p:nvPr/>
        </p:nvSpPr>
        <p:spPr bwMode="auto">
          <a:xfrm>
            <a:off x="1904401" y="4255784"/>
            <a:ext cx="1008112" cy="1960223"/>
          </a:xfrm>
          <a:prstGeom prst="rect">
            <a:avLst/>
          </a:prstGeom>
          <a:solidFill>
            <a:schemeClr val="bg1">
              <a:lumMod val="8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
        <p:nvSpPr>
          <p:cNvPr id="89" name="Rectangle 30"/>
          <p:cNvSpPr>
            <a:spLocks noChangeArrowheads="1"/>
          </p:cNvSpPr>
          <p:nvPr/>
        </p:nvSpPr>
        <p:spPr bwMode="auto">
          <a:xfrm>
            <a:off x="2210966" y="4711697"/>
            <a:ext cx="230188" cy="1317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900" b="0" i="0" u="none" strike="noStrike" cap="none" normalizeH="0" baseline="0" smtClean="0">
                <a:ln>
                  <a:noFill/>
                </a:ln>
                <a:solidFill>
                  <a:srgbClr val="990000"/>
                </a:solidFill>
                <a:effectLst/>
                <a:latin typeface="Calibri" pitchFamily="34" charset="0"/>
                <a:ea typeface="宋体" pitchFamily="2" charset="-122"/>
                <a:cs typeface="宋体" pitchFamily="2" charset="-122"/>
              </a:rPr>
              <a:t>BTS</a:t>
            </a: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90" name="Rectangle 31"/>
          <p:cNvSpPr>
            <a:spLocks noChangeArrowheads="1"/>
          </p:cNvSpPr>
          <p:nvPr/>
        </p:nvSpPr>
        <p:spPr bwMode="auto">
          <a:xfrm>
            <a:off x="2017291" y="5909048"/>
            <a:ext cx="388938" cy="1317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900" b="1" i="0" u="none" strike="noStrike" cap="none" normalizeH="0" baseline="0" smtClean="0">
                <a:ln>
                  <a:noFill/>
                </a:ln>
                <a:solidFill>
                  <a:srgbClr val="C00000"/>
                </a:solidFill>
                <a:effectLst/>
                <a:latin typeface="Calibri" pitchFamily="34" charset="0"/>
                <a:ea typeface="宋体" pitchFamily="2" charset="-122"/>
                <a:cs typeface="宋体" pitchFamily="2" charset="-122"/>
              </a:rPr>
              <a:t>NodeB</a:t>
            </a: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91" name="Rectangle 32"/>
          <p:cNvSpPr>
            <a:spLocks noChangeArrowheads="1"/>
          </p:cNvSpPr>
          <p:nvPr/>
        </p:nvSpPr>
        <p:spPr bwMode="auto">
          <a:xfrm>
            <a:off x="2334791" y="5909048"/>
            <a:ext cx="136525" cy="1317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900" b="1" i="0" u="none" strike="noStrike" cap="none" normalizeH="0" baseline="0" smtClean="0">
                <a:ln>
                  <a:noFill/>
                </a:ln>
                <a:solidFill>
                  <a:srgbClr val="C00000"/>
                </a:solidFill>
                <a:effectLst/>
                <a:latin typeface="Calibri" pitchFamily="34" charset="0"/>
                <a:ea typeface="宋体" pitchFamily="2" charset="-122"/>
                <a:cs typeface="宋体" pitchFamily="2" charset="-122"/>
              </a:rPr>
              <a:t>/ </a:t>
            </a: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92" name="Rectangle 33"/>
          <p:cNvSpPr>
            <a:spLocks noChangeArrowheads="1"/>
          </p:cNvSpPr>
          <p:nvPr/>
        </p:nvSpPr>
        <p:spPr bwMode="auto">
          <a:xfrm>
            <a:off x="2398291" y="5909048"/>
            <a:ext cx="266700" cy="1317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900" b="1" i="0" u="none" strike="noStrike" cap="none" normalizeH="0" baseline="0" smtClean="0">
                <a:ln>
                  <a:noFill/>
                </a:ln>
                <a:solidFill>
                  <a:srgbClr val="C00000"/>
                </a:solidFill>
                <a:effectLst/>
                <a:latin typeface="Calibri" pitchFamily="34" charset="0"/>
                <a:ea typeface="宋体" pitchFamily="2" charset="-122"/>
                <a:cs typeface="宋体" pitchFamily="2" charset="-122"/>
              </a:rPr>
              <a:t>eNB</a:t>
            </a: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pic>
        <p:nvPicPr>
          <p:cNvPr id="95" name="Picture 38"/>
          <p:cNvPicPr>
            <a:picLocks noChangeAspect="1" noChangeArrowheads="1"/>
          </p:cNvPicPr>
          <p:nvPr/>
        </p:nvPicPr>
        <p:blipFill>
          <a:blip r:embed="rId2" cstate="print"/>
          <a:srcRect/>
          <a:stretch>
            <a:fillRect/>
          </a:stretch>
        </p:blipFill>
        <p:spPr bwMode="auto">
          <a:xfrm>
            <a:off x="2187897" y="4348058"/>
            <a:ext cx="274638" cy="362373"/>
          </a:xfrm>
          <a:prstGeom prst="rect">
            <a:avLst/>
          </a:prstGeom>
          <a:noFill/>
          <a:ln w="9525">
            <a:noFill/>
            <a:miter lim="800000"/>
            <a:headEnd/>
            <a:tailEnd/>
          </a:ln>
        </p:spPr>
      </p:pic>
      <p:pic>
        <p:nvPicPr>
          <p:cNvPr id="96" name="Picture 39"/>
          <p:cNvPicPr>
            <a:picLocks noChangeAspect="1" noChangeArrowheads="1"/>
          </p:cNvPicPr>
          <p:nvPr/>
        </p:nvPicPr>
        <p:blipFill>
          <a:blip r:embed="rId3" cstate="print"/>
          <a:srcRect/>
          <a:stretch>
            <a:fillRect/>
          </a:stretch>
        </p:blipFill>
        <p:spPr bwMode="auto">
          <a:xfrm>
            <a:off x="2187897" y="4348058"/>
            <a:ext cx="274638" cy="362373"/>
          </a:xfrm>
          <a:prstGeom prst="rect">
            <a:avLst/>
          </a:prstGeom>
          <a:noFill/>
          <a:ln w="9525">
            <a:noFill/>
            <a:miter lim="800000"/>
            <a:headEnd/>
            <a:tailEnd/>
          </a:ln>
        </p:spPr>
      </p:pic>
      <p:pic>
        <p:nvPicPr>
          <p:cNvPr id="97" name="Picture 40"/>
          <p:cNvPicPr>
            <a:picLocks noChangeAspect="1" noChangeArrowheads="1"/>
          </p:cNvPicPr>
          <p:nvPr/>
        </p:nvPicPr>
        <p:blipFill>
          <a:blip r:embed="rId4" cstate="print"/>
          <a:srcRect/>
          <a:stretch>
            <a:fillRect/>
          </a:stretch>
        </p:blipFill>
        <p:spPr bwMode="auto">
          <a:xfrm>
            <a:off x="2260922" y="4617937"/>
            <a:ext cx="100013" cy="86158"/>
          </a:xfrm>
          <a:prstGeom prst="rect">
            <a:avLst/>
          </a:prstGeom>
          <a:noFill/>
          <a:ln w="9525">
            <a:noFill/>
            <a:miter lim="800000"/>
            <a:headEnd/>
            <a:tailEnd/>
          </a:ln>
        </p:spPr>
      </p:pic>
      <p:pic>
        <p:nvPicPr>
          <p:cNvPr id="98" name="Picture 41"/>
          <p:cNvPicPr>
            <a:picLocks noChangeAspect="1" noChangeArrowheads="1"/>
          </p:cNvPicPr>
          <p:nvPr/>
        </p:nvPicPr>
        <p:blipFill>
          <a:blip r:embed="rId5" cstate="print"/>
          <a:srcRect/>
          <a:stretch>
            <a:fillRect/>
          </a:stretch>
        </p:blipFill>
        <p:spPr bwMode="auto">
          <a:xfrm>
            <a:off x="2204616" y="5526403"/>
            <a:ext cx="273050" cy="362373"/>
          </a:xfrm>
          <a:prstGeom prst="rect">
            <a:avLst/>
          </a:prstGeom>
          <a:noFill/>
          <a:ln w="9525">
            <a:noFill/>
            <a:miter lim="800000"/>
            <a:headEnd/>
            <a:tailEnd/>
          </a:ln>
        </p:spPr>
      </p:pic>
      <p:pic>
        <p:nvPicPr>
          <p:cNvPr id="99" name="Picture 42"/>
          <p:cNvPicPr>
            <a:picLocks noChangeAspect="1" noChangeArrowheads="1"/>
          </p:cNvPicPr>
          <p:nvPr/>
        </p:nvPicPr>
        <p:blipFill>
          <a:blip r:embed="rId6" cstate="print"/>
          <a:srcRect/>
          <a:stretch>
            <a:fillRect/>
          </a:stretch>
        </p:blipFill>
        <p:spPr bwMode="auto">
          <a:xfrm>
            <a:off x="2204616" y="5526403"/>
            <a:ext cx="273050" cy="362373"/>
          </a:xfrm>
          <a:prstGeom prst="rect">
            <a:avLst/>
          </a:prstGeom>
          <a:noFill/>
          <a:ln w="9525">
            <a:noFill/>
            <a:miter lim="800000"/>
            <a:headEnd/>
            <a:tailEnd/>
          </a:ln>
        </p:spPr>
      </p:pic>
      <p:pic>
        <p:nvPicPr>
          <p:cNvPr id="100" name="Picture 43"/>
          <p:cNvPicPr>
            <a:picLocks noChangeAspect="1" noChangeArrowheads="1"/>
          </p:cNvPicPr>
          <p:nvPr/>
        </p:nvPicPr>
        <p:blipFill>
          <a:blip r:embed="rId7" cstate="print"/>
          <a:srcRect/>
          <a:stretch>
            <a:fillRect/>
          </a:stretch>
        </p:blipFill>
        <p:spPr bwMode="auto">
          <a:xfrm>
            <a:off x="2276054" y="5796281"/>
            <a:ext cx="100013" cy="92494"/>
          </a:xfrm>
          <a:prstGeom prst="rect">
            <a:avLst/>
          </a:prstGeom>
          <a:noFill/>
          <a:ln w="9525">
            <a:noFill/>
            <a:miter lim="800000"/>
            <a:headEnd/>
            <a:tailEnd/>
          </a:ln>
        </p:spPr>
      </p:pic>
      <p:pic>
        <p:nvPicPr>
          <p:cNvPr id="101" name="Picture 47"/>
          <p:cNvPicPr>
            <a:picLocks noChangeAspect="1" noChangeArrowheads="1"/>
          </p:cNvPicPr>
          <p:nvPr/>
        </p:nvPicPr>
        <p:blipFill>
          <a:blip r:embed="rId8" cstate="print"/>
          <a:srcRect/>
          <a:stretch>
            <a:fillRect/>
          </a:stretch>
        </p:blipFill>
        <p:spPr bwMode="auto">
          <a:xfrm>
            <a:off x="2174454" y="4916957"/>
            <a:ext cx="274638" cy="368708"/>
          </a:xfrm>
          <a:prstGeom prst="rect">
            <a:avLst/>
          </a:prstGeom>
          <a:noFill/>
          <a:ln w="9525">
            <a:noFill/>
            <a:miter lim="800000"/>
            <a:headEnd/>
            <a:tailEnd/>
          </a:ln>
        </p:spPr>
      </p:pic>
      <p:pic>
        <p:nvPicPr>
          <p:cNvPr id="102" name="Picture 48"/>
          <p:cNvPicPr>
            <a:picLocks noChangeAspect="1" noChangeArrowheads="1"/>
          </p:cNvPicPr>
          <p:nvPr/>
        </p:nvPicPr>
        <p:blipFill>
          <a:blip r:embed="rId9" cstate="print"/>
          <a:srcRect/>
          <a:stretch>
            <a:fillRect/>
          </a:stretch>
        </p:blipFill>
        <p:spPr bwMode="auto">
          <a:xfrm>
            <a:off x="2174454" y="4916957"/>
            <a:ext cx="274638" cy="368708"/>
          </a:xfrm>
          <a:prstGeom prst="rect">
            <a:avLst/>
          </a:prstGeom>
          <a:noFill/>
          <a:ln w="9525">
            <a:noFill/>
            <a:miter lim="800000"/>
            <a:headEnd/>
            <a:tailEnd/>
          </a:ln>
        </p:spPr>
      </p:pic>
      <p:pic>
        <p:nvPicPr>
          <p:cNvPr id="103" name="Picture 49"/>
          <p:cNvPicPr>
            <a:picLocks noChangeAspect="1" noChangeArrowheads="1"/>
          </p:cNvPicPr>
          <p:nvPr/>
        </p:nvPicPr>
        <p:blipFill>
          <a:blip r:embed="rId7" cstate="print"/>
          <a:srcRect/>
          <a:stretch>
            <a:fillRect/>
          </a:stretch>
        </p:blipFill>
        <p:spPr bwMode="auto">
          <a:xfrm>
            <a:off x="2247479" y="5186837"/>
            <a:ext cx="100013" cy="92494"/>
          </a:xfrm>
          <a:prstGeom prst="rect">
            <a:avLst/>
          </a:prstGeom>
          <a:noFill/>
          <a:ln w="9525">
            <a:noFill/>
            <a:miter lim="800000"/>
            <a:headEnd/>
            <a:tailEnd/>
          </a:ln>
        </p:spPr>
      </p:pic>
      <p:sp>
        <p:nvSpPr>
          <p:cNvPr id="104" name="Rectangle 50"/>
          <p:cNvSpPr>
            <a:spLocks noChangeArrowheads="1"/>
          </p:cNvSpPr>
          <p:nvPr/>
        </p:nvSpPr>
        <p:spPr bwMode="auto">
          <a:xfrm>
            <a:off x="2150641" y="5276796"/>
            <a:ext cx="373063" cy="1317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900" b="0" i="0" u="none" strike="noStrike" cap="none" normalizeH="0" baseline="0" smtClean="0">
                <a:ln>
                  <a:noFill/>
                </a:ln>
                <a:solidFill>
                  <a:srgbClr val="990000"/>
                </a:solidFill>
                <a:effectLst/>
                <a:latin typeface="Calibri" pitchFamily="34" charset="0"/>
                <a:ea typeface="宋体" pitchFamily="2" charset="-122"/>
                <a:cs typeface="宋体" pitchFamily="2" charset="-122"/>
              </a:rPr>
              <a:t>NodeB</a:t>
            </a: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grpSp>
        <p:nvGrpSpPr>
          <p:cNvPr id="106" name="组合 172"/>
          <p:cNvGrpSpPr/>
          <p:nvPr/>
        </p:nvGrpSpPr>
        <p:grpSpPr>
          <a:xfrm>
            <a:off x="6062885" y="4392036"/>
            <a:ext cx="360363" cy="415588"/>
            <a:chOff x="4859982" y="2665413"/>
            <a:chExt cx="360363" cy="520700"/>
          </a:xfrm>
        </p:grpSpPr>
        <p:pic>
          <p:nvPicPr>
            <p:cNvPr id="181" name="Picture 53"/>
            <p:cNvPicPr>
              <a:picLocks noChangeAspect="1" noChangeArrowheads="1"/>
            </p:cNvPicPr>
            <p:nvPr/>
          </p:nvPicPr>
          <p:blipFill>
            <a:blip r:embed="rId10" cstate="print"/>
            <a:srcRect/>
            <a:stretch>
              <a:fillRect/>
            </a:stretch>
          </p:blipFill>
          <p:spPr bwMode="auto">
            <a:xfrm>
              <a:off x="4859982" y="2665413"/>
              <a:ext cx="360363" cy="388938"/>
            </a:xfrm>
            <a:prstGeom prst="rect">
              <a:avLst/>
            </a:prstGeom>
            <a:noFill/>
            <a:ln w="9525">
              <a:noFill/>
              <a:miter lim="800000"/>
              <a:headEnd/>
              <a:tailEnd/>
            </a:ln>
          </p:spPr>
        </p:pic>
        <p:pic>
          <p:nvPicPr>
            <p:cNvPr id="184" name="Picture 54"/>
            <p:cNvPicPr>
              <a:picLocks noChangeAspect="1" noChangeArrowheads="1"/>
            </p:cNvPicPr>
            <p:nvPr/>
          </p:nvPicPr>
          <p:blipFill>
            <a:blip r:embed="rId11" cstate="print"/>
            <a:srcRect/>
            <a:stretch>
              <a:fillRect/>
            </a:stretch>
          </p:blipFill>
          <p:spPr bwMode="auto">
            <a:xfrm>
              <a:off x="4859982" y="2680022"/>
              <a:ext cx="360363" cy="388938"/>
            </a:xfrm>
            <a:prstGeom prst="rect">
              <a:avLst/>
            </a:prstGeom>
            <a:noFill/>
            <a:ln w="9525">
              <a:noFill/>
              <a:miter lim="800000"/>
              <a:headEnd/>
              <a:tailEnd/>
            </a:ln>
          </p:spPr>
        </p:pic>
        <p:sp>
          <p:nvSpPr>
            <p:cNvPr id="185" name="Rectangle 55"/>
            <p:cNvSpPr>
              <a:spLocks noChangeArrowheads="1"/>
            </p:cNvSpPr>
            <p:nvPr/>
          </p:nvSpPr>
          <p:spPr bwMode="auto">
            <a:xfrm>
              <a:off x="4925070" y="3021013"/>
              <a:ext cx="244475" cy="1651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900" b="1" i="0" u="none" strike="noStrike" cap="none" normalizeH="0" baseline="0" smtClean="0">
                  <a:ln>
                    <a:noFill/>
                  </a:ln>
                  <a:solidFill>
                    <a:srgbClr val="990000"/>
                  </a:solidFill>
                  <a:effectLst/>
                  <a:latin typeface="Calibri" pitchFamily="34" charset="0"/>
                  <a:ea typeface="宋体" pitchFamily="2" charset="-122"/>
                  <a:cs typeface="宋体" pitchFamily="2" charset="-122"/>
                </a:rPr>
                <a:t>BSC</a:t>
              </a: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grpSp>
      <p:grpSp>
        <p:nvGrpSpPr>
          <p:cNvPr id="107" name="组合 173"/>
          <p:cNvGrpSpPr/>
          <p:nvPr/>
        </p:nvGrpSpPr>
        <p:grpSpPr>
          <a:xfrm>
            <a:off x="6013673" y="4934696"/>
            <a:ext cx="542925" cy="406719"/>
            <a:chOff x="4810770" y="3479800"/>
            <a:chExt cx="542925" cy="509588"/>
          </a:xfrm>
        </p:grpSpPr>
        <p:sp>
          <p:nvSpPr>
            <p:cNvPr id="176" name="Rectangle 27"/>
            <p:cNvSpPr>
              <a:spLocks noChangeArrowheads="1"/>
            </p:cNvSpPr>
            <p:nvPr/>
          </p:nvSpPr>
          <p:spPr bwMode="auto">
            <a:xfrm>
              <a:off x="4834582" y="3824288"/>
              <a:ext cx="519113" cy="1651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900" b="1" i="0" u="none" strike="noStrike" cap="none" normalizeH="0" baseline="0" smtClean="0">
                  <a:ln>
                    <a:noFill/>
                  </a:ln>
                  <a:solidFill>
                    <a:srgbClr val="990000"/>
                  </a:solidFill>
                  <a:effectLst/>
                  <a:latin typeface="Calibri" pitchFamily="34" charset="0"/>
                  <a:ea typeface="宋体" pitchFamily="2" charset="-122"/>
                  <a:cs typeface="宋体" pitchFamily="2" charset="-122"/>
                </a:rPr>
                <a:t>ATM RNC</a:t>
              </a: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pic>
          <p:nvPicPr>
            <p:cNvPr id="178" name="Picture 65"/>
            <p:cNvPicPr>
              <a:picLocks noChangeAspect="1" noChangeArrowheads="1"/>
            </p:cNvPicPr>
            <p:nvPr/>
          </p:nvPicPr>
          <p:blipFill>
            <a:blip r:embed="rId12" cstate="print"/>
            <a:srcRect/>
            <a:stretch>
              <a:fillRect/>
            </a:stretch>
          </p:blipFill>
          <p:spPr bwMode="auto">
            <a:xfrm>
              <a:off x="4810770" y="3479800"/>
              <a:ext cx="474663" cy="374650"/>
            </a:xfrm>
            <a:prstGeom prst="rect">
              <a:avLst/>
            </a:prstGeom>
            <a:noFill/>
            <a:ln w="9525">
              <a:noFill/>
              <a:miter lim="800000"/>
              <a:headEnd/>
              <a:tailEnd/>
            </a:ln>
          </p:spPr>
        </p:pic>
        <p:pic>
          <p:nvPicPr>
            <p:cNvPr id="180" name="Picture 66"/>
            <p:cNvPicPr>
              <a:picLocks noChangeAspect="1" noChangeArrowheads="1"/>
            </p:cNvPicPr>
            <p:nvPr/>
          </p:nvPicPr>
          <p:blipFill>
            <a:blip r:embed="rId13" cstate="print"/>
            <a:srcRect/>
            <a:stretch>
              <a:fillRect/>
            </a:stretch>
          </p:blipFill>
          <p:spPr bwMode="auto">
            <a:xfrm>
              <a:off x="4810770" y="3479800"/>
              <a:ext cx="474663" cy="374650"/>
            </a:xfrm>
            <a:prstGeom prst="rect">
              <a:avLst/>
            </a:prstGeom>
            <a:noFill/>
            <a:ln w="9525">
              <a:noFill/>
              <a:miter lim="800000"/>
              <a:headEnd/>
              <a:tailEnd/>
            </a:ln>
          </p:spPr>
        </p:pic>
      </p:grpSp>
      <p:grpSp>
        <p:nvGrpSpPr>
          <p:cNvPr id="108" name="组合 174"/>
          <p:cNvGrpSpPr/>
          <p:nvPr/>
        </p:nvGrpSpPr>
        <p:grpSpPr>
          <a:xfrm>
            <a:off x="5840635" y="5560613"/>
            <a:ext cx="963613" cy="511883"/>
            <a:chOff x="4637732" y="4264025"/>
            <a:chExt cx="963613" cy="641350"/>
          </a:xfrm>
        </p:grpSpPr>
        <p:sp>
          <p:nvSpPr>
            <p:cNvPr id="151" name="Rectangle 44"/>
            <p:cNvSpPr>
              <a:spLocks noChangeArrowheads="1"/>
            </p:cNvSpPr>
            <p:nvPr/>
          </p:nvSpPr>
          <p:spPr bwMode="auto">
            <a:xfrm>
              <a:off x="4637732" y="4740275"/>
              <a:ext cx="488950" cy="1651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900" b="1" i="0" u="none" strike="noStrike" cap="none" normalizeH="0" baseline="0" smtClean="0">
                  <a:ln>
                    <a:noFill/>
                  </a:ln>
                  <a:solidFill>
                    <a:srgbClr val="C00000"/>
                  </a:solidFill>
                  <a:effectLst/>
                  <a:latin typeface="Calibri" pitchFamily="34" charset="0"/>
                  <a:ea typeface="宋体" pitchFamily="2" charset="-122"/>
                  <a:cs typeface="宋体" pitchFamily="2" charset="-122"/>
                </a:rPr>
                <a:t>IP RNC/S</a:t>
              </a: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52" name="Rectangle 45"/>
            <p:cNvSpPr>
              <a:spLocks noChangeArrowheads="1"/>
            </p:cNvSpPr>
            <p:nvPr/>
          </p:nvSpPr>
          <p:spPr bwMode="auto">
            <a:xfrm>
              <a:off x="5018732" y="4740275"/>
              <a:ext cx="100013" cy="1651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900" b="1" i="0" u="none" strike="noStrike" cap="none" normalizeH="0" baseline="0" smtClean="0">
                  <a:ln>
                    <a:noFill/>
                  </a:ln>
                  <a:solidFill>
                    <a:srgbClr val="C00000"/>
                  </a:solidFill>
                  <a:effectLst/>
                  <a:latin typeface="Calibri" pitchFamily="34" charset="0"/>
                  <a:ea typeface="宋体" pitchFamily="2" charset="-122"/>
                  <a:cs typeface="宋体" pitchFamily="2" charset="-122"/>
                </a:rPr>
                <a:t>-</a:t>
              </a: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53" name="Rectangle 46"/>
            <p:cNvSpPr>
              <a:spLocks noChangeArrowheads="1"/>
            </p:cNvSpPr>
            <p:nvPr/>
          </p:nvSpPr>
          <p:spPr bwMode="auto">
            <a:xfrm>
              <a:off x="5055245" y="4740275"/>
              <a:ext cx="546100" cy="1651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900" b="1" i="0" u="none" strike="noStrike" cap="none" normalizeH="0" baseline="0" smtClean="0">
                  <a:ln>
                    <a:noFill/>
                  </a:ln>
                  <a:solidFill>
                    <a:srgbClr val="C00000"/>
                  </a:solidFill>
                  <a:effectLst/>
                  <a:latin typeface="Calibri" pitchFamily="34" charset="0"/>
                  <a:ea typeface="宋体" pitchFamily="2" charset="-122"/>
                  <a:cs typeface="宋体" pitchFamily="2" charset="-122"/>
                </a:rPr>
                <a:t>GW/MME</a:t>
              </a: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pic>
          <p:nvPicPr>
            <p:cNvPr id="154" name="Picture 67"/>
            <p:cNvPicPr>
              <a:picLocks noChangeAspect="1" noChangeArrowheads="1"/>
            </p:cNvPicPr>
            <p:nvPr/>
          </p:nvPicPr>
          <p:blipFill>
            <a:blip r:embed="rId14" cstate="print"/>
            <a:srcRect/>
            <a:stretch>
              <a:fillRect/>
            </a:stretch>
          </p:blipFill>
          <p:spPr bwMode="auto">
            <a:xfrm>
              <a:off x="4825057" y="4264025"/>
              <a:ext cx="460375" cy="468313"/>
            </a:xfrm>
            <a:prstGeom prst="rect">
              <a:avLst/>
            </a:prstGeom>
            <a:noFill/>
            <a:ln w="9525">
              <a:noFill/>
              <a:miter lim="800000"/>
              <a:headEnd/>
              <a:tailEnd/>
            </a:ln>
          </p:spPr>
        </p:pic>
        <p:pic>
          <p:nvPicPr>
            <p:cNvPr id="155" name="Picture 68"/>
            <p:cNvPicPr>
              <a:picLocks noChangeAspect="1" noChangeArrowheads="1"/>
            </p:cNvPicPr>
            <p:nvPr/>
          </p:nvPicPr>
          <p:blipFill>
            <a:blip r:embed="rId15" cstate="print"/>
            <a:srcRect/>
            <a:stretch>
              <a:fillRect/>
            </a:stretch>
          </p:blipFill>
          <p:spPr bwMode="auto">
            <a:xfrm>
              <a:off x="4825057" y="4264025"/>
              <a:ext cx="460375" cy="468313"/>
            </a:xfrm>
            <a:prstGeom prst="rect">
              <a:avLst/>
            </a:prstGeom>
            <a:noFill/>
            <a:ln w="9525">
              <a:noFill/>
              <a:miter lim="800000"/>
              <a:headEnd/>
              <a:tailEnd/>
            </a:ln>
          </p:spPr>
        </p:pic>
        <p:sp>
          <p:nvSpPr>
            <p:cNvPr id="157" name="Freeform 69"/>
            <p:cNvSpPr>
              <a:spLocks noEditPoints="1"/>
            </p:cNvSpPr>
            <p:nvPr/>
          </p:nvSpPr>
          <p:spPr bwMode="auto">
            <a:xfrm>
              <a:off x="4893320" y="4397375"/>
              <a:ext cx="273050" cy="274638"/>
            </a:xfrm>
            <a:custGeom>
              <a:avLst/>
              <a:gdLst/>
              <a:ahLst/>
              <a:cxnLst>
                <a:cxn ang="0">
                  <a:pos x="147" y="173"/>
                </a:cxn>
                <a:cxn ang="0">
                  <a:pos x="147" y="151"/>
                </a:cxn>
                <a:cxn ang="0">
                  <a:pos x="108" y="151"/>
                </a:cxn>
                <a:cxn ang="0">
                  <a:pos x="100" y="133"/>
                </a:cxn>
                <a:cxn ang="0">
                  <a:pos x="111" y="120"/>
                </a:cxn>
                <a:cxn ang="0">
                  <a:pos x="119" y="137"/>
                </a:cxn>
                <a:cxn ang="0">
                  <a:pos x="147" y="137"/>
                </a:cxn>
                <a:cxn ang="0">
                  <a:pos x="147" y="120"/>
                </a:cxn>
                <a:cxn ang="0">
                  <a:pos x="172" y="146"/>
                </a:cxn>
                <a:cxn ang="0">
                  <a:pos x="147" y="173"/>
                </a:cxn>
                <a:cxn ang="0">
                  <a:pos x="74" y="132"/>
                </a:cxn>
                <a:cxn ang="0">
                  <a:pos x="65" y="151"/>
                </a:cxn>
                <a:cxn ang="0">
                  <a:pos x="25" y="151"/>
                </a:cxn>
                <a:cxn ang="0">
                  <a:pos x="25" y="171"/>
                </a:cxn>
                <a:cxn ang="0">
                  <a:pos x="0" y="145"/>
                </a:cxn>
                <a:cxn ang="0">
                  <a:pos x="25" y="118"/>
                </a:cxn>
                <a:cxn ang="0">
                  <a:pos x="25" y="137"/>
                </a:cxn>
                <a:cxn ang="0">
                  <a:pos x="54" y="137"/>
                </a:cxn>
                <a:cxn ang="0">
                  <a:pos x="63" y="117"/>
                </a:cxn>
                <a:cxn ang="0">
                  <a:pos x="74" y="132"/>
                </a:cxn>
                <a:cxn ang="0">
                  <a:pos x="63" y="55"/>
                </a:cxn>
                <a:cxn ang="0">
                  <a:pos x="54" y="35"/>
                </a:cxn>
                <a:cxn ang="0">
                  <a:pos x="25" y="35"/>
                </a:cxn>
                <a:cxn ang="0">
                  <a:pos x="25" y="53"/>
                </a:cxn>
                <a:cxn ang="0">
                  <a:pos x="0" y="27"/>
                </a:cxn>
                <a:cxn ang="0">
                  <a:pos x="25" y="0"/>
                </a:cxn>
                <a:cxn ang="0">
                  <a:pos x="25" y="20"/>
                </a:cxn>
                <a:cxn ang="0">
                  <a:pos x="65" y="20"/>
                </a:cxn>
                <a:cxn ang="0">
                  <a:pos x="74" y="40"/>
                </a:cxn>
                <a:cxn ang="0">
                  <a:pos x="63" y="55"/>
                </a:cxn>
                <a:cxn ang="0">
                  <a:pos x="100" y="38"/>
                </a:cxn>
                <a:cxn ang="0">
                  <a:pos x="108" y="20"/>
                </a:cxn>
                <a:cxn ang="0">
                  <a:pos x="147" y="20"/>
                </a:cxn>
                <a:cxn ang="0">
                  <a:pos x="147" y="0"/>
                </a:cxn>
                <a:cxn ang="0">
                  <a:pos x="172" y="27"/>
                </a:cxn>
                <a:cxn ang="0">
                  <a:pos x="147" y="53"/>
                </a:cxn>
                <a:cxn ang="0">
                  <a:pos x="147" y="35"/>
                </a:cxn>
                <a:cxn ang="0">
                  <a:pos x="119" y="35"/>
                </a:cxn>
                <a:cxn ang="0">
                  <a:pos x="114" y="46"/>
                </a:cxn>
                <a:cxn ang="0">
                  <a:pos x="100" y="38"/>
                </a:cxn>
              </a:cxnLst>
              <a:rect l="0" t="0" r="r" b="b"/>
              <a:pathLst>
                <a:path w="172" h="173">
                  <a:moveTo>
                    <a:pt x="147" y="173"/>
                  </a:moveTo>
                  <a:lnTo>
                    <a:pt x="147" y="151"/>
                  </a:lnTo>
                  <a:lnTo>
                    <a:pt x="108" y="151"/>
                  </a:lnTo>
                  <a:lnTo>
                    <a:pt x="100" y="133"/>
                  </a:lnTo>
                  <a:lnTo>
                    <a:pt x="111" y="120"/>
                  </a:lnTo>
                  <a:lnTo>
                    <a:pt x="119" y="137"/>
                  </a:lnTo>
                  <a:lnTo>
                    <a:pt x="147" y="137"/>
                  </a:lnTo>
                  <a:lnTo>
                    <a:pt x="147" y="120"/>
                  </a:lnTo>
                  <a:lnTo>
                    <a:pt x="172" y="146"/>
                  </a:lnTo>
                  <a:lnTo>
                    <a:pt x="147" y="173"/>
                  </a:lnTo>
                  <a:close/>
                  <a:moveTo>
                    <a:pt x="74" y="132"/>
                  </a:moveTo>
                  <a:lnTo>
                    <a:pt x="65" y="151"/>
                  </a:lnTo>
                  <a:lnTo>
                    <a:pt x="25" y="151"/>
                  </a:lnTo>
                  <a:lnTo>
                    <a:pt x="25" y="171"/>
                  </a:lnTo>
                  <a:lnTo>
                    <a:pt x="0" y="145"/>
                  </a:lnTo>
                  <a:lnTo>
                    <a:pt x="25" y="118"/>
                  </a:lnTo>
                  <a:lnTo>
                    <a:pt x="25" y="137"/>
                  </a:lnTo>
                  <a:lnTo>
                    <a:pt x="54" y="137"/>
                  </a:lnTo>
                  <a:lnTo>
                    <a:pt x="63" y="117"/>
                  </a:lnTo>
                  <a:lnTo>
                    <a:pt x="74" y="132"/>
                  </a:lnTo>
                  <a:close/>
                  <a:moveTo>
                    <a:pt x="63" y="55"/>
                  </a:moveTo>
                  <a:lnTo>
                    <a:pt x="54" y="35"/>
                  </a:lnTo>
                  <a:lnTo>
                    <a:pt x="25" y="35"/>
                  </a:lnTo>
                  <a:lnTo>
                    <a:pt x="25" y="53"/>
                  </a:lnTo>
                  <a:lnTo>
                    <a:pt x="0" y="27"/>
                  </a:lnTo>
                  <a:lnTo>
                    <a:pt x="25" y="0"/>
                  </a:lnTo>
                  <a:lnTo>
                    <a:pt x="25" y="20"/>
                  </a:lnTo>
                  <a:lnTo>
                    <a:pt x="65" y="20"/>
                  </a:lnTo>
                  <a:lnTo>
                    <a:pt x="74" y="40"/>
                  </a:lnTo>
                  <a:lnTo>
                    <a:pt x="63" y="55"/>
                  </a:lnTo>
                  <a:close/>
                  <a:moveTo>
                    <a:pt x="100" y="38"/>
                  </a:moveTo>
                  <a:lnTo>
                    <a:pt x="108" y="20"/>
                  </a:lnTo>
                  <a:lnTo>
                    <a:pt x="147" y="20"/>
                  </a:lnTo>
                  <a:lnTo>
                    <a:pt x="147" y="0"/>
                  </a:lnTo>
                  <a:lnTo>
                    <a:pt x="172" y="27"/>
                  </a:lnTo>
                  <a:lnTo>
                    <a:pt x="147" y="53"/>
                  </a:lnTo>
                  <a:lnTo>
                    <a:pt x="147" y="35"/>
                  </a:lnTo>
                  <a:lnTo>
                    <a:pt x="119" y="35"/>
                  </a:lnTo>
                  <a:lnTo>
                    <a:pt x="114" y="46"/>
                  </a:lnTo>
                  <a:lnTo>
                    <a:pt x="100" y="38"/>
                  </a:lnTo>
                  <a:close/>
                </a:path>
              </a:pathLst>
            </a:custGeom>
            <a:solidFill>
              <a:srgbClr val="25221E"/>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58" name="Freeform 70"/>
            <p:cNvSpPr>
              <a:spLocks noEditPoints="1"/>
            </p:cNvSpPr>
            <p:nvPr/>
          </p:nvSpPr>
          <p:spPr bwMode="auto">
            <a:xfrm>
              <a:off x="4893320" y="4391025"/>
              <a:ext cx="273050" cy="265113"/>
            </a:xfrm>
            <a:custGeom>
              <a:avLst/>
              <a:gdLst/>
              <a:ahLst/>
              <a:cxnLst>
                <a:cxn ang="0">
                  <a:pos x="147" y="167"/>
                </a:cxn>
                <a:cxn ang="0">
                  <a:pos x="147" y="148"/>
                </a:cxn>
                <a:cxn ang="0">
                  <a:pos x="108" y="148"/>
                </a:cxn>
                <a:cxn ang="0">
                  <a:pos x="100" y="131"/>
                </a:cxn>
                <a:cxn ang="0">
                  <a:pos x="111" y="118"/>
                </a:cxn>
                <a:cxn ang="0">
                  <a:pos x="119" y="134"/>
                </a:cxn>
                <a:cxn ang="0">
                  <a:pos x="147" y="134"/>
                </a:cxn>
                <a:cxn ang="0">
                  <a:pos x="147" y="116"/>
                </a:cxn>
                <a:cxn ang="0">
                  <a:pos x="172" y="142"/>
                </a:cxn>
                <a:cxn ang="0">
                  <a:pos x="147" y="167"/>
                </a:cxn>
                <a:cxn ang="0">
                  <a:pos x="74" y="127"/>
                </a:cxn>
                <a:cxn ang="0">
                  <a:pos x="65" y="146"/>
                </a:cxn>
                <a:cxn ang="0">
                  <a:pos x="25" y="146"/>
                </a:cxn>
                <a:cxn ang="0">
                  <a:pos x="25" y="167"/>
                </a:cxn>
                <a:cxn ang="0">
                  <a:pos x="0" y="142"/>
                </a:cxn>
                <a:cxn ang="0">
                  <a:pos x="25" y="116"/>
                </a:cxn>
                <a:cxn ang="0">
                  <a:pos x="25" y="134"/>
                </a:cxn>
                <a:cxn ang="0">
                  <a:pos x="54" y="134"/>
                </a:cxn>
                <a:cxn ang="0">
                  <a:pos x="63" y="114"/>
                </a:cxn>
                <a:cxn ang="0">
                  <a:pos x="74" y="127"/>
                </a:cxn>
                <a:cxn ang="0">
                  <a:pos x="63" y="53"/>
                </a:cxn>
                <a:cxn ang="0">
                  <a:pos x="54" y="32"/>
                </a:cxn>
                <a:cxn ang="0">
                  <a:pos x="25" y="32"/>
                </a:cxn>
                <a:cxn ang="0">
                  <a:pos x="25" y="52"/>
                </a:cxn>
                <a:cxn ang="0">
                  <a:pos x="0" y="26"/>
                </a:cxn>
                <a:cxn ang="0">
                  <a:pos x="25" y="0"/>
                </a:cxn>
                <a:cxn ang="0">
                  <a:pos x="25" y="19"/>
                </a:cxn>
                <a:cxn ang="0">
                  <a:pos x="65" y="19"/>
                </a:cxn>
                <a:cxn ang="0">
                  <a:pos x="74" y="38"/>
                </a:cxn>
                <a:cxn ang="0">
                  <a:pos x="63" y="53"/>
                </a:cxn>
                <a:cxn ang="0">
                  <a:pos x="100" y="35"/>
                </a:cxn>
                <a:cxn ang="0">
                  <a:pos x="108" y="17"/>
                </a:cxn>
                <a:cxn ang="0">
                  <a:pos x="147" y="17"/>
                </a:cxn>
                <a:cxn ang="0">
                  <a:pos x="147" y="0"/>
                </a:cxn>
                <a:cxn ang="0">
                  <a:pos x="172" y="26"/>
                </a:cxn>
                <a:cxn ang="0">
                  <a:pos x="147" y="52"/>
                </a:cxn>
                <a:cxn ang="0">
                  <a:pos x="147" y="32"/>
                </a:cxn>
                <a:cxn ang="0">
                  <a:pos x="119" y="32"/>
                </a:cxn>
                <a:cxn ang="0">
                  <a:pos x="114" y="43"/>
                </a:cxn>
                <a:cxn ang="0">
                  <a:pos x="100" y="35"/>
                </a:cxn>
              </a:cxnLst>
              <a:rect l="0" t="0" r="r" b="b"/>
              <a:pathLst>
                <a:path w="172" h="167">
                  <a:moveTo>
                    <a:pt x="147" y="167"/>
                  </a:moveTo>
                  <a:lnTo>
                    <a:pt x="147" y="148"/>
                  </a:lnTo>
                  <a:lnTo>
                    <a:pt x="108" y="148"/>
                  </a:lnTo>
                  <a:lnTo>
                    <a:pt x="100" y="131"/>
                  </a:lnTo>
                  <a:lnTo>
                    <a:pt x="111" y="118"/>
                  </a:lnTo>
                  <a:lnTo>
                    <a:pt x="119" y="134"/>
                  </a:lnTo>
                  <a:lnTo>
                    <a:pt x="147" y="134"/>
                  </a:lnTo>
                  <a:lnTo>
                    <a:pt x="147" y="116"/>
                  </a:lnTo>
                  <a:lnTo>
                    <a:pt x="172" y="142"/>
                  </a:lnTo>
                  <a:lnTo>
                    <a:pt x="147" y="167"/>
                  </a:lnTo>
                  <a:close/>
                  <a:moveTo>
                    <a:pt x="74" y="127"/>
                  </a:moveTo>
                  <a:lnTo>
                    <a:pt x="65" y="146"/>
                  </a:lnTo>
                  <a:lnTo>
                    <a:pt x="25" y="146"/>
                  </a:lnTo>
                  <a:lnTo>
                    <a:pt x="25" y="167"/>
                  </a:lnTo>
                  <a:lnTo>
                    <a:pt x="0" y="142"/>
                  </a:lnTo>
                  <a:lnTo>
                    <a:pt x="25" y="116"/>
                  </a:lnTo>
                  <a:lnTo>
                    <a:pt x="25" y="134"/>
                  </a:lnTo>
                  <a:lnTo>
                    <a:pt x="54" y="134"/>
                  </a:lnTo>
                  <a:lnTo>
                    <a:pt x="63" y="114"/>
                  </a:lnTo>
                  <a:lnTo>
                    <a:pt x="74" y="127"/>
                  </a:lnTo>
                  <a:close/>
                  <a:moveTo>
                    <a:pt x="63" y="53"/>
                  </a:moveTo>
                  <a:lnTo>
                    <a:pt x="54" y="32"/>
                  </a:lnTo>
                  <a:lnTo>
                    <a:pt x="25" y="32"/>
                  </a:lnTo>
                  <a:lnTo>
                    <a:pt x="25" y="52"/>
                  </a:lnTo>
                  <a:lnTo>
                    <a:pt x="0" y="26"/>
                  </a:lnTo>
                  <a:lnTo>
                    <a:pt x="25" y="0"/>
                  </a:lnTo>
                  <a:lnTo>
                    <a:pt x="25" y="19"/>
                  </a:lnTo>
                  <a:lnTo>
                    <a:pt x="65" y="19"/>
                  </a:lnTo>
                  <a:lnTo>
                    <a:pt x="74" y="38"/>
                  </a:lnTo>
                  <a:lnTo>
                    <a:pt x="63" y="53"/>
                  </a:lnTo>
                  <a:close/>
                  <a:moveTo>
                    <a:pt x="100" y="35"/>
                  </a:moveTo>
                  <a:lnTo>
                    <a:pt x="108" y="17"/>
                  </a:lnTo>
                  <a:lnTo>
                    <a:pt x="147" y="17"/>
                  </a:lnTo>
                  <a:lnTo>
                    <a:pt x="147" y="0"/>
                  </a:lnTo>
                  <a:lnTo>
                    <a:pt x="172" y="26"/>
                  </a:lnTo>
                  <a:lnTo>
                    <a:pt x="147" y="52"/>
                  </a:lnTo>
                  <a:lnTo>
                    <a:pt x="147" y="32"/>
                  </a:lnTo>
                  <a:lnTo>
                    <a:pt x="119" y="32"/>
                  </a:lnTo>
                  <a:lnTo>
                    <a:pt x="114" y="43"/>
                  </a:lnTo>
                  <a:lnTo>
                    <a:pt x="100" y="3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60" name="Freeform 71"/>
            <p:cNvSpPr>
              <a:spLocks/>
            </p:cNvSpPr>
            <p:nvPr/>
          </p:nvSpPr>
          <p:spPr bwMode="auto">
            <a:xfrm>
              <a:off x="4964757" y="4448175"/>
              <a:ext cx="79375" cy="85725"/>
            </a:xfrm>
            <a:custGeom>
              <a:avLst/>
              <a:gdLst/>
              <a:ahLst/>
              <a:cxnLst>
                <a:cxn ang="0">
                  <a:pos x="50" y="0"/>
                </a:cxn>
                <a:cxn ang="0">
                  <a:pos x="50" y="0"/>
                </a:cxn>
                <a:cxn ang="0">
                  <a:pos x="45" y="0"/>
                </a:cxn>
                <a:cxn ang="0">
                  <a:pos x="40" y="1"/>
                </a:cxn>
                <a:cxn ang="0">
                  <a:pos x="35" y="2"/>
                </a:cxn>
                <a:cxn ang="0">
                  <a:pos x="31" y="4"/>
                </a:cxn>
                <a:cxn ang="0">
                  <a:pos x="26" y="6"/>
                </a:cxn>
                <a:cxn ang="0">
                  <a:pos x="22" y="10"/>
                </a:cxn>
                <a:cxn ang="0">
                  <a:pos x="18" y="13"/>
                </a:cxn>
                <a:cxn ang="0">
                  <a:pos x="15" y="16"/>
                </a:cxn>
                <a:cxn ang="0">
                  <a:pos x="12" y="20"/>
                </a:cxn>
                <a:cxn ang="0">
                  <a:pos x="9" y="24"/>
                </a:cxn>
                <a:cxn ang="0">
                  <a:pos x="6" y="29"/>
                </a:cxn>
                <a:cxn ang="0">
                  <a:pos x="4" y="33"/>
                </a:cxn>
                <a:cxn ang="0">
                  <a:pos x="2" y="39"/>
                </a:cxn>
                <a:cxn ang="0">
                  <a:pos x="1" y="44"/>
                </a:cxn>
                <a:cxn ang="0">
                  <a:pos x="1" y="49"/>
                </a:cxn>
                <a:cxn ang="0">
                  <a:pos x="0" y="54"/>
                </a:cxn>
                <a:cxn ang="0">
                  <a:pos x="12" y="54"/>
                </a:cxn>
                <a:cxn ang="0">
                  <a:pos x="13" y="50"/>
                </a:cxn>
                <a:cxn ang="0">
                  <a:pos x="13" y="47"/>
                </a:cxn>
                <a:cxn ang="0">
                  <a:pos x="14" y="42"/>
                </a:cxn>
                <a:cxn ang="0">
                  <a:pos x="15" y="39"/>
                </a:cxn>
                <a:cxn ang="0">
                  <a:pos x="17" y="35"/>
                </a:cxn>
                <a:cxn ang="0">
                  <a:pos x="19" y="31"/>
                </a:cxn>
                <a:cxn ang="0">
                  <a:pos x="21" y="28"/>
                </a:cxn>
                <a:cxn ang="0">
                  <a:pos x="23" y="25"/>
                </a:cxn>
                <a:cxn ang="0">
                  <a:pos x="26" y="23"/>
                </a:cxn>
                <a:cxn ang="0">
                  <a:pos x="29" y="20"/>
                </a:cxn>
                <a:cxn ang="0">
                  <a:pos x="32" y="18"/>
                </a:cxn>
                <a:cxn ang="0">
                  <a:pos x="36" y="16"/>
                </a:cxn>
                <a:cxn ang="0">
                  <a:pos x="39" y="15"/>
                </a:cxn>
                <a:cxn ang="0">
                  <a:pos x="43" y="14"/>
                </a:cxn>
                <a:cxn ang="0">
                  <a:pos x="46" y="13"/>
                </a:cxn>
                <a:cxn ang="0">
                  <a:pos x="50" y="13"/>
                </a:cxn>
                <a:cxn ang="0">
                  <a:pos x="50" y="0"/>
                </a:cxn>
              </a:cxnLst>
              <a:rect l="0" t="0" r="r" b="b"/>
              <a:pathLst>
                <a:path w="50" h="54">
                  <a:moveTo>
                    <a:pt x="50" y="0"/>
                  </a:moveTo>
                  <a:lnTo>
                    <a:pt x="50" y="0"/>
                  </a:lnTo>
                  <a:lnTo>
                    <a:pt x="45" y="0"/>
                  </a:lnTo>
                  <a:lnTo>
                    <a:pt x="40" y="1"/>
                  </a:lnTo>
                  <a:lnTo>
                    <a:pt x="35" y="2"/>
                  </a:lnTo>
                  <a:lnTo>
                    <a:pt x="31" y="4"/>
                  </a:lnTo>
                  <a:lnTo>
                    <a:pt x="26" y="6"/>
                  </a:lnTo>
                  <a:lnTo>
                    <a:pt x="22" y="10"/>
                  </a:lnTo>
                  <a:lnTo>
                    <a:pt x="18" y="13"/>
                  </a:lnTo>
                  <a:lnTo>
                    <a:pt x="15" y="16"/>
                  </a:lnTo>
                  <a:lnTo>
                    <a:pt x="12" y="20"/>
                  </a:lnTo>
                  <a:lnTo>
                    <a:pt x="9" y="24"/>
                  </a:lnTo>
                  <a:lnTo>
                    <a:pt x="6" y="29"/>
                  </a:lnTo>
                  <a:lnTo>
                    <a:pt x="4" y="33"/>
                  </a:lnTo>
                  <a:lnTo>
                    <a:pt x="2" y="39"/>
                  </a:lnTo>
                  <a:lnTo>
                    <a:pt x="1" y="44"/>
                  </a:lnTo>
                  <a:lnTo>
                    <a:pt x="1" y="49"/>
                  </a:lnTo>
                  <a:lnTo>
                    <a:pt x="0" y="54"/>
                  </a:lnTo>
                  <a:lnTo>
                    <a:pt x="12" y="54"/>
                  </a:lnTo>
                  <a:lnTo>
                    <a:pt x="13" y="50"/>
                  </a:lnTo>
                  <a:lnTo>
                    <a:pt x="13" y="47"/>
                  </a:lnTo>
                  <a:lnTo>
                    <a:pt x="14" y="42"/>
                  </a:lnTo>
                  <a:lnTo>
                    <a:pt x="15" y="39"/>
                  </a:lnTo>
                  <a:lnTo>
                    <a:pt x="17" y="35"/>
                  </a:lnTo>
                  <a:lnTo>
                    <a:pt x="19" y="31"/>
                  </a:lnTo>
                  <a:lnTo>
                    <a:pt x="21" y="28"/>
                  </a:lnTo>
                  <a:lnTo>
                    <a:pt x="23" y="25"/>
                  </a:lnTo>
                  <a:lnTo>
                    <a:pt x="26" y="23"/>
                  </a:lnTo>
                  <a:lnTo>
                    <a:pt x="29" y="20"/>
                  </a:lnTo>
                  <a:lnTo>
                    <a:pt x="32" y="18"/>
                  </a:lnTo>
                  <a:lnTo>
                    <a:pt x="36" y="16"/>
                  </a:lnTo>
                  <a:lnTo>
                    <a:pt x="39" y="15"/>
                  </a:lnTo>
                  <a:lnTo>
                    <a:pt x="43" y="14"/>
                  </a:lnTo>
                  <a:lnTo>
                    <a:pt x="46" y="13"/>
                  </a:lnTo>
                  <a:lnTo>
                    <a:pt x="50" y="13"/>
                  </a:lnTo>
                  <a:lnTo>
                    <a:pt x="50" y="0"/>
                  </a:lnTo>
                  <a:close/>
                </a:path>
              </a:pathLst>
            </a:custGeom>
            <a:solidFill>
              <a:srgbClr val="242729"/>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64" name="Freeform 72"/>
            <p:cNvSpPr>
              <a:spLocks/>
            </p:cNvSpPr>
            <p:nvPr/>
          </p:nvSpPr>
          <p:spPr bwMode="auto">
            <a:xfrm>
              <a:off x="5044132" y="4448175"/>
              <a:ext cx="71438" cy="85725"/>
            </a:xfrm>
            <a:custGeom>
              <a:avLst/>
              <a:gdLst/>
              <a:ahLst/>
              <a:cxnLst>
                <a:cxn ang="0">
                  <a:pos x="45" y="54"/>
                </a:cxn>
                <a:cxn ang="0">
                  <a:pos x="45" y="54"/>
                </a:cxn>
                <a:cxn ang="0">
                  <a:pos x="45" y="49"/>
                </a:cxn>
                <a:cxn ang="0">
                  <a:pos x="45" y="44"/>
                </a:cxn>
                <a:cxn ang="0">
                  <a:pos x="44" y="39"/>
                </a:cxn>
                <a:cxn ang="0">
                  <a:pos x="42" y="33"/>
                </a:cxn>
                <a:cxn ang="0">
                  <a:pos x="40" y="29"/>
                </a:cxn>
                <a:cxn ang="0">
                  <a:pos x="38" y="24"/>
                </a:cxn>
                <a:cxn ang="0">
                  <a:pos x="36" y="20"/>
                </a:cxn>
                <a:cxn ang="0">
                  <a:pos x="32" y="16"/>
                </a:cxn>
                <a:cxn ang="0">
                  <a:pos x="29" y="13"/>
                </a:cxn>
                <a:cxn ang="0">
                  <a:pos x="26" y="10"/>
                </a:cxn>
                <a:cxn ang="0">
                  <a:pos x="22" y="6"/>
                </a:cxn>
                <a:cxn ang="0">
                  <a:pos x="18" y="4"/>
                </a:cxn>
                <a:cxn ang="0">
                  <a:pos x="14" y="2"/>
                </a:cxn>
                <a:cxn ang="0">
                  <a:pos x="9" y="1"/>
                </a:cxn>
                <a:cxn ang="0">
                  <a:pos x="5" y="0"/>
                </a:cxn>
                <a:cxn ang="0">
                  <a:pos x="0" y="0"/>
                </a:cxn>
                <a:cxn ang="0">
                  <a:pos x="0" y="13"/>
                </a:cxn>
                <a:cxn ang="0">
                  <a:pos x="3" y="13"/>
                </a:cxn>
                <a:cxn ang="0">
                  <a:pos x="7" y="14"/>
                </a:cxn>
                <a:cxn ang="0">
                  <a:pos x="10" y="15"/>
                </a:cxn>
                <a:cxn ang="0">
                  <a:pos x="13" y="16"/>
                </a:cxn>
                <a:cxn ang="0">
                  <a:pos x="17" y="18"/>
                </a:cxn>
                <a:cxn ang="0">
                  <a:pos x="19" y="20"/>
                </a:cxn>
                <a:cxn ang="0">
                  <a:pos x="22" y="23"/>
                </a:cxn>
                <a:cxn ang="0">
                  <a:pos x="24" y="25"/>
                </a:cxn>
                <a:cxn ang="0">
                  <a:pos x="27" y="28"/>
                </a:cxn>
                <a:cxn ang="0">
                  <a:pos x="28" y="31"/>
                </a:cxn>
                <a:cxn ang="0">
                  <a:pos x="30" y="35"/>
                </a:cxn>
                <a:cxn ang="0">
                  <a:pos x="32" y="39"/>
                </a:cxn>
                <a:cxn ang="0">
                  <a:pos x="33" y="42"/>
                </a:cxn>
                <a:cxn ang="0">
                  <a:pos x="34" y="47"/>
                </a:cxn>
                <a:cxn ang="0">
                  <a:pos x="34" y="50"/>
                </a:cxn>
                <a:cxn ang="0">
                  <a:pos x="34" y="54"/>
                </a:cxn>
                <a:cxn ang="0">
                  <a:pos x="45" y="54"/>
                </a:cxn>
              </a:cxnLst>
              <a:rect l="0" t="0" r="r" b="b"/>
              <a:pathLst>
                <a:path w="45" h="54">
                  <a:moveTo>
                    <a:pt x="45" y="54"/>
                  </a:moveTo>
                  <a:lnTo>
                    <a:pt x="45" y="54"/>
                  </a:lnTo>
                  <a:lnTo>
                    <a:pt x="45" y="49"/>
                  </a:lnTo>
                  <a:lnTo>
                    <a:pt x="45" y="44"/>
                  </a:lnTo>
                  <a:lnTo>
                    <a:pt x="44" y="39"/>
                  </a:lnTo>
                  <a:lnTo>
                    <a:pt x="42" y="33"/>
                  </a:lnTo>
                  <a:lnTo>
                    <a:pt x="40" y="29"/>
                  </a:lnTo>
                  <a:lnTo>
                    <a:pt x="38" y="24"/>
                  </a:lnTo>
                  <a:lnTo>
                    <a:pt x="36" y="20"/>
                  </a:lnTo>
                  <a:lnTo>
                    <a:pt x="32" y="16"/>
                  </a:lnTo>
                  <a:lnTo>
                    <a:pt x="29" y="13"/>
                  </a:lnTo>
                  <a:lnTo>
                    <a:pt x="26" y="10"/>
                  </a:lnTo>
                  <a:lnTo>
                    <a:pt x="22" y="6"/>
                  </a:lnTo>
                  <a:lnTo>
                    <a:pt x="18" y="4"/>
                  </a:lnTo>
                  <a:lnTo>
                    <a:pt x="14" y="2"/>
                  </a:lnTo>
                  <a:lnTo>
                    <a:pt x="9" y="1"/>
                  </a:lnTo>
                  <a:lnTo>
                    <a:pt x="5" y="0"/>
                  </a:lnTo>
                  <a:lnTo>
                    <a:pt x="0" y="0"/>
                  </a:lnTo>
                  <a:lnTo>
                    <a:pt x="0" y="13"/>
                  </a:lnTo>
                  <a:lnTo>
                    <a:pt x="3" y="13"/>
                  </a:lnTo>
                  <a:lnTo>
                    <a:pt x="7" y="14"/>
                  </a:lnTo>
                  <a:lnTo>
                    <a:pt x="10" y="15"/>
                  </a:lnTo>
                  <a:lnTo>
                    <a:pt x="13" y="16"/>
                  </a:lnTo>
                  <a:lnTo>
                    <a:pt x="17" y="18"/>
                  </a:lnTo>
                  <a:lnTo>
                    <a:pt x="19" y="20"/>
                  </a:lnTo>
                  <a:lnTo>
                    <a:pt x="22" y="23"/>
                  </a:lnTo>
                  <a:lnTo>
                    <a:pt x="24" y="25"/>
                  </a:lnTo>
                  <a:lnTo>
                    <a:pt x="27" y="28"/>
                  </a:lnTo>
                  <a:lnTo>
                    <a:pt x="28" y="31"/>
                  </a:lnTo>
                  <a:lnTo>
                    <a:pt x="30" y="35"/>
                  </a:lnTo>
                  <a:lnTo>
                    <a:pt x="32" y="39"/>
                  </a:lnTo>
                  <a:lnTo>
                    <a:pt x="33" y="42"/>
                  </a:lnTo>
                  <a:lnTo>
                    <a:pt x="34" y="47"/>
                  </a:lnTo>
                  <a:lnTo>
                    <a:pt x="34" y="50"/>
                  </a:lnTo>
                  <a:lnTo>
                    <a:pt x="34" y="54"/>
                  </a:lnTo>
                  <a:lnTo>
                    <a:pt x="45" y="54"/>
                  </a:lnTo>
                  <a:close/>
                </a:path>
              </a:pathLst>
            </a:custGeom>
            <a:solidFill>
              <a:srgbClr val="242729"/>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69" name="Freeform 73"/>
            <p:cNvSpPr>
              <a:spLocks/>
            </p:cNvSpPr>
            <p:nvPr/>
          </p:nvSpPr>
          <p:spPr bwMode="auto">
            <a:xfrm>
              <a:off x="5044132" y="4533900"/>
              <a:ext cx="71438" cy="87313"/>
            </a:xfrm>
            <a:custGeom>
              <a:avLst/>
              <a:gdLst/>
              <a:ahLst/>
              <a:cxnLst>
                <a:cxn ang="0">
                  <a:pos x="0" y="55"/>
                </a:cxn>
                <a:cxn ang="0">
                  <a:pos x="0" y="55"/>
                </a:cxn>
                <a:cxn ang="0">
                  <a:pos x="5" y="55"/>
                </a:cxn>
                <a:cxn ang="0">
                  <a:pos x="9" y="54"/>
                </a:cxn>
                <a:cxn ang="0">
                  <a:pos x="14" y="52"/>
                </a:cxn>
                <a:cxn ang="0">
                  <a:pos x="18" y="51"/>
                </a:cxn>
                <a:cxn ang="0">
                  <a:pos x="22" y="48"/>
                </a:cxn>
                <a:cxn ang="0">
                  <a:pos x="26" y="46"/>
                </a:cxn>
                <a:cxn ang="0">
                  <a:pos x="29" y="43"/>
                </a:cxn>
                <a:cxn ang="0">
                  <a:pos x="32" y="39"/>
                </a:cxn>
                <a:cxn ang="0">
                  <a:pos x="36" y="35"/>
                </a:cxn>
                <a:cxn ang="0">
                  <a:pos x="38" y="31"/>
                </a:cxn>
                <a:cxn ang="0">
                  <a:pos x="40" y="26"/>
                </a:cxn>
                <a:cxn ang="0">
                  <a:pos x="42" y="22"/>
                </a:cxn>
                <a:cxn ang="0">
                  <a:pos x="44" y="17"/>
                </a:cxn>
                <a:cxn ang="0">
                  <a:pos x="45" y="11"/>
                </a:cxn>
                <a:cxn ang="0">
                  <a:pos x="45" y="6"/>
                </a:cxn>
                <a:cxn ang="0">
                  <a:pos x="45" y="0"/>
                </a:cxn>
                <a:cxn ang="0">
                  <a:pos x="34" y="0"/>
                </a:cxn>
                <a:cxn ang="0">
                  <a:pos x="34" y="5"/>
                </a:cxn>
                <a:cxn ang="0">
                  <a:pos x="34" y="9"/>
                </a:cxn>
                <a:cxn ang="0">
                  <a:pos x="33" y="13"/>
                </a:cxn>
                <a:cxn ang="0">
                  <a:pos x="32" y="17"/>
                </a:cxn>
                <a:cxn ang="0">
                  <a:pos x="30" y="21"/>
                </a:cxn>
                <a:cxn ang="0">
                  <a:pos x="28" y="24"/>
                </a:cxn>
                <a:cxn ang="0">
                  <a:pos x="27" y="27"/>
                </a:cxn>
                <a:cxn ang="0">
                  <a:pos x="24" y="30"/>
                </a:cxn>
                <a:cxn ang="0">
                  <a:pos x="22" y="33"/>
                </a:cxn>
                <a:cxn ang="0">
                  <a:pos x="19" y="35"/>
                </a:cxn>
                <a:cxn ang="0">
                  <a:pos x="17" y="37"/>
                </a:cxn>
                <a:cxn ang="0">
                  <a:pos x="13" y="39"/>
                </a:cxn>
                <a:cxn ang="0">
                  <a:pos x="10" y="40"/>
                </a:cxn>
                <a:cxn ang="0">
                  <a:pos x="7" y="41"/>
                </a:cxn>
                <a:cxn ang="0">
                  <a:pos x="3" y="42"/>
                </a:cxn>
                <a:cxn ang="0">
                  <a:pos x="0" y="42"/>
                </a:cxn>
                <a:cxn ang="0">
                  <a:pos x="0" y="55"/>
                </a:cxn>
              </a:cxnLst>
              <a:rect l="0" t="0" r="r" b="b"/>
              <a:pathLst>
                <a:path w="45" h="55">
                  <a:moveTo>
                    <a:pt x="0" y="55"/>
                  </a:moveTo>
                  <a:lnTo>
                    <a:pt x="0" y="55"/>
                  </a:lnTo>
                  <a:lnTo>
                    <a:pt x="5" y="55"/>
                  </a:lnTo>
                  <a:lnTo>
                    <a:pt x="9" y="54"/>
                  </a:lnTo>
                  <a:lnTo>
                    <a:pt x="14" y="52"/>
                  </a:lnTo>
                  <a:lnTo>
                    <a:pt x="18" y="51"/>
                  </a:lnTo>
                  <a:lnTo>
                    <a:pt x="22" y="48"/>
                  </a:lnTo>
                  <a:lnTo>
                    <a:pt x="26" y="46"/>
                  </a:lnTo>
                  <a:lnTo>
                    <a:pt x="29" y="43"/>
                  </a:lnTo>
                  <a:lnTo>
                    <a:pt x="32" y="39"/>
                  </a:lnTo>
                  <a:lnTo>
                    <a:pt x="36" y="35"/>
                  </a:lnTo>
                  <a:lnTo>
                    <a:pt x="38" y="31"/>
                  </a:lnTo>
                  <a:lnTo>
                    <a:pt x="40" y="26"/>
                  </a:lnTo>
                  <a:lnTo>
                    <a:pt x="42" y="22"/>
                  </a:lnTo>
                  <a:lnTo>
                    <a:pt x="44" y="17"/>
                  </a:lnTo>
                  <a:lnTo>
                    <a:pt x="45" y="11"/>
                  </a:lnTo>
                  <a:lnTo>
                    <a:pt x="45" y="6"/>
                  </a:lnTo>
                  <a:lnTo>
                    <a:pt x="45" y="0"/>
                  </a:lnTo>
                  <a:lnTo>
                    <a:pt x="34" y="0"/>
                  </a:lnTo>
                  <a:lnTo>
                    <a:pt x="34" y="5"/>
                  </a:lnTo>
                  <a:lnTo>
                    <a:pt x="34" y="9"/>
                  </a:lnTo>
                  <a:lnTo>
                    <a:pt x="33" y="13"/>
                  </a:lnTo>
                  <a:lnTo>
                    <a:pt x="32" y="17"/>
                  </a:lnTo>
                  <a:lnTo>
                    <a:pt x="30" y="21"/>
                  </a:lnTo>
                  <a:lnTo>
                    <a:pt x="28" y="24"/>
                  </a:lnTo>
                  <a:lnTo>
                    <a:pt x="27" y="27"/>
                  </a:lnTo>
                  <a:lnTo>
                    <a:pt x="24" y="30"/>
                  </a:lnTo>
                  <a:lnTo>
                    <a:pt x="22" y="33"/>
                  </a:lnTo>
                  <a:lnTo>
                    <a:pt x="19" y="35"/>
                  </a:lnTo>
                  <a:lnTo>
                    <a:pt x="17" y="37"/>
                  </a:lnTo>
                  <a:lnTo>
                    <a:pt x="13" y="39"/>
                  </a:lnTo>
                  <a:lnTo>
                    <a:pt x="10" y="40"/>
                  </a:lnTo>
                  <a:lnTo>
                    <a:pt x="7" y="41"/>
                  </a:lnTo>
                  <a:lnTo>
                    <a:pt x="3" y="42"/>
                  </a:lnTo>
                  <a:lnTo>
                    <a:pt x="0" y="42"/>
                  </a:lnTo>
                  <a:lnTo>
                    <a:pt x="0" y="55"/>
                  </a:lnTo>
                  <a:close/>
                </a:path>
              </a:pathLst>
            </a:custGeom>
            <a:solidFill>
              <a:srgbClr val="242729"/>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71" name="Freeform 74"/>
            <p:cNvSpPr>
              <a:spLocks/>
            </p:cNvSpPr>
            <p:nvPr/>
          </p:nvSpPr>
          <p:spPr bwMode="auto">
            <a:xfrm>
              <a:off x="4964757" y="4533900"/>
              <a:ext cx="79375" cy="87313"/>
            </a:xfrm>
            <a:custGeom>
              <a:avLst/>
              <a:gdLst/>
              <a:ahLst/>
              <a:cxnLst>
                <a:cxn ang="0">
                  <a:pos x="0" y="0"/>
                </a:cxn>
                <a:cxn ang="0">
                  <a:pos x="0" y="0"/>
                </a:cxn>
                <a:cxn ang="0">
                  <a:pos x="1" y="6"/>
                </a:cxn>
                <a:cxn ang="0">
                  <a:pos x="1" y="11"/>
                </a:cxn>
                <a:cxn ang="0">
                  <a:pos x="2" y="17"/>
                </a:cxn>
                <a:cxn ang="0">
                  <a:pos x="4" y="22"/>
                </a:cxn>
                <a:cxn ang="0">
                  <a:pos x="6" y="26"/>
                </a:cxn>
                <a:cxn ang="0">
                  <a:pos x="9" y="31"/>
                </a:cxn>
                <a:cxn ang="0">
                  <a:pos x="12" y="35"/>
                </a:cxn>
                <a:cxn ang="0">
                  <a:pos x="15" y="39"/>
                </a:cxn>
                <a:cxn ang="0">
                  <a:pos x="18" y="43"/>
                </a:cxn>
                <a:cxn ang="0">
                  <a:pos x="22" y="46"/>
                </a:cxn>
                <a:cxn ang="0">
                  <a:pos x="26" y="48"/>
                </a:cxn>
                <a:cxn ang="0">
                  <a:pos x="31" y="51"/>
                </a:cxn>
                <a:cxn ang="0">
                  <a:pos x="35" y="52"/>
                </a:cxn>
                <a:cxn ang="0">
                  <a:pos x="40" y="54"/>
                </a:cxn>
                <a:cxn ang="0">
                  <a:pos x="45" y="55"/>
                </a:cxn>
                <a:cxn ang="0">
                  <a:pos x="50" y="55"/>
                </a:cxn>
                <a:cxn ang="0">
                  <a:pos x="50" y="42"/>
                </a:cxn>
                <a:cxn ang="0">
                  <a:pos x="46" y="42"/>
                </a:cxn>
                <a:cxn ang="0">
                  <a:pos x="43" y="41"/>
                </a:cxn>
                <a:cxn ang="0">
                  <a:pos x="39" y="40"/>
                </a:cxn>
                <a:cxn ang="0">
                  <a:pos x="36" y="39"/>
                </a:cxn>
                <a:cxn ang="0">
                  <a:pos x="32" y="37"/>
                </a:cxn>
                <a:cxn ang="0">
                  <a:pos x="29" y="35"/>
                </a:cxn>
                <a:cxn ang="0">
                  <a:pos x="27" y="33"/>
                </a:cxn>
                <a:cxn ang="0">
                  <a:pos x="23" y="30"/>
                </a:cxn>
                <a:cxn ang="0">
                  <a:pos x="21" y="27"/>
                </a:cxn>
                <a:cxn ang="0">
                  <a:pos x="19" y="24"/>
                </a:cxn>
                <a:cxn ang="0">
                  <a:pos x="17" y="21"/>
                </a:cxn>
                <a:cxn ang="0">
                  <a:pos x="15" y="17"/>
                </a:cxn>
                <a:cxn ang="0">
                  <a:pos x="14" y="13"/>
                </a:cxn>
                <a:cxn ang="0">
                  <a:pos x="13" y="9"/>
                </a:cxn>
                <a:cxn ang="0">
                  <a:pos x="13" y="5"/>
                </a:cxn>
                <a:cxn ang="0">
                  <a:pos x="12" y="0"/>
                </a:cxn>
                <a:cxn ang="0">
                  <a:pos x="0" y="0"/>
                </a:cxn>
              </a:cxnLst>
              <a:rect l="0" t="0" r="r" b="b"/>
              <a:pathLst>
                <a:path w="50" h="55">
                  <a:moveTo>
                    <a:pt x="0" y="0"/>
                  </a:moveTo>
                  <a:lnTo>
                    <a:pt x="0" y="0"/>
                  </a:lnTo>
                  <a:lnTo>
                    <a:pt x="1" y="6"/>
                  </a:lnTo>
                  <a:lnTo>
                    <a:pt x="1" y="11"/>
                  </a:lnTo>
                  <a:lnTo>
                    <a:pt x="2" y="17"/>
                  </a:lnTo>
                  <a:lnTo>
                    <a:pt x="4" y="22"/>
                  </a:lnTo>
                  <a:lnTo>
                    <a:pt x="6" y="26"/>
                  </a:lnTo>
                  <a:lnTo>
                    <a:pt x="9" y="31"/>
                  </a:lnTo>
                  <a:lnTo>
                    <a:pt x="12" y="35"/>
                  </a:lnTo>
                  <a:lnTo>
                    <a:pt x="15" y="39"/>
                  </a:lnTo>
                  <a:lnTo>
                    <a:pt x="18" y="43"/>
                  </a:lnTo>
                  <a:lnTo>
                    <a:pt x="22" y="46"/>
                  </a:lnTo>
                  <a:lnTo>
                    <a:pt x="26" y="48"/>
                  </a:lnTo>
                  <a:lnTo>
                    <a:pt x="31" y="51"/>
                  </a:lnTo>
                  <a:lnTo>
                    <a:pt x="35" y="52"/>
                  </a:lnTo>
                  <a:lnTo>
                    <a:pt x="40" y="54"/>
                  </a:lnTo>
                  <a:lnTo>
                    <a:pt x="45" y="55"/>
                  </a:lnTo>
                  <a:lnTo>
                    <a:pt x="50" y="55"/>
                  </a:lnTo>
                  <a:lnTo>
                    <a:pt x="50" y="42"/>
                  </a:lnTo>
                  <a:lnTo>
                    <a:pt x="46" y="42"/>
                  </a:lnTo>
                  <a:lnTo>
                    <a:pt x="43" y="41"/>
                  </a:lnTo>
                  <a:lnTo>
                    <a:pt x="39" y="40"/>
                  </a:lnTo>
                  <a:lnTo>
                    <a:pt x="36" y="39"/>
                  </a:lnTo>
                  <a:lnTo>
                    <a:pt x="32" y="37"/>
                  </a:lnTo>
                  <a:lnTo>
                    <a:pt x="29" y="35"/>
                  </a:lnTo>
                  <a:lnTo>
                    <a:pt x="27" y="33"/>
                  </a:lnTo>
                  <a:lnTo>
                    <a:pt x="23" y="30"/>
                  </a:lnTo>
                  <a:lnTo>
                    <a:pt x="21" y="27"/>
                  </a:lnTo>
                  <a:lnTo>
                    <a:pt x="19" y="24"/>
                  </a:lnTo>
                  <a:lnTo>
                    <a:pt x="17" y="21"/>
                  </a:lnTo>
                  <a:lnTo>
                    <a:pt x="15" y="17"/>
                  </a:lnTo>
                  <a:lnTo>
                    <a:pt x="14" y="13"/>
                  </a:lnTo>
                  <a:lnTo>
                    <a:pt x="13" y="9"/>
                  </a:lnTo>
                  <a:lnTo>
                    <a:pt x="13" y="5"/>
                  </a:lnTo>
                  <a:lnTo>
                    <a:pt x="12" y="0"/>
                  </a:lnTo>
                  <a:lnTo>
                    <a:pt x="0" y="0"/>
                  </a:lnTo>
                  <a:close/>
                </a:path>
              </a:pathLst>
            </a:custGeom>
            <a:solidFill>
              <a:srgbClr val="242729"/>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72" name="Freeform 75"/>
            <p:cNvSpPr>
              <a:spLocks/>
            </p:cNvSpPr>
            <p:nvPr/>
          </p:nvSpPr>
          <p:spPr bwMode="auto">
            <a:xfrm>
              <a:off x="4958407" y="4448175"/>
              <a:ext cx="79375" cy="79375"/>
            </a:xfrm>
            <a:custGeom>
              <a:avLst/>
              <a:gdLst/>
              <a:ahLst/>
              <a:cxnLst>
                <a:cxn ang="0">
                  <a:pos x="50" y="0"/>
                </a:cxn>
                <a:cxn ang="0">
                  <a:pos x="50" y="0"/>
                </a:cxn>
                <a:cxn ang="0">
                  <a:pos x="45" y="0"/>
                </a:cxn>
                <a:cxn ang="0">
                  <a:pos x="40" y="2"/>
                </a:cxn>
                <a:cxn ang="0">
                  <a:pos x="35" y="2"/>
                </a:cxn>
                <a:cxn ang="0">
                  <a:pos x="30" y="4"/>
                </a:cxn>
                <a:cxn ang="0">
                  <a:pos x="26" y="6"/>
                </a:cxn>
                <a:cxn ang="0">
                  <a:pos x="22" y="9"/>
                </a:cxn>
                <a:cxn ang="0">
                  <a:pos x="18" y="12"/>
                </a:cxn>
                <a:cxn ang="0">
                  <a:pos x="15" y="15"/>
                </a:cxn>
                <a:cxn ang="0">
                  <a:pos x="11" y="19"/>
                </a:cxn>
                <a:cxn ang="0">
                  <a:pos x="8" y="23"/>
                </a:cxn>
                <a:cxn ang="0">
                  <a:pos x="6" y="27"/>
                </a:cxn>
                <a:cxn ang="0">
                  <a:pos x="4" y="31"/>
                </a:cxn>
                <a:cxn ang="0">
                  <a:pos x="2" y="36"/>
                </a:cxn>
                <a:cxn ang="0">
                  <a:pos x="1" y="40"/>
                </a:cxn>
                <a:cxn ang="0">
                  <a:pos x="0" y="45"/>
                </a:cxn>
                <a:cxn ang="0">
                  <a:pos x="0" y="50"/>
                </a:cxn>
                <a:cxn ang="0">
                  <a:pos x="12" y="50"/>
                </a:cxn>
                <a:cxn ang="0">
                  <a:pos x="12" y="46"/>
                </a:cxn>
                <a:cxn ang="0">
                  <a:pos x="13" y="42"/>
                </a:cxn>
                <a:cxn ang="0">
                  <a:pos x="14" y="39"/>
                </a:cxn>
                <a:cxn ang="0">
                  <a:pos x="15" y="36"/>
                </a:cxn>
                <a:cxn ang="0">
                  <a:pos x="17" y="32"/>
                </a:cxn>
                <a:cxn ang="0">
                  <a:pos x="19" y="29"/>
                </a:cxn>
                <a:cxn ang="0">
                  <a:pos x="21" y="26"/>
                </a:cxn>
                <a:cxn ang="0">
                  <a:pos x="23" y="23"/>
                </a:cxn>
                <a:cxn ang="0">
                  <a:pos x="26" y="21"/>
                </a:cxn>
                <a:cxn ang="0">
                  <a:pos x="29" y="19"/>
                </a:cxn>
                <a:cxn ang="0">
                  <a:pos x="32" y="17"/>
                </a:cxn>
                <a:cxn ang="0">
                  <a:pos x="35" y="15"/>
                </a:cxn>
                <a:cxn ang="0">
                  <a:pos x="39" y="14"/>
                </a:cxn>
                <a:cxn ang="0">
                  <a:pos x="42" y="13"/>
                </a:cxn>
                <a:cxn ang="0">
                  <a:pos x="46" y="12"/>
                </a:cxn>
                <a:cxn ang="0">
                  <a:pos x="50" y="12"/>
                </a:cxn>
                <a:cxn ang="0">
                  <a:pos x="50" y="0"/>
                </a:cxn>
              </a:cxnLst>
              <a:rect l="0" t="0" r="r" b="b"/>
              <a:pathLst>
                <a:path w="50" h="50">
                  <a:moveTo>
                    <a:pt x="50" y="0"/>
                  </a:moveTo>
                  <a:lnTo>
                    <a:pt x="50" y="0"/>
                  </a:lnTo>
                  <a:lnTo>
                    <a:pt x="45" y="0"/>
                  </a:lnTo>
                  <a:lnTo>
                    <a:pt x="40" y="2"/>
                  </a:lnTo>
                  <a:lnTo>
                    <a:pt x="35" y="2"/>
                  </a:lnTo>
                  <a:lnTo>
                    <a:pt x="30" y="4"/>
                  </a:lnTo>
                  <a:lnTo>
                    <a:pt x="26" y="6"/>
                  </a:lnTo>
                  <a:lnTo>
                    <a:pt x="22" y="9"/>
                  </a:lnTo>
                  <a:lnTo>
                    <a:pt x="18" y="12"/>
                  </a:lnTo>
                  <a:lnTo>
                    <a:pt x="15" y="15"/>
                  </a:lnTo>
                  <a:lnTo>
                    <a:pt x="11" y="19"/>
                  </a:lnTo>
                  <a:lnTo>
                    <a:pt x="8" y="23"/>
                  </a:lnTo>
                  <a:lnTo>
                    <a:pt x="6" y="27"/>
                  </a:lnTo>
                  <a:lnTo>
                    <a:pt x="4" y="31"/>
                  </a:lnTo>
                  <a:lnTo>
                    <a:pt x="2" y="36"/>
                  </a:lnTo>
                  <a:lnTo>
                    <a:pt x="1" y="40"/>
                  </a:lnTo>
                  <a:lnTo>
                    <a:pt x="0" y="45"/>
                  </a:lnTo>
                  <a:lnTo>
                    <a:pt x="0" y="50"/>
                  </a:lnTo>
                  <a:lnTo>
                    <a:pt x="12" y="50"/>
                  </a:lnTo>
                  <a:lnTo>
                    <a:pt x="12" y="46"/>
                  </a:lnTo>
                  <a:lnTo>
                    <a:pt x="13" y="42"/>
                  </a:lnTo>
                  <a:lnTo>
                    <a:pt x="14" y="39"/>
                  </a:lnTo>
                  <a:lnTo>
                    <a:pt x="15" y="36"/>
                  </a:lnTo>
                  <a:lnTo>
                    <a:pt x="17" y="32"/>
                  </a:lnTo>
                  <a:lnTo>
                    <a:pt x="19" y="29"/>
                  </a:lnTo>
                  <a:lnTo>
                    <a:pt x="21" y="26"/>
                  </a:lnTo>
                  <a:lnTo>
                    <a:pt x="23" y="23"/>
                  </a:lnTo>
                  <a:lnTo>
                    <a:pt x="26" y="21"/>
                  </a:lnTo>
                  <a:lnTo>
                    <a:pt x="29" y="19"/>
                  </a:lnTo>
                  <a:lnTo>
                    <a:pt x="32" y="17"/>
                  </a:lnTo>
                  <a:lnTo>
                    <a:pt x="35" y="15"/>
                  </a:lnTo>
                  <a:lnTo>
                    <a:pt x="39" y="14"/>
                  </a:lnTo>
                  <a:lnTo>
                    <a:pt x="42" y="13"/>
                  </a:lnTo>
                  <a:lnTo>
                    <a:pt x="46" y="12"/>
                  </a:lnTo>
                  <a:lnTo>
                    <a:pt x="50" y="12"/>
                  </a:lnTo>
                  <a:lnTo>
                    <a:pt x="50"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73" name="Freeform 76"/>
            <p:cNvSpPr>
              <a:spLocks/>
            </p:cNvSpPr>
            <p:nvPr/>
          </p:nvSpPr>
          <p:spPr bwMode="auto">
            <a:xfrm>
              <a:off x="5037782" y="4448175"/>
              <a:ext cx="77788" cy="79375"/>
            </a:xfrm>
            <a:custGeom>
              <a:avLst/>
              <a:gdLst/>
              <a:ahLst/>
              <a:cxnLst>
                <a:cxn ang="0">
                  <a:pos x="49" y="50"/>
                </a:cxn>
                <a:cxn ang="0">
                  <a:pos x="49" y="50"/>
                </a:cxn>
                <a:cxn ang="0">
                  <a:pos x="49" y="45"/>
                </a:cxn>
                <a:cxn ang="0">
                  <a:pos x="49" y="40"/>
                </a:cxn>
                <a:cxn ang="0">
                  <a:pos x="47" y="36"/>
                </a:cxn>
                <a:cxn ang="0">
                  <a:pos x="45" y="31"/>
                </a:cxn>
                <a:cxn ang="0">
                  <a:pos x="43" y="27"/>
                </a:cxn>
                <a:cxn ang="0">
                  <a:pos x="41" y="23"/>
                </a:cxn>
                <a:cxn ang="0">
                  <a:pos x="38" y="19"/>
                </a:cxn>
                <a:cxn ang="0">
                  <a:pos x="35" y="15"/>
                </a:cxn>
                <a:cxn ang="0">
                  <a:pos x="31" y="12"/>
                </a:cxn>
                <a:cxn ang="0">
                  <a:pos x="28" y="9"/>
                </a:cxn>
                <a:cxn ang="0">
                  <a:pos x="24" y="6"/>
                </a:cxn>
                <a:cxn ang="0">
                  <a:pos x="19" y="4"/>
                </a:cxn>
                <a:cxn ang="0">
                  <a:pos x="15" y="2"/>
                </a:cxn>
                <a:cxn ang="0">
                  <a:pos x="10" y="2"/>
                </a:cxn>
                <a:cxn ang="0">
                  <a:pos x="5" y="0"/>
                </a:cxn>
                <a:cxn ang="0">
                  <a:pos x="0" y="0"/>
                </a:cxn>
                <a:cxn ang="0">
                  <a:pos x="0" y="12"/>
                </a:cxn>
                <a:cxn ang="0">
                  <a:pos x="4" y="12"/>
                </a:cxn>
                <a:cxn ang="0">
                  <a:pos x="7" y="13"/>
                </a:cxn>
                <a:cxn ang="0">
                  <a:pos x="11" y="14"/>
                </a:cxn>
                <a:cxn ang="0">
                  <a:pos x="14" y="15"/>
                </a:cxn>
                <a:cxn ang="0">
                  <a:pos x="18" y="17"/>
                </a:cxn>
                <a:cxn ang="0">
                  <a:pos x="21" y="19"/>
                </a:cxn>
                <a:cxn ang="0">
                  <a:pos x="23" y="21"/>
                </a:cxn>
                <a:cxn ang="0">
                  <a:pos x="26" y="23"/>
                </a:cxn>
                <a:cxn ang="0">
                  <a:pos x="29" y="26"/>
                </a:cxn>
                <a:cxn ang="0">
                  <a:pos x="31" y="29"/>
                </a:cxn>
                <a:cxn ang="0">
                  <a:pos x="33" y="32"/>
                </a:cxn>
                <a:cxn ang="0">
                  <a:pos x="34" y="36"/>
                </a:cxn>
                <a:cxn ang="0">
                  <a:pos x="36" y="39"/>
                </a:cxn>
                <a:cxn ang="0">
                  <a:pos x="36" y="42"/>
                </a:cxn>
                <a:cxn ang="0">
                  <a:pos x="37" y="46"/>
                </a:cxn>
                <a:cxn ang="0">
                  <a:pos x="38" y="50"/>
                </a:cxn>
                <a:cxn ang="0">
                  <a:pos x="49" y="50"/>
                </a:cxn>
              </a:cxnLst>
              <a:rect l="0" t="0" r="r" b="b"/>
              <a:pathLst>
                <a:path w="49" h="50">
                  <a:moveTo>
                    <a:pt x="49" y="50"/>
                  </a:moveTo>
                  <a:lnTo>
                    <a:pt x="49" y="50"/>
                  </a:lnTo>
                  <a:lnTo>
                    <a:pt x="49" y="45"/>
                  </a:lnTo>
                  <a:lnTo>
                    <a:pt x="49" y="40"/>
                  </a:lnTo>
                  <a:lnTo>
                    <a:pt x="47" y="36"/>
                  </a:lnTo>
                  <a:lnTo>
                    <a:pt x="45" y="31"/>
                  </a:lnTo>
                  <a:lnTo>
                    <a:pt x="43" y="27"/>
                  </a:lnTo>
                  <a:lnTo>
                    <a:pt x="41" y="23"/>
                  </a:lnTo>
                  <a:lnTo>
                    <a:pt x="38" y="19"/>
                  </a:lnTo>
                  <a:lnTo>
                    <a:pt x="35" y="15"/>
                  </a:lnTo>
                  <a:lnTo>
                    <a:pt x="31" y="12"/>
                  </a:lnTo>
                  <a:lnTo>
                    <a:pt x="28" y="9"/>
                  </a:lnTo>
                  <a:lnTo>
                    <a:pt x="24" y="6"/>
                  </a:lnTo>
                  <a:lnTo>
                    <a:pt x="19" y="4"/>
                  </a:lnTo>
                  <a:lnTo>
                    <a:pt x="15" y="2"/>
                  </a:lnTo>
                  <a:lnTo>
                    <a:pt x="10" y="2"/>
                  </a:lnTo>
                  <a:lnTo>
                    <a:pt x="5" y="0"/>
                  </a:lnTo>
                  <a:lnTo>
                    <a:pt x="0" y="0"/>
                  </a:lnTo>
                  <a:lnTo>
                    <a:pt x="0" y="12"/>
                  </a:lnTo>
                  <a:lnTo>
                    <a:pt x="4" y="12"/>
                  </a:lnTo>
                  <a:lnTo>
                    <a:pt x="7" y="13"/>
                  </a:lnTo>
                  <a:lnTo>
                    <a:pt x="11" y="14"/>
                  </a:lnTo>
                  <a:lnTo>
                    <a:pt x="14" y="15"/>
                  </a:lnTo>
                  <a:lnTo>
                    <a:pt x="18" y="17"/>
                  </a:lnTo>
                  <a:lnTo>
                    <a:pt x="21" y="19"/>
                  </a:lnTo>
                  <a:lnTo>
                    <a:pt x="23" y="21"/>
                  </a:lnTo>
                  <a:lnTo>
                    <a:pt x="26" y="23"/>
                  </a:lnTo>
                  <a:lnTo>
                    <a:pt x="29" y="26"/>
                  </a:lnTo>
                  <a:lnTo>
                    <a:pt x="31" y="29"/>
                  </a:lnTo>
                  <a:lnTo>
                    <a:pt x="33" y="32"/>
                  </a:lnTo>
                  <a:lnTo>
                    <a:pt x="34" y="36"/>
                  </a:lnTo>
                  <a:lnTo>
                    <a:pt x="36" y="39"/>
                  </a:lnTo>
                  <a:lnTo>
                    <a:pt x="36" y="42"/>
                  </a:lnTo>
                  <a:lnTo>
                    <a:pt x="37" y="46"/>
                  </a:lnTo>
                  <a:lnTo>
                    <a:pt x="38" y="50"/>
                  </a:lnTo>
                  <a:lnTo>
                    <a:pt x="49" y="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74" name="Freeform 77"/>
            <p:cNvSpPr>
              <a:spLocks/>
            </p:cNvSpPr>
            <p:nvPr/>
          </p:nvSpPr>
          <p:spPr bwMode="auto">
            <a:xfrm>
              <a:off x="5037782" y="4527550"/>
              <a:ext cx="77788" cy="85725"/>
            </a:xfrm>
            <a:custGeom>
              <a:avLst/>
              <a:gdLst/>
              <a:ahLst/>
              <a:cxnLst>
                <a:cxn ang="0">
                  <a:pos x="0" y="54"/>
                </a:cxn>
                <a:cxn ang="0">
                  <a:pos x="0" y="54"/>
                </a:cxn>
                <a:cxn ang="0">
                  <a:pos x="5" y="54"/>
                </a:cxn>
                <a:cxn ang="0">
                  <a:pos x="10" y="53"/>
                </a:cxn>
                <a:cxn ang="0">
                  <a:pos x="15" y="52"/>
                </a:cxn>
                <a:cxn ang="0">
                  <a:pos x="19" y="50"/>
                </a:cxn>
                <a:cxn ang="0">
                  <a:pos x="24" y="48"/>
                </a:cxn>
                <a:cxn ang="0">
                  <a:pos x="28" y="45"/>
                </a:cxn>
                <a:cxn ang="0">
                  <a:pos x="31" y="42"/>
                </a:cxn>
                <a:cxn ang="0">
                  <a:pos x="35" y="38"/>
                </a:cxn>
                <a:cxn ang="0">
                  <a:pos x="38" y="35"/>
                </a:cxn>
                <a:cxn ang="0">
                  <a:pos x="41" y="30"/>
                </a:cxn>
                <a:cxn ang="0">
                  <a:pos x="43" y="26"/>
                </a:cxn>
                <a:cxn ang="0">
                  <a:pos x="45" y="21"/>
                </a:cxn>
                <a:cxn ang="0">
                  <a:pos x="47" y="16"/>
                </a:cxn>
                <a:cxn ang="0">
                  <a:pos x="49" y="11"/>
                </a:cxn>
                <a:cxn ang="0">
                  <a:pos x="49" y="6"/>
                </a:cxn>
                <a:cxn ang="0">
                  <a:pos x="49" y="0"/>
                </a:cxn>
                <a:cxn ang="0">
                  <a:pos x="38" y="0"/>
                </a:cxn>
                <a:cxn ang="0">
                  <a:pos x="37" y="4"/>
                </a:cxn>
                <a:cxn ang="0">
                  <a:pos x="36" y="8"/>
                </a:cxn>
                <a:cxn ang="0">
                  <a:pos x="36" y="12"/>
                </a:cxn>
                <a:cxn ang="0">
                  <a:pos x="34" y="17"/>
                </a:cxn>
                <a:cxn ang="0">
                  <a:pos x="33" y="20"/>
                </a:cxn>
                <a:cxn ang="0">
                  <a:pos x="31" y="23"/>
                </a:cxn>
                <a:cxn ang="0">
                  <a:pos x="28" y="26"/>
                </a:cxn>
                <a:cxn ang="0">
                  <a:pos x="26" y="30"/>
                </a:cxn>
                <a:cxn ang="0">
                  <a:pos x="23" y="32"/>
                </a:cxn>
                <a:cxn ang="0">
                  <a:pos x="21" y="35"/>
                </a:cxn>
                <a:cxn ang="0">
                  <a:pos x="18" y="37"/>
                </a:cxn>
                <a:cxn ang="0">
                  <a:pos x="14" y="38"/>
                </a:cxn>
                <a:cxn ang="0">
                  <a:pos x="11" y="40"/>
                </a:cxn>
                <a:cxn ang="0">
                  <a:pos x="7" y="41"/>
                </a:cxn>
                <a:cxn ang="0">
                  <a:pos x="4" y="41"/>
                </a:cxn>
                <a:cxn ang="0">
                  <a:pos x="0" y="41"/>
                </a:cxn>
                <a:cxn ang="0">
                  <a:pos x="0" y="54"/>
                </a:cxn>
              </a:cxnLst>
              <a:rect l="0" t="0" r="r" b="b"/>
              <a:pathLst>
                <a:path w="49" h="54">
                  <a:moveTo>
                    <a:pt x="0" y="54"/>
                  </a:moveTo>
                  <a:lnTo>
                    <a:pt x="0" y="54"/>
                  </a:lnTo>
                  <a:lnTo>
                    <a:pt x="5" y="54"/>
                  </a:lnTo>
                  <a:lnTo>
                    <a:pt x="10" y="53"/>
                  </a:lnTo>
                  <a:lnTo>
                    <a:pt x="15" y="52"/>
                  </a:lnTo>
                  <a:lnTo>
                    <a:pt x="19" y="50"/>
                  </a:lnTo>
                  <a:lnTo>
                    <a:pt x="24" y="48"/>
                  </a:lnTo>
                  <a:lnTo>
                    <a:pt x="28" y="45"/>
                  </a:lnTo>
                  <a:lnTo>
                    <a:pt x="31" y="42"/>
                  </a:lnTo>
                  <a:lnTo>
                    <a:pt x="35" y="38"/>
                  </a:lnTo>
                  <a:lnTo>
                    <a:pt x="38" y="35"/>
                  </a:lnTo>
                  <a:lnTo>
                    <a:pt x="41" y="30"/>
                  </a:lnTo>
                  <a:lnTo>
                    <a:pt x="43" y="26"/>
                  </a:lnTo>
                  <a:lnTo>
                    <a:pt x="45" y="21"/>
                  </a:lnTo>
                  <a:lnTo>
                    <a:pt x="47" y="16"/>
                  </a:lnTo>
                  <a:lnTo>
                    <a:pt x="49" y="11"/>
                  </a:lnTo>
                  <a:lnTo>
                    <a:pt x="49" y="6"/>
                  </a:lnTo>
                  <a:lnTo>
                    <a:pt x="49" y="0"/>
                  </a:lnTo>
                  <a:lnTo>
                    <a:pt x="38" y="0"/>
                  </a:lnTo>
                  <a:lnTo>
                    <a:pt x="37" y="4"/>
                  </a:lnTo>
                  <a:lnTo>
                    <a:pt x="36" y="8"/>
                  </a:lnTo>
                  <a:lnTo>
                    <a:pt x="36" y="12"/>
                  </a:lnTo>
                  <a:lnTo>
                    <a:pt x="34" y="17"/>
                  </a:lnTo>
                  <a:lnTo>
                    <a:pt x="33" y="20"/>
                  </a:lnTo>
                  <a:lnTo>
                    <a:pt x="31" y="23"/>
                  </a:lnTo>
                  <a:lnTo>
                    <a:pt x="28" y="26"/>
                  </a:lnTo>
                  <a:lnTo>
                    <a:pt x="26" y="30"/>
                  </a:lnTo>
                  <a:lnTo>
                    <a:pt x="23" y="32"/>
                  </a:lnTo>
                  <a:lnTo>
                    <a:pt x="21" y="35"/>
                  </a:lnTo>
                  <a:lnTo>
                    <a:pt x="18" y="37"/>
                  </a:lnTo>
                  <a:lnTo>
                    <a:pt x="14" y="38"/>
                  </a:lnTo>
                  <a:lnTo>
                    <a:pt x="11" y="40"/>
                  </a:lnTo>
                  <a:lnTo>
                    <a:pt x="7" y="41"/>
                  </a:lnTo>
                  <a:lnTo>
                    <a:pt x="4" y="41"/>
                  </a:lnTo>
                  <a:lnTo>
                    <a:pt x="0" y="41"/>
                  </a:lnTo>
                  <a:lnTo>
                    <a:pt x="0" y="5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75" name="Freeform 78"/>
            <p:cNvSpPr>
              <a:spLocks/>
            </p:cNvSpPr>
            <p:nvPr/>
          </p:nvSpPr>
          <p:spPr bwMode="auto">
            <a:xfrm>
              <a:off x="4958407" y="4527550"/>
              <a:ext cx="79375" cy="85725"/>
            </a:xfrm>
            <a:custGeom>
              <a:avLst/>
              <a:gdLst/>
              <a:ahLst/>
              <a:cxnLst>
                <a:cxn ang="0">
                  <a:pos x="0" y="0"/>
                </a:cxn>
                <a:cxn ang="0">
                  <a:pos x="0" y="0"/>
                </a:cxn>
                <a:cxn ang="0">
                  <a:pos x="0" y="6"/>
                </a:cxn>
                <a:cxn ang="0">
                  <a:pos x="1" y="11"/>
                </a:cxn>
                <a:cxn ang="0">
                  <a:pos x="2" y="16"/>
                </a:cxn>
                <a:cxn ang="0">
                  <a:pos x="4" y="21"/>
                </a:cxn>
                <a:cxn ang="0">
                  <a:pos x="6" y="26"/>
                </a:cxn>
                <a:cxn ang="0">
                  <a:pos x="8" y="30"/>
                </a:cxn>
                <a:cxn ang="0">
                  <a:pos x="11" y="35"/>
                </a:cxn>
                <a:cxn ang="0">
                  <a:pos x="15" y="38"/>
                </a:cxn>
                <a:cxn ang="0">
                  <a:pos x="18" y="42"/>
                </a:cxn>
                <a:cxn ang="0">
                  <a:pos x="22" y="45"/>
                </a:cxn>
                <a:cxn ang="0">
                  <a:pos x="26" y="48"/>
                </a:cxn>
                <a:cxn ang="0">
                  <a:pos x="30" y="50"/>
                </a:cxn>
                <a:cxn ang="0">
                  <a:pos x="35" y="52"/>
                </a:cxn>
                <a:cxn ang="0">
                  <a:pos x="40" y="53"/>
                </a:cxn>
                <a:cxn ang="0">
                  <a:pos x="45" y="54"/>
                </a:cxn>
                <a:cxn ang="0">
                  <a:pos x="50" y="54"/>
                </a:cxn>
                <a:cxn ang="0">
                  <a:pos x="50" y="41"/>
                </a:cxn>
                <a:cxn ang="0">
                  <a:pos x="46" y="41"/>
                </a:cxn>
                <a:cxn ang="0">
                  <a:pos x="42" y="41"/>
                </a:cxn>
                <a:cxn ang="0">
                  <a:pos x="39" y="40"/>
                </a:cxn>
                <a:cxn ang="0">
                  <a:pos x="35" y="38"/>
                </a:cxn>
                <a:cxn ang="0">
                  <a:pos x="32" y="37"/>
                </a:cxn>
                <a:cxn ang="0">
                  <a:pos x="29" y="35"/>
                </a:cxn>
                <a:cxn ang="0">
                  <a:pos x="26" y="32"/>
                </a:cxn>
                <a:cxn ang="0">
                  <a:pos x="23" y="30"/>
                </a:cxn>
                <a:cxn ang="0">
                  <a:pos x="21" y="26"/>
                </a:cxn>
                <a:cxn ang="0">
                  <a:pos x="19" y="23"/>
                </a:cxn>
                <a:cxn ang="0">
                  <a:pos x="17" y="20"/>
                </a:cxn>
                <a:cxn ang="0">
                  <a:pos x="15" y="17"/>
                </a:cxn>
                <a:cxn ang="0">
                  <a:pos x="14" y="12"/>
                </a:cxn>
                <a:cxn ang="0">
                  <a:pos x="13" y="8"/>
                </a:cxn>
                <a:cxn ang="0">
                  <a:pos x="12" y="4"/>
                </a:cxn>
                <a:cxn ang="0">
                  <a:pos x="12" y="0"/>
                </a:cxn>
                <a:cxn ang="0">
                  <a:pos x="0" y="0"/>
                </a:cxn>
              </a:cxnLst>
              <a:rect l="0" t="0" r="r" b="b"/>
              <a:pathLst>
                <a:path w="50" h="54">
                  <a:moveTo>
                    <a:pt x="0" y="0"/>
                  </a:moveTo>
                  <a:lnTo>
                    <a:pt x="0" y="0"/>
                  </a:lnTo>
                  <a:lnTo>
                    <a:pt x="0" y="6"/>
                  </a:lnTo>
                  <a:lnTo>
                    <a:pt x="1" y="11"/>
                  </a:lnTo>
                  <a:lnTo>
                    <a:pt x="2" y="16"/>
                  </a:lnTo>
                  <a:lnTo>
                    <a:pt x="4" y="21"/>
                  </a:lnTo>
                  <a:lnTo>
                    <a:pt x="6" y="26"/>
                  </a:lnTo>
                  <a:lnTo>
                    <a:pt x="8" y="30"/>
                  </a:lnTo>
                  <a:lnTo>
                    <a:pt x="11" y="35"/>
                  </a:lnTo>
                  <a:lnTo>
                    <a:pt x="15" y="38"/>
                  </a:lnTo>
                  <a:lnTo>
                    <a:pt x="18" y="42"/>
                  </a:lnTo>
                  <a:lnTo>
                    <a:pt x="22" y="45"/>
                  </a:lnTo>
                  <a:lnTo>
                    <a:pt x="26" y="48"/>
                  </a:lnTo>
                  <a:lnTo>
                    <a:pt x="30" y="50"/>
                  </a:lnTo>
                  <a:lnTo>
                    <a:pt x="35" y="52"/>
                  </a:lnTo>
                  <a:lnTo>
                    <a:pt x="40" y="53"/>
                  </a:lnTo>
                  <a:lnTo>
                    <a:pt x="45" y="54"/>
                  </a:lnTo>
                  <a:lnTo>
                    <a:pt x="50" y="54"/>
                  </a:lnTo>
                  <a:lnTo>
                    <a:pt x="50" y="41"/>
                  </a:lnTo>
                  <a:lnTo>
                    <a:pt x="46" y="41"/>
                  </a:lnTo>
                  <a:lnTo>
                    <a:pt x="42" y="41"/>
                  </a:lnTo>
                  <a:lnTo>
                    <a:pt x="39" y="40"/>
                  </a:lnTo>
                  <a:lnTo>
                    <a:pt x="35" y="38"/>
                  </a:lnTo>
                  <a:lnTo>
                    <a:pt x="32" y="37"/>
                  </a:lnTo>
                  <a:lnTo>
                    <a:pt x="29" y="35"/>
                  </a:lnTo>
                  <a:lnTo>
                    <a:pt x="26" y="32"/>
                  </a:lnTo>
                  <a:lnTo>
                    <a:pt x="23" y="30"/>
                  </a:lnTo>
                  <a:lnTo>
                    <a:pt x="21" y="26"/>
                  </a:lnTo>
                  <a:lnTo>
                    <a:pt x="19" y="23"/>
                  </a:lnTo>
                  <a:lnTo>
                    <a:pt x="17" y="20"/>
                  </a:lnTo>
                  <a:lnTo>
                    <a:pt x="15" y="17"/>
                  </a:lnTo>
                  <a:lnTo>
                    <a:pt x="14" y="12"/>
                  </a:lnTo>
                  <a:lnTo>
                    <a:pt x="13" y="8"/>
                  </a:lnTo>
                  <a:lnTo>
                    <a:pt x="12" y="4"/>
                  </a:lnTo>
                  <a:lnTo>
                    <a:pt x="12" y="0"/>
                  </a:lnTo>
                  <a:lnTo>
                    <a:pt x="0"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grpSp>
        <p:nvGrpSpPr>
          <p:cNvPr id="109" name="组合 138"/>
          <p:cNvGrpSpPr/>
          <p:nvPr/>
        </p:nvGrpSpPr>
        <p:grpSpPr>
          <a:xfrm>
            <a:off x="4525969" y="5323482"/>
            <a:ext cx="317500" cy="253407"/>
            <a:chOff x="2901951" y="4184650"/>
            <a:chExt cx="317500" cy="317500"/>
          </a:xfrm>
        </p:grpSpPr>
        <p:pic>
          <p:nvPicPr>
            <p:cNvPr id="146" name="Picture 85"/>
            <p:cNvPicPr>
              <a:picLocks noChangeAspect="1" noChangeArrowheads="1"/>
            </p:cNvPicPr>
            <p:nvPr/>
          </p:nvPicPr>
          <p:blipFill>
            <a:blip r:embed="rId16" cstate="print"/>
            <a:srcRect/>
            <a:stretch>
              <a:fillRect/>
            </a:stretch>
          </p:blipFill>
          <p:spPr bwMode="auto">
            <a:xfrm>
              <a:off x="2901951" y="4184650"/>
              <a:ext cx="317500" cy="317500"/>
            </a:xfrm>
            <a:prstGeom prst="rect">
              <a:avLst/>
            </a:prstGeom>
            <a:noFill/>
            <a:ln w="9525">
              <a:noFill/>
              <a:miter lim="800000"/>
              <a:headEnd/>
              <a:tailEnd/>
            </a:ln>
          </p:spPr>
        </p:pic>
        <p:pic>
          <p:nvPicPr>
            <p:cNvPr id="148" name="Picture 86"/>
            <p:cNvPicPr>
              <a:picLocks noChangeAspect="1" noChangeArrowheads="1"/>
            </p:cNvPicPr>
            <p:nvPr/>
          </p:nvPicPr>
          <p:blipFill>
            <a:blip r:embed="rId17" cstate="print"/>
            <a:srcRect/>
            <a:stretch>
              <a:fillRect/>
            </a:stretch>
          </p:blipFill>
          <p:spPr bwMode="auto">
            <a:xfrm>
              <a:off x="2901951" y="4184650"/>
              <a:ext cx="317500" cy="317500"/>
            </a:xfrm>
            <a:prstGeom prst="rect">
              <a:avLst/>
            </a:prstGeom>
            <a:noFill/>
            <a:ln w="9525">
              <a:noFill/>
              <a:miter lim="800000"/>
              <a:headEnd/>
              <a:tailEnd/>
            </a:ln>
          </p:spPr>
        </p:pic>
      </p:grpSp>
      <p:pic>
        <p:nvPicPr>
          <p:cNvPr id="110" name="Picture 87"/>
          <p:cNvPicPr>
            <a:picLocks noChangeAspect="1" noChangeArrowheads="1"/>
          </p:cNvPicPr>
          <p:nvPr/>
        </p:nvPicPr>
        <p:blipFill>
          <a:blip r:embed="rId18" cstate="print"/>
          <a:srcRect/>
          <a:stretch>
            <a:fillRect/>
          </a:stretch>
        </p:blipFill>
        <p:spPr bwMode="auto">
          <a:xfrm>
            <a:off x="3369171" y="5325339"/>
            <a:ext cx="317500" cy="258476"/>
          </a:xfrm>
          <a:prstGeom prst="rect">
            <a:avLst/>
          </a:prstGeom>
          <a:noFill/>
          <a:ln w="9525">
            <a:noFill/>
            <a:miter lim="800000"/>
            <a:headEnd/>
            <a:tailEnd/>
          </a:ln>
        </p:spPr>
      </p:pic>
      <p:pic>
        <p:nvPicPr>
          <p:cNvPr id="111" name="Picture 88"/>
          <p:cNvPicPr>
            <a:picLocks noChangeAspect="1" noChangeArrowheads="1"/>
          </p:cNvPicPr>
          <p:nvPr/>
        </p:nvPicPr>
        <p:blipFill>
          <a:blip r:embed="rId19" cstate="print"/>
          <a:srcRect/>
          <a:stretch>
            <a:fillRect/>
          </a:stretch>
        </p:blipFill>
        <p:spPr bwMode="auto">
          <a:xfrm>
            <a:off x="3369171" y="5325339"/>
            <a:ext cx="317500" cy="258476"/>
          </a:xfrm>
          <a:prstGeom prst="rect">
            <a:avLst/>
          </a:prstGeom>
          <a:noFill/>
          <a:ln w="9525">
            <a:noFill/>
            <a:miter lim="800000"/>
            <a:headEnd/>
            <a:tailEnd/>
          </a:ln>
        </p:spPr>
      </p:pic>
      <p:pic>
        <p:nvPicPr>
          <p:cNvPr id="112" name="Picture 89"/>
          <p:cNvPicPr>
            <a:picLocks noChangeAspect="1" noChangeArrowheads="1"/>
          </p:cNvPicPr>
          <p:nvPr/>
        </p:nvPicPr>
        <p:blipFill>
          <a:blip r:embed="rId20" cstate="print"/>
          <a:srcRect/>
          <a:stretch>
            <a:fillRect/>
          </a:stretch>
        </p:blipFill>
        <p:spPr bwMode="auto">
          <a:xfrm>
            <a:off x="4513361" y="4429388"/>
            <a:ext cx="325438" cy="258476"/>
          </a:xfrm>
          <a:prstGeom prst="rect">
            <a:avLst/>
          </a:prstGeom>
          <a:noFill/>
          <a:ln w="9525">
            <a:noFill/>
            <a:miter lim="800000"/>
            <a:headEnd/>
            <a:tailEnd/>
          </a:ln>
        </p:spPr>
      </p:pic>
      <p:pic>
        <p:nvPicPr>
          <p:cNvPr id="113" name="Picture 90"/>
          <p:cNvPicPr>
            <a:picLocks noChangeAspect="1" noChangeArrowheads="1"/>
          </p:cNvPicPr>
          <p:nvPr/>
        </p:nvPicPr>
        <p:blipFill>
          <a:blip r:embed="rId21" cstate="print"/>
          <a:srcRect/>
          <a:stretch>
            <a:fillRect/>
          </a:stretch>
        </p:blipFill>
        <p:spPr bwMode="auto">
          <a:xfrm>
            <a:off x="4513361" y="4429388"/>
            <a:ext cx="325438" cy="258476"/>
          </a:xfrm>
          <a:prstGeom prst="rect">
            <a:avLst/>
          </a:prstGeom>
          <a:noFill/>
          <a:ln w="9525">
            <a:noFill/>
            <a:miter lim="800000"/>
            <a:headEnd/>
            <a:tailEnd/>
          </a:ln>
        </p:spPr>
      </p:pic>
      <p:sp>
        <p:nvSpPr>
          <p:cNvPr id="114" name="Rectangle 95"/>
          <p:cNvSpPr>
            <a:spLocks noChangeArrowheads="1"/>
          </p:cNvSpPr>
          <p:nvPr/>
        </p:nvSpPr>
        <p:spPr bwMode="auto">
          <a:xfrm>
            <a:off x="4427984" y="4664263"/>
            <a:ext cx="161904" cy="1351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zh-CN" sz="1100" b="1" dirty="0" smtClean="0">
                <a:solidFill>
                  <a:srgbClr val="000000"/>
                </a:solidFill>
                <a:ea typeface="宋体" pitchFamily="2" charset="-122"/>
                <a:cs typeface="宋体" pitchFamily="2" charset="-122"/>
              </a:rPr>
              <a:t>NE</a:t>
            </a:r>
            <a:endParaRPr kumimoji="0" lang="zh-CN" altLang="zh-CN"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115" name="Rectangle 96"/>
          <p:cNvSpPr>
            <a:spLocks noChangeArrowheads="1"/>
          </p:cNvSpPr>
          <p:nvPr/>
        </p:nvSpPr>
        <p:spPr bwMode="auto">
          <a:xfrm>
            <a:off x="3203848" y="5583815"/>
            <a:ext cx="161904" cy="1351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zh-CN" sz="1100" b="1" dirty="0" smtClean="0">
                <a:solidFill>
                  <a:srgbClr val="000000"/>
                </a:solidFill>
                <a:ea typeface="宋体" pitchFamily="2" charset="-122"/>
                <a:cs typeface="宋体" pitchFamily="2" charset="-122"/>
              </a:rPr>
              <a:t>NE</a:t>
            </a:r>
            <a:endParaRPr kumimoji="0" lang="zh-CN" altLang="zh-CN"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116" name="Rectangle 97"/>
          <p:cNvSpPr>
            <a:spLocks noChangeArrowheads="1"/>
          </p:cNvSpPr>
          <p:nvPr/>
        </p:nvSpPr>
        <p:spPr bwMode="auto">
          <a:xfrm>
            <a:off x="4427984" y="5526343"/>
            <a:ext cx="161904" cy="1351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zh-CN" sz="1100" b="1" dirty="0" smtClean="0">
                <a:solidFill>
                  <a:srgbClr val="000000"/>
                </a:solidFill>
                <a:ea typeface="宋体" pitchFamily="2" charset="-122"/>
                <a:cs typeface="宋体" pitchFamily="2" charset="-122"/>
              </a:rPr>
              <a:t>NE</a:t>
            </a:r>
            <a:endParaRPr kumimoji="0" lang="zh-CN" altLang="zh-CN"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118" name="Rectangle 117"/>
          <p:cNvSpPr>
            <a:spLocks noChangeArrowheads="1"/>
          </p:cNvSpPr>
          <p:nvPr/>
        </p:nvSpPr>
        <p:spPr bwMode="auto">
          <a:xfrm>
            <a:off x="3418543" y="6043592"/>
            <a:ext cx="1153457" cy="1473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zh-CN" sz="1200" b="1" dirty="0" smtClean="0">
                <a:solidFill>
                  <a:srgbClr val="000000"/>
                </a:solidFill>
                <a:ea typeface="宋体" pitchFamily="2" charset="-122"/>
                <a:cs typeface="宋体" pitchFamily="2" charset="-122"/>
              </a:rPr>
              <a:t>Backhaul network</a:t>
            </a:r>
            <a:endParaRPr kumimoji="0" lang="zh-CN" altLang="zh-CN"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grpSp>
        <p:nvGrpSpPr>
          <p:cNvPr id="120" name="组合 139"/>
          <p:cNvGrpSpPr/>
          <p:nvPr/>
        </p:nvGrpSpPr>
        <p:grpSpPr>
          <a:xfrm>
            <a:off x="3362491" y="4434375"/>
            <a:ext cx="317500" cy="253407"/>
            <a:chOff x="2901951" y="4184650"/>
            <a:chExt cx="317500" cy="317500"/>
          </a:xfrm>
        </p:grpSpPr>
        <p:pic>
          <p:nvPicPr>
            <p:cNvPr id="143" name="Picture 85"/>
            <p:cNvPicPr>
              <a:picLocks noChangeAspect="1" noChangeArrowheads="1"/>
            </p:cNvPicPr>
            <p:nvPr/>
          </p:nvPicPr>
          <p:blipFill>
            <a:blip r:embed="rId16" cstate="print"/>
            <a:srcRect/>
            <a:stretch>
              <a:fillRect/>
            </a:stretch>
          </p:blipFill>
          <p:spPr bwMode="auto">
            <a:xfrm>
              <a:off x="2901951" y="4184650"/>
              <a:ext cx="317500" cy="317500"/>
            </a:xfrm>
            <a:prstGeom prst="rect">
              <a:avLst/>
            </a:prstGeom>
            <a:noFill/>
            <a:ln w="9525">
              <a:noFill/>
              <a:miter lim="800000"/>
              <a:headEnd/>
              <a:tailEnd/>
            </a:ln>
          </p:spPr>
        </p:pic>
        <p:pic>
          <p:nvPicPr>
            <p:cNvPr id="145" name="Picture 86"/>
            <p:cNvPicPr>
              <a:picLocks noChangeAspect="1" noChangeArrowheads="1"/>
            </p:cNvPicPr>
            <p:nvPr/>
          </p:nvPicPr>
          <p:blipFill>
            <a:blip r:embed="rId17" cstate="print"/>
            <a:srcRect/>
            <a:stretch>
              <a:fillRect/>
            </a:stretch>
          </p:blipFill>
          <p:spPr bwMode="auto">
            <a:xfrm>
              <a:off x="2901951" y="4184650"/>
              <a:ext cx="317500" cy="317500"/>
            </a:xfrm>
            <a:prstGeom prst="rect">
              <a:avLst/>
            </a:prstGeom>
            <a:noFill/>
            <a:ln w="9525">
              <a:noFill/>
              <a:miter lim="800000"/>
              <a:headEnd/>
              <a:tailEnd/>
            </a:ln>
          </p:spPr>
        </p:pic>
      </p:grpSp>
      <p:cxnSp>
        <p:nvCxnSpPr>
          <p:cNvPr id="121" name="直接连接符 120"/>
          <p:cNvCxnSpPr/>
          <p:nvPr/>
        </p:nvCxnSpPr>
        <p:spPr bwMode="auto">
          <a:xfrm>
            <a:off x="2399492" y="4585095"/>
            <a:ext cx="972252" cy="0"/>
          </a:xfrm>
          <a:prstGeom prst="line">
            <a:avLst/>
          </a:prstGeom>
          <a:noFill/>
          <a:ln w="190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2" name="Rectangle 95"/>
          <p:cNvSpPr>
            <a:spLocks noChangeArrowheads="1"/>
          </p:cNvSpPr>
          <p:nvPr/>
        </p:nvSpPr>
        <p:spPr bwMode="auto">
          <a:xfrm>
            <a:off x="3275856" y="4664263"/>
            <a:ext cx="161904" cy="1351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zh-CN" sz="1100" b="1" dirty="0" smtClean="0">
                <a:solidFill>
                  <a:srgbClr val="000000"/>
                </a:solidFill>
                <a:ea typeface="宋体" pitchFamily="2" charset="-122"/>
                <a:cs typeface="宋体" pitchFamily="2" charset="-122"/>
              </a:rPr>
              <a:t>NE</a:t>
            </a:r>
            <a:endParaRPr kumimoji="0" lang="zh-CN" altLang="zh-CN"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cxnSp>
        <p:nvCxnSpPr>
          <p:cNvPr id="123" name="直接连接符 122"/>
          <p:cNvCxnSpPr>
            <a:stCxn id="145" idx="3"/>
            <a:endCxn id="113" idx="1"/>
          </p:cNvCxnSpPr>
          <p:nvPr/>
        </p:nvCxnSpPr>
        <p:spPr bwMode="auto">
          <a:xfrm flipV="1">
            <a:off x="3679991" y="4558626"/>
            <a:ext cx="833370" cy="2453"/>
          </a:xfrm>
          <a:prstGeom prst="line">
            <a:avLst/>
          </a:prstGeom>
          <a:noFill/>
          <a:ln>
            <a:solidFill>
              <a:schemeClr val="tx1"/>
            </a:solidFill>
            <a:prstDash val="dash"/>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接连接符 123"/>
          <p:cNvCxnSpPr>
            <a:stCxn id="111" idx="3"/>
            <a:endCxn id="148" idx="1"/>
          </p:cNvCxnSpPr>
          <p:nvPr/>
        </p:nvCxnSpPr>
        <p:spPr bwMode="auto">
          <a:xfrm flipV="1">
            <a:off x="3686671" y="5450186"/>
            <a:ext cx="839298" cy="4392"/>
          </a:xfrm>
          <a:prstGeom prst="line">
            <a:avLst/>
          </a:prstGeom>
          <a:noFill/>
          <a:ln>
            <a:solidFill>
              <a:schemeClr val="tx1"/>
            </a:solidFill>
            <a:prstDash val="dash"/>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直接连接符 124"/>
          <p:cNvCxnSpPr>
            <a:stCxn id="145" idx="2"/>
            <a:endCxn id="111" idx="0"/>
          </p:cNvCxnSpPr>
          <p:nvPr/>
        </p:nvCxnSpPr>
        <p:spPr bwMode="auto">
          <a:xfrm>
            <a:off x="3521241" y="4687783"/>
            <a:ext cx="6680" cy="637557"/>
          </a:xfrm>
          <a:prstGeom prst="line">
            <a:avLst/>
          </a:prstGeom>
          <a:noFill/>
          <a:ln>
            <a:solidFill>
              <a:schemeClr val="tx1"/>
            </a:solidFill>
            <a:prstDash val="dash"/>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直接连接符 125"/>
          <p:cNvCxnSpPr/>
          <p:nvPr/>
        </p:nvCxnSpPr>
        <p:spPr bwMode="auto">
          <a:xfrm flipH="1">
            <a:off x="4644008" y="4660453"/>
            <a:ext cx="16561" cy="663029"/>
          </a:xfrm>
          <a:prstGeom prst="line">
            <a:avLst/>
          </a:prstGeom>
          <a:noFill/>
          <a:ln>
            <a:solidFill>
              <a:schemeClr val="tx1"/>
            </a:solidFill>
            <a:prstDash val="dash"/>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TextBox 126"/>
          <p:cNvSpPr txBox="1"/>
          <p:nvPr/>
        </p:nvSpPr>
        <p:spPr>
          <a:xfrm>
            <a:off x="3293498" y="3645024"/>
            <a:ext cx="1584176" cy="294776"/>
          </a:xfrm>
          <a:prstGeom prst="rect">
            <a:avLst/>
          </a:prstGeom>
          <a:noFill/>
          <a:ln>
            <a:solidFill>
              <a:schemeClr val="tx1"/>
            </a:solidFill>
          </a:ln>
        </p:spPr>
        <p:txBody>
          <a:bodyPr wrap="square" rtlCol="0">
            <a:spAutoFit/>
          </a:bodyPr>
          <a:lstStyle/>
          <a:p>
            <a:r>
              <a:rPr lang="en-US" altLang="zh-CN" dirty="0" smtClean="0"/>
              <a:t>SDN Controller</a:t>
            </a:r>
            <a:endParaRPr lang="zh-CN" altLang="en-US" dirty="0"/>
          </a:p>
        </p:txBody>
      </p:sp>
      <p:cxnSp>
        <p:nvCxnSpPr>
          <p:cNvPr id="128" name="直接连接符 127"/>
          <p:cNvCxnSpPr>
            <a:endCxn id="111" idx="1"/>
          </p:cNvCxnSpPr>
          <p:nvPr/>
        </p:nvCxnSpPr>
        <p:spPr bwMode="auto">
          <a:xfrm>
            <a:off x="2318519" y="5124039"/>
            <a:ext cx="1050652" cy="330538"/>
          </a:xfrm>
          <a:prstGeom prst="line">
            <a:avLst/>
          </a:prstGeom>
          <a:noFill/>
          <a:ln w="190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直接连接符 128"/>
          <p:cNvCxnSpPr>
            <a:endCxn id="111" idx="1"/>
          </p:cNvCxnSpPr>
          <p:nvPr/>
        </p:nvCxnSpPr>
        <p:spPr bwMode="auto">
          <a:xfrm flipV="1">
            <a:off x="2354667" y="5454577"/>
            <a:ext cx="1014504" cy="244182"/>
          </a:xfrm>
          <a:prstGeom prst="line">
            <a:avLst/>
          </a:prstGeom>
          <a:noFill/>
          <a:ln w="190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直接连接符 129"/>
          <p:cNvCxnSpPr>
            <a:stCxn id="113" idx="3"/>
            <a:endCxn id="184" idx="1"/>
          </p:cNvCxnSpPr>
          <p:nvPr/>
        </p:nvCxnSpPr>
        <p:spPr bwMode="auto">
          <a:xfrm>
            <a:off x="4838799" y="4558626"/>
            <a:ext cx="1224086" cy="282"/>
          </a:xfrm>
          <a:prstGeom prst="line">
            <a:avLst/>
          </a:prstGeom>
          <a:noFill/>
          <a:ln w="190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直接连接符 130"/>
          <p:cNvCxnSpPr>
            <a:endCxn id="180" idx="1"/>
          </p:cNvCxnSpPr>
          <p:nvPr/>
        </p:nvCxnSpPr>
        <p:spPr bwMode="auto">
          <a:xfrm flipV="1">
            <a:off x="4838799" y="5084206"/>
            <a:ext cx="1174874" cy="362968"/>
          </a:xfrm>
          <a:prstGeom prst="line">
            <a:avLst/>
          </a:prstGeom>
          <a:noFill/>
          <a:ln w="190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直接连接符 132"/>
          <p:cNvCxnSpPr>
            <a:stCxn id="148" idx="3"/>
            <a:endCxn id="155" idx="1"/>
          </p:cNvCxnSpPr>
          <p:nvPr/>
        </p:nvCxnSpPr>
        <p:spPr bwMode="auto">
          <a:xfrm>
            <a:off x="4843469" y="5450186"/>
            <a:ext cx="1184491" cy="297315"/>
          </a:xfrm>
          <a:prstGeom prst="line">
            <a:avLst/>
          </a:prstGeom>
          <a:noFill/>
          <a:ln w="190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 name="TextBox 135"/>
          <p:cNvSpPr txBox="1"/>
          <p:nvPr/>
        </p:nvSpPr>
        <p:spPr>
          <a:xfrm>
            <a:off x="4788024" y="3944089"/>
            <a:ext cx="1803504" cy="276999"/>
          </a:xfrm>
          <a:prstGeom prst="rect">
            <a:avLst/>
          </a:prstGeom>
          <a:noFill/>
          <a:ln>
            <a:noFill/>
          </a:ln>
        </p:spPr>
        <p:txBody>
          <a:bodyPr wrap="square" rtlCol="0">
            <a:spAutoFit/>
          </a:bodyPr>
          <a:lstStyle/>
          <a:p>
            <a:r>
              <a:rPr lang="en-US" altLang="zh-CN" sz="1200" dirty="0" smtClean="0"/>
              <a:t>Transmission power level</a:t>
            </a:r>
            <a:endParaRPr lang="zh-CN" altLang="en-US" sz="1200" dirty="0"/>
          </a:p>
        </p:txBody>
      </p:sp>
      <p:cxnSp>
        <p:nvCxnSpPr>
          <p:cNvPr id="137" name="直接箭头连接符 136"/>
          <p:cNvCxnSpPr/>
          <p:nvPr/>
        </p:nvCxnSpPr>
        <p:spPr bwMode="auto">
          <a:xfrm>
            <a:off x="3416569" y="3939800"/>
            <a:ext cx="3304" cy="506003"/>
          </a:xfrm>
          <a:prstGeom prst="straightConnector1">
            <a:avLst/>
          </a:prstGeom>
          <a:noFill/>
          <a:ln w="19050">
            <a:solidFill>
              <a:srgbClr val="0070C0"/>
            </a:solidFill>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直接箭头连接符 137"/>
          <p:cNvCxnSpPr/>
          <p:nvPr/>
        </p:nvCxnSpPr>
        <p:spPr bwMode="auto">
          <a:xfrm>
            <a:off x="3632593" y="3939800"/>
            <a:ext cx="10853" cy="1464777"/>
          </a:xfrm>
          <a:prstGeom prst="straightConnector1">
            <a:avLst/>
          </a:prstGeom>
          <a:noFill/>
          <a:ln w="19050">
            <a:solidFill>
              <a:srgbClr val="0070C0"/>
            </a:solidFill>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 name="直接箭头连接符 138"/>
          <p:cNvCxnSpPr/>
          <p:nvPr/>
        </p:nvCxnSpPr>
        <p:spPr bwMode="auto">
          <a:xfrm>
            <a:off x="4773868" y="3939800"/>
            <a:ext cx="10853" cy="1464777"/>
          </a:xfrm>
          <a:prstGeom prst="straightConnector1">
            <a:avLst/>
          </a:prstGeom>
          <a:noFill/>
          <a:ln w="19050">
            <a:solidFill>
              <a:srgbClr val="0070C0"/>
            </a:solidFill>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直接箭头连接符 139"/>
          <p:cNvCxnSpPr/>
          <p:nvPr/>
        </p:nvCxnSpPr>
        <p:spPr bwMode="auto">
          <a:xfrm>
            <a:off x="4568697" y="3939800"/>
            <a:ext cx="3304" cy="506003"/>
          </a:xfrm>
          <a:prstGeom prst="straightConnector1">
            <a:avLst/>
          </a:prstGeom>
          <a:noFill/>
          <a:ln w="19050">
            <a:solidFill>
              <a:srgbClr val="0070C0"/>
            </a:solidFill>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Footer Placeholder 2"/>
          <p:cNvSpPr>
            <a:spLocks noGrp="1"/>
          </p:cNvSpPr>
          <p:nvPr>
            <p:ph type="ftr" sz="quarter" idx="10"/>
          </p:nvPr>
        </p:nvSpPr>
        <p:spPr/>
        <p:txBody>
          <a:bodyPr/>
          <a:lstStyle/>
          <a:p>
            <a:pPr>
              <a:defRPr/>
            </a:pPr>
            <a:r>
              <a:rPr lang="en-US" smtClean="0"/>
              <a:t>21-13-0218-00-SAUC      ONF Project for 802.21.1</a:t>
            </a:r>
            <a:endParaRPr lang="en-US" dirty="0"/>
          </a:p>
        </p:txBody>
      </p:sp>
      <p:sp>
        <p:nvSpPr>
          <p:cNvPr id="4" name="Slide Number Placeholder 3"/>
          <p:cNvSpPr>
            <a:spLocks noGrp="1"/>
          </p:cNvSpPr>
          <p:nvPr>
            <p:ph type="sldNum" sz="quarter" idx="11"/>
          </p:nvPr>
        </p:nvSpPr>
        <p:spPr/>
        <p:txBody>
          <a:bodyPr/>
          <a:lstStyle/>
          <a:p>
            <a:pPr>
              <a:defRPr/>
            </a:pPr>
            <a:fld id="{58759753-D939-4166-844A-5788E071E3D0}" type="slidenum">
              <a:rPr lang="en-US" altLang="ja-JP" smtClean="0"/>
              <a:pPr>
                <a:defRPr/>
              </a:pPr>
              <a:t>10</a:t>
            </a:fld>
            <a:endParaRPr lang="en-US" altLang="ja-JP"/>
          </a:p>
        </p:txBody>
      </p:sp>
    </p:spTree>
  </p:cSld>
  <p:clrMapOvr>
    <a:masterClrMapping/>
  </p:clrMapOvr>
  <p:transition advClick="0" advTm="8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Radio Link Aggregation Control</a:t>
            </a:r>
            <a:endParaRPr lang="zh-CN" altLang="en-US" dirty="0"/>
          </a:p>
        </p:txBody>
      </p:sp>
      <p:sp>
        <p:nvSpPr>
          <p:cNvPr id="3" name="内容占位符 2"/>
          <p:cNvSpPr>
            <a:spLocks noGrp="1"/>
          </p:cNvSpPr>
          <p:nvPr>
            <p:ph idx="1"/>
          </p:nvPr>
        </p:nvSpPr>
        <p:spPr>
          <a:xfrm>
            <a:off x="323528" y="1600201"/>
            <a:ext cx="8208912" cy="2260848"/>
          </a:xfrm>
        </p:spPr>
        <p:txBody>
          <a:bodyPr/>
          <a:lstStyle/>
          <a:p>
            <a:r>
              <a:rPr lang="en-US" altLang="zh-CN" sz="2200" dirty="0" smtClean="0">
                <a:latin typeface="Times New Roman" pitchFamily="18" charset="0"/>
                <a:cs typeface="Times New Roman" pitchFamily="18" charset="0"/>
              </a:rPr>
              <a:t>Current technology: radio link aggregation</a:t>
            </a:r>
          </a:p>
          <a:p>
            <a:pPr lvl="1"/>
            <a:r>
              <a:rPr lang="en-US" altLang="zh-CN" sz="2000" dirty="0" smtClean="0">
                <a:latin typeface="Times New Roman" pitchFamily="18" charset="0"/>
                <a:cs typeface="Times New Roman" pitchFamily="18" charset="0"/>
              </a:rPr>
              <a:t> multiple </a:t>
            </a:r>
            <a:r>
              <a:rPr lang="en-US" altLang="zh-CN" sz="2000" dirty="0" smtClean="0">
                <a:latin typeface="Times New Roman" pitchFamily="18" charset="0"/>
                <a:cs typeface="Times New Roman" pitchFamily="18" charset="0"/>
              </a:rPr>
              <a:t>radio carriers are used to carry the traffic</a:t>
            </a:r>
          </a:p>
          <a:p>
            <a:pPr lvl="1"/>
            <a:endParaRPr lang="en-US" altLang="zh-CN" sz="2000" dirty="0" smtClean="0">
              <a:latin typeface="Times New Roman" pitchFamily="18" charset="0"/>
              <a:cs typeface="Times New Roman" pitchFamily="18" charset="0"/>
            </a:endParaRPr>
          </a:p>
          <a:p>
            <a:pPr lvl="0"/>
            <a:r>
              <a:rPr lang="en-US" altLang="zh-CN" sz="2200" dirty="0" smtClean="0">
                <a:solidFill>
                  <a:prstClr val="black"/>
                </a:solidFill>
                <a:latin typeface="Times New Roman" pitchFamily="18" charset="0"/>
                <a:cs typeface="Times New Roman" pitchFamily="18" charset="0"/>
              </a:rPr>
              <a:t>Optimize the power consumption in a LAG group</a:t>
            </a:r>
          </a:p>
          <a:p>
            <a:pPr lvl="1"/>
            <a:r>
              <a:rPr lang="en-US" altLang="zh-CN" sz="2000" dirty="0" smtClean="0">
                <a:latin typeface="Times New Roman" pitchFamily="18" charset="0"/>
                <a:cs typeface="Times New Roman" pitchFamily="18" charset="0"/>
              </a:rPr>
              <a:t>The SDN controller can monitor the actual utilization of the link, and turn off some of the radios within the group</a:t>
            </a:r>
            <a:endParaRPr lang="zh-CN" altLang="en-US" sz="2000" dirty="0" smtClean="0">
              <a:latin typeface="Times New Roman" pitchFamily="18" charset="0"/>
              <a:cs typeface="Times New Roman" pitchFamily="18" charset="0"/>
            </a:endParaRPr>
          </a:p>
        </p:txBody>
      </p:sp>
      <p:pic>
        <p:nvPicPr>
          <p:cNvPr id="4"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4005064"/>
            <a:ext cx="3935577" cy="1849866"/>
          </a:xfrm>
          <a:prstGeom prst="rect">
            <a:avLst/>
          </a:prstGeom>
          <a:noFill/>
        </p:spPr>
      </p:pic>
      <p:sp>
        <p:nvSpPr>
          <p:cNvPr id="5" name="Footer Placeholder 4"/>
          <p:cNvSpPr>
            <a:spLocks noGrp="1"/>
          </p:cNvSpPr>
          <p:nvPr>
            <p:ph type="ftr" sz="quarter" idx="10"/>
          </p:nvPr>
        </p:nvSpPr>
        <p:spPr/>
        <p:txBody>
          <a:bodyPr/>
          <a:lstStyle/>
          <a:p>
            <a:pPr>
              <a:defRPr/>
            </a:pPr>
            <a:r>
              <a:rPr lang="en-US" smtClean="0"/>
              <a:t>21-13-0218-00-SAUC      ONF Project for 802.21.1</a:t>
            </a:r>
            <a:endParaRPr lang="en-US" dirty="0"/>
          </a:p>
        </p:txBody>
      </p:sp>
      <p:sp>
        <p:nvSpPr>
          <p:cNvPr id="6" name="Slide Number Placeholder 5"/>
          <p:cNvSpPr>
            <a:spLocks noGrp="1"/>
          </p:cNvSpPr>
          <p:nvPr>
            <p:ph type="sldNum" sz="quarter" idx="11"/>
          </p:nvPr>
        </p:nvSpPr>
        <p:spPr/>
        <p:txBody>
          <a:bodyPr/>
          <a:lstStyle/>
          <a:p>
            <a:pPr>
              <a:defRPr/>
            </a:pPr>
            <a:fld id="{58759753-D939-4166-844A-5788E071E3D0}"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Wireless</a:t>
            </a:r>
            <a:endParaRPr lang="en-US" dirty="0"/>
          </a:p>
        </p:txBody>
      </p:sp>
      <p:sp>
        <p:nvSpPr>
          <p:cNvPr id="3" name="Content Placeholder 2"/>
          <p:cNvSpPr>
            <a:spLocks noGrp="1"/>
          </p:cNvSpPr>
          <p:nvPr>
            <p:ph idx="1"/>
          </p:nvPr>
        </p:nvSpPr>
        <p:spPr/>
        <p:txBody>
          <a:bodyPr/>
          <a:lstStyle/>
          <a:p>
            <a:r>
              <a:rPr lang="en-US" dirty="0" smtClean="0"/>
              <a:t>OmniRAN</a:t>
            </a:r>
          </a:p>
          <a:p>
            <a:r>
              <a:rPr lang="en-US" dirty="0" smtClean="0"/>
              <a:t>802.16r small cell backhaul</a:t>
            </a:r>
          </a:p>
          <a:p>
            <a:r>
              <a:rPr lang="en-US" dirty="0" smtClean="0"/>
              <a:t>802.21</a:t>
            </a:r>
          </a:p>
          <a:p>
            <a:r>
              <a:rPr lang="en-US" dirty="0" smtClean="0"/>
              <a:t>We can try to align with one of the three other ONF projects</a:t>
            </a:r>
          </a:p>
          <a:p>
            <a:r>
              <a:rPr lang="en-US" dirty="0" smtClean="0"/>
              <a:t>We can make a wholly new project</a:t>
            </a:r>
          </a:p>
          <a:p>
            <a:r>
              <a:rPr lang="en-US" dirty="0" smtClean="0"/>
              <a:t>We can collaborate with OmniRAN and/or 802.16r</a:t>
            </a:r>
            <a:endParaRPr lang="en-US" dirty="0" smtClean="0"/>
          </a:p>
        </p:txBody>
      </p:sp>
      <p:sp>
        <p:nvSpPr>
          <p:cNvPr id="4" name="Footer Placeholder 3"/>
          <p:cNvSpPr>
            <a:spLocks noGrp="1"/>
          </p:cNvSpPr>
          <p:nvPr>
            <p:ph type="ftr" sz="quarter" idx="10"/>
          </p:nvPr>
        </p:nvSpPr>
        <p:spPr/>
        <p:txBody>
          <a:bodyPr/>
          <a:lstStyle/>
          <a:p>
            <a:pPr>
              <a:defRPr/>
            </a:pPr>
            <a:r>
              <a:rPr lang="en-US" smtClean="0"/>
              <a:t>21-13-0218-00-SAUC      ONF Project for 802.21.1</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12</a:t>
            </a:fld>
            <a:endParaRPr lang="en-US" altLang="ja-JP"/>
          </a:p>
        </p:txBody>
      </p:sp>
    </p:spTree>
    <p:extLst>
      <p:ext uri="{BB962C8B-B14F-4D97-AF65-F5344CB8AC3E}">
        <p14:creationId xmlns:p14="http://schemas.microsoft.com/office/powerpoint/2010/main" val="335252615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21-13-0218-00-SAUC      ONF Project for 802.21.1</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ONF Wireless &amp; Mobility WG</a:t>
            </a:r>
            <a:endParaRPr lang="en-US" dirty="0"/>
          </a:p>
        </p:txBody>
      </p:sp>
      <p:sp>
        <p:nvSpPr>
          <p:cNvPr id="3" name="Content Placeholder 2"/>
          <p:cNvSpPr>
            <a:spLocks noGrp="1"/>
          </p:cNvSpPr>
          <p:nvPr>
            <p:ph idx="1"/>
          </p:nvPr>
        </p:nvSpPr>
        <p:spPr>
          <a:xfrm>
            <a:off x="422275" y="1143000"/>
            <a:ext cx="8299450" cy="4878288"/>
          </a:xfrm>
        </p:spPr>
        <p:txBody>
          <a:bodyPr/>
          <a:lstStyle/>
          <a:p>
            <a:r>
              <a:rPr lang="en-US" dirty="0" smtClean="0"/>
              <a:t>OpenFlow is the focus for creation of SDNs</a:t>
            </a:r>
            <a:endParaRPr lang="en-US" dirty="0" smtClean="0"/>
          </a:p>
          <a:p>
            <a:r>
              <a:rPr lang="en-US" dirty="0" smtClean="0"/>
              <a:t>Charter approved prior to October Member Workday event</a:t>
            </a:r>
          </a:p>
          <a:p>
            <a:r>
              <a:rPr lang="en-US" dirty="0" smtClean="0"/>
              <a:t>4 (of 17) use cases were </a:t>
            </a:r>
            <a:r>
              <a:rPr lang="en-US" dirty="0" smtClean="0"/>
              <a:t>pick</a:t>
            </a:r>
            <a:r>
              <a:rPr lang="en-US" dirty="0" smtClean="0"/>
              <a:t>ed for development within the WG</a:t>
            </a:r>
          </a:p>
          <a:p>
            <a:pPr lvl="1"/>
            <a:r>
              <a:rPr lang="en-US" dirty="0" smtClean="0"/>
              <a:t>Unified Enterprise Access</a:t>
            </a:r>
          </a:p>
          <a:p>
            <a:pPr lvl="1"/>
            <a:r>
              <a:rPr lang="en-US" dirty="0" smtClean="0"/>
              <a:t>Virtualized S-GW</a:t>
            </a:r>
          </a:p>
          <a:p>
            <a:pPr lvl="1"/>
            <a:r>
              <a:rPr lang="en-US" dirty="0" smtClean="0"/>
              <a:t>Mobile Backhaul</a:t>
            </a:r>
          </a:p>
          <a:p>
            <a:pPr lvl="1"/>
            <a:r>
              <a:rPr lang="en-US" dirty="0" smtClean="0"/>
              <a:t>IEEE</a:t>
            </a:r>
            <a:endParaRPr lang="en-US" dirty="0" smtClean="0"/>
          </a:p>
          <a:p>
            <a:r>
              <a:rPr lang="en-US" dirty="0" smtClean="0"/>
              <a:t>Project leaders identified for each project</a:t>
            </a:r>
          </a:p>
          <a:p>
            <a:pPr lvl="1"/>
            <a:r>
              <a:rPr lang="en-US" dirty="0" smtClean="0"/>
              <a:t> Regular meetings</a:t>
            </a:r>
          </a:p>
          <a:p>
            <a:pPr lvl="1"/>
            <a:r>
              <a:rPr lang="en-US" dirty="0" smtClean="0"/>
              <a:t> Mailing lists</a:t>
            </a:r>
          </a:p>
          <a:p>
            <a:pPr lvl="1"/>
            <a:r>
              <a:rPr lang="en-US" dirty="0" smtClean="0"/>
              <a:t> Progress reports</a:t>
            </a:r>
          </a:p>
          <a:p>
            <a:pPr lvl="1"/>
            <a:r>
              <a:rPr lang="en-US" dirty="0" smtClean="0"/>
              <a:t> Proof of concept strongly encouraged</a:t>
            </a:r>
            <a:endParaRPr lang="en-US" dirty="0" smtClean="0"/>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21-13-0218-00-SAUC      ONF Project for 802.21.1</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7751" y="4948803"/>
            <a:ext cx="1382161" cy="1360517"/>
          </a:xfrm>
          <a:prstGeom prst="rect">
            <a:avLst/>
          </a:prstGeom>
        </p:spPr>
      </p:pic>
      <p:sp>
        <p:nvSpPr>
          <p:cNvPr id="2" name="Title 1"/>
          <p:cNvSpPr>
            <a:spLocks noGrp="1"/>
          </p:cNvSpPr>
          <p:nvPr>
            <p:ph type="title"/>
          </p:nvPr>
        </p:nvSpPr>
        <p:spPr>
          <a:xfrm>
            <a:off x="422275" y="228600"/>
            <a:ext cx="8270875" cy="1040160"/>
          </a:xfrm>
        </p:spPr>
        <p:txBody>
          <a:bodyPr/>
          <a:lstStyle/>
          <a:p>
            <a:r>
              <a:rPr lang="en-US" dirty="0" smtClean="0"/>
              <a:t>Unified Access: </a:t>
            </a:r>
            <a:br>
              <a:rPr lang="en-US" dirty="0" smtClean="0"/>
            </a:br>
            <a:r>
              <a:rPr lang="en-US" dirty="0" smtClean="0"/>
              <a:t>How OpenFlow </a:t>
            </a:r>
            <a:r>
              <a:rPr lang="en-US" dirty="0" smtClean="0"/>
              <a:t>Can </a:t>
            </a:r>
            <a:r>
              <a:rPr lang="en-US" dirty="0"/>
              <a:t>H</a:t>
            </a:r>
            <a:r>
              <a:rPr lang="en-US" dirty="0" smtClean="0"/>
              <a:t>elp</a:t>
            </a:r>
            <a:endParaRPr lang="en-US" dirty="0"/>
          </a:p>
        </p:txBody>
      </p:sp>
      <p:sp>
        <p:nvSpPr>
          <p:cNvPr id="3" name="Content Placeholder 2"/>
          <p:cNvSpPr>
            <a:spLocks noGrp="1"/>
          </p:cNvSpPr>
          <p:nvPr>
            <p:ph idx="1"/>
          </p:nvPr>
        </p:nvSpPr>
        <p:spPr>
          <a:xfrm>
            <a:off x="395536" y="1535590"/>
            <a:ext cx="8229600" cy="2736304"/>
          </a:xfrm>
        </p:spPr>
        <p:txBody>
          <a:bodyPr/>
          <a:lstStyle/>
          <a:p>
            <a:r>
              <a:rPr lang="en-US" dirty="0" smtClean="0"/>
              <a:t>Policy Enforcement across Wi-Fi and Ethernet</a:t>
            </a:r>
          </a:p>
          <a:p>
            <a:pPr lvl="1"/>
            <a:r>
              <a:rPr lang="en-US" dirty="0" smtClean="0"/>
              <a:t>Client support mandates the use of 802.1X</a:t>
            </a:r>
          </a:p>
          <a:p>
            <a:pPr lvl="1"/>
            <a:r>
              <a:rPr lang="en-US" dirty="0" smtClean="0"/>
              <a:t>RADIUS attributes </a:t>
            </a:r>
            <a:r>
              <a:rPr lang="en-US" dirty="0" smtClean="0"/>
              <a:t>used </a:t>
            </a:r>
            <a:r>
              <a:rPr lang="en-US" dirty="0" smtClean="0"/>
              <a:t>for authorization (i.e. policy enforcement)</a:t>
            </a:r>
          </a:p>
          <a:p>
            <a:pPr lvl="1"/>
            <a:r>
              <a:rPr lang="en-US" dirty="0" smtClean="0"/>
              <a:t>OpenFlow rules </a:t>
            </a:r>
            <a:r>
              <a:rPr lang="en-US" dirty="0" smtClean="0"/>
              <a:t>increase flexibility </a:t>
            </a:r>
            <a:r>
              <a:rPr lang="en-US" dirty="0" smtClean="0"/>
              <a:t>and </a:t>
            </a:r>
            <a:r>
              <a:rPr lang="en-US" dirty="0" smtClean="0"/>
              <a:t>enrich capability</a:t>
            </a:r>
            <a:endParaRPr lang="en-US" dirty="0" smtClean="0"/>
          </a:p>
          <a:p>
            <a:pPr lvl="1"/>
            <a:r>
              <a:rPr lang="en-US" dirty="0" smtClean="0"/>
              <a:t>OpenFlow </a:t>
            </a:r>
            <a:r>
              <a:rPr lang="en-US" dirty="0" smtClean="0"/>
              <a:t>play a role </a:t>
            </a:r>
            <a:r>
              <a:rPr lang="en-US" dirty="0" smtClean="0"/>
              <a:t>vis-à-vis RADIUS/802.1X </a:t>
            </a:r>
            <a:r>
              <a:rPr lang="en-US" dirty="0" smtClean="0"/>
              <a:t>policy? </a:t>
            </a:r>
          </a:p>
          <a:p>
            <a:r>
              <a:rPr lang="en-US" dirty="0" smtClean="0"/>
              <a:t>Today’s Environment:</a:t>
            </a:r>
            <a:endParaRPr lang="en-US" dirty="0"/>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35012" y="4139942"/>
            <a:ext cx="798175" cy="785676"/>
          </a:xfrm>
          <a:prstGeom prst="rect">
            <a:avLst/>
          </a:prstGeom>
        </p:spPr>
      </p:pic>
      <p:pic>
        <p:nvPicPr>
          <p:cNvPr id="16" name="Picture 6" descr="C:\Users\Paul\AppData\Local\Microsoft\Windows\Temporary Internet Files\Content.IE5\U5H0140Y\MC900433941[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1357339" y="5208687"/>
            <a:ext cx="873843" cy="86015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7" descr="C:\Users\Paul\AppData\Local\Microsoft\Windows\Temporary Internet Files\Content.IE5\73YPUVW2\MC900432624[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1438011" y="4192983"/>
            <a:ext cx="661329" cy="650973"/>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755576" y="4771832"/>
            <a:ext cx="1093962" cy="248979"/>
          </a:xfrm>
          <a:prstGeom prst="rect">
            <a:avLst/>
          </a:prstGeom>
          <a:noFill/>
        </p:spPr>
        <p:txBody>
          <a:bodyPr wrap="none" rtlCol="0">
            <a:spAutoFit/>
          </a:bodyPr>
          <a:lstStyle/>
          <a:p>
            <a:r>
              <a:rPr lang="en-US" sz="1200" dirty="0" smtClean="0"/>
              <a:t>Wireless User</a:t>
            </a:r>
            <a:endParaRPr lang="en-US" sz="1200" dirty="0"/>
          </a:p>
        </p:txBody>
      </p:sp>
      <p:cxnSp>
        <p:nvCxnSpPr>
          <p:cNvPr id="20" name="Straight Connector 19"/>
          <p:cNvCxnSpPr>
            <a:endCxn id="23" idx="1"/>
          </p:cNvCxnSpPr>
          <p:nvPr/>
        </p:nvCxnSpPr>
        <p:spPr bwMode="auto">
          <a:xfrm>
            <a:off x="3594878" y="4775721"/>
            <a:ext cx="1331860" cy="1"/>
          </a:xfrm>
          <a:prstGeom prst="line">
            <a:avLst/>
          </a:prstGeom>
          <a:noFill/>
          <a:ln w="38100"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flipV="1">
            <a:off x="5718826" y="4725563"/>
            <a:ext cx="2270780" cy="20977"/>
          </a:xfrm>
          <a:prstGeom prst="line">
            <a:avLst/>
          </a:prstGeom>
          <a:noFill/>
          <a:ln w="38100" cap="flat" cmpd="sng" algn="ctr">
            <a:solidFill>
              <a:schemeClr val="tx1"/>
            </a:solidFill>
            <a:prstDash val="solid"/>
            <a:round/>
            <a:headEnd type="none" w="med" len="med"/>
            <a:tailEnd type="none" w="med" len="med"/>
          </a:ln>
          <a:effectLst/>
        </p:spPr>
      </p:cxnSp>
      <p:sp>
        <p:nvSpPr>
          <p:cNvPr id="23" name="Rectangle 22"/>
          <p:cNvSpPr/>
          <p:nvPr/>
        </p:nvSpPr>
        <p:spPr bwMode="auto">
          <a:xfrm>
            <a:off x="4926738" y="4553817"/>
            <a:ext cx="1008112" cy="443809"/>
          </a:xfrm>
          <a:prstGeom prst="rect">
            <a:avLst/>
          </a:prstGeom>
          <a:solidFill>
            <a:srgbClr val="92D05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Wireless AC</a:t>
            </a:r>
          </a:p>
        </p:txBody>
      </p:sp>
      <p:cxnSp>
        <p:nvCxnSpPr>
          <p:cNvPr id="25" name="Straight Connector 24"/>
          <p:cNvCxnSpPr/>
          <p:nvPr/>
        </p:nvCxnSpPr>
        <p:spPr bwMode="auto">
          <a:xfrm flipV="1">
            <a:off x="4206658" y="4997626"/>
            <a:ext cx="3782948" cy="712445"/>
          </a:xfrm>
          <a:prstGeom prst="line">
            <a:avLst/>
          </a:prstGeom>
          <a:noFill/>
          <a:ln w="38100" cap="flat" cmpd="sng" algn="ctr">
            <a:solidFill>
              <a:schemeClr val="tx1"/>
            </a:solidFill>
            <a:prstDash val="solid"/>
            <a:round/>
            <a:headEnd type="none" w="med" len="med"/>
            <a:tailEnd type="none" w="med" len="med"/>
          </a:ln>
          <a:effectLst/>
        </p:spPr>
      </p:cxnSp>
      <p:sp>
        <p:nvSpPr>
          <p:cNvPr id="26" name="TextBox 25"/>
          <p:cNvSpPr txBox="1"/>
          <p:nvPr/>
        </p:nvSpPr>
        <p:spPr>
          <a:xfrm>
            <a:off x="3804394" y="4381492"/>
            <a:ext cx="1082348" cy="369332"/>
          </a:xfrm>
          <a:prstGeom prst="rect">
            <a:avLst/>
          </a:prstGeom>
          <a:noFill/>
        </p:spPr>
        <p:txBody>
          <a:bodyPr wrap="none" rtlCol="0">
            <a:spAutoFit/>
          </a:bodyPr>
          <a:lstStyle/>
          <a:p>
            <a:pPr algn="ctr"/>
            <a:r>
              <a:rPr lang="en-US" sz="900" dirty="0" smtClean="0"/>
              <a:t>CAPWAP</a:t>
            </a:r>
          </a:p>
          <a:p>
            <a:pPr algn="ctr"/>
            <a:r>
              <a:rPr lang="en-US" sz="900" dirty="0" smtClean="0"/>
              <a:t>(UDP 5246/5247)</a:t>
            </a:r>
            <a:endParaRPr lang="en-US" sz="1200" dirty="0"/>
          </a:p>
        </p:txBody>
      </p:sp>
      <p:sp>
        <p:nvSpPr>
          <p:cNvPr id="27" name="TextBox 26"/>
          <p:cNvSpPr txBox="1"/>
          <p:nvPr/>
        </p:nvSpPr>
        <p:spPr>
          <a:xfrm>
            <a:off x="6342178" y="4781602"/>
            <a:ext cx="1082348" cy="369332"/>
          </a:xfrm>
          <a:prstGeom prst="rect">
            <a:avLst/>
          </a:prstGeom>
          <a:noFill/>
        </p:spPr>
        <p:txBody>
          <a:bodyPr wrap="none" rtlCol="0">
            <a:spAutoFit/>
          </a:bodyPr>
          <a:lstStyle/>
          <a:p>
            <a:pPr algn="ctr"/>
            <a:r>
              <a:rPr lang="en-US" sz="900" dirty="0" smtClean="0"/>
              <a:t>RADIUS</a:t>
            </a:r>
          </a:p>
          <a:p>
            <a:pPr algn="ctr"/>
            <a:r>
              <a:rPr lang="en-US" sz="900" dirty="0" smtClean="0"/>
              <a:t>(UDP 1812/1813)</a:t>
            </a:r>
            <a:endParaRPr lang="en-US" sz="1200" dirty="0"/>
          </a:p>
        </p:txBody>
      </p:sp>
      <p:sp>
        <p:nvSpPr>
          <p:cNvPr id="32" name="TextBox 31"/>
          <p:cNvSpPr txBox="1"/>
          <p:nvPr/>
        </p:nvSpPr>
        <p:spPr>
          <a:xfrm>
            <a:off x="1361671" y="6109164"/>
            <a:ext cx="908064" cy="248979"/>
          </a:xfrm>
          <a:prstGeom prst="rect">
            <a:avLst/>
          </a:prstGeom>
          <a:noFill/>
        </p:spPr>
        <p:txBody>
          <a:bodyPr wrap="none" rtlCol="0">
            <a:spAutoFit/>
          </a:bodyPr>
          <a:lstStyle/>
          <a:p>
            <a:r>
              <a:rPr lang="en-US" sz="1200" dirty="0" smtClean="0"/>
              <a:t>Wired User</a:t>
            </a:r>
            <a:endParaRPr lang="en-US" sz="1200" dirty="0"/>
          </a:p>
        </p:txBody>
      </p:sp>
      <p:cxnSp>
        <p:nvCxnSpPr>
          <p:cNvPr id="33" name="Straight Connector 32"/>
          <p:cNvCxnSpPr/>
          <p:nvPr/>
        </p:nvCxnSpPr>
        <p:spPr bwMode="auto">
          <a:xfrm>
            <a:off x="2269735" y="4532780"/>
            <a:ext cx="542609" cy="0"/>
          </a:xfrm>
          <a:prstGeom prst="line">
            <a:avLst/>
          </a:prstGeom>
          <a:noFill/>
          <a:ln w="38100"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2269734" y="5710071"/>
            <a:ext cx="542609" cy="0"/>
          </a:xfrm>
          <a:prstGeom prst="line">
            <a:avLst/>
          </a:prstGeom>
          <a:noFill/>
          <a:ln w="38100" cap="flat" cmpd="sng" algn="ctr">
            <a:solidFill>
              <a:schemeClr val="tx1"/>
            </a:solidFill>
            <a:prstDash val="solid"/>
            <a:round/>
            <a:headEnd type="none" w="med" len="med"/>
            <a:tailEnd type="none" w="med" len="med"/>
          </a:ln>
          <a:effectLst/>
        </p:spPr>
      </p:cxnSp>
      <p:sp>
        <p:nvSpPr>
          <p:cNvPr id="37" name="TextBox 36"/>
          <p:cNvSpPr txBox="1"/>
          <p:nvPr/>
        </p:nvSpPr>
        <p:spPr>
          <a:xfrm>
            <a:off x="2218704" y="4556286"/>
            <a:ext cx="627095" cy="369332"/>
          </a:xfrm>
          <a:prstGeom prst="rect">
            <a:avLst/>
          </a:prstGeom>
          <a:noFill/>
        </p:spPr>
        <p:txBody>
          <a:bodyPr wrap="none" rtlCol="0">
            <a:spAutoFit/>
          </a:bodyPr>
          <a:lstStyle/>
          <a:p>
            <a:pPr algn="ctr"/>
            <a:r>
              <a:rPr lang="en-US" sz="900" dirty="0" smtClean="0"/>
              <a:t>EAPOL</a:t>
            </a:r>
            <a:br>
              <a:rPr lang="en-US" sz="900" dirty="0" smtClean="0"/>
            </a:br>
            <a:r>
              <a:rPr lang="en-US" sz="900" dirty="0" smtClean="0"/>
              <a:t>(802.1X)</a:t>
            </a:r>
            <a:endParaRPr lang="en-US" sz="900" dirty="0"/>
          </a:p>
        </p:txBody>
      </p:sp>
      <p:sp>
        <p:nvSpPr>
          <p:cNvPr id="38" name="TextBox 37"/>
          <p:cNvSpPr txBox="1"/>
          <p:nvPr/>
        </p:nvSpPr>
        <p:spPr>
          <a:xfrm>
            <a:off x="2269735" y="5710071"/>
            <a:ext cx="627095" cy="369332"/>
          </a:xfrm>
          <a:prstGeom prst="rect">
            <a:avLst/>
          </a:prstGeom>
          <a:noFill/>
        </p:spPr>
        <p:txBody>
          <a:bodyPr wrap="none" rtlCol="0">
            <a:spAutoFit/>
          </a:bodyPr>
          <a:lstStyle/>
          <a:p>
            <a:pPr algn="ctr"/>
            <a:r>
              <a:rPr lang="en-US" sz="900" dirty="0" smtClean="0"/>
              <a:t>EAPOL</a:t>
            </a:r>
            <a:br>
              <a:rPr lang="en-US" sz="900" dirty="0" smtClean="0"/>
            </a:br>
            <a:r>
              <a:rPr lang="en-US" sz="900" dirty="0" smtClean="0"/>
              <a:t>(802.1X)</a:t>
            </a:r>
            <a:endParaRPr lang="en-US" sz="900" dirty="0"/>
          </a:p>
        </p:txBody>
      </p:sp>
      <p:sp>
        <p:nvSpPr>
          <p:cNvPr id="48" name="5-Point Star 47"/>
          <p:cNvSpPr/>
          <p:nvPr/>
        </p:nvSpPr>
        <p:spPr>
          <a:xfrm>
            <a:off x="5607892" y="4431138"/>
            <a:ext cx="320683" cy="265486"/>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800" dirty="0"/>
          </a:p>
        </p:txBody>
      </p:sp>
      <p:sp>
        <p:nvSpPr>
          <p:cNvPr id="49" name="5-Point Star 48"/>
          <p:cNvSpPr/>
          <p:nvPr/>
        </p:nvSpPr>
        <p:spPr>
          <a:xfrm>
            <a:off x="3750428" y="5515773"/>
            <a:ext cx="320683" cy="265486"/>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800" dirty="0"/>
          </a:p>
        </p:txBody>
      </p:sp>
      <p:sp>
        <p:nvSpPr>
          <p:cNvPr id="50" name="Rectangle 49"/>
          <p:cNvSpPr/>
          <p:nvPr/>
        </p:nvSpPr>
        <p:spPr>
          <a:xfrm>
            <a:off x="7896196" y="4036623"/>
            <a:ext cx="824672" cy="52895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smtClean="0"/>
              <a:t>Radius</a:t>
            </a:r>
          </a:p>
          <a:p>
            <a:pPr algn="ctr"/>
            <a:r>
              <a:rPr lang="en-US" sz="1100" dirty="0" smtClean="0"/>
              <a:t>Server</a:t>
            </a:r>
            <a:endParaRPr lang="en-US" sz="1100" dirty="0"/>
          </a:p>
        </p:txBody>
      </p:sp>
      <p:pic>
        <p:nvPicPr>
          <p:cNvPr id="28" name="Picture 9" descr="C:\Users\Paul\AppData\Local\Microsoft\Windows\Temporary Internet Files\Content.IE5\JZUXWDM9\MC900434845[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09776" y="4431138"/>
            <a:ext cx="811092" cy="798391"/>
          </a:xfrm>
          <a:prstGeom prst="rect">
            <a:avLst/>
          </a:prstGeom>
          <a:noFill/>
          <a:extLst>
            <a:ext uri="{909E8E84-426E-40DD-AFC4-6F175D3DCCD1}">
              <a14:hiddenFill xmlns:a14="http://schemas.microsoft.com/office/drawing/2010/main">
                <a:solidFill>
                  <a:srgbClr val="FFFFFF"/>
                </a:solidFill>
              </a14:hiddenFill>
            </a:ext>
          </a:extLst>
        </p:spPr>
      </p:pic>
      <p:sp>
        <p:nvSpPr>
          <p:cNvPr id="51" name="TextBox 50"/>
          <p:cNvSpPr txBox="1"/>
          <p:nvPr/>
        </p:nvSpPr>
        <p:spPr>
          <a:xfrm>
            <a:off x="7037414" y="6022610"/>
            <a:ext cx="1208985" cy="338554"/>
          </a:xfrm>
          <a:prstGeom prst="rect">
            <a:avLst/>
          </a:prstGeom>
          <a:noFill/>
        </p:spPr>
        <p:txBody>
          <a:bodyPr wrap="none" rtlCol="0">
            <a:spAutoFit/>
          </a:bodyPr>
          <a:lstStyle/>
          <a:p>
            <a:r>
              <a:rPr lang="en-US" sz="800" dirty="0" smtClean="0"/>
              <a:t>802.1X Authenticator</a:t>
            </a:r>
          </a:p>
          <a:p>
            <a:r>
              <a:rPr lang="en-US" sz="800" dirty="0" smtClean="0"/>
              <a:t>Radius Client</a:t>
            </a:r>
            <a:endParaRPr lang="en-US" sz="800" dirty="0"/>
          </a:p>
        </p:txBody>
      </p:sp>
      <p:sp>
        <p:nvSpPr>
          <p:cNvPr id="52" name="5-Point Star 51"/>
          <p:cNvSpPr/>
          <p:nvPr/>
        </p:nvSpPr>
        <p:spPr>
          <a:xfrm>
            <a:off x="6375125" y="6021067"/>
            <a:ext cx="320683" cy="265486"/>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800" dirty="0"/>
          </a:p>
        </p:txBody>
      </p:sp>
      <p:sp>
        <p:nvSpPr>
          <p:cNvPr id="53" name="TextBox 52"/>
          <p:cNvSpPr txBox="1"/>
          <p:nvPr/>
        </p:nvSpPr>
        <p:spPr>
          <a:xfrm>
            <a:off x="6247741" y="5805264"/>
            <a:ext cx="333746" cy="400110"/>
          </a:xfrm>
          <a:prstGeom prst="rect">
            <a:avLst/>
          </a:prstGeom>
          <a:noFill/>
        </p:spPr>
        <p:txBody>
          <a:bodyPr wrap="none" rtlCol="0">
            <a:spAutoFit/>
          </a:bodyPr>
          <a:lstStyle/>
          <a:p>
            <a:r>
              <a:rPr lang="en-US" sz="2000" dirty="0" smtClean="0"/>
              <a:t>=</a:t>
            </a:r>
            <a:endParaRPr lang="en-US" sz="2000" dirty="0"/>
          </a:p>
        </p:txBody>
      </p:sp>
      <p:sp>
        <p:nvSpPr>
          <p:cNvPr id="4" name="Footer Placeholder 3"/>
          <p:cNvSpPr>
            <a:spLocks noGrp="1"/>
          </p:cNvSpPr>
          <p:nvPr>
            <p:ph type="ftr" sz="quarter" idx="10"/>
          </p:nvPr>
        </p:nvSpPr>
        <p:spPr/>
        <p:txBody>
          <a:bodyPr/>
          <a:lstStyle/>
          <a:p>
            <a:pPr>
              <a:defRPr/>
            </a:pPr>
            <a:r>
              <a:rPr lang="en-US" smtClean="0"/>
              <a:t>21-13-0218-00-SAUC      ONF Project for 802.21.1</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extLst>
      <p:ext uri="{BB962C8B-B14F-4D97-AF65-F5344CB8AC3E}">
        <p14:creationId xmlns:p14="http://schemas.microsoft.com/office/powerpoint/2010/main" val="223738251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Northbound API for </a:t>
            </a:r>
            <a:r>
              <a:rPr lang="en-US" dirty="0" smtClean="0"/>
              <a:t>Authentication</a:t>
            </a:r>
            <a:endParaRPr lang="en-US" dirty="0"/>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7751" y="4948803"/>
            <a:ext cx="1382161" cy="1360517"/>
          </a:xfrm>
          <a:prstGeom prst="rect">
            <a:avLst/>
          </a:prstGeom>
        </p:spPr>
      </p:pic>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8965" y="3316295"/>
            <a:ext cx="798175" cy="785676"/>
          </a:xfrm>
          <a:prstGeom prst="rect">
            <a:avLst/>
          </a:prstGeom>
        </p:spPr>
      </p:pic>
      <p:pic>
        <p:nvPicPr>
          <p:cNvPr id="20" name="Picture 6" descr="C:\Users\Paul\AppData\Local\Microsoft\Windows\Temporary Internet Files\Content.IE5\U5H0140Y\MC900433941[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851292" y="5015848"/>
            <a:ext cx="873843" cy="86015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 descr="C:\Users\Paul\AppData\Local\Microsoft\Windows\Temporary Internet Files\Content.IE5\73YPUVW2\MC900432624[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931964" y="3369336"/>
            <a:ext cx="661329" cy="650973"/>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p:cNvSpPr txBox="1"/>
          <p:nvPr/>
        </p:nvSpPr>
        <p:spPr>
          <a:xfrm>
            <a:off x="755576" y="4141024"/>
            <a:ext cx="1093962" cy="248979"/>
          </a:xfrm>
          <a:prstGeom prst="rect">
            <a:avLst/>
          </a:prstGeom>
          <a:noFill/>
        </p:spPr>
        <p:txBody>
          <a:bodyPr wrap="none" rtlCol="0">
            <a:spAutoFit/>
          </a:bodyPr>
          <a:lstStyle/>
          <a:p>
            <a:r>
              <a:rPr lang="en-US" sz="1200" dirty="0" smtClean="0"/>
              <a:t>Wireless User</a:t>
            </a:r>
            <a:endParaRPr lang="en-US" sz="1200" dirty="0"/>
          </a:p>
        </p:txBody>
      </p:sp>
      <p:cxnSp>
        <p:nvCxnSpPr>
          <p:cNvPr id="23" name="Straight Connector 22"/>
          <p:cNvCxnSpPr>
            <a:endCxn id="25" idx="1"/>
          </p:cNvCxnSpPr>
          <p:nvPr/>
        </p:nvCxnSpPr>
        <p:spPr bwMode="auto">
          <a:xfrm>
            <a:off x="3088831" y="3952074"/>
            <a:ext cx="1331860" cy="1"/>
          </a:xfrm>
          <a:prstGeom prst="line">
            <a:avLst/>
          </a:prstGeom>
          <a:noFill/>
          <a:ln w="381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flipV="1">
            <a:off x="5212779" y="3901916"/>
            <a:ext cx="2270780" cy="20977"/>
          </a:xfrm>
          <a:prstGeom prst="line">
            <a:avLst/>
          </a:prstGeom>
          <a:noFill/>
          <a:ln w="38100" cap="flat" cmpd="sng" algn="ctr">
            <a:solidFill>
              <a:schemeClr val="tx1"/>
            </a:solidFill>
            <a:prstDash val="solid"/>
            <a:round/>
            <a:headEnd type="none" w="med" len="med"/>
            <a:tailEnd type="none" w="med" len="med"/>
          </a:ln>
          <a:effectLst/>
        </p:spPr>
      </p:cxnSp>
      <p:sp>
        <p:nvSpPr>
          <p:cNvPr id="25" name="Rectangle 24"/>
          <p:cNvSpPr/>
          <p:nvPr/>
        </p:nvSpPr>
        <p:spPr bwMode="auto">
          <a:xfrm>
            <a:off x="4420691" y="3730170"/>
            <a:ext cx="1008112" cy="443809"/>
          </a:xfrm>
          <a:prstGeom prst="rect">
            <a:avLst/>
          </a:prstGeom>
          <a:solidFill>
            <a:srgbClr val="92D05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Wireless AC</a:t>
            </a:r>
          </a:p>
        </p:txBody>
      </p:sp>
      <p:cxnSp>
        <p:nvCxnSpPr>
          <p:cNvPr id="26" name="Straight Connector 25"/>
          <p:cNvCxnSpPr/>
          <p:nvPr/>
        </p:nvCxnSpPr>
        <p:spPr bwMode="auto">
          <a:xfrm flipV="1">
            <a:off x="3700611" y="4173980"/>
            <a:ext cx="3782948" cy="1325988"/>
          </a:xfrm>
          <a:prstGeom prst="line">
            <a:avLst/>
          </a:prstGeom>
          <a:noFill/>
          <a:ln w="38100" cap="flat" cmpd="sng" algn="ctr">
            <a:solidFill>
              <a:schemeClr val="tx1"/>
            </a:solidFill>
            <a:prstDash val="solid"/>
            <a:round/>
            <a:headEnd type="none" w="med" len="med"/>
            <a:tailEnd type="none" w="med" len="med"/>
          </a:ln>
          <a:effectLst/>
        </p:spPr>
      </p:cxnSp>
      <p:sp>
        <p:nvSpPr>
          <p:cNvPr id="27" name="TextBox 26"/>
          <p:cNvSpPr txBox="1"/>
          <p:nvPr/>
        </p:nvSpPr>
        <p:spPr>
          <a:xfrm>
            <a:off x="3298347" y="3557845"/>
            <a:ext cx="1082348" cy="369332"/>
          </a:xfrm>
          <a:prstGeom prst="rect">
            <a:avLst/>
          </a:prstGeom>
          <a:noFill/>
        </p:spPr>
        <p:txBody>
          <a:bodyPr wrap="none" rtlCol="0">
            <a:spAutoFit/>
          </a:bodyPr>
          <a:lstStyle/>
          <a:p>
            <a:pPr algn="ctr"/>
            <a:r>
              <a:rPr lang="en-US" sz="900" dirty="0" smtClean="0"/>
              <a:t>CAPWAP</a:t>
            </a:r>
          </a:p>
          <a:p>
            <a:pPr algn="ctr"/>
            <a:r>
              <a:rPr lang="en-US" sz="900" dirty="0" smtClean="0"/>
              <a:t>(UDP 5246/5247)</a:t>
            </a:r>
            <a:endParaRPr lang="en-US" sz="1200" dirty="0"/>
          </a:p>
        </p:txBody>
      </p:sp>
      <p:sp>
        <p:nvSpPr>
          <p:cNvPr id="28" name="TextBox 27"/>
          <p:cNvSpPr txBox="1"/>
          <p:nvPr/>
        </p:nvSpPr>
        <p:spPr>
          <a:xfrm>
            <a:off x="5869078" y="3532584"/>
            <a:ext cx="1082348" cy="369332"/>
          </a:xfrm>
          <a:prstGeom prst="rect">
            <a:avLst/>
          </a:prstGeom>
          <a:noFill/>
        </p:spPr>
        <p:txBody>
          <a:bodyPr wrap="none" rtlCol="0">
            <a:spAutoFit/>
          </a:bodyPr>
          <a:lstStyle/>
          <a:p>
            <a:pPr algn="ctr"/>
            <a:r>
              <a:rPr lang="en-US" sz="900" dirty="0" smtClean="0"/>
              <a:t>RADIUS</a:t>
            </a:r>
          </a:p>
          <a:p>
            <a:pPr algn="ctr"/>
            <a:r>
              <a:rPr lang="en-US" sz="900" dirty="0" smtClean="0"/>
              <a:t>(UDP 1812/1813)</a:t>
            </a:r>
            <a:endParaRPr lang="en-US" sz="1200" dirty="0"/>
          </a:p>
        </p:txBody>
      </p:sp>
      <p:sp>
        <p:nvSpPr>
          <p:cNvPr id="29" name="TextBox 28"/>
          <p:cNvSpPr txBox="1"/>
          <p:nvPr/>
        </p:nvSpPr>
        <p:spPr>
          <a:xfrm>
            <a:off x="855624" y="5899061"/>
            <a:ext cx="908064" cy="248979"/>
          </a:xfrm>
          <a:prstGeom prst="rect">
            <a:avLst/>
          </a:prstGeom>
          <a:noFill/>
        </p:spPr>
        <p:txBody>
          <a:bodyPr wrap="none" rtlCol="0">
            <a:spAutoFit/>
          </a:bodyPr>
          <a:lstStyle/>
          <a:p>
            <a:r>
              <a:rPr lang="en-US" sz="1200" dirty="0" smtClean="0"/>
              <a:t>Wired User</a:t>
            </a:r>
            <a:endParaRPr lang="en-US" sz="1200" dirty="0"/>
          </a:p>
        </p:txBody>
      </p:sp>
      <p:cxnSp>
        <p:nvCxnSpPr>
          <p:cNvPr id="30" name="Straight Connector 29"/>
          <p:cNvCxnSpPr/>
          <p:nvPr/>
        </p:nvCxnSpPr>
        <p:spPr bwMode="auto">
          <a:xfrm>
            <a:off x="1763688" y="3709133"/>
            <a:ext cx="542609" cy="0"/>
          </a:xfrm>
          <a:prstGeom prst="line">
            <a:avLst/>
          </a:prstGeom>
          <a:noFill/>
          <a:ln w="38100"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a:off x="1763687" y="5499968"/>
            <a:ext cx="542609" cy="0"/>
          </a:xfrm>
          <a:prstGeom prst="line">
            <a:avLst/>
          </a:prstGeom>
          <a:noFill/>
          <a:ln w="38100" cap="flat" cmpd="sng" algn="ctr">
            <a:solidFill>
              <a:schemeClr val="tx1"/>
            </a:solidFill>
            <a:prstDash val="solid"/>
            <a:round/>
            <a:headEnd type="none" w="med" len="med"/>
            <a:tailEnd type="none" w="med" len="med"/>
          </a:ln>
          <a:effectLst/>
        </p:spPr>
      </p:cxnSp>
      <p:sp>
        <p:nvSpPr>
          <p:cNvPr id="32" name="TextBox 31"/>
          <p:cNvSpPr txBox="1"/>
          <p:nvPr/>
        </p:nvSpPr>
        <p:spPr>
          <a:xfrm>
            <a:off x="1712657" y="3732639"/>
            <a:ext cx="627095" cy="369332"/>
          </a:xfrm>
          <a:prstGeom prst="rect">
            <a:avLst/>
          </a:prstGeom>
          <a:noFill/>
        </p:spPr>
        <p:txBody>
          <a:bodyPr wrap="none" rtlCol="0">
            <a:spAutoFit/>
          </a:bodyPr>
          <a:lstStyle/>
          <a:p>
            <a:pPr algn="ctr"/>
            <a:r>
              <a:rPr lang="en-US" sz="900" dirty="0" smtClean="0"/>
              <a:t>EAPOL</a:t>
            </a:r>
            <a:br>
              <a:rPr lang="en-US" sz="900" dirty="0" smtClean="0"/>
            </a:br>
            <a:r>
              <a:rPr lang="en-US" sz="900" dirty="0" smtClean="0"/>
              <a:t>(802.1X)</a:t>
            </a:r>
            <a:endParaRPr lang="en-US" sz="900" dirty="0"/>
          </a:p>
        </p:txBody>
      </p:sp>
      <p:sp>
        <p:nvSpPr>
          <p:cNvPr id="33" name="TextBox 32"/>
          <p:cNvSpPr txBox="1"/>
          <p:nvPr/>
        </p:nvSpPr>
        <p:spPr>
          <a:xfrm>
            <a:off x="1763688" y="5499968"/>
            <a:ext cx="627095" cy="369332"/>
          </a:xfrm>
          <a:prstGeom prst="rect">
            <a:avLst/>
          </a:prstGeom>
          <a:noFill/>
        </p:spPr>
        <p:txBody>
          <a:bodyPr wrap="none" rtlCol="0">
            <a:spAutoFit/>
          </a:bodyPr>
          <a:lstStyle/>
          <a:p>
            <a:pPr algn="ctr"/>
            <a:r>
              <a:rPr lang="en-US" sz="900" dirty="0" smtClean="0"/>
              <a:t>EAPOL</a:t>
            </a:r>
            <a:br>
              <a:rPr lang="en-US" sz="900" dirty="0" smtClean="0"/>
            </a:br>
            <a:r>
              <a:rPr lang="en-US" sz="900" dirty="0" smtClean="0"/>
              <a:t>(802.1X)</a:t>
            </a:r>
            <a:endParaRPr lang="en-US" sz="900" dirty="0"/>
          </a:p>
        </p:txBody>
      </p:sp>
      <p:sp>
        <p:nvSpPr>
          <p:cNvPr id="34" name="5-Point Star 33"/>
          <p:cNvSpPr/>
          <p:nvPr/>
        </p:nvSpPr>
        <p:spPr>
          <a:xfrm>
            <a:off x="5101845" y="3607491"/>
            <a:ext cx="320683" cy="265486"/>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800" dirty="0"/>
          </a:p>
        </p:txBody>
      </p:sp>
      <p:sp>
        <p:nvSpPr>
          <p:cNvPr id="35" name="5-Point Star 34"/>
          <p:cNvSpPr/>
          <p:nvPr/>
        </p:nvSpPr>
        <p:spPr>
          <a:xfrm>
            <a:off x="3244381" y="5305670"/>
            <a:ext cx="320683" cy="265486"/>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800" dirty="0"/>
          </a:p>
        </p:txBody>
      </p:sp>
      <p:sp>
        <p:nvSpPr>
          <p:cNvPr id="36" name="Rectangle 35"/>
          <p:cNvSpPr/>
          <p:nvPr/>
        </p:nvSpPr>
        <p:spPr>
          <a:xfrm>
            <a:off x="7390149" y="3212976"/>
            <a:ext cx="824672" cy="52895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smtClean="0"/>
              <a:t>Radius</a:t>
            </a:r>
          </a:p>
          <a:p>
            <a:pPr algn="ctr"/>
            <a:r>
              <a:rPr lang="en-US" sz="1100" dirty="0" smtClean="0"/>
              <a:t>Server</a:t>
            </a:r>
            <a:endParaRPr lang="en-US" sz="1100" dirty="0"/>
          </a:p>
        </p:txBody>
      </p:sp>
      <p:sp>
        <p:nvSpPr>
          <p:cNvPr id="38" name="TextBox 37"/>
          <p:cNvSpPr txBox="1"/>
          <p:nvPr/>
        </p:nvSpPr>
        <p:spPr>
          <a:xfrm>
            <a:off x="6531367" y="5789701"/>
            <a:ext cx="1208985" cy="338554"/>
          </a:xfrm>
          <a:prstGeom prst="rect">
            <a:avLst/>
          </a:prstGeom>
          <a:noFill/>
        </p:spPr>
        <p:txBody>
          <a:bodyPr wrap="none" rtlCol="0">
            <a:spAutoFit/>
          </a:bodyPr>
          <a:lstStyle/>
          <a:p>
            <a:r>
              <a:rPr lang="en-US" sz="800" dirty="0" smtClean="0"/>
              <a:t>802.1X Authenticator</a:t>
            </a:r>
          </a:p>
          <a:p>
            <a:r>
              <a:rPr lang="en-US" sz="800" dirty="0" smtClean="0"/>
              <a:t>Radius Client</a:t>
            </a:r>
            <a:endParaRPr lang="en-US" sz="800" dirty="0"/>
          </a:p>
        </p:txBody>
      </p:sp>
      <p:sp>
        <p:nvSpPr>
          <p:cNvPr id="39" name="5-Point Star 38"/>
          <p:cNvSpPr/>
          <p:nvPr/>
        </p:nvSpPr>
        <p:spPr>
          <a:xfrm>
            <a:off x="5869078" y="5788158"/>
            <a:ext cx="320683" cy="265486"/>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800" dirty="0"/>
          </a:p>
        </p:txBody>
      </p:sp>
      <p:sp>
        <p:nvSpPr>
          <p:cNvPr id="40" name="TextBox 39"/>
          <p:cNvSpPr txBox="1"/>
          <p:nvPr/>
        </p:nvSpPr>
        <p:spPr>
          <a:xfrm>
            <a:off x="6247741" y="5765194"/>
            <a:ext cx="333746" cy="400110"/>
          </a:xfrm>
          <a:prstGeom prst="rect">
            <a:avLst/>
          </a:prstGeom>
          <a:noFill/>
        </p:spPr>
        <p:txBody>
          <a:bodyPr wrap="none" rtlCol="0">
            <a:spAutoFit/>
          </a:bodyPr>
          <a:lstStyle/>
          <a:p>
            <a:r>
              <a:rPr lang="en-US" sz="2000" dirty="0" smtClean="0"/>
              <a:t>=</a:t>
            </a:r>
            <a:endParaRPr lang="en-US" sz="2000" dirty="0"/>
          </a:p>
        </p:txBody>
      </p:sp>
      <p:sp>
        <p:nvSpPr>
          <p:cNvPr id="41" name="TextBox 40"/>
          <p:cNvSpPr txBox="1"/>
          <p:nvPr/>
        </p:nvSpPr>
        <p:spPr>
          <a:xfrm>
            <a:off x="6634629" y="5445804"/>
            <a:ext cx="1000595" cy="215444"/>
          </a:xfrm>
          <a:prstGeom prst="rect">
            <a:avLst/>
          </a:prstGeom>
          <a:noFill/>
        </p:spPr>
        <p:txBody>
          <a:bodyPr wrap="none" rtlCol="0">
            <a:spAutoFit/>
          </a:bodyPr>
          <a:lstStyle/>
          <a:p>
            <a:r>
              <a:rPr lang="en-US" sz="800" dirty="0" err="1" smtClean="0"/>
              <a:t>OpenFlow</a:t>
            </a:r>
            <a:r>
              <a:rPr lang="en-US" sz="800" dirty="0" smtClean="0"/>
              <a:t> Agent</a:t>
            </a:r>
            <a:endParaRPr lang="en-US" sz="800" dirty="0"/>
          </a:p>
        </p:txBody>
      </p:sp>
      <p:sp>
        <p:nvSpPr>
          <p:cNvPr id="42" name="5-Point Star 41"/>
          <p:cNvSpPr/>
          <p:nvPr/>
        </p:nvSpPr>
        <p:spPr>
          <a:xfrm>
            <a:off x="5868144" y="5396180"/>
            <a:ext cx="320683" cy="265486"/>
          </a:xfrm>
          <a:prstGeom prst="star5">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800" dirty="0"/>
          </a:p>
        </p:txBody>
      </p:sp>
      <p:sp>
        <p:nvSpPr>
          <p:cNvPr id="43" name="TextBox 42"/>
          <p:cNvSpPr txBox="1"/>
          <p:nvPr/>
        </p:nvSpPr>
        <p:spPr>
          <a:xfrm>
            <a:off x="6246807" y="5373216"/>
            <a:ext cx="333746" cy="400110"/>
          </a:xfrm>
          <a:prstGeom prst="rect">
            <a:avLst/>
          </a:prstGeom>
          <a:noFill/>
        </p:spPr>
        <p:txBody>
          <a:bodyPr wrap="none" rtlCol="0">
            <a:spAutoFit/>
          </a:bodyPr>
          <a:lstStyle/>
          <a:p>
            <a:r>
              <a:rPr lang="en-US" sz="2000" dirty="0" smtClean="0"/>
              <a:t>=</a:t>
            </a:r>
            <a:endParaRPr lang="en-US" sz="2000" dirty="0"/>
          </a:p>
        </p:txBody>
      </p:sp>
      <p:sp>
        <p:nvSpPr>
          <p:cNvPr id="44" name="Rectangle 43"/>
          <p:cNvSpPr/>
          <p:nvPr/>
        </p:nvSpPr>
        <p:spPr bwMode="auto">
          <a:xfrm>
            <a:off x="4410048" y="4183977"/>
            <a:ext cx="1008112" cy="443809"/>
          </a:xfrm>
          <a:prstGeom prst="rect">
            <a:avLst/>
          </a:prstGeom>
          <a:solidFill>
            <a:srgbClr val="FF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err="1" smtClean="0">
                <a:ln>
                  <a:noFill/>
                </a:ln>
                <a:solidFill>
                  <a:schemeClr val="tx1"/>
                </a:solidFill>
                <a:effectLst/>
                <a:latin typeface="Arial" charset="0"/>
              </a:rPr>
              <a:t>OpenFlow</a:t>
            </a:r>
            <a:endParaRPr kumimoji="0" lang="en-US" sz="1000" b="1" i="0" u="none" strike="noStrike" cap="none" normalizeH="0" baseline="0" dirty="0" smtClean="0">
              <a:ln>
                <a:noFill/>
              </a:ln>
              <a:solidFill>
                <a:schemeClr val="tx1"/>
              </a:solidFill>
              <a:effectLst/>
              <a:latin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Arial" charset="0"/>
              </a:rPr>
              <a:t>Controller</a:t>
            </a:r>
            <a:endParaRPr kumimoji="0" lang="en-US" sz="1000" b="1" i="0" u="none" strike="noStrike" cap="none" normalizeH="0" baseline="0" dirty="0" smtClean="0">
              <a:ln>
                <a:noFill/>
              </a:ln>
              <a:solidFill>
                <a:schemeClr val="tx1"/>
              </a:solidFill>
              <a:effectLst/>
              <a:latin typeface="Arial" charset="0"/>
            </a:endParaRPr>
          </a:p>
        </p:txBody>
      </p:sp>
      <p:sp>
        <p:nvSpPr>
          <p:cNvPr id="46" name="5-Point Star 45"/>
          <p:cNvSpPr/>
          <p:nvPr/>
        </p:nvSpPr>
        <p:spPr>
          <a:xfrm>
            <a:off x="2905197" y="5312505"/>
            <a:ext cx="298651" cy="265486"/>
          </a:xfrm>
          <a:prstGeom prst="star5">
            <a:avLst/>
          </a:prstGeom>
          <a:solidFill>
            <a:srgbClr val="FF0000"/>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800" dirty="0"/>
          </a:p>
        </p:txBody>
      </p:sp>
      <p:sp>
        <p:nvSpPr>
          <p:cNvPr id="47" name="5-Point Star 46"/>
          <p:cNvSpPr/>
          <p:nvPr/>
        </p:nvSpPr>
        <p:spPr>
          <a:xfrm>
            <a:off x="2893810" y="3711210"/>
            <a:ext cx="298651" cy="265486"/>
          </a:xfrm>
          <a:prstGeom prst="star5">
            <a:avLst/>
          </a:prstGeom>
          <a:solidFill>
            <a:srgbClr val="FF0000"/>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800" dirty="0"/>
          </a:p>
        </p:txBody>
      </p:sp>
      <p:cxnSp>
        <p:nvCxnSpPr>
          <p:cNvPr id="49" name="Straight Arrow Connector 48"/>
          <p:cNvCxnSpPr/>
          <p:nvPr/>
        </p:nvCxnSpPr>
        <p:spPr bwMode="auto">
          <a:xfrm flipH="1">
            <a:off x="5508104" y="4020309"/>
            <a:ext cx="2127121" cy="369694"/>
          </a:xfrm>
          <a:prstGeom prst="straightConnector1">
            <a:avLst/>
          </a:prstGeom>
          <a:noFill/>
          <a:ln w="38100" cap="flat" cmpd="sng" algn="ctr">
            <a:solidFill>
              <a:srgbClr val="C00000"/>
            </a:solidFill>
            <a:prstDash val="solid"/>
            <a:round/>
            <a:headEnd type="none" w="med" len="med"/>
            <a:tailEnd type="arrow"/>
          </a:ln>
          <a:effectLst/>
        </p:spPr>
      </p:cxnSp>
      <p:cxnSp>
        <p:nvCxnSpPr>
          <p:cNvPr id="50" name="Straight Connector 49"/>
          <p:cNvCxnSpPr>
            <a:endCxn id="44" idx="1"/>
          </p:cNvCxnSpPr>
          <p:nvPr/>
        </p:nvCxnSpPr>
        <p:spPr bwMode="auto">
          <a:xfrm flipV="1">
            <a:off x="3709822" y="4405882"/>
            <a:ext cx="700226" cy="1085532"/>
          </a:xfrm>
          <a:prstGeom prst="line">
            <a:avLst/>
          </a:prstGeom>
          <a:noFill/>
          <a:ln w="38100"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flipH="1" flipV="1">
            <a:off x="3088831" y="4006686"/>
            <a:ext cx="1298878" cy="411658"/>
          </a:xfrm>
          <a:prstGeom prst="line">
            <a:avLst/>
          </a:prstGeom>
          <a:noFill/>
          <a:ln w="38100" cap="flat" cmpd="sng" algn="ctr">
            <a:solidFill>
              <a:schemeClr val="tx1"/>
            </a:solidFill>
            <a:prstDash val="solid"/>
            <a:round/>
            <a:headEnd type="none" w="med" len="med"/>
            <a:tailEnd type="none" w="med" len="med"/>
          </a:ln>
          <a:effectLst/>
        </p:spPr>
      </p:cxnSp>
      <p:sp>
        <p:nvSpPr>
          <p:cNvPr id="54" name="TextBox 53"/>
          <p:cNvSpPr txBox="1"/>
          <p:nvPr/>
        </p:nvSpPr>
        <p:spPr>
          <a:xfrm>
            <a:off x="3131840" y="4325034"/>
            <a:ext cx="1162499" cy="400110"/>
          </a:xfrm>
          <a:prstGeom prst="rect">
            <a:avLst/>
          </a:prstGeom>
          <a:noFill/>
        </p:spPr>
        <p:txBody>
          <a:bodyPr wrap="none" rtlCol="0">
            <a:spAutoFit/>
          </a:bodyPr>
          <a:lstStyle/>
          <a:p>
            <a:pPr algn="ctr"/>
            <a:r>
              <a:rPr lang="en-US" dirty="0" err="1" smtClean="0"/>
              <a:t>OpenFlow</a:t>
            </a:r>
            <a:endParaRPr lang="en-US" dirty="0" smtClean="0"/>
          </a:p>
          <a:p>
            <a:pPr algn="ctr"/>
            <a:r>
              <a:rPr lang="en-US" dirty="0" smtClean="0"/>
              <a:t>(TCP 6633/6634)</a:t>
            </a:r>
            <a:endParaRPr lang="en-US" sz="1400" dirty="0"/>
          </a:p>
        </p:txBody>
      </p:sp>
      <p:sp>
        <p:nvSpPr>
          <p:cNvPr id="56" name="TextBox 55"/>
          <p:cNvSpPr txBox="1"/>
          <p:nvPr/>
        </p:nvSpPr>
        <p:spPr>
          <a:xfrm>
            <a:off x="452211" y="1052736"/>
            <a:ext cx="7344815" cy="1723549"/>
          </a:xfrm>
          <a:prstGeom prst="rect">
            <a:avLst/>
          </a:prstGeom>
          <a:noFill/>
        </p:spPr>
        <p:txBody>
          <a:bodyPr wrap="square" rtlCol="0">
            <a:spAutoFit/>
          </a:bodyPr>
          <a:lstStyle/>
          <a:p>
            <a:pPr algn="l"/>
            <a:r>
              <a:rPr lang="en-US" sz="1800" dirty="0" smtClean="0"/>
              <a:t>Scenario:</a:t>
            </a:r>
          </a:p>
          <a:p>
            <a:pPr marL="285750" indent="-285750" algn="l">
              <a:buFont typeface="Arial" panose="020B0604020202020204" pitchFamily="34" charset="0"/>
              <a:buChar char="•"/>
            </a:pPr>
            <a:r>
              <a:rPr lang="en-US" sz="1400" b="0" dirty="0" smtClean="0"/>
              <a:t>Assume CAPWAP Local-MAC model requires </a:t>
            </a:r>
            <a:r>
              <a:rPr lang="en-US" sz="1400" b="0" dirty="0" err="1" smtClean="0"/>
              <a:t>OpenFlow</a:t>
            </a:r>
            <a:r>
              <a:rPr lang="en-US" sz="1400" b="0" dirty="0" smtClean="0"/>
              <a:t> agent on AP, otherwise agent is on AC</a:t>
            </a:r>
          </a:p>
          <a:p>
            <a:pPr marL="285750" indent="-285750" algn="l">
              <a:buFont typeface="Arial" panose="020B0604020202020204" pitchFamily="34" charset="0"/>
              <a:buChar char="•"/>
            </a:pPr>
            <a:r>
              <a:rPr lang="en-US" sz="1400" b="0" dirty="0" smtClean="0"/>
              <a:t>Radius Server determines end-user authentication results</a:t>
            </a:r>
          </a:p>
          <a:p>
            <a:pPr marL="285750" indent="-285750" algn="l">
              <a:buFont typeface="Arial" panose="020B0604020202020204" pitchFamily="34" charset="0"/>
              <a:buChar char="•"/>
            </a:pPr>
            <a:r>
              <a:rPr lang="en-US" sz="1400" b="0" dirty="0" smtClean="0"/>
              <a:t>Radius Server calls Northbound API on </a:t>
            </a:r>
            <a:r>
              <a:rPr lang="en-US" sz="1400" b="0" dirty="0" err="1" smtClean="0"/>
              <a:t>OpenFlow</a:t>
            </a:r>
            <a:r>
              <a:rPr lang="en-US" sz="1400" b="0" dirty="0" smtClean="0"/>
              <a:t> Controller for deployment of rules</a:t>
            </a:r>
          </a:p>
          <a:p>
            <a:pPr algn="l"/>
            <a:r>
              <a:rPr lang="en-US" sz="1800" dirty="0" smtClean="0"/>
              <a:t>Potential ONF Standardization Needs:</a:t>
            </a:r>
          </a:p>
          <a:p>
            <a:pPr marL="285750" indent="-285750" algn="l">
              <a:buFont typeface="Arial" panose="020B0604020202020204" pitchFamily="34" charset="0"/>
              <a:buChar char="•"/>
            </a:pPr>
            <a:r>
              <a:rPr lang="en-US" sz="1400" b="0" dirty="0" smtClean="0"/>
              <a:t>Northbound API for user authentication</a:t>
            </a:r>
          </a:p>
        </p:txBody>
      </p:sp>
      <p:pic>
        <p:nvPicPr>
          <p:cNvPr id="37" name="Picture 9" descr="C:\Users\Paul\AppData\Local\Microsoft\Windows\Temporary Internet Files\Content.IE5\JZUXWDM9\MC900434845[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03729" y="3607491"/>
            <a:ext cx="811092" cy="798391"/>
          </a:xfrm>
          <a:prstGeom prst="rect">
            <a:avLst/>
          </a:prstGeom>
          <a:noFill/>
          <a:extLst>
            <a:ext uri="{909E8E84-426E-40DD-AFC4-6F175D3DCCD1}">
              <a14:hiddenFill xmlns:a14="http://schemas.microsoft.com/office/drawing/2010/main">
                <a:solidFill>
                  <a:srgbClr val="FFFFFF"/>
                </a:solidFill>
              </a14:hiddenFill>
            </a:ext>
          </a:extLst>
        </p:spPr>
      </p:pic>
      <p:sp>
        <p:nvSpPr>
          <p:cNvPr id="45" name="Rectangle 44"/>
          <p:cNvSpPr/>
          <p:nvPr/>
        </p:nvSpPr>
        <p:spPr bwMode="auto">
          <a:xfrm>
            <a:off x="4326067" y="3645024"/>
            <a:ext cx="1182037" cy="1117653"/>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ndParaRPr>
          </a:p>
        </p:txBody>
      </p:sp>
      <p:sp>
        <p:nvSpPr>
          <p:cNvPr id="48" name="Rounded Rectangular Callout 47"/>
          <p:cNvSpPr/>
          <p:nvPr/>
        </p:nvSpPr>
        <p:spPr bwMode="auto">
          <a:xfrm>
            <a:off x="6775712" y="4725144"/>
            <a:ext cx="1108656" cy="510778"/>
          </a:xfrm>
          <a:prstGeom prst="wedgeRoundRectCallout">
            <a:avLst>
              <a:gd name="adj1" fmla="val -88233"/>
              <a:gd name="adj2" fmla="val -137964"/>
              <a:gd name="adj3" fmla="val 16667"/>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New Northbound API for</a:t>
            </a:r>
            <a:r>
              <a:rPr kumimoji="0" lang="en-US" sz="1000" b="1" i="0" u="none" strike="noStrike" cap="none" normalizeH="0" dirty="0" smtClean="0">
                <a:ln>
                  <a:noFill/>
                </a:ln>
                <a:solidFill>
                  <a:schemeClr val="tx1"/>
                </a:solidFill>
                <a:effectLst/>
                <a:latin typeface="Arial" charset="0"/>
              </a:rPr>
              <a:t> User Authentication</a:t>
            </a:r>
            <a:endParaRPr kumimoji="0" lang="en-US" sz="1000" b="1" i="0" u="none" strike="noStrike" cap="none" normalizeH="0" baseline="0" dirty="0" smtClean="0">
              <a:ln>
                <a:noFill/>
              </a:ln>
              <a:solidFill>
                <a:schemeClr val="tx1"/>
              </a:solidFill>
              <a:effectLst/>
              <a:latin typeface="Arial" charset="0"/>
            </a:endParaRPr>
          </a:p>
        </p:txBody>
      </p:sp>
      <p:sp>
        <p:nvSpPr>
          <p:cNvPr id="3" name="Footer Placeholder 2"/>
          <p:cNvSpPr>
            <a:spLocks noGrp="1"/>
          </p:cNvSpPr>
          <p:nvPr>
            <p:ph type="ftr" sz="quarter" idx="10"/>
          </p:nvPr>
        </p:nvSpPr>
        <p:spPr/>
        <p:txBody>
          <a:bodyPr/>
          <a:lstStyle/>
          <a:p>
            <a:pPr>
              <a:defRPr/>
            </a:pPr>
            <a:r>
              <a:rPr lang="en-US" smtClean="0"/>
              <a:t>21-13-0218-00-SAUC      ONF Project for 802.21.1</a:t>
            </a:r>
            <a:endParaRPr lang="en-US" dirty="0"/>
          </a:p>
        </p:txBody>
      </p:sp>
      <p:sp>
        <p:nvSpPr>
          <p:cNvPr id="4" name="Slide Number Placeholder 3"/>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extLst>
      <p:ext uri="{BB962C8B-B14F-4D97-AF65-F5344CB8AC3E}">
        <p14:creationId xmlns:p14="http://schemas.microsoft.com/office/powerpoint/2010/main" val="293998037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角丸四角形 117"/>
          <p:cNvSpPr/>
          <p:nvPr/>
        </p:nvSpPr>
        <p:spPr bwMode="auto">
          <a:xfrm>
            <a:off x="2770909" y="3572657"/>
            <a:ext cx="3546763" cy="2592616"/>
          </a:xfrm>
          <a:prstGeom prst="roundRect">
            <a:avLst>
              <a:gd name="adj" fmla="val 10117"/>
            </a:avLst>
          </a:prstGeom>
          <a:ln>
            <a:solidFill>
              <a:srgbClr val="2F2F98"/>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endParaRPr>
          </a:p>
        </p:txBody>
      </p:sp>
      <p:sp>
        <p:nvSpPr>
          <p:cNvPr id="2" name="Title 1"/>
          <p:cNvSpPr>
            <a:spLocks noGrp="1"/>
          </p:cNvSpPr>
          <p:nvPr>
            <p:ph type="title"/>
          </p:nvPr>
        </p:nvSpPr>
        <p:spPr/>
        <p:txBody>
          <a:bodyPr/>
          <a:lstStyle/>
          <a:p>
            <a:r>
              <a:rPr lang="en-US" dirty="0" smtClean="0"/>
              <a:t>SW Virtualization: </a:t>
            </a:r>
            <a:r>
              <a:rPr lang="en-US" dirty="0" smtClean="0"/>
              <a:t>Architecture</a:t>
            </a:r>
            <a:endParaRPr lang="en-US" dirty="0"/>
          </a:p>
        </p:txBody>
      </p:sp>
      <p:sp>
        <p:nvSpPr>
          <p:cNvPr id="3" name="Content Placeholder 2"/>
          <p:cNvSpPr>
            <a:spLocks noGrp="1"/>
          </p:cNvSpPr>
          <p:nvPr>
            <p:ph idx="1"/>
          </p:nvPr>
        </p:nvSpPr>
        <p:spPr>
          <a:xfrm>
            <a:off x="457647" y="1285592"/>
            <a:ext cx="8228707" cy="4525118"/>
          </a:xfrm>
        </p:spPr>
        <p:txBody>
          <a:bodyPr/>
          <a:lstStyle/>
          <a:p>
            <a:r>
              <a:rPr lang="en-US" dirty="0" smtClean="0"/>
              <a:t>SDN based GW virtualization is realized </a:t>
            </a:r>
            <a:r>
              <a:rPr lang="en-US" dirty="0"/>
              <a:t>by combination of </a:t>
            </a:r>
            <a:r>
              <a:rPr lang="en-US" dirty="0" smtClean="0"/>
              <a:t>GW </a:t>
            </a:r>
            <a:r>
              <a:rPr lang="en-US" dirty="0"/>
              <a:t>(C-plane), SDN controller and </a:t>
            </a:r>
            <a:r>
              <a:rPr lang="en-US" dirty="0" smtClean="0"/>
              <a:t>multiple OFSs</a:t>
            </a:r>
            <a:r>
              <a:rPr lang="en-US" dirty="0"/>
              <a:t>. </a:t>
            </a:r>
            <a:endParaRPr lang="en-US" dirty="0" smtClean="0"/>
          </a:p>
          <a:p>
            <a:r>
              <a:rPr lang="en-US" dirty="0" smtClean="0"/>
              <a:t>The </a:t>
            </a:r>
            <a:r>
              <a:rPr lang="en-US" dirty="0"/>
              <a:t>virtualized </a:t>
            </a:r>
            <a:r>
              <a:rPr lang="en-US" dirty="0" smtClean="0"/>
              <a:t>GW </a:t>
            </a:r>
            <a:r>
              <a:rPr lang="en-US" dirty="0"/>
              <a:t>can be considered as 3GPP standard </a:t>
            </a:r>
            <a:r>
              <a:rPr lang="en-US" dirty="0" smtClean="0"/>
              <a:t>GW</a:t>
            </a:r>
            <a:r>
              <a:rPr lang="en-US" dirty="0"/>
              <a:t>, so that peripheral 3GPP entities, i.e. eNB, </a:t>
            </a:r>
            <a:r>
              <a:rPr lang="en-US" dirty="0" smtClean="0"/>
              <a:t>MME, </a:t>
            </a:r>
            <a:r>
              <a:rPr lang="en-US" dirty="0"/>
              <a:t>do not have any impacts to interwork with the virtualized </a:t>
            </a:r>
            <a:r>
              <a:rPr lang="en-US" dirty="0" smtClean="0"/>
              <a:t>GW</a:t>
            </a:r>
            <a:r>
              <a:rPr lang="en-US" dirty="0"/>
              <a:t>. </a:t>
            </a:r>
            <a:endParaRPr lang="en-US" dirty="0" smtClean="0"/>
          </a:p>
        </p:txBody>
      </p:sp>
      <p:sp>
        <p:nvSpPr>
          <p:cNvPr id="4" name="Slide Number Placeholder 3"/>
          <p:cNvSpPr>
            <a:spLocks noGrp="1"/>
          </p:cNvSpPr>
          <p:nvPr>
            <p:ph type="sldNum" sz="quarter" idx="10"/>
          </p:nvPr>
        </p:nvSpPr>
        <p:spPr/>
        <p:txBody>
          <a:bodyPr/>
          <a:lstStyle/>
          <a:p>
            <a:pPr>
              <a:defRPr/>
            </a:pPr>
            <a:fld id="{C4410A78-FCD3-504F-A7CA-129367DF0A0A}" type="slidenum">
              <a:rPr lang="en-US" smtClean="0">
                <a:solidFill>
                  <a:srgbClr val="000000"/>
                </a:solidFill>
              </a:rPr>
              <a:pPr>
                <a:defRPr/>
              </a:pPr>
              <a:t>6</a:t>
            </a:fld>
            <a:endParaRPr lang="en-US">
              <a:solidFill>
                <a:srgbClr val="000000"/>
              </a:solidFill>
            </a:endParaRPr>
          </a:p>
        </p:txBody>
      </p:sp>
      <p:grpSp>
        <p:nvGrpSpPr>
          <p:cNvPr id="79" name="Group 42"/>
          <p:cNvGrpSpPr>
            <a:grpSpLocks noChangeAspect="1"/>
          </p:cNvGrpSpPr>
          <p:nvPr/>
        </p:nvGrpSpPr>
        <p:grpSpPr bwMode="auto">
          <a:xfrm>
            <a:off x="7283012" y="4917516"/>
            <a:ext cx="470216" cy="501916"/>
            <a:chOff x="3440" y="1592"/>
            <a:chExt cx="601" cy="640"/>
          </a:xfrm>
        </p:grpSpPr>
        <p:grpSp>
          <p:nvGrpSpPr>
            <p:cNvPr id="80" name="Group 43"/>
            <p:cNvGrpSpPr>
              <a:grpSpLocks noChangeAspect="1"/>
            </p:cNvGrpSpPr>
            <p:nvPr/>
          </p:nvGrpSpPr>
          <p:grpSpPr bwMode="auto">
            <a:xfrm>
              <a:off x="3440" y="1592"/>
              <a:ext cx="600" cy="640"/>
              <a:chOff x="2730" y="1779"/>
              <a:chExt cx="600" cy="640"/>
            </a:xfrm>
          </p:grpSpPr>
          <p:grpSp>
            <p:nvGrpSpPr>
              <p:cNvPr id="82" name="Group 44"/>
              <p:cNvGrpSpPr>
                <a:grpSpLocks noChangeAspect="1"/>
              </p:cNvGrpSpPr>
              <p:nvPr/>
            </p:nvGrpSpPr>
            <p:grpSpPr bwMode="auto">
              <a:xfrm>
                <a:off x="2730" y="1779"/>
                <a:ext cx="600" cy="640"/>
                <a:chOff x="2580" y="1840"/>
                <a:chExt cx="600" cy="640"/>
              </a:xfrm>
            </p:grpSpPr>
            <p:pic>
              <p:nvPicPr>
                <p:cNvPr id="84" name="Picture 45" descr="立方体_S_青"/>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0" y="1840"/>
                  <a:ext cx="600" cy="640"/>
                </a:xfrm>
                <a:prstGeom prst="rect">
                  <a:avLst/>
                </a:prstGeom>
                <a:noFill/>
                <a:extLst>
                  <a:ext uri="{909E8E84-426E-40DD-AFC4-6F175D3DCCD1}">
                    <a14:hiddenFill xmlns:a14="http://schemas.microsoft.com/office/drawing/2010/main">
                      <a:solidFill>
                        <a:srgbClr val="FFFFFF"/>
                      </a:solidFill>
                    </a14:hiddenFill>
                  </a:ext>
                </a:extLst>
              </p:spPr>
            </p:pic>
            <p:pic>
              <p:nvPicPr>
                <p:cNvPr id="85" name="Picture 46" descr="立方体用"/>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86" y="2016"/>
                  <a:ext cx="440" cy="430"/>
                </a:xfrm>
                <a:prstGeom prst="rect">
                  <a:avLst/>
                </a:prstGeom>
                <a:noFill/>
                <a:extLst>
                  <a:ext uri="{909E8E84-426E-40DD-AFC4-6F175D3DCCD1}">
                    <a14:hiddenFill xmlns:a14="http://schemas.microsoft.com/office/drawing/2010/main">
                      <a:solidFill>
                        <a:srgbClr val="FFFFFF"/>
                      </a:solidFill>
                    </a14:hiddenFill>
                  </a:ext>
                </a:extLst>
              </p:spPr>
            </p:pic>
          </p:grpSp>
          <p:sp>
            <p:nvSpPr>
              <p:cNvPr id="83" name="Freeform 47"/>
              <p:cNvSpPr>
                <a:spLocks noChangeAspect="1"/>
              </p:cNvSpPr>
              <p:nvPr/>
            </p:nvSpPr>
            <p:spPr bwMode="auto">
              <a:xfrm>
                <a:off x="2731" y="1781"/>
                <a:ext cx="599" cy="635"/>
              </a:xfrm>
              <a:custGeom>
                <a:avLst/>
                <a:gdLst>
                  <a:gd name="T0" fmla="*/ 0 w 879"/>
                  <a:gd name="T1" fmla="*/ 870 h 934"/>
                  <a:gd name="T2" fmla="*/ 0 w 879"/>
                  <a:gd name="T3" fmla="*/ 169 h 934"/>
                  <a:gd name="T4" fmla="*/ 245 w 879"/>
                  <a:gd name="T5" fmla="*/ 0 h 934"/>
                  <a:gd name="T6" fmla="*/ 879 w 879"/>
                  <a:gd name="T7" fmla="*/ 64 h 934"/>
                  <a:gd name="T8" fmla="*/ 879 w 879"/>
                  <a:gd name="T9" fmla="*/ 765 h 934"/>
                  <a:gd name="T10" fmla="*/ 638 w 879"/>
                  <a:gd name="T11" fmla="*/ 934 h 934"/>
                  <a:gd name="T12" fmla="*/ 0 w 879"/>
                  <a:gd name="T13" fmla="*/ 870 h 934"/>
                </a:gdLst>
                <a:ahLst/>
                <a:cxnLst>
                  <a:cxn ang="0">
                    <a:pos x="T0" y="T1"/>
                  </a:cxn>
                  <a:cxn ang="0">
                    <a:pos x="T2" y="T3"/>
                  </a:cxn>
                  <a:cxn ang="0">
                    <a:pos x="T4" y="T5"/>
                  </a:cxn>
                  <a:cxn ang="0">
                    <a:pos x="T6" y="T7"/>
                  </a:cxn>
                  <a:cxn ang="0">
                    <a:pos x="T8" y="T9"/>
                  </a:cxn>
                  <a:cxn ang="0">
                    <a:pos x="T10" y="T11"/>
                  </a:cxn>
                  <a:cxn ang="0">
                    <a:pos x="T12" y="T13"/>
                  </a:cxn>
                </a:cxnLst>
                <a:rect l="0" t="0" r="r" b="b"/>
                <a:pathLst>
                  <a:path w="879" h="934">
                    <a:moveTo>
                      <a:pt x="0" y="870"/>
                    </a:moveTo>
                    <a:lnTo>
                      <a:pt x="0" y="169"/>
                    </a:lnTo>
                    <a:lnTo>
                      <a:pt x="245" y="0"/>
                    </a:lnTo>
                    <a:lnTo>
                      <a:pt x="879" y="64"/>
                    </a:lnTo>
                    <a:lnTo>
                      <a:pt x="879" y="765"/>
                    </a:lnTo>
                    <a:lnTo>
                      <a:pt x="638" y="934"/>
                    </a:lnTo>
                    <a:lnTo>
                      <a:pt x="0" y="87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81" name="Freeform 48"/>
            <p:cNvSpPr>
              <a:spLocks noChangeAspect="1"/>
            </p:cNvSpPr>
            <p:nvPr/>
          </p:nvSpPr>
          <p:spPr bwMode="auto">
            <a:xfrm>
              <a:off x="3441" y="1594"/>
              <a:ext cx="600" cy="635"/>
            </a:xfrm>
            <a:custGeom>
              <a:avLst/>
              <a:gdLst>
                <a:gd name="T0" fmla="*/ 354 w 880"/>
                <a:gd name="T1" fmla="*/ 202 h 934"/>
                <a:gd name="T2" fmla="*/ 639 w 880"/>
                <a:gd name="T3" fmla="*/ 583 h 934"/>
                <a:gd name="T4" fmla="*/ 639 w 880"/>
                <a:gd name="T5" fmla="*/ 934 h 934"/>
                <a:gd name="T6" fmla="*/ 333 w 880"/>
                <a:gd name="T7" fmla="*/ 904 h 934"/>
                <a:gd name="T8" fmla="*/ 1 w 880"/>
                <a:gd name="T9" fmla="*/ 870 h 934"/>
                <a:gd name="T10" fmla="*/ 0 w 880"/>
                <a:gd name="T11" fmla="*/ 522 h 934"/>
                <a:gd name="T12" fmla="*/ 1 w 880"/>
                <a:gd name="T13" fmla="*/ 169 h 934"/>
                <a:gd name="T14" fmla="*/ 130 w 880"/>
                <a:gd name="T15" fmla="*/ 81 h 934"/>
                <a:gd name="T16" fmla="*/ 246 w 880"/>
                <a:gd name="T17" fmla="*/ 0 h 934"/>
                <a:gd name="T18" fmla="*/ 546 w 880"/>
                <a:gd name="T19" fmla="*/ 28 h 934"/>
                <a:gd name="T20" fmla="*/ 880 w 880"/>
                <a:gd name="T21" fmla="*/ 64 h 934"/>
                <a:gd name="T22" fmla="*/ 880 w 880"/>
                <a:gd name="T23" fmla="*/ 418 h 934"/>
                <a:gd name="T24" fmla="*/ 880 w 880"/>
                <a:gd name="T25" fmla="*/ 765 h 934"/>
                <a:gd name="T26" fmla="*/ 772 w 880"/>
                <a:gd name="T27" fmla="*/ 841 h 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934">
                  <a:moveTo>
                    <a:pt x="354" y="202"/>
                  </a:moveTo>
                  <a:lnTo>
                    <a:pt x="639" y="583"/>
                  </a:lnTo>
                  <a:lnTo>
                    <a:pt x="639" y="934"/>
                  </a:lnTo>
                  <a:lnTo>
                    <a:pt x="333" y="904"/>
                  </a:lnTo>
                  <a:lnTo>
                    <a:pt x="1" y="870"/>
                  </a:lnTo>
                  <a:lnTo>
                    <a:pt x="0" y="522"/>
                  </a:lnTo>
                  <a:lnTo>
                    <a:pt x="1" y="169"/>
                  </a:lnTo>
                  <a:lnTo>
                    <a:pt x="130" y="81"/>
                  </a:lnTo>
                  <a:lnTo>
                    <a:pt x="246" y="0"/>
                  </a:lnTo>
                  <a:lnTo>
                    <a:pt x="546" y="28"/>
                  </a:lnTo>
                  <a:lnTo>
                    <a:pt x="880" y="64"/>
                  </a:lnTo>
                  <a:lnTo>
                    <a:pt x="880" y="418"/>
                  </a:lnTo>
                  <a:lnTo>
                    <a:pt x="880" y="765"/>
                  </a:lnTo>
                  <a:lnTo>
                    <a:pt x="772" y="8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grpSp>
        <p:nvGrpSpPr>
          <p:cNvPr id="86" name="Group 112"/>
          <p:cNvGrpSpPr>
            <a:grpSpLocks noChangeAspect="1"/>
          </p:cNvGrpSpPr>
          <p:nvPr/>
        </p:nvGrpSpPr>
        <p:grpSpPr bwMode="auto">
          <a:xfrm>
            <a:off x="3899267" y="3726440"/>
            <a:ext cx="603620" cy="563995"/>
            <a:chOff x="3060" y="1877"/>
            <a:chExt cx="761" cy="712"/>
          </a:xfrm>
        </p:grpSpPr>
        <p:grpSp>
          <p:nvGrpSpPr>
            <p:cNvPr id="87" name="Group 113"/>
            <p:cNvGrpSpPr>
              <a:grpSpLocks noChangeAspect="1"/>
            </p:cNvGrpSpPr>
            <p:nvPr/>
          </p:nvGrpSpPr>
          <p:grpSpPr bwMode="auto">
            <a:xfrm>
              <a:off x="3060" y="1877"/>
              <a:ext cx="761" cy="712"/>
              <a:chOff x="2946" y="1800"/>
              <a:chExt cx="761" cy="712"/>
            </a:xfrm>
          </p:grpSpPr>
          <p:grpSp>
            <p:nvGrpSpPr>
              <p:cNvPr id="89" name="Group 114"/>
              <p:cNvGrpSpPr>
                <a:grpSpLocks noChangeAspect="1"/>
              </p:cNvGrpSpPr>
              <p:nvPr/>
            </p:nvGrpSpPr>
            <p:grpSpPr bwMode="auto">
              <a:xfrm>
                <a:off x="2947" y="1800"/>
                <a:ext cx="760" cy="712"/>
                <a:chOff x="2500" y="1804"/>
                <a:chExt cx="760" cy="712"/>
              </a:xfrm>
            </p:grpSpPr>
            <p:pic>
              <p:nvPicPr>
                <p:cNvPr id="91" name="Picture 115" descr="四角錐_S_青"/>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0" y="1804"/>
                  <a:ext cx="760" cy="712"/>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16" descr="四角錐用"/>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39" y="2117"/>
                  <a:ext cx="374" cy="380"/>
                </a:xfrm>
                <a:prstGeom prst="rect">
                  <a:avLst/>
                </a:prstGeom>
                <a:noFill/>
                <a:extLst>
                  <a:ext uri="{909E8E84-426E-40DD-AFC4-6F175D3DCCD1}">
                    <a14:hiddenFill xmlns:a14="http://schemas.microsoft.com/office/drawing/2010/main">
                      <a:solidFill>
                        <a:srgbClr val="FFFFFF"/>
                      </a:solidFill>
                    </a14:hiddenFill>
                  </a:ext>
                </a:extLst>
              </p:spPr>
            </p:pic>
          </p:grpSp>
          <p:sp>
            <p:nvSpPr>
              <p:cNvPr id="90" name="Freeform 117"/>
              <p:cNvSpPr>
                <a:spLocks noChangeAspect="1"/>
              </p:cNvSpPr>
              <p:nvPr/>
            </p:nvSpPr>
            <p:spPr bwMode="auto">
              <a:xfrm>
                <a:off x="2946" y="1801"/>
                <a:ext cx="760" cy="709"/>
              </a:xfrm>
              <a:custGeom>
                <a:avLst/>
                <a:gdLst>
                  <a:gd name="T0" fmla="*/ 498 w 993"/>
                  <a:gd name="T1" fmla="*/ 0 h 926"/>
                  <a:gd name="T2" fmla="*/ 0 w 993"/>
                  <a:gd name="T3" fmla="*/ 854 h 926"/>
                  <a:gd name="T4" fmla="*/ 721 w 993"/>
                  <a:gd name="T5" fmla="*/ 926 h 926"/>
                  <a:gd name="T6" fmla="*/ 993 w 993"/>
                  <a:gd name="T7" fmla="*/ 735 h 926"/>
                  <a:gd name="T8" fmla="*/ 498 w 993"/>
                  <a:gd name="T9" fmla="*/ 0 h 926"/>
                </a:gdLst>
                <a:ahLst/>
                <a:cxnLst>
                  <a:cxn ang="0">
                    <a:pos x="T0" y="T1"/>
                  </a:cxn>
                  <a:cxn ang="0">
                    <a:pos x="T2" y="T3"/>
                  </a:cxn>
                  <a:cxn ang="0">
                    <a:pos x="T4" y="T5"/>
                  </a:cxn>
                  <a:cxn ang="0">
                    <a:pos x="T6" y="T7"/>
                  </a:cxn>
                  <a:cxn ang="0">
                    <a:pos x="T8" y="T9"/>
                  </a:cxn>
                </a:cxnLst>
                <a:rect l="0" t="0" r="r" b="b"/>
                <a:pathLst>
                  <a:path w="993" h="926">
                    <a:moveTo>
                      <a:pt x="498" y="0"/>
                    </a:moveTo>
                    <a:lnTo>
                      <a:pt x="0" y="854"/>
                    </a:lnTo>
                    <a:lnTo>
                      <a:pt x="721" y="926"/>
                    </a:lnTo>
                    <a:lnTo>
                      <a:pt x="993" y="735"/>
                    </a:lnTo>
                    <a:lnTo>
                      <a:pt x="498" y="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88" name="Freeform 118"/>
            <p:cNvSpPr>
              <a:spLocks noChangeAspect="1"/>
            </p:cNvSpPr>
            <p:nvPr/>
          </p:nvSpPr>
          <p:spPr bwMode="auto">
            <a:xfrm>
              <a:off x="3060" y="1878"/>
              <a:ext cx="760" cy="709"/>
            </a:xfrm>
            <a:custGeom>
              <a:avLst/>
              <a:gdLst>
                <a:gd name="T0" fmla="*/ 626 w 993"/>
                <a:gd name="T1" fmla="*/ 534 h 926"/>
                <a:gd name="T2" fmla="*/ 498 w 993"/>
                <a:gd name="T3" fmla="*/ 0 h 926"/>
                <a:gd name="T4" fmla="*/ 206 w 993"/>
                <a:gd name="T5" fmla="*/ 497 h 926"/>
                <a:gd name="T6" fmla="*/ 0 w 993"/>
                <a:gd name="T7" fmla="*/ 854 h 926"/>
                <a:gd name="T8" fmla="*/ 365 w 993"/>
                <a:gd name="T9" fmla="*/ 891 h 926"/>
                <a:gd name="T10" fmla="*/ 721 w 993"/>
                <a:gd name="T11" fmla="*/ 926 h 926"/>
                <a:gd name="T12" fmla="*/ 865 w 993"/>
                <a:gd name="T13" fmla="*/ 825 h 926"/>
                <a:gd name="T14" fmla="*/ 993 w 993"/>
                <a:gd name="T15" fmla="*/ 735 h 926"/>
                <a:gd name="T16" fmla="*/ 785 w 993"/>
                <a:gd name="T17" fmla="*/ 425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3" h="926">
                  <a:moveTo>
                    <a:pt x="626" y="534"/>
                  </a:moveTo>
                  <a:lnTo>
                    <a:pt x="498" y="0"/>
                  </a:lnTo>
                  <a:lnTo>
                    <a:pt x="206" y="497"/>
                  </a:lnTo>
                  <a:lnTo>
                    <a:pt x="0" y="854"/>
                  </a:lnTo>
                  <a:lnTo>
                    <a:pt x="365" y="891"/>
                  </a:lnTo>
                  <a:lnTo>
                    <a:pt x="721" y="926"/>
                  </a:lnTo>
                  <a:lnTo>
                    <a:pt x="865" y="825"/>
                  </a:lnTo>
                  <a:lnTo>
                    <a:pt x="993" y="735"/>
                  </a:lnTo>
                  <a:lnTo>
                    <a:pt x="785" y="42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grpSp>
        <p:nvGrpSpPr>
          <p:cNvPr id="93" name="Group 102"/>
          <p:cNvGrpSpPr>
            <a:grpSpLocks noChangeAspect="1"/>
          </p:cNvGrpSpPr>
          <p:nvPr/>
        </p:nvGrpSpPr>
        <p:grpSpPr bwMode="auto">
          <a:xfrm>
            <a:off x="3241959" y="4557966"/>
            <a:ext cx="2673926" cy="1421340"/>
            <a:chOff x="287" y="1751"/>
            <a:chExt cx="601" cy="366"/>
          </a:xfrm>
        </p:grpSpPr>
        <p:grpSp>
          <p:nvGrpSpPr>
            <p:cNvPr id="94" name="Group 103"/>
            <p:cNvGrpSpPr>
              <a:grpSpLocks noChangeAspect="1"/>
            </p:cNvGrpSpPr>
            <p:nvPr/>
          </p:nvGrpSpPr>
          <p:grpSpPr bwMode="auto">
            <a:xfrm>
              <a:off x="287" y="1751"/>
              <a:ext cx="601" cy="366"/>
              <a:chOff x="287" y="1751"/>
              <a:chExt cx="601" cy="366"/>
            </a:xfrm>
          </p:grpSpPr>
          <p:sp>
            <p:nvSpPr>
              <p:cNvPr id="96" name="Freeform 104"/>
              <p:cNvSpPr>
                <a:spLocks noChangeAspect="1"/>
              </p:cNvSpPr>
              <p:nvPr/>
            </p:nvSpPr>
            <p:spPr bwMode="auto">
              <a:xfrm>
                <a:off x="287" y="1751"/>
                <a:ext cx="601" cy="366"/>
              </a:xfrm>
              <a:custGeom>
                <a:avLst/>
                <a:gdLst>
                  <a:gd name="T0" fmla="*/ 3939 w 3969"/>
                  <a:gd name="T1" fmla="*/ 852 h 2420"/>
                  <a:gd name="T2" fmla="*/ 3761 w 3969"/>
                  <a:gd name="T3" fmla="*/ 555 h 2420"/>
                  <a:gd name="T4" fmla="*/ 3463 w 3969"/>
                  <a:gd name="T5" fmla="*/ 377 h 2420"/>
                  <a:gd name="T6" fmla="*/ 3135 w 3969"/>
                  <a:gd name="T7" fmla="*/ 358 h 2420"/>
                  <a:gd name="T8" fmla="*/ 2889 w 3969"/>
                  <a:gd name="T9" fmla="*/ 476 h 2420"/>
                  <a:gd name="T10" fmla="*/ 2644 w 3969"/>
                  <a:gd name="T11" fmla="*/ 185 h 2420"/>
                  <a:gd name="T12" fmla="*/ 2307 w 3969"/>
                  <a:gd name="T13" fmla="*/ 26 h 2420"/>
                  <a:gd name="T14" fmla="*/ 1891 w 3969"/>
                  <a:gd name="T15" fmla="*/ 26 h 2420"/>
                  <a:gd name="T16" fmla="*/ 1521 w 3969"/>
                  <a:gd name="T17" fmla="*/ 218 h 2420"/>
                  <a:gd name="T18" fmla="*/ 1283 w 3969"/>
                  <a:gd name="T19" fmla="*/ 277 h 2420"/>
                  <a:gd name="T20" fmla="*/ 999 w 3969"/>
                  <a:gd name="T21" fmla="*/ 185 h 2420"/>
                  <a:gd name="T22" fmla="*/ 702 w 3969"/>
                  <a:gd name="T23" fmla="*/ 284 h 2420"/>
                  <a:gd name="T24" fmla="*/ 523 w 3969"/>
                  <a:gd name="T25" fmla="*/ 535 h 2420"/>
                  <a:gd name="T26" fmla="*/ 529 w 3969"/>
                  <a:gd name="T27" fmla="*/ 739 h 2420"/>
                  <a:gd name="T28" fmla="*/ 352 w 3969"/>
                  <a:gd name="T29" fmla="*/ 813 h 2420"/>
                  <a:gd name="T30" fmla="*/ 127 w 3969"/>
                  <a:gd name="T31" fmla="*/ 1037 h 2420"/>
                  <a:gd name="T32" fmla="*/ 8 w 3969"/>
                  <a:gd name="T33" fmla="*/ 1348 h 2420"/>
                  <a:gd name="T34" fmla="*/ 54 w 3969"/>
                  <a:gd name="T35" fmla="*/ 1711 h 2420"/>
                  <a:gd name="T36" fmla="*/ 226 w 3969"/>
                  <a:gd name="T37" fmla="*/ 1989 h 2420"/>
                  <a:gd name="T38" fmla="*/ 464 w 3969"/>
                  <a:gd name="T39" fmla="*/ 2141 h 2420"/>
                  <a:gd name="T40" fmla="*/ 708 w 3969"/>
                  <a:gd name="T41" fmla="*/ 2200 h 2420"/>
                  <a:gd name="T42" fmla="*/ 940 w 3969"/>
                  <a:gd name="T43" fmla="*/ 2187 h 2420"/>
                  <a:gd name="T44" fmla="*/ 1110 w 3969"/>
                  <a:gd name="T45" fmla="*/ 2152 h 2420"/>
                  <a:gd name="T46" fmla="*/ 1237 w 3969"/>
                  <a:gd name="T47" fmla="*/ 2226 h 2420"/>
                  <a:gd name="T48" fmla="*/ 1461 w 3969"/>
                  <a:gd name="T49" fmla="*/ 2359 h 2420"/>
                  <a:gd name="T50" fmla="*/ 1734 w 3969"/>
                  <a:gd name="T51" fmla="*/ 2410 h 2420"/>
                  <a:gd name="T52" fmla="*/ 2089 w 3969"/>
                  <a:gd name="T53" fmla="*/ 2398 h 2420"/>
                  <a:gd name="T54" fmla="*/ 2446 w 3969"/>
                  <a:gd name="T55" fmla="*/ 2246 h 2420"/>
                  <a:gd name="T56" fmla="*/ 2710 w 3969"/>
                  <a:gd name="T57" fmla="*/ 2246 h 2420"/>
                  <a:gd name="T58" fmla="*/ 3027 w 3969"/>
                  <a:gd name="T59" fmla="*/ 2345 h 2420"/>
                  <a:gd name="T60" fmla="*/ 3364 w 3969"/>
                  <a:gd name="T61" fmla="*/ 2240 h 2420"/>
                  <a:gd name="T62" fmla="*/ 3562 w 3969"/>
                  <a:gd name="T63" fmla="*/ 1962 h 2420"/>
                  <a:gd name="T64" fmla="*/ 3595 w 3969"/>
                  <a:gd name="T65" fmla="*/ 1711 h 2420"/>
                  <a:gd name="T66" fmla="*/ 3741 w 3969"/>
                  <a:gd name="T67" fmla="*/ 1546 h 2420"/>
                  <a:gd name="T68" fmla="*/ 3939 w 3969"/>
                  <a:gd name="T69" fmla="*/ 1229 h 2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gradFill rotWithShape="1">
                <a:gsLst>
                  <a:gs pos="0">
                    <a:srgbClr val="CBDEFF"/>
                  </a:gs>
                  <a:gs pos="100000">
                    <a:srgbClr val="8B95DD"/>
                  </a:gs>
                </a:gsLst>
                <a:lin ang="2700000" scaled="1"/>
              </a:gradFill>
              <a:ln w="3175">
                <a:solidFill>
                  <a:schemeClr val="bg2"/>
                </a:solidFill>
                <a:prstDash val="solid"/>
                <a:round/>
                <a:headEnd/>
                <a:tailEnd/>
              </a:ln>
              <a:effectLst/>
              <a:extLs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sp>
            <p:nvSpPr>
              <p:cNvPr id="97" name="Freeform 105"/>
              <p:cNvSpPr>
                <a:spLocks noChangeAspect="1"/>
              </p:cNvSpPr>
              <p:nvPr/>
            </p:nvSpPr>
            <p:spPr bwMode="auto">
              <a:xfrm>
                <a:off x="316" y="1769"/>
                <a:ext cx="542" cy="331"/>
              </a:xfrm>
              <a:custGeom>
                <a:avLst/>
                <a:gdLst>
                  <a:gd name="T0" fmla="*/ 3939 w 3969"/>
                  <a:gd name="T1" fmla="*/ 852 h 2420"/>
                  <a:gd name="T2" fmla="*/ 3761 w 3969"/>
                  <a:gd name="T3" fmla="*/ 555 h 2420"/>
                  <a:gd name="T4" fmla="*/ 3463 w 3969"/>
                  <a:gd name="T5" fmla="*/ 377 h 2420"/>
                  <a:gd name="T6" fmla="*/ 3135 w 3969"/>
                  <a:gd name="T7" fmla="*/ 358 h 2420"/>
                  <a:gd name="T8" fmla="*/ 2889 w 3969"/>
                  <a:gd name="T9" fmla="*/ 476 h 2420"/>
                  <a:gd name="T10" fmla="*/ 2644 w 3969"/>
                  <a:gd name="T11" fmla="*/ 185 h 2420"/>
                  <a:gd name="T12" fmla="*/ 2307 w 3969"/>
                  <a:gd name="T13" fmla="*/ 26 h 2420"/>
                  <a:gd name="T14" fmla="*/ 1891 w 3969"/>
                  <a:gd name="T15" fmla="*/ 26 h 2420"/>
                  <a:gd name="T16" fmla="*/ 1521 w 3969"/>
                  <a:gd name="T17" fmla="*/ 218 h 2420"/>
                  <a:gd name="T18" fmla="*/ 1283 w 3969"/>
                  <a:gd name="T19" fmla="*/ 277 h 2420"/>
                  <a:gd name="T20" fmla="*/ 999 w 3969"/>
                  <a:gd name="T21" fmla="*/ 185 h 2420"/>
                  <a:gd name="T22" fmla="*/ 702 w 3969"/>
                  <a:gd name="T23" fmla="*/ 284 h 2420"/>
                  <a:gd name="T24" fmla="*/ 523 w 3969"/>
                  <a:gd name="T25" fmla="*/ 535 h 2420"/>
                  <a:gd name="T26" fmla="*/ 529 w 3969"/>
                  <a:gd name="T27" fmla="*/ 739 h 2420"/>
                  <a:gd name="T28" fmla="*/ 352 w 3969"/>
                  <a:gd name="T29" fmla="*/ 813 h 2420"/>
                  <a:gd name="T30" fmla="*/ 127 w 3969"/>
                  <a:gd name="T31" fmla="*/ 1037 h 2420"/>
                  <a:gd name="T32" fmla="*/ 8 w 3969"/>
                  <a:gd name="T33" fmla="*/ 1348 h 2420"/>
                  <a:gd name="T34" fmla="*/ 54 w 3969"/>
                  <a:gd name="T35" fmla="*/ 1711 h 2420"/>
                  <a:gd name="T36" fmla="*/ 226 w 3969"/>
                  <a:gd name="T37" fmla="*/ 1989 h 2420"/>
                  <a:gd name="T38" fmla="*/ 464 w 3969"/>
                  <a:gd name="T39" fmla="*/ 2141 h 2420"/>
                  <a:gd name="T40" fmla="*/ 708 w 3969"/>
                  <a:gd name="T41" fmla="*/ 2200 h 2420"/>
                  <a:gd name="T42" fmla="*/ 940 w 3969"/>
                  <a:gd name="T43" fmla="*/ 2187 h 2420"/>
                  <a:gd name="T44" fmla="*/ 1110 w 3969"/>
                  <a:gd name="T45" fmla="*/ 2152 h 2420"/>
                  <a:gd name="T46" fmla="*/ 1237 w 3969"/>
                  <a:gd name="T47" fmla="*/ 2226 h 2420"/>
                  <a:gd name="T48" fmla="*/ 1461 w 3969"/>
                  <a:gd name="T49" fmla="*/ 2359 h 2420"/>
                  <a:gd name="T50" fmla="*/ 1734 w 3969"/>
                  <a:gd name="T51" fmla="*/ 2410 h 2420"/>
                  <a:gd name="T52" fmla="*/ 2089 w 3969"/>
                  <a:gd name="T53" fmla="*/ 2398 h 2420"/>
                  <a:gd name="T54" fmla="*/ 2446 w 3969"/>
                  <a:gd name="T55" fmla="*/ 2246 h 2420"/>
                  <a:gd name="T56" fmla="*/ 2710 w 3969"/>
                  <a:gd name="T57" fmla="*/ 2246 h 2420"/>
                  <a:gd name="T58" fmla="*/ 3027 w 3969"/>
                  <a:gd name="T59" fmla="*/ 2345 h 2420"/>
                  <a:gd name="T60" fmla="*/ 3364 w 3969"/>
                  <a:gd name="T61" fmla="*/ 2240 h 2420"/>
                  <a:gd name="T62" fmla="*/ 3562 w 3969"/>
                  <a:gd name="T63" fmla="*/ 1962 h 2420"/>
                  <a:gd name="T64" fmla="*/ 3595 w 3969"/>
                  <a:gd name="T65" fmla="*/ 1711 h 2420"/>
                  <a:gd name="T66" fmla="*/ 3741 w 3969"/>
                  <a:gd name="T67" fmla="*/ 1546 h 2420"/>
                  <a:gd name="T68" fmla="*/ 3939 w 3969"/>
                  <a:gd name="T69" fmla="*/ 1229 h 2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solidFill>
                <a:srgbClr val="EDF1FD"/>
              </a:solidFill>
              <a:ln>
                <a:noFill/>
              </a:ln>
              <a:effectLst/>
              <a:extLs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grpSp>
        <p:sp>
          <p:nvSpPr>
            <p:cNvPr id="95" name="Freeform 106"/>
            <p:cNvSpPr>
              <a:spLocks noChangeAspect="1"/>
            </p:cNvSpPr>
            <p:nvPr/>
          </p:nvSpPr>
          <p:spPr bwMode="auto">
            <a:xfrm>
              <a:off x="287" y="1751"/>
              <a:ext cx="601" cy="366"/>
            </a:xfrm>
            <a:custGeom>
              <a:avLst/>
              <a:gdLst>
                <a:gd name="T0" fmla="*/ 3939 w 3969"/>
                <a:gd name="T1" fmla="*/ 852 h 2420"/>
                <a:gd name="T2" fmla="*/ 3761 w 3969"/>
                <a:gd name="T3" fmla="*/ 555 h 2420"/>
                <a:gd name="T4" fmla="*/ 3463 w 3969"/>
                <a:gd name="T5" fmla="*/ 377 h 2420"/>
                <a:gd name="T6" fmla="*/ 3135 w 3969"/>
                <a:gd name="T7" fmla="*/ 358 h 2420"/>
                <a:gd name="T8" fmla="*/ 2889 w 3969"/>
                <a:gd name="T9" fmla="*/ 476 h 2420"/>
                <a:gd name="T10" fmla="*/ 2644 w 3969"/>
                <a:gd name="T11" fmla="*/ 185 h 2420"/>
                <a:gd name="T12" fmla="*/ 2307 w 3969"/>
                <a:gd name="T13" fmla="*/ 26 h 2420"/>
                <a:gd name="T14" fmla="*/ 1891 w 3969"/>
                <a:gd name="T15" fmla="*/ 26 h 2420"/>
                <a:gd name="T16" fmla="*/ 1521 w 3969"/>
                <a:gd name="T17" fmla="*/ 218 h 2420"/>
                <a:gd name="T18" fmla="*/ 1283 w 3969"/>
                <a:gd name="T19" fmla="*/ 277 h 2420"/>
                <a:gd name="T20" fmla="*/ 999 w 3969"/>
                <a:gd name="T21" fmla="*/ 185 h 2420"/>
                <a:gd name="T22" fmla="*/ 702 w 3969"/>
                <a:gd name="T23" fmla="*/ 284 h 2420"/>
                <a:gd name="T24" fmla="*/ 523 w 3969"/>
                <a:gd name="T25" fmla="*/ 535 h 2420"/>
                <a:gd name="T26" fmla="*/ 529 w 3969"/>
                <a:gd name="T27" fmla="*/ 739 h 2420"/>
                <a:gd name="T28" fmla="*/ 352 w 3969"/>
                <a:gd name="T29" fmla="*/ 813 h 2420"/>
                <a:gd name="T30" fmla="*/ 127 w 3969"/>
                <a:gd name="T31" fmla="*/ 1037 h 2420"/>
                <a:gd name="T32" fmla="*/ 8 w 3969"/>
                <a:gd name="T33" fmla="*/ 1348 h 2420"/>
                <a:gd name="T34" fmla="*/ 54 w 3969"/>
                <a:gd name="T35" fmla="*/ 1711 h 2420"/>
                <a:gd name="T36" fmla="*/ 226 w 3969"/>
                <a:gd name="T37" fmla="*/ 1989 h 2420"/>
                <a:gd name="T38" fmla="*/ 464 w 3969"/>
                <a:gd name="T39" fmla="*/ 2141 h 2420"/>
                <a:gd name="T40" fmla="*/ 708 w 3969"/>
                <a:gd name="T41" fmla="*/ 2200 h 2420"/>
                <a:gd name="T42" fmla="*/ 940 w 3969"/>
                <a:gd name="T43" fmla="*/ 2187 h 2420"/>
                <a:gd name="T44" fmla="*/ 1110 w 3969"/>
                <a:gd name="T45" fmla="*/ 2152 h 2420"/>
                <a:gd name="T46" fmla="*/ 1237 w 3969"/>
                <a:gd name="T47" fmla="*/ 2226 h 2420"/>
                <a:gd name="T48" fmla="*/ 1461 w 3969"/>
                <a:gd name="T49" fmla="*/ 2359 h 2420"/>
                <a:gd name="T50" fmla="*/ 1734 w 3969"/>
                <a:gd name="T51" fmla="*/ 2410 h 2420"/>
                <a:gd name="T52" fmla="*/ 2089 w 3969"/>
                <a:gd name="T53" fmla="*/ 2398 h 2420"/>
                <a:gd name="T54" fmla="*/ 2446 w 3969"/>
                <a:gd name="T55" fmla="*/ 2246 h 2420"/>
                <a:gd name="T56" fmla="*/ 2710 w 3969"/>
                <a:gd name="T57" fmla="*/ 2246 h 2420"/>
                <a:gd name="T58" fmla="*/ 3027 w 3969"/>
                <a:gd name="T59" fmla="*/ 2345 h 2420"/>
                <a:gd name="T60" fmla="*/ 3364 w 3969"/>
                <a:gd name="T61" fmla="*/ 2240 h 2420"/>
                <a:gd name="T62" fmla="*/ 3562 w 3969"/>
                <a:gd name="T63" fmla="*/ 1962 h 2420"/>
                <a:gd name="T64" fmla="*/ 3595 w 3969"/>
                <a:gd name="T65" fmla="*/ 1711 h 2420"/>
                <a:gd name="T66" fmla="*/ 3741 w 3969"/>
                <a:gd name="T67" fmla="*/ 1546 h 2420"/>
                <a:gd name="T68" fmla="*/ 3939 w 3969"/>
                <a:gd name="T69" fmla="*/ 1229 h 2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noFill/>
            <a:ln>
              <a:noFill/>
            </a:ln>
            <a:effectLst/>
            <a:extLst>
              <a:ext uri="{909E8E84-426E-40DD-AFC4-6F175D3DCCD1}">
                <a14:hiddenFill xmlns:a14="http://schemas.microsoft.com/office/drawing/2010/main">
                  <a:solidFill>
                    <a:srgbClr val="8B95DD"/>
                  </a:solidFill>
                </a14:hiddenFill>
              </a:ex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grpSp>
      <p:pic>
        <p:nvPicPr>
          <p:cNvPr id="98" name="Picture 40" descr="MCj04290070000[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67311" y="5218008"/>
            <a:ext cx="306387" cy="674687"/>
          </a:xfrm>
          <a:prstGeom prst="rect">
            <a:avLst/>
          </a:prstGeom>
          <a:noFill/>
          <a:extLst>
            <a:ext uri="{909E8E84-426E-40DD-AFC4-6F175D3DCCD1}">
              <a14:hiddenFill xmlns:a14="http://schemas.microsoft.com/office/drawing/2010/main">
                <a:solidFill>
                  <a:srgbClr val="FFFFFF"/>
                </a:solidFill>
              </a14:hiddenFill>
            </a:ext>
          </a:extLst>
        </p:spPr>
      </p:pic>
      <p:sp>
        <p:nvSpPr>
          <p:cNvPr id="99" name="テキスト ボックス 98"/>
          <p:cNvSpPr txBox="1"/>
          <p:nvPr/>
        </p:nvSpPr>
        <p:spPr>
          <a:xfrm>
            <a:off x="2904937" y="3759460"/>
            <a:ext cx="1027845" cy="584775"/>
          </a:xfrm>
          <a:prstGeom prst="rect">
            <a:avLst/>
          </a:prstGeom>
          <a:noFill/>
        </p:spPr>
        <p:txBody>
          <a:bodyPr wrap="none" rtlCol="0">
            <a:spAutoFit/>
          </a:bodyPr>
          <a:lstStyle/>
          <a:p>
            <a:r>
              <a:rPr kumimoji="1" lang="en-US" altLang="ja-JP" sz="1600" dirty="0" smtClean="0">
                <a:solidFill>
                  <a:srgbClr val="00397B"/>
                </a:solidFill>
              </a:rPr>
              <a:t>SDN</a:t>
            </a:r>
          </a:p>
          <a:p>
            <a:r>
              <a:rPr kumimoji="1" lang="en-US" altLang="ja-JP" sz="1600" dirty="0" smtClean="0">
                <a:solidFill>
                  <a:srgbClr val="00397B"/>
                </a:solidFill>
              </a:rPr>
              <a:t>controller</a:t>
            </a:r>
            <a:endParaRPr kumimoji="1" lang="ja-JP" altLang="en-US" sz="1600" dirty="0">
              <a:solidFill>
                <a:srgbClr val="00397B"/>
              </a:solidFill>
            </a:endParaRPr>
          </a:p>
        </p:txBody>
      </p:sp>
      <p:grpSp>
        <p:nvGrpSpPr>
          <p:cNvPr id="100" name="Group 112"/>
          <p:cNvGrpSpPr>
            <a:grpSpLocks noChangeAspect="1"/>
          </p:cNvGrpSpPr>
          <p:nvPr/>
        </p:nvGrpSpPr>
        <p:grpSpPr bwMode="auto">
          <a:xfrm>
            <a:off x="5299336" y="3735524"/>
            <a:ext cx="603620" cy="563995"/>
            <a:chOff x="3060" y="1877"/>
            <a:chExt cx="761" cy="712"/>
          </a:xfrm>
        </p:grpSpPr>
        <p:grpSp>
          <p:nvGrpSpPr>
            <p:cNvPr id="101" name="Group 113"/>
            <p:cNvGrpSpPr>
              <a:grpSpLocks noChangeAspect="1"/>
            </p:cNvGrpSpPr>
            <p:nvPr/>
          </p:nvGrpSpPr>
          <p:grpSpPr bwMode="auto">
            <a:xfrm>
              <a:off x="3060" y="1877"/>
              <a:ext cx="761" cy="712"/>
              <a:chOff x="2946" y="1800"/>
              <a:chExt cx="761" cy="712"/>
            </a:xfrm>
          </p:grpSpPr>
          <p:grpSp>
            <p:nvGrpSpPr>
              <p:cNvPr id="103" name="Group 114"/>
              <p:cNvGrpSpPr>
                <a:grpSpLocks noChangeAspect="1"/>
              </p:cNvGrpSpPr>
              <p:nvPr/>
            </p:nvGrpSpPr>
            <p:grpSpPr bwMode="auto">
              <a:xfrm>
                <a:off x="2947" y="1800"/>
                <a:ext cx="760" cy="712"/>
                <a:chOff x="2500" y="1804"/>
                <a:chExt cx="760" cy="712"/>
              </a:xfrm>
            </p:grpSpPr>
            <p:pic>
              <p:nvPicPr>
                <p:cNvPr id="105" name="Picture 115" descr="四角錐_S_青"/>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0" y="1804"/>
                  <a:ext cx="760" cy="712"/>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116" descr="四角錐用"/>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39" y="2117"/>
                  <a:ext cx="374" cy="380"/>
                </a:xfrm>
                <a:prstGeom prst="rect">
                  <a:avLst/>
                </a:prstGeom>
                <a:noFill/>
                <a:extLst>
                  <a:ext uri="{909E8E84-426E-40DD-AFC4-6F175D3DCCD1}">
                    <a14:hiddenFill xmlns:a14="http://schemas.microsoft.com/office/drawing/2010/main">
                      <a:solidFill>
                        <a:srgbClr val="FFFFFF"/>
                      </a:solidFill>
                    </a14:hiddenFill>
                  </a:ext>
                </a:extLst>
              </p:spPr>
            </p:pic>
          </p:grpSp>
          <p:sp>
            <p:nvSpPr>
              <p:cNvPr id="104" name="Freeform 117"/>
              <p:cNvSpPr>
                <a:spLocks noChangeAspect="1"/>
              </p:cNvSpPr>
              <p:nvPr/>
            </p:nvSpPr>
            <p:spPr bwMode="auto">
              <a:xfrm>
                <a:off x="2946" y="1801"/>
                <a:ext cx="760" cy="709"/>
              </a:xfrm>
              <a:custGeom>
                <a:avLst/>
                <a:gdLst>
                  <a:gd name="T0" fmla="*/ 498 w 993"/>
                  <a:gd name="T1" fmla="*/ 0 h 926"/>
                  <a:gd name="T2" fmla="*/ 0 w 993"/>
                  <a:gd name="T3" fmla="*/ 854 h 926"/>
                  <a:gd name="T4" fmla="*/ 721 w 993"/>
                  <a:gd name="T5" fmla="*/ 926 h 926"/>
                  <a:gd name="T6" fmla="*/ 993 w 993"/>
                  <a:gd name="T7" fmla="*/ 735 h 926"/>
                  <a:gd name="T8" fmla="*/ 498 w 993"/>
                  <a:gd name="T9" fmla="*/ 0 h 926"/>
                </a:gdLst>
                <a:ahLst/>
                <a:cxnLst>
                  <a:cxn ang="0">
                    <a:pos x="T0" y="T1"/>
                  </a:cxn>
                  <a:cxn ang="0">
                    <a:pos x="T2" y="T3"/>
                  </a:cxn>
                  <a:cxn ang="0">
                    <a:pos x="T4" y="T5"/>
                  </a:cxn>
                  <a:cxn ang="0">
                    <a:pos x="T6" y="T7"/>
                  </a:cxn>
                  <a:cxn ang="0">
                    <a:pos x="T8" y="T9"/>
                  </a:cxn>
                </a:cxnLst>
                <a:rect l="0" t="0" r="r" b="b"/>
                <a:pathLst>
                  <a:path w="993" h="926">
                    <a:moveTo>
                      <a:pt x="498" y="0"/>
                    </a:moveTo>
                    <a:lnTo>
                      <a:pt x="0" y="854"/>
                    </a:lnTo>
                    <a:lnTo>
                      <a:pt x="721" y="926"/>
                    </a:lnTo>
                    <a:lnTo>
                      <a:pt x="993" y="735"/>
                    </a:lnTo>
                    <a:lnTo>
                      <a:pt x="498" y="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102" name="Freeform 118"/>
            <p:cNvSpPr>
              <a:spLocks noChangeAspect="1"/>
            </p:cNvSpPr>
            <p:nvPr/>
          </p:nvSpPr>
          <p:spPr bwMode="auto">
            <a:xfrm>
              <a:off x="3060" y="1878"/>
              <a:ext cx="760" cy="709"/>
            </a:xfrm>
            <a:custGeom>
              <a:avLst/>
              <a:gdLst>
                <a:gd name="T0" fmla="*/ 626 w 993"/>
                <a:gd name="T1" fmla="*/ 534 h 926"/>
                <a:gd name="T2" fmla="*/ 498 w 993"/>
                <a:gd name="T3" fmla="*/ 0 h 926"/>
                <a:gd name="T4" fmla="*/ 206 w 993"/>
                <a:gd name="T5" fmla="*/ 497 h 926"/>
                <a:gd name="T6" fmla="*/ 0 w 993"/>
                <a:gd name="T7" fmla="*/ 854 h 926"/>
                <a:gd name="T8" fmla="*/ 365 w 993"/>
                <a:gd name="T9" fmla="*/ 891 h 926"/>
                <a:gd name="T10" fmla="*/ 721 w 993"/>
                <a:gd name="T11" fmla="*/ 926 h 926"/>
                <a:gd name="T12" fmla="*/ 865 w 993"/>
                <a:gd name="T13" fmla="*/ 825 h 926"/>
                <a:gd name="T14" fmla="*/ 993 w 993"/>
                <a:gd name="T15" fmla="*/ 735 h 926"/>
                <a:gd name="T16" fmla="*/ 785 w 993"/>
                <a:gd name="T17" fmla="*/ 425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3" h="926">
                  <a:moveTo>
                    <a:pt x="626" y="534"/>
                  </a:moveTo>
                  <a:lnTo>
                    <a:pt x="498" y="0"/>
                  </a:lnTo>
                  <a:lnTo>
                    <a:pt x="206" y="497"/>
                  </a:lnTo>
                  <a:lnTo>
                    <a:pt x="0" y="854"/>
                  </a:lnTo>
                  <a:lnTo>
                    <a:pt x="365" y="891"/>
                  </a:lnTo>
                  <a:lnTo>
                    <a:pt x="721" y="926"/>
                  </a:lnTo>
                  <a:lnTo>
                    <a:pt x="865" y="825"/>
                  </a:lnTo>
                  <a:lnTo>
                    <a:pt x="993" y="735"/>
                  </a:lnTo>
                  <a:lnTo>
                    <a:pt x="785" y="42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sp>
        <p:nvSpPr>
          <p:cNvPr id="107" name="テキスト ボックス 106"/>
          <p:cNvSpPr txBox="1"/>
          <p:nvPr/>
        </p:nvSpPr>
        <p:spPr>
          <a:xfrm>
            <a:off x="4609381" y="3879384"/>
            <a:ext cx="751616" cy="338554"/>
          </a:xfrm>
          <a:prstGeom prst="rect">
            <a:avLst/>
          </a:prstGeom>
          <a:noFill/>
        </p:spPr>
        <p:txBody>
          <a:bodyPr wrap="none" rtlCol="0">
            <a:spAutoFit/>
          </a:bodyPr>
          <a:lstStyle/>
          <a:p>
            <a:r>
              <a:rPr kumimoji="1" lang="en-US" altLang="ja-JP" sz="1600" dirty="0" smtClean="0">
                <a:solidFill>
                  <a:srgbClr val="00397B"/>
                </a:solidFill>
              </a:rPr>
              <a:t>GW-C</a:t>
            </a:r>
            <a:endParaRPr kumimoji="1" lang="ja-JP" altLang="en-US" sz="1600" dirty="0">
              <a:solidFill>
                <a:srgbClr val="00397B"/>
              </a:solidFill>
            </a:endParaRPr>
          </a:p>
        </p:txBody>
      </p:sp>
      <p:sp>
        <p:nvSpPr>
          <p:cNvPr id="108" name="テキスト ボックス 107"/>
          <p:cNvSpPr txBox="1"/>
          <p:nvPr/>
        </p:nvSpPr>
        <p:spPr>
          <a:xfrm>
            <a:off x="3842983" y="5059378"/>
            <a:ext cx="1471878" cy="338554"/>
          </a:xfrm>
          <a:prstGeom prst="rect">
            <a:avLst/>
          </a:prstGeom>
          <a:noFill/>
        </p:spPr>
        <p:txBody>
          <a:bodyPr wrap="none" rtlCol="0">
            <a:spAutoFit/>
          </a:bodyPr>
          <a:lstStyle/>
          <a:p>
            <a:r>
              <a:rPr kumimoji="1" lang="en-US" altLang="ja-JP" sz="1600" dirty="0" smtClean="0">
                <a:solidFill>
                  <a:srgbClr val="00397B"/>
                </a:solidFill>
              </a:rPr>
              <a:t>Multiple OFSs</a:t>
            </a:r>
            <a:endParaRPr kumimoji="1" lang="ja-JP" altLang="en-US" sz="1600" dirty="0">
              <a:solidFill>
                <a:srgbClr val="00397B"/>
              </a:solidFill>
            </a:endParaRPr>
          </a:p>
        </p:txBody>
      </p:sp>
      <p:sp>
        <p:nvSpPr>
          <p:cNvPr id="109" name="テキスト ボックス 108"/>
          <p:cNvSpPr txBox="1"/>
          <p:nvPr/>
        </p:nvSpPr>
        <p:spPr>
          <a:xfrm>
            <a:off x="7145672" y="4529867"/>
            <a:ext cx="744114" cy="338554"/>
          </a:xfrm>
          <a:prstGeom prst="rect">
            <a:avLst/>
          </a:prstGeom>
          <a:noFill/>
        </p:spPr>
        <p:txBody>
          <a:bodyPr wrap="none" rtlCol="0">
            <a:spAutoFit/>
          </a:bodyPr>
          <a:lstStyle/>
          <a:p>
            <a:r>
              <a:rPr kumimoji="1" lang="en-US" altLang="ja-JP" sz="1600" dirty="0" smtClean="0">
                <a:solidFill>
                  <a:srgbClr val="00397B"/>
                </a:solidFill>
              </a:rPr>
              <a:t>P-GW</a:t>
            </a:r>
            <a:endParaRPr kumimoji="1" lang="ja-JP" altLang="en-US" sz="1600" dirty="0">
              <a:solidFill>
                <a:srgbClr val="00397B"/>
              </a:solidFill>
            </a:endParaRPr>
          </a:p>
        </p:txBody>
      </p:sp>
      <p:grpSp>
        <p:nvGrpSpPr>
          <p:cNvPr id="110" name="Group 112"/>
          <p:cNvGrpSpPr>
            <a:grpSpLocks noChangeAspect="1"/>
          </p:cNvGrpSpPr>
          <p:nvPr/>
        </p:nvGrpSpPr>
        <p:grpSpPr bwMode="auto">
          <a:xfrm>
            <a:off x="1318299" y="3934341"/>
            <a:ext cx="603620" cy="563995"/>
            <a:chOff x="3060" y="1877"/>
            <a:chExt cx="761" cy="712"/>
          </a:xfrm>
        </p:grpSpPr>
        <p:grpSp>
          <p:nvGrpSpPr>
            <p:cNvPr id="111" name="Group 113"/>
            <p:cNvGrpSpPr>
              <a:grpSpLocks noChangeAspect="1"/>
            </p:cNvGrpSpPr>
            <p:nvPr/>
          </p:nvGrpSpPr>
          <p:grpSpPr bwMode="auto">
            <a:xfrm>
              <a:off x="3060" y="1877"/>
              <a:ext cx="761" cy="712"/>
              <a:chOff x="2946" y="1800"/>
              <a:chExt cx="761" cy="712"/>
            </a:xfrm>
          </p:grpSpPr>
          <p:grpSp>
            <p:nvGrpSpPr>
              <p:cNvPr id="113" name="Group 114"/>
              <p:cNvGrpSpPr>
                <a:grpSpLocks noChangeAspect="1"/>
              </p:cNvGrpSpPr>
              <p:nvPr/>
            </p:nvGrpSpPr>
            <p:grpSpPr bwMode="auto">
              <a:xfrm>
                <a:off x="2947" y="1800"/>
                <a:ext cx="760" cy="712"/>
                <a:chOff x="2500" y="1804"/>
                <a:chExt cx="760" cy="712"/>
              </a:xfrm>
            </p:grpSpPr>
            <p:pic>
              <p:nvPicPr>
                <p:cNvPr id="115" name="Picture 115" descr="四角錐_S_青"/>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0" y="1804"/>
                  <a:ext cx="760" cy="712"/>
                </a:xfrm>
                <a:prstGeom prst="rect">
                  <a:avLst/>
                </a:prstGeom>
                <a:noFill/>
                <a:extLst>
                  <a:ext uri="{909E8E84-426E-40DD-AFC4-6F175D3DCCD1}">
                    <a14:hiddenFill xmlns:a14="http://schemas.microsoft.com/office/drawing/2010/main">
                      <a:solidFill>
                        <a:srgbClr val="FFFFFF"/>
                      </a:solidFill>
                    </a14:hiddenFill>
                  </a:ext>
                </a:extLst>
              </p:spPr>
            </p:pic>
            <p:pic>
              <p:nvPicPr>
                <p:cNvPr id="116" name="Picture 116" descr="四角錐用"/>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39" y="2117"/>
                  <a:ext cx="374" cy="380"/>
                </a:xfrm>
                <a:prstGeom prst="rect">
                  <a:avLst/>
                </a:prstGeom>
                <a:noFill/>
                <a:extLst>
                  <a:ext uri="{909E8E84-426E-40DD-AFC4-6F175D3DCCD1}">
                    <a14:hiddenFill xmlns:a14="http://schemas.microsoft.com/office/drawing/2010/main">
                      <a:solidFill>
                        <a:srgbClr val="FFFFFF"/>
                      </a:solidFill>
                    </a14:hiddenFill>
                  </a:ext>
                </a:extLst>
              </p:spPr>
            </p:pic>
          </p:grpSp>
          <p:sp>
            <p:nvSpPr>
              <p:cNvPr id="114" name="Freeform 117"/>
              <p:cNvSpPr>
                <a:spLocks noChangeAspect="1"/>
              </p:cNvSpPr>
              <p:nvPr/>
            </p:nvSpPr>
            <p:spPr bwMode="auto">
              <a:xfrm>
                <a:off x="2946" y="1801"/>
                <a:ext cx="760" cy="709"/>
              </a:xfrm>
              <a:custGeom>
                <a:avLst/>
                <a:gdLst>
                  <a:gd name="T0" fmla="*/ 498 w 993"/>
                  <a:gd name="T1" fmla="*/ 0 h 926"/>
                  <a:gd name="T2" fmla="*/ 0 w 993"/>
                  <a:gd name="T3" fmla="*/ 854 h 926"/>
                  <a:gd name="T4" fmla="*/ 721 w 993"/>
                  <a:gd name="T5" fmla="*/ 926 h 926"/>
                  <a:gd name="T6" fmla="*/ 993 w 993"/>
                  <a:gd name="T7" fmla="*/ 735 h 926"/>
                  <a:gd name="T8" fmla="*/ 498 w 993"/>
                  <a:gd name="T9" fmla="*/ 0 h 926"/>
                </a:gdLst>
                <a:ahLst/>
                <a:cxnLst>
                  <a:cxn ang="0">
                    <a:pos x="T0" y="T1"/>
                  </a:cxn>
                  <a:cxn ang="0">
                    <a:pos x="T2" y="T3"/>
                  </a:cxn>
                  <a:cxn ang="0">
                    <a:pos x="T4" y="T5"/>
                  </a:cxn>
                  <a:cxn ang="0">
                    <a:pos x="T6" y="T7"/>
                  </a:cxn>
                  <a:cxn ang="0">
                    <a:pos x="T8" y="T9"/>
                  </a:cxn>
                </a:cxnLst>
                <a:rect l="0" t="0" r="r" b="b"/>
                <a:pathLst>
                  <a:path w="993" h="926">
                    <a:moveTo>
                      <a:pt x="498" y="0"/>
                    </a:moveTo>
                    <a:lnTo>
                      <a:pt x="0" y="854"/>
                    </a:lnTo>
                    <a:lnTo>
                      <a:pt x="721" y="926"/>
                    </a:lnTo>
                    <a:lnTo>
                      <a:pt x="993" y="735"/>
                    </a:lnTo>
                    <a:lnTo>
                      <a:pt x="498" y="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112" name="Freeform 118"/>
            <p:cNvSpPr>
              <a:spLocks noChangeAspect="1"/>
            </p:cNvSpPr>
            <p:nvPr/>
          </p:nvSpPr>
          <p:spPr bwMode="auto">
            <a:xfrm>
              <a:off x="3060" y="1878"/>
              <a:ext cx="760" cy="709"/>
            </a:xfrm>
            <a:custGeom>
              <a:avLst/>
              <a:gdLst>
                <a:gd name="T0" fmla="*/ 626 w 993"/>
                <a:gd name="T1" fmla="*/ 534 h 926"/>
                <a:gd name="T2" fmla="*/ 498 w 993"/>
                <a:gd name="T3" fmla="*/ 0 h 926"/>
                <a:gd name="T4" fmla="*/ 206 w 993"/>
                <a:gd name="T5" fmla="*/ 497 h 926"/>
                <a:gd name="T6" fmla="*/ 0 w 993"/>
                <a:gd name="T7" fmla="*/ 854 h 926"/>
                <a:gd name="T8" fmla="*/ 365 w 993"/>
                <a:gd name="T9" fmla="*/ 891 h 926"/>
                <a:gd name="T10" fmla="*/ 721 w 993"/>
                <a:gd name="T11" fmla="*/ 926 h 926"/>
                <a:gd name="T12" fmla="*/ 865 w 993"/>
                <a:gd name="T13" fmla="*/ 825 h 926"/>
                <a:gd name="T14" fmla="*/ 993 w 993"/>
                <a:gd name="T15" fmla="*/ 735 h 926"/>
                <a:gd name="T16" fmla="*/ 785 w 993"/>
                <a:gd name="T17" fmla="*/ 425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3" h="926">
                  <a:moveTo>
                    <a:pt x="626" y="534"/>
                  </a:moveTo>
                  <a:lnTo>
                    <a:pt x="498" y="0"/>
                  </a:lnTo>
                  <a:lnTo>
                    <a:pt x="206" y="497"/>
                  </a:lnTo>
                  <a:lnTo>
                    <a:pt x="0" y="854"/>
                  </a:lnTo>
                  <a:lnTo>
                    <a:pt x="365" y="891"/>
                  </a:lnTo>
                  <a:lnTo>
                    <a:pt x="721" y="926"/>
                  </a:lnTo>
                  <a:lnTo>
                    <a:pt x="865" y="825"/>
                  </a:lnTo>
                  <a:lnTo>
                    <a:pt x="993" y="735"/>
                  </a:lnTo>
                  <a:lnTo>
                    <a:pt x="785" y="42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sp>
        <p:nvSpPr>
          <p:cNvPr id="117" name="テキスト ボックス 116"/>
          <p:cNvSpPr txBox="1"/>
          <p:nvPr/>
        </p:nvSpPr>
        <p:spPr>
          <a:xfrm>
            <a:off x="672170" y="4078201"/>
            <a:ext cx="663964" cy="338554"/>
          </a:xfrm>
          <a:prstGeom prst="rect">
            <a:avLst/>
          </a:prstGeom>
          <a:noFill/>
        </p:spPr>
        <p:txBody>
          <a:bodyPr wrap="none" rtlCol="0">
            <a:spAutoFit/>
          </a:bodyPr>
          <a:lstStyle/>
          <a:p>
            <a:r>
              <a:rPr kumimoji="1" lang="en-US" altLang="ja-JP" sz="1600" dirty="0" smtClean="0">
                <a:solidFill>
                  <a:srgbClr val="00397B"/>
                </a:solidFill>
              </a:rPr>
              <a:t>MME</a:t>
            </a:r>
            <a:endParaRPr kumimoji="1" lang="ja-JP" altLang="en-US" sz="1600" dirty="0">
              <a:solidFill>
                <a:srgbClr val="00397B"/>
              </a:solidFill>
            </a:endParaRPr>
          </a:p>
        </p:txBody>
      </p:sp>
      <p:sp>
        <p:nvSpPr>
          <p:cNvPr id="119" name="テキスト ボックス 118"/>
          <p:cNvSpPr txBox="1"/>
          <p:nvPr/>
        </p:nvSpPr>
        <p:spPr>
          <a:xfrm>
            <a:off x="3550563" y="3200799"/>
            <a:ext cx="2039982" cy="369332"/>
          </a:xfrm>
          <a:prstGeom prst="rect">
            <a:avLst/>
          </a:prstGeom>
          <a:noFill/>
        </p:spPr>
        <p:txBody>
          <a:bodyPr wrap="none" rtlCol="0">
            <a:spAutoFit/>
          </a:bodyPr>
          <a:lstStyle/>
          <a:p>
            <a:r>
              <a:rPr kumimoji="1" lang="en-US" altLang="ja-JP" sz="1800" b="1" dirty="0" smtClean="0">
                <a:solidFill>
                  <a:srgbClr val="00397B"/>
                </a:solidFill>
                <a:effectLst>
                  <a:outerShdw blurRad="38100" dist="38100" dir="2700000" algn="tl">
                    <a:srgbClr val="000000">
                      <a:alpha val="43137"/>
                    </a:srgbClr>
                  </a:outerShdw>
                </a:effectLst>
              </a:rPr>
              <a:t>Virtualized S-GW</a:t>
            </a:r>
            <a:endParaRPr kumimoji="1" lang="ja-JP" altLang="en-US" sz="1800" b="1" dirty="0">
              <a:solidFill>
                <a:srgbClr val="00397B"/>
              </a:solidFill>
              <a:effectLst>
                <a:outerShdw blurRad="38100" dist="38100" dir="2700000" algn="tl">
                  <a:srgbClr val="000000">
                    <a:alpha val="43137"/>
                  </a:srgbClr>
                </a:outerShdw>
              </a:effectLst>
            </a:endParaRPr>
          </a:p>
        </p:txBody>
      </p:sp>
      <p:sp>
        <p:nvSpPr>
          <p:cNvPr id="120" name="テキスト ボックス 119"/>
          <p:cNvSpPr txBox="1"/>
          <p:nvPr/>
        </p:nvSpPr>
        <p:spPr>
          <a:xfrm>
            <a:off x="713046" y="5386074"/>
            <a:ext cx="582212" cy="338554"/>
          </a:xfrm>
          <a:prstGeom prst="rect">
            <a:avLst/>
          </a:prstGeom>
          <a:noFill/>
        </p:spPr>
        <p:txBody>
          <a:bodyPr wrap="none" rtlCol="0">
            <a:spAutoFit/>
          </a:bodyPr>
          <a:lstStyle/>
          <a:p>
            <a:r>
              <a:rPr kumimoji="1" lang="en-US" altLang="ja-JP" sz="1600" dirty="0" smtClean="0">
                <a:solidFill>
                  <a:srgbClr val="00397B"/>
                </a:solidFill>
              </a:rPr>
              <a:t>eNB</a:t>
            </a:r>
            <a:endParaRPr kumimoji="1" lang="ja-JP" altLang="en-US" sz="1600" dirty="0">
              <a:solidFill>
                <a:srgbClr val="00397B"/>
              </a:solidFill>
            </a:endParaRPr>
          </a:p>
        </p:txBody>
      </p:sp>
      <p:cxnSp>
        <p:nvCxnSpPr>
          <p:cNvPr id="122" name="直線矢印コネクタ 121"/>
          <p:cNvCxnSpPr/>
          <p:nvPr/>
        </p:nvCxnSpPr>
        <p:spPr bwMode="auto">
          <a:xfrm flipV="1">
            <a:off x="1949629" y="4257431"/>
            <a:ext cx="738154" cy="9480"/>
          </a:xfrm>
          <a:prstGeom prst="straightConnector1">
            <a:avLst/>
          </a:prstGeom>
          <a:blipFill dpi="0" rotWithShape="0">
            <a:blip r:embed="rId8"/>
            <a:srcRect/>
            <a:tile tx="0" ty="0" sx="100000" sy="100000" flip="none" algn="tl"/>
          </a:blipFill>
          <a:ln w="38100" cap="flat" cmpd="sng" algn="ctr">
            <a:solidFill>
              <a:srgbClr val="2F2F98"/>
            </a:solidFill>
            <a:prstDash val="solid"/>
            <a:round/>
            <a:headEnd type="arrow" w="med" len="med"/>
            <a:tailEnd type="arrow" w="med" len="med"/>
          </a:ln>
          <a:effectLst/>
        </p:spPr>
      </p:cxnSp>
      <p:sp>
        <p:nvSpPr>
          <p:cNvPr id="123" name="テキスト ボックス 122"/>
          <p:cNvSpPr txBox="1"/>
          <p:nvPr/>
        </p:nvSpPr>
        <p:spPr>
          <a:xfrm>
            <a:off x="2052063" y="3814183"/>
            <a:ext cx="533288" cy="338554"/>
          </a:xfrm>
          <a:prstGeom prst="rect">
            <a:avLst/>
          </a:prstGeom>
          <a:noFill/>
        </p:spPr>
        <p:txBody>
          <a:bodyPr wrap="none" rtlCol="0">
            <a:spAutoFit/>
          </a:bodyPr>
          <a:lstStyle/>
          <a:p>
            <a:r>
              <a:rPr kumimoji="1" lang="en-US" altLang="ja-JP" sz="1600" dirty="0" smtClean="0">
                <a:solidFill>
                  <a:srgbClr val="00397B"/>
                </a:solidFill>
              </a:rPr>
              <a:t>S11</a:t>
            </a:r>
            <a:endParaRPr kumimoji="1" lang="ja-JP" altLang="en-US" sz="1600" dirty="0">
              <a:solidFill>
                <a:srgbClr val="00397B"/>
              </a:solidFill>
            </a:endParaRPr>
          </a:p>
        </p:txBody>
      </p:sp>
      <p:cxnSp>
        <p:nvCxnSpPr>
          <p:cNvPr id="125" name="直線矢印コネクタ 124"/>
          <p:cNvCxnSpPr/>
          <p:nvPr/>
        </p:nvCxnSpPr>
        <p:spPr bwMode="auto">
          <a:xfrm flipV="1">
            <a:off x="1958034" y="5610156"/>
            <a:ext cx="738154" cy="9480"/>
          </a:xfrm>
          <a:prstGeom prst="straightConnector1">
            <a:avLst/>
          </a:prstGeom>
          <a:blipFill dpi="0" rotWithShape="0">
            <a:blip r:embed="rId8"/>
            <a:srcRect/>
            <a:tile tx="0" ty="0" sx="100000" sy="100000" flip="none" algn="tl"/>
          </a:blipFill>
          <a:ln w="38100" cap="flat" cmpd="sng" algn="ctr">
            <a:solidFill>
              <a:srgbClr val="2F2F98"/>
            </a:solidFill>
            <a:prstDash val="solid"/>
            <a:round/>
            <a:headEnd type="arrow" w="med" len="med"/>
            <a:tailEnd type="arrow" w="med" len="med"/>
          </a:ln>
          <a:effectLst/>
        </p:spPr>
      </p:cxnSp>
      <p:sp>
        <p:nvSpPr>
          <p:cNvPr id="126" name="テキスト ボックス 125"/>
          <p:cNvSpPr txBox="1"/>
          <p:nvPr/>
        </p:nvSpPr>
        <p:spPr>
          <a:xfrm>
            <a:off x="2001542" y="5166908"/>
            <a:ext cx="651140" cy="338554"/>
          </a:xfrm>
          <a:prstGeom prst="rect">
            <a:avLst/>
          </a:prstGeom>
          <a:noFill/>
        </p:spPr>
        <p:txBody>
          <a:bodyPr wrap="none" rtlCol="0">
            <a:spAutoFit/>
          </a:bodyPr>
          <a:lstStyle/>
          <a:p>
            <a:r>
              <a:rPr kumimoji="1" lang="en-US" altLang="ja-JP" sz="1600" dirty="0" smtClean="0">
                <a:solidFill>
                  <a:srgbClr val="00397B"/>
                </a:solidFill>
              </a:rPr>
              <a:t>S1-U</a:t>
            </a:r>
            <a:endParaRPr kumimoji="1" lang="ja-JP" altLang="en-US" sz="1600" dirty="0">
              <a:solidFill>
                <a:srgbClr val="00397B"/>
              </a:solidFill>
            </a:endParaRPr>
          </a:p>
        </p:txBody>
      </p:sp>
      <p:cxnSp>
        <p:nvCxnSpPr>
          <p:cNvPr id="127" name="直線矢印コネクタ 126"/>
          <p:cNvCxnSpPr/>
          <p:nvPr/>
        </p:nvCxnSpPr>
        <p:spPr bwMode="auto">
          <a:xfrm flipV="1">
            <a:off x="6427836" y="5207863"/>
            <a:ext cx="738154" cy="9480"/>
          </a:xfrm>
          <a:prstGeom prst="straightConnector1">
            <a:avLst/>
          </a:prstGeom>
          <a:blipFill dpi="0" rotWithShape="0">
            <a:blip r:embed="rId8"/>
            <a:srcRect/>
            <a:tile tx="0" ty="0" sx="100000" sy="100000" flip="none" algn="tl"/>
          </a:blipFill>
          <a:ln w="38100" cap="flat" cmpd="sng" algn="ctr">
            <a:solidFill>
              <a:srgbClr val="2F2F98"/>
            </a:solidFill>
            <a:prstDash val="solid"/>
            <a:round/>
            <a:headEnd type="arrow" w="med" len="med"/>
            <a:tailEnd type="arrow" w="med" len="med"/>
          </a:ln>
          <a:effectLst/>
        </p:spPr>
      </p:cxnSp>
      <p:sp>
        <p:nvSpPr>
          <p:cNvPr id="128" name="テキスト ボックス 127"/>
          <p:cNvSpPr txBox="1"/>
          <p:nvPr/>
        </p:nvSpPr>
        <p:spPr>
          <a:xfrm>
            <a:off x="6579547" y="4764615"/>
            <a:ext cx="434735" cy="338554"/>
          </a:xfrm>
          <a:prstGeom prst="rect">
            <a:avLst/>
          </a:prstGeom>
          <a:noFill/>
        </p:spPr>
        <p:txBody>
          <a:bodyPr wrap="none" rtlCol="0">
            <a:spAutoFit/>
          </a:bodyPr>
          <a:lstStyle/>
          <a:p>
            <a:r>
              <a:rPr kumimoji="1" lang="en-US" altLang="ja-JP" sz="1600" dirty="0" smtClean="0">
                <a:solidFill>
                  <a:srgbClr val="00397B"/>
                </a:solidFill>
              </a:rPr>
              <a:t>S5</a:t>
            </a:r>
            <a:endParaRPr kumimoji="1" lang="ja-JP" altLang="en-US" sz="1600" dirty="0">
              <a:solidFill>
                <a:srgbClr val="00397B"/>
              </a:solidFill>
            </a:endParaRPr>
          </a:p>
        </p:txBody>
      </p:sp>
      <p:cxnSp>
        <p:nvCxnSpPr>
          <p:cNvPr id="129" name="直線矢印コネクタ 128"/>
          <p:cNvCxnSpPr/>
          <p:nvPr/>
        </p:nvCxnSpPr>
        <p:spPr bwMode="auto">
          <a:xfrm rot="5400000" flipV="1">
            <a:off x="1213336" y="4862673"/>
            <a:ext cx="738154" cy="9480"/>
          </a:xfrm>
          <a:prstGeom prst="straightConnector1">
            <a:avLst/>
          </a:prstGeom>
          <a:blipFill dpi="0" rotWithShape="0">
            <a:blip r:embed="rId8"/>
            <a:srcRect/>
            <a:tile tx="0" ty="0" sx="100000" sy="100000" flip="none" algn="tl"/>
          </a:blipFill>
          <a:ln w="38100" cap="flat" cmpd="sng" algn="ctr">
            <a:solidFill>
              <a:srgbClr val="2F2F98"/>
            </a:solidFill>
            <a:prstDash val="solid"/>
            <a:round/>
            <a:headEnd type="arrow" w="med" len="med"/>
            <a:tailEnd type="arrow" w="med" len="med"/>
          </a:ln>
          <a:effectLst/>
        </p:spPr>
      </p:cxnSp>
      <p:sp>
        <p:nvSpPr>
          <p:cNvPr id="130" name="テキスト ボックス 129"/>
          <p:cNvSpPr txBox="1"/>
          <p:nvPr/>
        </p:nvSpPr>
        <p:spPr>
          <a:xfrm>
            <a:off x="1620902" y="4683288"/>
            <a:ext cx="982961" cy="338554"/>
          </a:xfrm>
          <a:prstGeom prst="rect">
            <a:avLst/>
          </a:prstGeom>
          <a:noFill/>
        </p:spPr>
        <p:txBody>
          <a:bodyPr wrap="none" rtlCol="0">
            <a:spAutoFit/>
          </a:bodyPr>
          <a:lstStyle/>
          <a:p>
            <a:r>
              <a:rPr kumimoji="1" lang="en-US" altLang="ja-JP" sz="1600" dirty="0" smtClean="0">
                <a:solidFill>
                  <a:srgbClr val="00397B"/>
                </a:solidFill>
              </a:rPr>
              <a:t>S1-MME</a:t>
            </a:r>
            <a:endParaRPr kumimoji="1" lang="ja-JP" altLang="en-US" sz="1600" dirty="0">
              <a:solidFill>
                <a:srgbClr val="00397B"/>
              </a:solidFill>
            </a:endParaRPr>
          </a:p>
        </p:txBody>
      </p:sp>
      <p:sp>
        <p:nvSpPr>
          <p:cNvPr id="131" name="フリーフォーム 130"/>
          <p:cNvSpPr/>
          <p:nvPr/>
        </p:nvSpPr>
        <p:spPr bwMode="auto">
          <a:xfrm>
            <a:off x="3017837" y="4652646"/>
            <a:ext cx="3103563" cy="697394"/>
          </a:xfrm>
          <a:custGeom>
            <a:avLst/>
            <a:gdLst>
              <a:gd name="connsiteX0" fmla="*/ 0 w 3172690"/>
              <a:gd name="connsiteY0" fmla="*/ 750627 h 766336"/>
              <a:gd name="connsiteX1" fmla="*/ 623454 w 3172690"/>
              <a:gd name="connsiteY1" fmla="*/ 667500 h 766336"/>
              <a:gd name="connsiteX2" fmla="*/ 1011381 w 3172690"/>
              <a:gd name="connsiteY2" fmla="*/ 2482 h 766336"/>
              <a:gd name="connsiteX3" fmla="*/ 1246909 w 3172690"/>
              <a:gd name="connsiteY3" fmla="*/ 431973 h 766336"/>
              <a:gd name="connsiteX4" fmla="*/ 1579418 w 3172690"/>
              <a:gd name="connsiteY4" fmla="*/ 182591 h 766336"/>
              <a:gd name="connsiteX5" fmla="*/ 2133600 w 3172690"/>
              <a:gd name="connsiteY5" fmla="*/ 528954 h 766336"/>
              <a:gd name="connsiteX6" fmla="*/ 2382981 w 3172690"/>
              <a:gd name="connsiteY6" fmla="*/ 71754 h 766336"/>
              <a:gd name="connsiteX7" fmla="*/ 2770909 w 3172690"/>
              <a:gd name="connsiteY7" fmla="*/ 556664 h 766336"/>
              <a:gd name="connsiteX8" fmla="*/ 3172690 w 3172690"/>
              <a:gd name="connsiteY8" fmla="*/ 653645 h 766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72690" h="766336">
                <a:moveTo>
                  <a:pt x="0" y="750627"/>
                </a:moveTo>
                <a:cubicBezTo>
                  <a:pt x="227445" y="771409"/>
                  <a:pt x="454891" y="792191"/>
                  <a:pt x="623454" y="667500"/>
                </a:cubicBezTo>
                <a:cubicBezTo>
                  <a:pt x="792017" y="542809"/>
                  <a:pt x="907472" y="41736"/>
                  <a:pt x="1011381" y="2482"/>
                </a:cubicBezTo>
                <a:cubicBezTo>
                  <a:pt x="1115290" y="-36772"/>
                  <a:pt x="1152236" y="401955"/>
                  <a:pt x="1246909" y="431973"/>
                </a:cubicBezTo>
                <a:cubicBezTo>
                  <a:pt x="1341582" y="461991"/>
                  <a:pt x="1431636" y="166428"/>
                  <a:pt x="1579418" y="182591"/>
                </a:cubicBezTo>
                <a:cubicBezTo>
                  <a:pt x="1727200" y="198754"/>
                  <a:pt x="1999673" y="547427"/>
                  <a:pt x="2133600" y="528954"/>
                </a:cubicBezTo>
                <a:cubicBezTo>
                  <a:pt x="2267527" y="510481"/>
                  <a:pt x="2276763" y="67136"/>
                  <a:pt x="2382981" y="71754"/>
                </a:cubicBezTo>
                <a:cubicBezTo>
                  <a:pt x="2489199" y="76372"/>
                  <a:pt x="2639291" y="459682"/>
                  <a:pt x="2770909" y="556664"/>
                </a:cubicBezTo>
                <a:cubicBezTo>
                  <a:pt x="2902527" y="653646"/>
                  <a:pt x="3037608" y="653645"/>
                  <a:pt x="3172690" y="653645"/>
                </a:cubicBezTo>
              </a:path>
            </a:pathLst>
          </a:cu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endParaRPr>
          </a:p>
        </p:txBody>
      </p:sp>
      <p:sp>
        <p:nvSpPr>
          <p:cNvPr id="132" name="フリーフォーム 131"/>
          <p:cNvSpPr/>
          <p:nvPr/>
        </p:nvSpPr>
        <p:spPr bwMode="auto">
          <a:xfrm>
            <a:off x="3017837" y="5349707"/>
            <a:ext cx="3103563" cy="303376"/>
          </a:xfrm>
          <a:custGeom>
            <a:avLst/>
            <a:gdLst>
              <a:gd name="connsiteX0" fmla="*/ 0 w 2978727"/>
              <a:gd name="connsiteY0" fmla="*/ 152652 h 319337"/>
              <a:gd name="connsiteX1" fmla="*/ 637309 w 2978727"/>
              <a:gd name="connsiteY1" fmla="*/ 263489 h 319337"/>
              <a:gd name="connsiteX2" fmla="*/ 969818 w 2978727"/>
              <a:gd name="connsiteY2" fmla="*/ 252 h 319337"/>
              <a:gd name="connsiteX3" fmla="*/ 2050472 w 2978727"/>
              <a:gd name="connsiteY3" fmla="*/ 318907 h 319337"/>
              <a:gd name="connsiteX4" fmla="*/ 2438400 w 2978727"/>
              <a:gd name="connsiteY4" fmla="*/ 69525 h 319337"/>
              <a:gd name="connsiteX5" fmla="*/ 2978727 w 2978727"/>
              <a:gd name="connsiteY5" fmla="*/ 97234 h 319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8727" h="319337">
                <a:moveTo>
                  <a:pt x="0" y="152652"/>
                </a:moveTo>
                <a:cubicBezTo>
                  <a:pt x="237836" y="220770"/>
                  <a:pt x="475673" y="288889"/>
                  <a:pt x="637309" y="263489"/>
                </a:cubicBezTo>
                <a:cubicBezTo>
                  <a:pt x="798945" y="238089"/>
                  <a:pt x="734291" y="-8984"/>
                  <a:pt x="969818" y="252"/>
                </a:cubicBezTo>
                <a:cubicBezTo>
                  <a:pt x="1205345" y="9488"/>
                  <a:pt x="1805708" y="307361"/>
                  <a:pt x="2050472" y="318907"/>
                </a:cubicBezTo>
                <a:cubicBezTo>
                  <a:pt x="2295236" y="330453"/>
                  <a:pt x="2283691" y="106470"/>
                  <a:pt x="2438400" y="69525"/>
                </a:cubicBezTo>
                <a:cubicBezTo>
                  <a:pt x="2593109" y="32579"/>
                  <a:pt x="2785918" y="64906"/>
                  <a:pt x="2978727" y="97234"/>
                </a:cubicBezTo>
              </a:path>
            </a:pathLst>
          </a:custGeom>
          <a:noFill/>
          <a:ln w="254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endParaRPr>
          </a:p>
        </p:txBody>
      </p:sp>
      <p:sp>
        <p:nvSpPr>
          <p:cNvPr id="133" name="フリーフォーム 132"/>
          <p:cNvSpPr/>
          <p:nvPr/>
        </p:nvSpPr>
        <p:spPr bwMode="auto">
          <a:xfrm>
            <a:off x="3034145" y="5569525"/>
            <a:ext cx="3061855" cy="401792"/>
          </a:xfrm>
          <a:custGeom>
            <a:avLst/>
            <a:gdLst>
              <a:gd name="connsiteX0" fmla="*/ 0 w 3061855"/>
              <a:gd name="connsiteY0" fmla="*/ 55418 h 401792"/>
              <a:gd name="connsiteX1" fmla="*/ 1468582 w 3061855"/>
              <a:gd name="connsiteY1" fmla="*/ 387927 h 401792"/>
              <a:gd name="connsiteX2" fmla="*/ 1177637 w 3061855"/>
              <a:gd name="connsiteY2" fmla="*/ 41563 h 401792"/>
              <a:gd name="connsiteX3" fmla="*/ 2369128 w 3061855"/>
              <a:gd name="connsiteY3" fmla="*/ 401781 h 401792"/>
              <a:gd name="connsiteX4" fmla="*/ 2576946 w 3061855"/>
              <a:gd name="connsiteY4" fmla="*/ 27709 h 401792"/>
              <a:gd name="connsiteX5" fmla="*/ 2770910 w 3061855"/>
              <a:gd name="connsiteY5" fmla="*/ 360218 h 401792"/>
              <a:gd name="connsiteX6" fmla="*/ 3061855 w 3061855"/>
              <a:gd name="connsiteY6" fmla="*/ 0 h 40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61855" h="401792">
                <a:moveTo>
                  <a:pt x="0" y="55418"/>
                </a:moveTo>
                <a:cubicBezTo>
                  <a:pt x="636154" y="222827"/>
                  <a:pt x="1272309" y="390236"/>
                  <a:pt x="1468582" y="387927"/>
                </a:cubicBezTo>
                <a:cubicBezTo>
                  <a:pt x="1664855" y="385618"/>
                  <a:pt x="1027546" y="39254"/>
                  <a:pt x="1177637" y="41563"/>
                </a:cubicBezTo>
                <a:cubicBezTo>
                  <a:pt x="1327728" y="43872"/>
                  <a:pt x="2135910" y="404090"/>
                  <a:pt x="2369128" y="401781"/>
                </a:cubicBezTo>
                <a:cubicBezTo>
                  <a:pt x="2602346" y="399472"/>
                  <a:pt x="2509982" y="34636"/>
                  <a:pt x="2576946" y="27709"/>
                </a:cubicBezTo>
                <a:cubicBezTo>
                  <a:pt x="2643910" y="20782"/>
                  <a:pt x="2690092" y="364836"/>
                  <a:pt x="2770910" y="360218"/>
                </a:cubicBezTo>
                <a:cubicBezTo>
                  <a:pt x="2851728" y="355600"/>
                  <a:pt x="2956791" y="177800"/>
                  <a:pt x="3061855" y="0"/>
                </a:cubicBezTo>
              </a:path>
            </a:pathLst>
          </a:custGeom>
          <a:noFill/>
          <a:ln w="254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endParaRPr>
          </a:p>
        </p:txBody>
      </p:sp>
      <p:sp>
        <p:nvSpPr>
          <p:cNvPr id="5" name="Footer Placeholder 4"/>
          <p:cNvSpPr>
            <a:spLocks noGrp="1"/>
          </p:cNvSpPr>
          <p:nvPr>
            <p:ph type="ftr" sz="quarter" idx="10"/>
          </p:nvPr>
        </p:nvSpPr>
        <p:spPr/>
        <p:txBody>
          <a:bodyPr/>
          <a:lstStyle/>
          <a:p>
            <a:pPr>
              <a:defRPr/>
            </a:pPr>
            <a:r>
              <a:rPr lang="en-US" smtClean="0"/>
              <a:t>21-13-0218-00-SAUC      ONF Project for 802.21.1</a:t>
            </a:r>
            <a:endParaRPr lang="en-US" dirty="0"/>
          </a:p>
        </p:txBody>
      </p:sp>
    </p:spTree>
    <p:extLst>
      <p:ext uri="{BB962C8B-B14F-4D97-AF65-F5344CB8AC3E}">
        <p14:creationId xmlns:p14="http://schemas.microsoft.com/office/powerpoint/2010/main" val="214422930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6336" y="228600"/>
            <a:ext cx="7686814" cy="824136"/>
          </a:xfrm>
        </p:spPr>
        <p:txBody>
          <a:bodyPr/>
          <a:lstStyle/>
          <a:p>
            <a:r>
              <a:rPr lang="en-US" dirty="0" smtClean="0"/>
              <a:t>Benefit #1 - Route </a:t>
            </a:r>
            <a:r>
              <a:rPr lang="en-US" dirty="0"/>
              <a:t>optimization between eNB and P-GW</a:t>
            </a:r>
          </a:p>
        </p:txBody>
      </p:sp>
      <p:sp>
        <p:nvSpPr>
          <p:cNvPr id="3" name="Content Placeholder 2"/>
          <p:cNvSpPr>
            <a:spLocks noGrp="1"/>
          </p:cNvSpPr>
          <p:nvPr>
            <p:ph idx="1"/>
          </p:nvPr>
        </p:nvSpPr>
        <p:spPr>
          <a:xfrm>
            <a:off x="457647" y="1285592"/>
            <a:ext cx="8228707" cy="4525118"/>
          </a:xfrm>
        </p:spPr>
        <p:txBody>
          <a:bodyPr/>
          <a:lstStyle/>
          <a:p>
            <a:r>
              <a:rPr lang="en-US" dirty="0" smtClean="0"/>
              <a:t>Current technology w/o SDN</a:t>
            </a:r>
          </a:p>
          <a:p>
            <a:pPr lvl="1"/>
            <a:r>
              <a:rPr lang="en-US" dirty="0"/>
              <a:t>S-GW could be a bottle neck for </a:t>
            </a:r>
            <a:r>
              <a:rPr lang="en-US" dirty="0" smtClean="0"/>
              <a:t>possible user </a:t>
            </a:r>
            <a:r>
              <a:rPr lang="en-US" dirty="0"/>
              <a:t>traffic </a:t>
            </a:r>
            <a:r>
              <a:rPr lang="en-US" dirty="0" smtClean="0"/>
              <a:t>congestion.</a:t>
            </a:r>
          </a:p>
        </p:txBody>
      </p:sp>
      <p:sp>
        <p:nvSpPr>
          <p:cNvPr id="4" name="Slide Number Placeholder 3"/>
          <p:cNvSpPr>
            <a:spLocks noGrp="1"/>
          </p:cNvSpPr>
          <p:nvPr>
            <p:ph type="sldNum" sz="quarter" idx="10"/>
          </p:nvPr>
        </p:nvSpPr>
        <p:spPr/>
        <p:txBody>
          <a:bodyPr/>
          <a:lstStyle/>
          <a:p>
            <a:pPr>
              <a:defRPr/>
            </a:pPr>
            <a:fld id="{C4410A78-FCD3-504F-A7CA-129367DF0A0A}" type="slidenum">
              <a:rPr lang="en-US" smtClean="0">
                <a:solidFill>
                  <a:srgbClr val="000000"/>
                </a:solidFill>
              </a:rPr>
              <a:pPr>
                <a:defRPr/>
              </a:pPr>
              <a:t>7</a:t>
            </a:fld>
            <a:endParaRPr lang="en-US">
              <a:solidFill>
                <a:srgbClr val="000000"/>
              </a:solidFill>
            </a:endParaRPr>
          </a:p>
        </p:txBody>
      </p:sp>
      <p:grpSp>
        <p:nvGrpSpPr>
          <p:cNvPr id="5" name="Group 160"/>
          <p:cNvGrpSpPr>
            <a:grpSpLocks noChangeAspect="1"/>
          </p:cNvGrpSpPr>
          <p:nvPr/>
        </p:nvGrpSpPr>
        <p:grpSpPr bwMode="auto">
          <a:xfrm>
            <a:off x="5543411" y="2541670"/>
            <a:ext cx="1150938" cy="701675"/>
            <a:chOff x="287" y="1751"/>
            <a:chExt cx="601" cy="366"/>
          </a:xfrm>
        </p:grpSpPr>
        <p:grpSp>
          <p:nvGrpSpPr>
            <p:cNvPr id="6" name="Group 161"/>
            <p:cNvGrpSpPr>
              <a:grpSpLocks noChangeAspect="1"/>
            </p:cNvGrpSpPr>
            <p:nvPr/>
          </p:nvGrpSpPr>
          <p:grpSpPr bwMode="auto">
            <a:xfrm>
              <a:off x="287" y="1751"/>
              <a:ext cx="601" cy="366"/>
              <a:chOff x="287" y="1751"/>
              <a:chExt cx="601" cy="366"/>
            </a:xfrm>
          </p:grpSpPr>
          <p:sp>
            <p:nvSpPr>
              <p:cNvPr id="8" name="Freeform 162"/>
              <p:cNvSpPr>
                <a:spLocks noChangeAspect="1"/>
              </p:cNvSpPr>
              <p:nvPr/>
            </p:nvSpPr>
            <p:spPr bwMode="auto">
              <a:xfrm>
                <a:off x="287" y="1751"/>
                <a:ext cx="601" cy="366"/>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gradFill rotWithShape="1">
                <a:gsLst>
                  <a:gs pos="0">
                    <a:srgbClr val="CBDEFF"/>
                  </a:gs>
                  <a:gs pos="100000">
                    <a:srgbClr val="8B95DD"/>
                  </a:gs>
                </a:gsLst>
                <a:lin ang="2700000" scaled="1"/>
              </a:gradFill>
              <a:ln w="3175">
                <a:solidFill>
                  <a:schemeClr val="bg2"/>
                </a:solidFill>
                <a:prstDash val="solid"/>
                <a:round/>
                <a:headEnd/>
                <a:tailEnd/>
              </a:ln>
              <a:effectLst/>
              <a:extLs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sp>
            <p:nvSpPr>
              <p:cNvPr id="9" name="Freeform 163"/>
              <p:cNvSpPr>
                <a:spLocks noChangeAspect="1"/>
              </p:cNvSpPr>
              <p:nvPr/>
            </p:nvSpPr>
            <p:spPr bwMode="auto">
              <a:xfrm>
                <a:off x="316" y="1769"/>
                <a:ext cx="542" cy="331"/>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solidFill>
                <a:srgbClr val="EDF1FD"/>
              </a:solidFill>
              <a:ln>
                <a:noFill/>
              </a:ln>
              <a:effectLst/>
              <a:extLs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grpSp>
        <p:sp>
          <p:nvSpPr>
            <p:cNvPr id="7" name="Freeform 164"/>
            <p:cNvSpPr>
              <a:spLocks noChangeAspect="1"/>
            </p:cNvSpPr>
            <p:nvPr/>
          </p:nvSpPr>
          <p:spPr bwMode="auto">
            <a:xfrm>
              <a:off x="287" y="1751"/>
              <a:ext cx="601" cy="366"/>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noFill/>
            <a:ln>
              <a:noFill/>
            </a:ln>
            <a:effectLst/>
            <a:extLst>
              <a:ext uri="{909E8E84-426E-40DD-AFC4-6F175D3DCCD1}">
                <a14:hiddenFill xmlns:a14="http://schemas.microsoft.com/office/drawing/2010/main">
                  <a:solidFill>
                    <a:srgbClr val="8B95DD"/>
                  </a:solidFill>
                </a14:hiddenFill>
              </a:ex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grpSp>
      <p:sp>
        <p:nvSpPr>
          <p:cNvPr id="10" name="Text Box 172"/>
          <p:cNvSpPr txBox="1">
            <a:spLocks noChangeArrowheads="1"/>
          </p:cNvSpPr>
          <p:nvPr/>
        </p:nvSpPr>
        <p:spPr bwMode="gray">
          <a:xfrm>
            <a:off x="5848211" y="2686133"/>
            <a:ext cx="658813" cy="5254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400"/>
              <a:t>Home</a:t>
            </a:r>
          </a:p>
          <a:p>
            <a:pPr eaLnBrk="1" hangingPunct="1"/>
            <a:r>
              <a:rPr lang="en-US" altLang="ja-JP" sz="1400"/>
              <a:t>PDN</a:t>
            </a:r>
          </a:p>
        </p:txBody>
      </p:sp>
      <p:grpSp>
        <p:nvGrpSpPr>
          <p:cNvPr id="11" name="Group 83"/>
          <p:cNvGrpSpPr>
            <a:grpSpLocks noChangeAspect="1"/>
          </p:cNvGrpSpPr>
          <p:nvPr/>
        </p:nvGrpSpPr>
        <p:grpSpPr bwMode="auto">
          <a:xfrm>
            <a:off x="2770049" y="4326020"/>
            <a:ext cx="1150937" cy="701675"/>
            <a:chOff x="287" y="1751"/>
            <a:chExt cx="601" cy="366"/>
          </a:xfrm>
        </p:grpSpPr>
        <p:grpSp>
          <p:nvGrpSpPr>
            <p:cNvPr id="12" name="Group 84"/>
            <p:cNvGrpSpPr>
              <a:grpSpLocks noChangeAspect="1"/>
            </p:cNvGrpSpPr>
            <p:nvPr/>
          </p:nvGrpSpPr>
          <p:grpSpPr bwMode="auto">
            <a:xfrm>
              <a:off x="287" y="1751"/>
              <a:ext cx="601" cy="366"/>
              <a:chOff x="287" y="1751"/>
              <a:chExt cx="601" cy="366"/>
            </a:xfrm>
          </p:grpSpPr>
          <p:sp>
            <p:nvSpPr>
              <p:cNvPr id="14" name="Freeform 85"/>
              <p:cNvSpPr>
                <a:spLocks noChangeAspect="1"/>
              </p:cNvSpPr>
              <p:nvPr/>
            </p:nvSpPr>
            <p:spPr bwMode="auto">
              <a:xfrm>
                <a:off x="287" y="1751"/>
                <a:ext cx="601" cy="366"/>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gradFill rotWithShape="1">
                <a:gsLst>
                  <a:gs pos="0">
                    <a:srgbClr val="CBDEFF"/>
                  </a:gs>
                  <a:gs pos="100000">
                    <a:srgbClr val="8B95DD"/>
                  </a:gs>
                </a:gsLst>
                <a:lin ang="2700000" scaled="1"/>
              </a:gradFill>
              <a:ln w="3175">
                <a:solidFill>
                  <a:schemeClr val="bg2"/>
                </a:solidFill>
                <a:prstDash val="solid"/>
                <a:round/>
                <a:headEnd/>
                <a:tailEnd/>
              </a:ln>
              <a:effectLst/>
              <a:extLs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sp>
            <p:nvSpPr>
              <p:cNvPr id="15" name="Freeform 86"/>
              <p:cNvSpPr>
                <a:spLocks noChangeAspect="1"/>
              </p:cNvSpPr>
              <p:nvPr/>
            </p:nvSpPr>
            <p:spPr bwMode="auto">
              <a:xfrm>
                <a:off x="316" y="1769"/>
                <a:ext cx="542" cy="331"/>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solidFill>
                <a:srgbClr val="EDF1FD"/>
              </a:solidFill>
              <a:ln>
                <a:noFill/>
              </a:ln>
              <a:effectLst/>
              <a:extLs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grpSp>
        <p:sp>
          <p:nvSpPr>
            <p:cNvPr id="13" name="Freeform 87"/>
            <p:cNvSpPr>
              <a:spLocks noChangeAspect="1"/>
            </p:cNvSpPr>
            <p:nvPr/>
          </p:nvSpPr>
          <p:spPr bwMode="auto">
            <a:xfrm>
              <a:off x="287" y="1751"/>
              <a:ext cx="601" cy="366"/>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noFill/>
            <a:ln>
              <a:noFill/>
            </a:ln>
            <a:effectLst/>
            <a:extLst>
              <a:ext uri="{909E8E84-426E-40DD-AFC4-6F175D3DCCD1}">
                <a14:hiddenFill xmlns:a14="http://schemas.microsoft.com/office/drawing/2010/main">
                  <a:solidFill>
                    <a:srgbClr val="8B95DD"/>
                  </a:solidFill>
                </a14:hiddenFill>
              </a:ex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grpSp>
      <p:sp>
        <p:nvSpPr>
          <p:cNvPr id="30" name="Text Box 63"/>
          <p:cNvSpPr txBox="1">
            <a:spLocks noChangeArrowheads="1"/>
          </p:cNvSpPr>
          <p:nvPr/>
        </p:nvSpPr>
        <p:spPr bwMode="gray">
          <a:xfrm>
            <a:off x="4906824" y="2441658"/>
            <a:ext cx="665162"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en-US" altLang="ja-JP" sz="1400"/>
              <a:t>P-GW</a:t>
            </a:r>
          </a:p>
        </p:txBody>
      </p:sp>
      <p:sp>
        <p:nvSpPr>
          <p:cNvPr id="31" name="Text Box 66"/>
          <p:cNvSpPr txBox="1">
            <a:spLocks noChangeArrowheads="1"/>
          </p:cNvSpPr>
          <p:nvPr/>
        </p:nvSpPr>
        <p:spPr bwMode="gray">
          <a:xfrm>
            <a:off x="1390511" y="3811670"/>
            <a:ext cx="665163"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en-US" altLang="ja-JP" sz="1400"/>
              <a:t>S-GW</a:t>
            </a:r>
          </a:p>
        </p:txBody>
      </p:sp>
      <p:pic>
        <p:nvPicPr>
          <p:cNvPr id="32" name="Picture 19" descr="MCj0429007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3986" y="4527633"/>
            <a:ext cx="306388"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Text Box 20"/>
          <p:cNvSpPr txBox="1">
            <a:spLocks noChangeArrowheads="1"/>
          </p:cNvSpPr>
          <p:nvPr/>
        </p:nvSpPr>
        <p:spPr bwMode="gray">
          <a:xfrm>
            <a:off x="1433374" y="5227720"/>
            <a:ext cx="527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400"/>
              <a:t>eNB</a:t>
            </a:r>
          </a:p>
        </p:txBody>
      </p:sp>
      <p:pic>
        <p:nvPicPr>
          <p:cNvPr id="34" name="Picture 7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69745">
            <a:off x="557074" y="5672220"/>
            <a:ext cx="255587"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Text Box 72"/>
          <p:cNvSpPr txBox="1">
            <a:spLocks noChangeArrowheads="1"/>
          </p:cNvSpPr>
          <p:nvPr/>
        </p:nvSpPr>
        <p:spPr bwMode="gray">
          <a:xfrm>
            <a:off x="792024" y="5981783"/>
            <a:ext cx="4286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400"/>
              <a:t>UE</a:t>
            </a:r>
          </a:p>
        </p:txBody>
      </p:sp>
      <p:cxnSp>
        <p:nvCxnSpPr>
          <p:cNvPr id="36" name="直線コネクタ 151"/>
          <p:cNvCxnSpPr>
            <a:cxnSpLocks noChangeShapeType="1"/>
          </p:cNvCxnSpPr>
          <p:nvPr/>
        </p:nvCxnSpPr>
        <p:spPr bwMode="auto">
          <a:xfrm>
            <a:off x="2303324" y="4206958"/>
            <a:ext cx="300037" cy="234950"/>
          </a:xfrm>
          <a:prstGeom prst="line">
            <a:avLst/>
          </a:prstGeom>
          <a:noFill/>
          <a:ln w="38100" algn="ctr">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cxnSp>
        <p:nvCxnSpPr>
          <p:cNvPr id="37" name="直線コネクタ 152"/>
          <p:cNvCxnSpPr>
            <a:cxnSpLocks noChangeShapeType="1"/>
          </p:cNvCxnSpPr>
          <p:nvPr/>
        </p:nvCxnSpPr>
        <p:spPr bwMode="auto">
          <a:xfrm>
            <a:off x="2590661" y="3932320"/>
            <a:ext cx="2592388" cy="346075"/>
          </a:xfrm>
          <a:prstGeom prst="line">
            <a:avLst/>
          </a:prstGeom>
          <a:noFill/>
          <a:ln w="38100" algn="ctr">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cxnSp>
        <p:nvCxnSpPr>
          <p:cNvPr id="38" name="直線コネクタ 190"/>
          <p:cNvCxnSpPr>
            <a:cxnSpLocks noChangeShapeType="1"/>
            <a:stCxn id="41" idx="0"/>
            <a:endCxn id="42" idx="1"/>
          </p:cNvCxnSpPr>
          <p:nvPr/>
        </p:nvCxnSpPr>
        <p:spPr bwMode="auto">
          <a:xfrm flipV="1">
            <a:off x="779324" y="5318208"/>
            <a:ext cx="509587" cy="266700"/>
          </a:xfrm>
          <a:prstGeom prst="line">
            <a:avLst/>
          </a:prstGeom>
          <a:noFill/>
          <a:ln w="38100" algn="ctr">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cxnSp>
        <p:nvCxnSpPr>
          <p:cNvPr id="39" name="直線コネクタ 191"/>
          <p:cNvCxnSpPr>
            <a:cxnSpLocks noChangeShapeType="1"/>
            <a:stCxn id="41" idx="3"/>
            <a:endCxn id="42" idx="2"/>
          </p:cNvCxnSpPr>
          <p:nvPr/>
        </p:nvCxnSpPr>
        <p:spPr bwMode="auto">
          <a:xfrm flipV="1">
            <a:off x="763449" y="5327733"/>
            <a:ext cx="581025" cy="304800"/>
          </a:xfrm>
          <a:prstGeom prst="line">
            <a:avLst/>
          </a:prstGeom>
          <a:noFill/>
          <a:ln w="38100" algn="ctr">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cxnSp>
        <p:nvCxnSpPr>
          <p:cNvPr id="40" name="直線コネクタ 192"/>
          <p:cNvCxnSpPr>
            <a:cxnSpLocks noChangeShapeType="1"/>
            <a:stCxn id="41" idx="1"/>
            <a:endCxn id="42" idx="0"/>
          </p:cNvCxnSpPr>
          <p:nvPr/>
        </p:nvCxnSpPr>
        <p:spPr bwMode="auto">
          <a:xfrm flipV="1">
            <a:off x="736461" y="5270583"/>
            <a:ext cx="581025" cy="288925"/>
          </a:xfrm>
          <a:prstGeom prst="line">
            <a:avLst/>
          </a:prstGeom>
          <a:noFill/>
          <a:ln w="38100" algn="ctr">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sp>
        <p:nvSpPr>
          <p:cNvPr id="41" name="ひし形 193"/>
          <p:cNvSpPr>
            <a:spLocks noChangeArrowheads="1"/>
          </p:cNvSpPr>
          <p:nvPr/>
        </p:nvSpPr>
        <p:spPr bwMode="auto">
          <a:xfrm rot="4192999">
            <a:off x="711061" y="5564270"/>
            <a:ext cx="76200" cy="63500"/>
          </a:xfrm>
          <a:prstGeom prst="diamond">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
        <p:nvSpPr>
          <p:cNvPr id="42" name="ひし形 194"/>
          <p:cNvSpPr>
            <a:spLocks noChangeArrowheads="1"/>
          </p:cNvSpPr>
          <p:nvPr/>
        </p:nvSpPr>
        <p:spPr bwMode="auto">
          <a:xfrm rot="20131625">
            <a:off x="1285736" y="5267408"/>
            <a:ext cx="90488" cy="63500"/>
          </a:xfrm>
          <a:prstGeom prst="diamond">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cxnSp>
        <p:nvCxnSpPr>
          <p:cNvPr id="43" name="直線コネクタ 252"/>
          <p:cNvCxnSpPr>
            <a:cxnSpLocks noChangeShapeType="1"/>
            <a:stCxn id="46" idx="0"/>
            <a:endCxn id="47" idx="1"/>
          </p:cNvCxnSpPr>
          <p:nvPr/>
        </p:nvCxnSpPr>
        <p:spPr bwMode="auto">
          <a:xfrm flipV="1">
            <a:off x="1407974" y="4162508"/>
            <a:ext cx="750887" cy="266700"/>
          </a:xfrm>
          <a:prstGeom prst="line">
            <a:avLst/>
          </a:prstGeom>
          <a:noFill/>
          <a:ln w="38100" algn="ctr">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cxnSp>
        <p:nvCxnSpPr>
          <p:cNvPr id="44" name="直線コネクタ 253"/>
          <p:cNvCxnSpPr>
            <a:cxnSpLocks noChangeShapeType="1"/>
            <a:stCxn id="46" idx="3"/>
            <a:endCxn id="47" idx="2"/>
          </p:cNvCxnSpPr>
          <p:nvPr/>
        </p:nvCxnSpPr>
        <p:spPr bwMode="auto">
          <a:xfrm flipV="1">
            <a:off x="1392099" y="4172033"/>
            <a:ext cx="820737" cy="303212"/>
          </a:xfrm>
          <a:prstGeom prst="line">
            <a:avLst/>
          </a:prstGeom>
          <a:noFill/>
          <a:ln w="38100" algn="ctr">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cxnSp>
        <p:nvCxnSpPr>
          <p:cNvPr id="45" name="直線コネクタ 254"/>
          <p:cNvCxnSpPr>
            <a:cxnSpLocks noChangeShapeType="1"/>
            <a:stCxn id="46" idx="1"/>
            <a:endCxn id="47" idx="0"/>
          </p:cNvCxnSpPr>
          <p:nvPr/>
        </p:nvCxnSpPr>
        <p:spPr bwMode="auto">
          <a:xfrm flipV="1">
            <a:off x="1365111" y="4114883"/>
            <a:ext cx="822325" cy="288925"/>
          </a:xfrm>
          <a:prstGeom prst="line">
            <a:avLst/>
          </a:prstGeom>
          <a:noFill/>
          <a:ln w="38100" algn="ctr">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sp>
        <p:nvSpPr>
          <p:cNvPr id="46" name="ひし形 255"/>
          <p:cNvSpPr>
            <a:spLocks noChangeArrowheads="1"/>
          </p:cNvSpPr>
          <p:nvPr/>
        </p:nvSpPr>
        <p:spPr bwMode="auto">
          <a:xfrm rot="4192999">
            <a:off x="1340505" y="4407777"/>
            <a:ext cx="77787" cy="63500"/>
          </a:xfrm>
          <a:prstGeom prst="diamond">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
        <p:nvSpPr>
          <p:cNvPr id="47" name="ひし形 256"/>
          <p:cNvSpPr>
            <a:spLocks noChangeArrowheads="1"/>
          </p:cNvSpPr>
          <p:nvPr/>
        </p:nvSpPr>
        <p:spPr bwMode="auto">
          <a:xfrm rot="20131625">
            <a:off x="2154099" y="4111708"/>
            <a:ext cx="92075" cy="63500"/>
          </a:xfrm>
          <a:prstGeom prst="diamond">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
        <p:nvSpPr>
          <p:cNvPr id="55" name="Text Box 159"/>
          <p:cNvSpPr txBox="1">
            <a:spLocks noChangeArrowheads="1"/>
          </p:cNvSpPr>
          <p:nvPr/>
        </p:nvSpPr>
        <p:spPr bwMode="gray">
          <a:xfrm>
            <a:off x="2962136" y="4513345"/>
            <a:ext cx="781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400"/>
              <a:t>Internet</a:t>
            </a:r>
          </a:p>
        </p:txBody>
      </p:sp>
      <p:sp>
        <p:nvSpPr>
          <p:cNvPr id="56" name="Text Box 200"/>
          <p:cNvSpPr txBox="1">
            <a:spLocks noChangeArrowheads="1"/>
          </p:cNvSpPr>
          <p:nvPr/>
        </p:nvSpPr>
        <p:spPr bwMode="gray">
          <a:xfrm>
            <a:off x="2501761" y="4980070"/>
            <a:ext cx="2111375" cy="3095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en-US" altLang="ja-JP" sz="1400"/>
              <a:t>(Ex. SIPTO above RAN)</a:t>
            </a:r>
          </a:p>
        </p:txBody>
      </p:sp>
      <p:sp>
        <p:nvSpPr>
          <p:cNvPr id="57" name="Text Box 203"/>
          <p:cNvSpPr txBox="1">
            <a:spLocks noChangeArrowheads="1"/>
          </p:cNvSpPr>
          <p:nvPr/>
        </p:nvSpPr>
        <p:spPr bwMode="gray">
          <a:xfrm>
            <a:off x="2590661" y="4111708"/>
            <a:ext cx="665163"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en-US" altLang="ja-JP" sz="1400"/>
              <a:t>P-GW</a:t>
            </a:r>
          </a:p>
        </p:txBody>
      </p:sp>
      <p:grpSp>
        <p:nvGrpSpPr>
          <p:cNvPr id="58" name="Group 160"/>
          <p:cNvGrpSpPr>
            <a:grpSpLocks noChangeAspect="1"/>
          </p:cNvGrpSpPr>
          <p:nvPr/>
        </p:nvGrpSpPr>
        <p:grpSpPr bwMode="auto">
          <a:xfrm>
            <a:off x="5524361" y="3910095"/>
            <a:ext cx="1150938" cy="701675"/>
            <a:chOff x="287" y="1751"/>
            <a:chExt cx="601" cy="366"/>
          </a:xfrm>
        </p:grpSpPr>
        <p:grpSp>
          <p:nvGrpSpPr>
            <p:cNvPr id="59" name="Group 161"/>
            <p:cNvGrpSpPr>
              <a:grpSpLocks noChangeAspect="1"/>
            </p:cNvGrpSpPr>
            <p:nvPr/>
          </p:nvGrpSpPr>
          <p:grpSpPr bwMode="auto">
            <a:xfrm>
              <a:off x="287" y="1751"/>
              <a:ext cx="601" cy="366"/>
              <a:chOff x="287" y="1751"/>
              <a:chExt cx="601" cy="366"/>
            </a:xfrm>
          </p:grpSpPr>
          <p:sp>
            <p:nvSpPr>
              <p:cNvPr id="61" name="Freeform 162"/>
              <p:cNvSpPr>
                <a:spLocks noChangeAspect="1"/>
              </p:cNvSpPr>
              <p:nvPr/>
            </p:nvSpPr>
            <p:spPr bwMode="auto">
              <a:xfrm>
                <a:off x="287" y="1751"/>
                <a:ext cx="601" cy="366"/>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gradFill rotWithShape="1">
                <a:gsLst>
                  <a:gs pos="0">
                    <a:srgbClr val="CBDEFF"/>
                  </a:gs>
                  <a:gs pos="100000">
                    <a:srgbClr val="8B95DD"/>
                  </a:gs>
                </a:gsLst>
                <a:lin ang="2700000" scaled="1"/>
              </a:gradFill>
              <a:ln w="3175">
                <a:solidFill>
                  <a:schemeClr val="bg2"/>
                </a:solidFill>
                <a:prstDash val="solid"/>
                <a:round/>
                <a:headEnd/>
                <a:tailEnd/>
              </a:ln>
              <a:effectLst/>
              <a:extLs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sp>
            <p:nvSpPr>
              <p:cNvPr id="62" name="Freeform 163"/>
              <p:cNvSpPr>
                <a:spLocks noChangeAspect="1"/>
              </p:cNvSpPr>
              <p:nvPr/>
            </p:nvSpPr>
            <p:spPr bwMode="auto">
              <a:xfrm>
                <a:off x="316" y="1769"/>
                <a:ext cx="542" cy="331"/>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solidFill>
                <a:srgbClr val="EDF1FD"/>
              </a:solidFill>
              <a:ln>
                <a:noFill/>
              </a:ln>
              <a:effectLst/>
              <a:extLs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grpSp>
        <p:sp>
          <p:nvSpPr>
            <p:cNvPr id="60" name="Freeform 164"/>
            <p:cNvSpPr>
              <a:spLocks noChangeAspect="1"/>
            </p:cNvSpPr>
            <p:nvPr/>
          </p:nvSpPr>
          <p:spPr bwMode="auto">
            <a:xfrm>
              <a:off x="287" y="1751"/>
              <a:ext cx="601" cy="366"/>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noFill/>
            <a:ln>
              <a:noFill/>
            </a:ln>
            <a:effectLst/>
            <a:extLst>
              <a:ext uri="{909E8E84-426E-40DD-AFC4-6F175D3DCCD1}">
                <a14:hiddenFill xmlns:a14="http://schemas.microsoft.com/office/drawing/2010/main">
                  <a:solidFill>
                    <a:srgbClr val="8B95DD"/>
                  </a:solidFill>
                </a14:hiddenFill>
              </a:ex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grpSp>
      <p:sp>
        <p:nvSpPr>
          <p:cNvPr id="70" name="Text Box 172"/>
          <p:cNvSpPr txBox="1">
            <a:spLocks noChangeArrowheads="1"/>
          </p:cNvSpPr>
          <p:nvPr/>
        </p:nvSpPr>
        <p:spPr bwMode="gray">
          <a:xfrm>
            <a:off x="5829161" y="4108533"/>
            <a:ext cx="496888"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400"/>
              <a:t>IMS</a:t>
            </a:r>
          </a:p>
        </p:txBody>
      </p:sp>
      <p:sp>
        <p:nvSpPr>
          <p:cNvPr id="71" name="Text Box 199"/>
          <p:cNvSpPr txBox="1">
            <a:spLocks noChangeArrowheads="1"/>
          </p:cNvSpPr>
          <p:nvPr/>
        </p:nvSpPr>
        <p:spPr bwMode="gray">
          <a:xfrm>
            <a:off x="6745149" y="3962483"/>
            <a:ext cx="1462087" cy="517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en-US" altLang="ja-JP" sz="1400"/>
              <a:t>Semi-distributed</a:t>
            </a:r>
          </a:p>
          <a:p>
            <a:pPr algn="ctr" eaLnBrk="1" hangingPunct="1"/>
            <a:r>
              <a:rPr lang="en-US" altLang="ja-JP" sz="1400"/>
              <a:t>GW (SGi)</a:t>
            </a:r>
          </a:p>
        </p:txBody>
      </p:sp>
      <p:sp>
        <p:nvSpPr>
          <p:cNvPr id="72" name="Text Box 202"/>
          <p:cNvSpPr txBox="1">
            <a:spLocks noChangeArrowheads="1"/>
          </p:cNvSpPr>
          <p:nvPr/>
        </p:nvSpPr>
        <p:spPr bwMode="gray">
          <a:xfrm>
            <a:off x="4613136" y="3916445"/>
            <a:ext cx="665163"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en-US" altLang="ja-JP" sz="1400"/>
              <a:t>P-GW</a:t>
            </a:r>
          </a:p>
        </p:txBody>
      </p:sp>
      <p:sp>
        <p:nvSpPr>
          <p:cNvPr id="73" name="角丸四角形 224"/>
          <p:cNvSpPr>
            <a:spLocks noChangeArrowheads="1"/>
          </p:cNvSpPr>
          <p:nvPr/>
        </p:nvSpPr>
        <p:spPr bwMode="auto">
          <a:xfrm rot="20591184">
            <a:off x="2793861" y="3008395"/>
            <a:ext cx="2257425" cy="661988"/>
          </a:xfrm>
          <a:prstGeom prst="roundRect">
            <a:avLst>
              <a:gd name="adj" fmla="val 16667"/>
            </a:avLst>
          </a:prstGeom>
          <a:solidFill>
            <a:srgbClr val="69B43C">
              <a:alpha val="23921"/>
            </a:srgbClr>
          </a:solidFill>
          <a:ln w="38100">
            <a:solidFill>
              <a:srgbClr val="00B050"/>
            </a:solidFill>
            <a:round/>
            <a:headEnd/>
            <a:tailEnd/>
          </a:ln>
        </p:spPr>
        <p:txBody>
          <a:bodyPr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
        <p:nvSpPr>
          <p:cNvPr id="74" name="Text Box 66"/>
          <p:cNvSpPr txBox="1">
            <a:spLocks noChangeArrowheads="1"/>
          </p:cNvSpPr>
          <p:nvPr/>
        </p:nvSpPr>
        <p:spPr bwMode="gray">
          <a:xfrm rot="20481608">
            <a:off x="2782749" y="3284620"/>
            <a:ext cx="569912" cy="3095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en-US" altLang="ja-JP" sz="1400"/>
              <a:t>GRX</a:t>
            </a:r>
          </a:p>
        </p:txBody>
      </p:sp>
      <p:cxnSp>
        <p:nvCxnSpPr>
          <p:cNvPr id="75" name="直線コネクタ 293"/>
          <p:cNvCxnSpPr>
            <a:cxnSpLocks noChangeShapeType="1"/>
          </p:cNvCxnSpPr>
          <p:nvPr/>
        </p:nvCxnSpPr>
        <p:spPr bwMode="auto">
          <a:xfrm flipV="1">
            <a:off x="2533511" y="2989345"/>
            <a:ext cx="2611438" cy="833438"/>
          </a:xfrm>
          <a:prstGeom prst="line">
            <a:avLst/>
          </a:prstGeom>
          <a:noFill/>
          <a:ln w="38100" algn="ctr">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cxnSp>
        <p:nvCxnSpPr>
          <p:cNvPr id="76" name="直線コネクタ 229"/>
          <p:cNvCxnSpPr>
            <a:cxnSpLocks noChangeShapeType="1"/>
          </p:cNvCxnSpPr>
          <p:nvPr/>
        </p:nvCxnSpPr>
        <p:spPr bwMode="auto">
          <a:xfrm>
            <a:off x="2166799" y="4611770"/>
            <a:ext cx="20637" cy="1674813"/>
          </a:xfrm>
          <a:prstGeom prst="line">
            <a:avLst/>
          </a:prstGeom>
          <a:noFill/>
          <a:ln w="381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cxnSp>
        <p:nvCxnSpPr>
          <p:cNvPr id="77" name="直線コネクタ 306"/>
          <p:cNvCxnSpPr>
            <a:cxnSpLocks noChangeShapeType="1"/>
          </p:cNvCxnSpPr>
          <p:nvPr/>
        </p:nvCxnSpPr>
        <p:spPr bwMode="auto">
          <a:xfrm>
            <a:off x="4606786" y="3841833"/>
            <a:ext cx="0" cy="2463800"/>
          </a:xfrm>
          <a:prstGeom prst="line">
            <a:avLst/>
          </a:prstGeom>
          <a:noFill/>
          <a:ln w="381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cxnSp>
        <p:nvCxnSpPr>
          <p:cNvPr id="78" name="直線コネクタ 313"/>
          <p:cNvCxnSpPr>
            <a:cxnSpLocks noChangeShapeType="1"/>
          </p:cNvCxnSpPr>
          <p:nvPr/>
        </p:nvCxnSpPr>
        <p:spPr bwMode="auto">
          <a:xfrm flipH="1">
            <a:off x="4613136" y="3549733"/>
            <a:ext cx="1114425" cy="292100"/>
          </a:xfrm>
          <a:prstGeom prst="line">
            <a:avLst/>
          </a:prstGeom>
          <a:noFill/>
          <a:ln w="381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cxnSp>
        <p:nvCxnSpPr>
          <p:cNvPr id="79" name="直線コネクタ 316"/>
          <p:cNvCxnSpPr>
            <a:cxnSpLocks noChangeShapeType="1"/>
          </p:cNvCxnSpPr>
          <p:nvPr/>
        </p:nvCxnSpPr>
        <p:spPr bwMode="auto">
          <a:xfrm flipH="1">
            <a:off x="5727561" y="3549733"/>
            <a:ext cx="2768600" cy="0"/>
          </a:xfrm>
          <a:prstGeom prst="line">
            <a:avLst/>
          </a:prstGeom>
          <a:noFill/>
          <a:ln w="381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cxnSp>
        <p:nvCxnSpPr>
          <p:cNvPr id="80" name="直線コネクタ 319"/>
          <p:cNvCxnSpPr>
            <a:cxnSpLocks noChangeShapeType="1"/>
          </p:cNvCxnSpPr>
          <p:nvPr/>
        </p:nvCxnSpPr>
        <p:spPr bwMode="auto">
          <a:xfrm flipH="1">
            <a:off x="5008424" y="2254333"/>
            <a:ext cx="3487737" cy="0"/>
          </a:xfrm>
          <a:prstGeom prst="line">
            <a:avLst/>
          </a:prstGeom>
          <a:noFill/>
          <a:ln w="381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cxnSp>
      <p:sp>
        <p:nvSpPr>
          <p:cNvPr id="81" name="角丸四角形 80"/>
          <p:cNvSpPr/>
          <p:nvPr/>
        </p:nvSpPr>
        <p:spPr bwMode="auto">
          <a:xfrm>
            <a:off x="2476361" y="5327733"/>
            <a:ext cx="1914525" cy="893762"/>
          </a:xfrm>
          <a:prstGeom prst="roundRect">
            <a:avLst/>
          </a:prstGeom>
          <a:solidFill>
            <a:schemeClr val="accent2">
              <a:lumMod val="20000"/>
              <a:lumOff val="80000"/>
            </a:schemeClr>
          </a:solidFill>
          <a:ln>
            <a:noFill/>
          </a:ln>
          <a:effectLst/>
        </p:spPr>
        <p:txBody>
          <a:bodyPr lIns="36000" tIns="180000" rIns="36000" bIns="180000">
            <a:spAutoFit/>
          </a:bodyPr>
          <a:lstStyle/>
          <a:p>
            <a:pPr>
              <a:defRPr/>
            </a:pPr>
            <a:endParaRPr lang="ja-JP" altLang="en-US" sz="1400" dirty="0">
              <a:latin typeface="Arial" charset="0"/>
            </a:endParaRPr>
          </a:p>
        </p:txBody>
      </p:sp>
      <p:sp>
        <p:nvSpPr>
          <p:cNvPr id="82" name="Text Box 66"/>
          <p:cNvSpPr txBox="1">
            <a:spLocks noChangeArrowheads="1"/>
          </p:cNvSpPr>
          <p:nvPr/>
        </p:nvSpPr>
        <p:spPr bwMode="gray">
          <a:xfrm>
            <a:off x="2458899" y="5315033"/>
            <a:ext cx="2003425" cy="955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400"/>
              <a:t>This P-GW should be allocated ex, per city basis, as it should be highly optimized.</a:t>
            </a:r>
          </a:p>
        </p:txBody>
      </p:sp>
      <p:sp>
        <p:nvSpPr>
          <p:cNvPr id="83" name="角丸四角形 82"/>
          <p:cNvSpPr/>
          <p:nvPr/>
        </p:nvSpPr>
        <p:spPr bwMode="auto">
          <a:xfrm>
            <a:off x="5225911" y="4843545"/>
            <a:ext cx="3125788" cy="1290638"/>
          </a:xfrm>
          <a:prstGeom prst="roundRect">
            <a:avLst/>
          </a:prstGeom>
          <a:solidFill>
            <a:schemeClr val="accent2">
              <a:lumMod val="20000"/>
              <a:lumOff val="80000"/>
            </a:schemeClr>
          </a:solidFill>
          <a:ln>
            <a:noFill/>
          </a:ln>
          <a:effectLst/>
        </p:spPr>
        <p:txBody>
          <a:bodyPr lIns="36000" tIns="180000" rIns="36000" bIns="180000">
            <a:spAutoFit/>
          </a:bodyPr>
          <a:lstStyle/>
          <a:p>
            <a:pPr>
              <a:defRPr/>
            </a:pPr>
            <a:endParaRPr lang="ja-JP" altLang="en-US" sz="1400" dirty="0">
              <a:latin typeface="Arial" charset="0"/>
            </a:endParaRPr>
          </a:p>
        </p:txBody>
      </p:sp>
      <p:sp>
        <p:nvSpPr>
          <p:cNvPr id="84" name="Text Box 66"/>
          <p:cNvSpPr txBox="1">
            <a:spLocks noChangeArrowheads="1"/>
          </p:cNvSpPr>
          <p:nvPr/>
        </p:nvSpPr>
        <p:spPr bwMode="gray">
          <a:xfrm>
            <a:off x="5260836" y="4791158"/>
            <a:ext cx="3028950" cy="1387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400"/>
              <a:t>This P-GW could be allocated per county or region.</a:t>
            </a:r>
          </a:p>
          <a:p>
            <a:pPr eaLnBrk="1" hangingPunct="1"/>
            <a:r>
              <a:rPr lang="en-US" altLang="ja-JP" sz="1400"/>
              <a:t>It could be one possible  IMS deployment scenario that a P-CSCF is assigned as the same way as a VLR in CS domain. </a:t>
            </a:r>
          </a:p>
        </p:txBody>
      </p:sp>
      <p:sp>
        <p:nvSpPr>
          <p:cNvPr id="85" name="角丸四角形 84"/>
          <p:cNvSpPr/>
          <p:nvPr/>
        </p:nvSpPr>
        <p:spPr bwMode="auto">
          <a:xfrm>
            <a:off x="6821349" y="2478170"/>
            <a:ext cx="1749425" cy="893763"/>
          </a:xfrm>
          <a:prstGeom prst="roundRect">
            <a:avLst/>
          </a:prstGeom>
          <a:solidFill>
            <a:schemeClr val="accent2">
              <a:lumMod val="20000"/>
              <a:lumOff val="80000"/>
            </a:schemeClr>
          </a:solidFill>
          <a:ln>
            <a:noFill/>
          </a:ln>
          <a:effectLst/>
        </p:spPr>
        <p:txBody>
          <a:bodyPr lIns="36000" tIns="180000" rIns="36000" bIns="180000">
            <a:spAutoFit/>
          </a:bodyPr>
          <a:lstStyle/>
          <a:p>
            <a:pPr>
              <a:defRPr/>
            </a:pPr>
            <a:endParaRPr lang="ja-JP" altLang="en-US" sz="1400" dirty="0">
              <a:latin typeface="Arial" charset="0"/>
            </a:endParaRPr>
          </a:p>
        </p:txBody>
      </p:sp>
      <p:sp>
        <p:nvSpPr>
          <p:cNvPr id="86" name="Text Box 66"/>
          <p:cNvSpPr txBox="1">
            <a:spLocks noChangeArrowheads="1"/>
          </p:cNvSpPr>
          <p:nvPr/>
        </p:nvSpPr>
        <p:spPr bwMode="gray">
          <a:xfrm>
            <a:off x="6911836" y="2521033"/>
            <a:ext cx="1658938" cy="7413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400"/>
              <a:t>This P-GW can be any where in all over the world</a:t>
            </a:r>
          </a:p>
        </p:txBody>
      </p:sp>
      <p:grpSp>
        <p:nvGrpSpPr>
          <p:cNvPr id="88" name="Group 42"/>
          <p:cNvGrpSpPr>
            <a:grpSpLocks noChangeAspect="1"/>
          </p:cNvGrpSpPr>
          <p:nvPr/>
        </p:nvGrpSpPr>
        <p:grpSpPr bwMode="auto">
          <a:xfrm>
            <a:off x="5156493" y="2713936"/>
            <a:ext cx="470216" cy="501916"/>
            <a:chOff x="3440" y="1592"/>
            <a:chExt cx="601" cy="640"/>
          </a:xfrm>
        </p:grpSpPr>
        <p:grpSp>
          <p:nvGrpSpPr>
            <p:cNvPr id="89" name="Group 43"/>
            <p:cNvGrpSpPr>
              <a:grpSpLocks noChangeAspect="1"/>
            </p:cNvGrpSpPr>
            <p:nvPr/>
          </p:nvGrpSpPr>
          <p:grpSpPr bwMode="auto">
            <a:xfrm>
              <a:off x="3440" y="1592"/>
              <a:ext cx="600" cy="640"/>
              <a:chOff x="2730" y="1779"/>
              <a:chExt cx="600" cy="640"/>
            </a:xfrm>
          </p:grpSpPr>
          <p:grpSp>
            <p:nvGrpSpPr>
              <p:cNvPr id="91" name="Group 44"/>
              <p:cNvGrpSpPr>
                <a:grpSpLocks noChangeAspect="1"/>
              </p:cNvGrpSpPr>
              <p:nvPr/>
            </p:nvGrpSpPr>
            <p:grpSpPr bwMode="auto">
              <a:xfrm>
                <a:off x="2730" y="1779"/>
                <a:ext cx="600" cy="640"/>
                <a:chOff x="2580" y="1840"/>
                <a:chExt cx="600" cy="640"/>
              </a:xfrm>
            </p:grpSpPr>
            <p:pic>
              <p:nvPicPr>
                <p:cNvPr id="93" name="Picture 45" descr="立方体_S_青"/>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80" y="1840"/>
                  <a:ext cx="600" cy="640"/>
                </a:xfrm>
                <a:prstGeom prst="rect">
                  <a:avLst/>
                </a:prstGeom>
                <a:noFill/>
                <a:extLst>
                  <a:ext uri="{909E8E84-426E-40DD-AFC4-6F175D3DCCD1}">
                    <a14:hiddenFill xmlns:a14="http://schemas.microsoft.com/office/drawing/2010/main">
                      <a:solidFill>
                        <a:srgbClr val="FFFFFF"/>
                      </a:solidFill>
                    </a14:hiddenFill>
                  </a:ext>
                </a:extLst>
              </p:spPr>
            </p:pic>
            <p:pic>
              <p:nvPicPr>
                <p:cNvPr id="94" name="Picture 46" descr="立方体用"/>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86" y="2016"/>
                  <a:ext cx="440" cy="430"/>
                </a:xfrm>
                <a:prstGeom prst="rect">
                  <a:avLst/>
                </a:prstGeom>
                <a:noFill/>
                <a:extLst>
                  <a:ext uri="{909E8E84-426E-40DD-AFC4-6F175D3DCCD1}">
                    <a14:hiddenFill xmlns:a14="http://schemas.microsoft.com/office/drawing/2010/main">
                      <a:solidFill>
                        <a:srgbClr val="FFFFFF"/>
                      </a:solidFill>
                    </a14:hiddenFill>
                  </a:ext>
                </a:extLst>
              </p:spPr>
            </p:pic>
          </p:grpSp>
          <p:sp>
            <p:nvSpPr>
              <p:cNvPr id="92" name="Freeform 47"/>
              <p:cNvSpPr>
                <a:spLocks noChangeAspect="1"/>
              </p:cNvSpPr>
              <p:nvPr/>
            </p:nvSpPr>
            <p:spPr bwMode="auto">
              <a:xfrm>
                <a:off x="2731" y="1781"/>
                <a:ext cx="599" cy="635"/>
              </a:xfrm>
              <a:custGeom>
                <a:avLst/>
                <a:gdLst>
                  <a:gd name="T0" fmla="*/ 0 w 879"/>
                  <a:gd name="T1" fmla="*/ 870 h 934"/>
                  <a:gd name="T2" fmla="*/ 0 w 879"/>
                  <a:gd name="T3" fmla="*/ 169 h 934"/>
                  <a:gd name="T4" fmla="*/ 245 w 879"/>
                  <a:gd name="T5" fmla="*/ 0 h 934"/>
                  <a:gd name="T6" fmla="*/ 879 w 879"/>
                  <a:gd name="T7" fmla="*/ 64 h 934"/>
                  <a:gd name="T8" fmla="*/ 879 w 879"/>
                  <a:gd name="T9" fmla="*/ 765 h 934"/>
                  <a:gd name="T10" fmla="*/ 638 w 879"/>
                  <a:gd name="T11" fmla="*/ 934 h 934"/>
                  <a:gd name="T12" fmla="*/ 0 w 879"/>
                  <a:gd name="T13" fmla="*/ 870 h 934"/>
                </a:gdLst>
                <a:ahLst/>
                <a:cxnLst>
                  <a:cxn ang="0">
                    <a:pos x="T0" y="T1"/>
                  </a:cxn>
                  <a:cxn ang="0">
                    <a:pos x="T2" y="T3"/>
                  </a:cxn>
                  <a:cxn ang="0">
                    <a:pos x="T4" y="T5"/>
                  </a:cxn>
                  <a:cxn ang="0">
                    <a:pos x="T6" y="T7"/>
                  </a:cxn>
                  <a:cxn ang="0">
                    <a:pos x="T8" y="T9"/>
                  </a:cxn>
                  <a:cxn ang="0">
                    <a:pos x="T10" y="T11"/>
                  </a:cxn>
                  <a:cxn ang="0">
                    <a:pos x="T12" y="T13"/>
                  </a:cxn>
                </a:cxnLst>
                <a:rect l="0" t="0" r="r" b="b"/>
                <a:pathLst>
                  <a:path w="879" h="934">
                    <a:moveTo>
                      <a:pt x="0" y="870"/>
                    </a:moveTo>
                    <a:lnTo>
                      <a:pt x="0" y="169"/>
                    </a:lnTo>
                    <a:lnTo>
                      <a:pt x="245" y="0"/>
                    </a:lnTo>
                    <a:lnTo>
                      <a:pt x="879" y="64"/>
                    </a:lnTo>
                    <a:lnTo>
                      <a:pt x="879" y="765"/>
                    </a:lnTo>
                    <a:lnTo>
                      <a:pt x="638" y="934"/>
                    </a:lnTo>
                    <a:lnTo>
                      <a:pt x="0" y="87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90" name="Freeform 48"/>
            <p:cNvSpPr>
              <a:spLocks noChangeAspect="1"/>
            </p:cNvSpPr>
            <p:nvPr/>
          </p:nvSpPr>
          <p:spPr bwMode="auto">
            <a:xfrm>
              <a:off x="3441" y="1594"/>
              <a:ext cx="600" cy="635"/>
            </a:xfrm>
            <a:custGeom>
              <a:avLst/>
              <a:gdLst>
                <a:gd name="T0" fmla="*/ 354 w 880"/>
                <a:gd name="T1" fmla="*/ 202 h 934"/>
                <a:gd name="T2" fmla="*/ 639 w 880"/>
                <a:gd name="T3" fmla="*/ 583 h 934"/>
                <a:gd name="T4" fmla="*/ 639 w 880"/>
                <a:gd name="T5" fmla="*/ 934 h 934"/>
                <a:gd name="T6" fmla="*/ 333 w 880"/>
                <a:gd name="T7" fmla="*/ 904 h 934"/>
                <a:gd name="T8" fmla="*/ 1 w 880"/>
                <a:gd name="T9" fmla="*/ 870 h 934"/>
                <a:gd name="T10" fmla="*/ 0 w 880"/>
                <a:gd name="T11" fmla="*/ 522 h 934"/>
                <a:gd name="T12" fmla="*/ 1 w 880"/>
                <a:gd name="T13" fmla="*/ 169 h 934"/>
                <a:gd name="T14" fmla="*/ 130 w 880"/>
                <a:gd name="T15" fmla="*/ 81 h 934"/>
                <a:gd name="T16" fmla="*/ 246 w 880"/>
                <a:gd name="T17" fmla="*/ 0 h 934"/>
                <a:gd name="T18" fmla="*/ 546 w 880"/>
                <a:gd name="T19" fmla="*/ 28 h 934"/>
                <a:gd name="T20" fmla="*/ 880 w 880"/>
                <a:gd name="T21" fmla="*/ 64 h 934"/>
                <a:gd name="T22" fmla="*/ 880 w 880"/>
                <a:gd name="T23" fmla="*/ 418 h 934"/>
                <a:gd name="T24" fmla="*/ 880 w 880"/>
                <a:gd name="T25" fmla="*/ 765 h 934"/>
                <a:gd name="T26" fmla="*/ 772 w 880"/>
                <a:gd name="T27" fmla="*/ 841 h 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934">
                  <a:moveTo>
                    <a:pt x="354" y="202"/>
                  </a:moveTo>
                  <a:lnTo>
                    <a:pt x="639" y="583"/>
                  </a:lnTo>
                  <a:lnTo>
                    <a:pt x="639" y="934"/>
                  </a:lnTo>
                  <a:lnTo>
                    <a:pt x="333" y="904"/>
                  </a:lnTo>
                  <a:lnTo>
                    <a:pt x="1" y="870"/>
                  </a:lnTo>
                  <a:lnTo>
                    <a:pt x="0" y="522"/>
                  </a:lnTo>
                  <a:lnTo>
                    <a:pt x="1" y="169"/>
                  </a:lnTo>
                  <a:lnTo>
                    <a:pt x="130" y="81"/>
                  </a:lnTo>
                  <a:lnTo>
                    <a:pt x="246" y="0"/>
                  </a:lnTo>
                  <a:lnTo>
                    <a:pt x="546" y="28"/>
                  </a:lnTo>
                  <a:lnTo>
                    <a:pt x="880" y="64"/>
                  </a:lnTo>
                  <a:lnTo>
                    <a:pt x="880" y="418"/>
                  </a:lnTo>
                  <a:lnTo>
                    <a:pt x="880" y="765"/>
                  </a:lnTo>
                  <a:lnTo>
                    <a:pt x="772" y="8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grpSp>
        <p:nvGrpSpPr>
          <p:cNvPr id="102" name="Group 42"/>
          <p:cNvGrpSpPr>
            <a:grpSpLocks noChangeAspect="1"/>
          </p:cNvGrpSpPr>
          <p:nvPr/>
        </p:nvGrpSpPr>
        <p:grpSpPr bwMode="auto">
          <a:xfrm>
            <a:off x="5199965" y="4017011"/>
            <a:ext cx="470216" cy="501916"/>
            <a:chOff x="3440" y="1592"/>
            <a:chExt cx="601" cy="640"/>
          </a:xfrm>
        </p:grpSpPr>
        <p:grpSp>
          <p:nvGrpSpPr>
            <p:cNvPr id="103" name="Group 43"/>
            <p:cNvGrpSpPr>
              <a:grpSpLocks noChangeAspect="1"/>
            </p:cNvGrpSpPr>
            <p:nvPr/>
          </p:nvGrpSpPr>
          <p:grpSpPr bwMode="auto">
            <a:xfrm>
              <a:off x="3440" y="1592"/>
              <a:ext cx="600" cy="640"/>
              <a:chOff x="2730" y="1779"/>
              <a:chExt cx="600" cy="640"/>
            </a:xfrm>
          </p:grpSpPr>
          <p:grpSp>
            <p:nvGrpSpPr>
              <p:cNvPr id="105" name="Group 44"/>
              <p:cNvGrpSpPr>
                <a:grpSpLocks noChangeAspect="1"/>
              </p:cNvGrpSpPr>
              <p:nvPr/>
            </p:nvGrpSpPr>
            <p:grpSpPr bwMode="auto">
              <a:xfrm>
                <a:off x="2730" y="1779"/>
                <a:ext cx="600" cy="640"/>
                <a:chOff x="2580" y="1840"/>
                <a:chExt cx="600" cy="640"/>
              </a:xfrm>
            </p:grpSpPr>
            <p:pic>
              <p:nvPicPr>
                <p:cNvPr id="107" name="Picture 45" descr="立方体_S_青"/>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80" y="1840"/>
                  <a:ext cx="600" cy="640"/>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46" descr="立方体用"/>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86" y="2016"/>
                  <a:ext cx="440" cy="430"/>
                </a:xfrm>
                <a:prstGeom prst="rect">
                  <a:avLst/>
                </a:prstGeom>
                <a:noFill/>
                <a:extLst>
                  <a:ext uri="{909E8E84-426E-40DD-AFC4-6F175D3DCCD1}">
                    <a14:hiddenFill xmlns:a14="http://schemas.microsoft.com/office/drawing/2010/main">
                      <a:solidFill>
                        <a:srgbClr val="FFFFFF"/>
                      </a:solidFill>
                    </a14:hiddenFill>
                  </a:ext>
                </a:extLst>
              </p:spPr>
            </p:pic>
          </p:grpSp>
          <p:sp>
            <p:nvSpPr>
              <p:cNvPr id="106" name="Freeform 47"/>
              <p:cNvSpPr>
                <a:spLocks noChangeAspect="1"/>
              </p:cNvSpPr>
              <p:nvPr/>
            </p:nvSpPr>
            <p:spPr bwMode="auto">
              <a:xfrm>
                <a:off x="2731" y="1781"/>
                <a:ext cx="599" cy="635"/>
              </a:xfrm>
              <a:custGeom>
                <a:avLst/>
                <a:gdLst>
                  <a:gd name="T0" fmla="*/ 0 w 879"/>
                  <a:gd name="T1" fmla="*/ 870 h 934"/>
                  <a:gd name="T2" fmla="*/ 0 w 879"/>
                  <a:gd name="T3" fmla="*/ 169 h 934"/>
                  <a:gd name="T4" fmla="*/ 245 w 879"/>
                  <a:gd name="T5" fmla="*/ 0 h 934"/>
                  <a:gd name="T6" fmla="*/ 879 w 879"/>
                  <a:gd name="T7" fmla="*/ 64 h 934"/>
                  <a:gd name="T8" fmla="*/ 879 w 879"/>
                  <a:gd name="T9" fmla="*/ 765 h 934"/>
                  <a:gd name="T10" fmla="*/ 638 w 879"/>
                  <a:gd name="T11" fmla="*/ 934 h 934"/>
                  <a:gd name="T12" fmla="*/ 0 w 879"/>
                  <a:gd name="T13" fmla="*/ 870 h 934"/>
                </a:gdLst>
                <a:ahLst/>
                <a:cxnLst>
                  <a:cxn ang="0">
                    <a:pos x="T0" y="T1"/>
                  </a:cxn>
                  <a:cxn ang="0">
                    <a:pos x="T2" y="T3"/>
                  </a:cxn>
                  <a:cxn ang="0">
                    <a:pos x="T4" y="T5"/>
                  </a:cxn>
                  <a:cxn ang="0">
                    <a:pos x="T6" y="T7"/>
                  </a:cxn>
                  <a:cxn ang="0">
                    <a:pos x="T8" y="T9"/>
                  </a:cxn>
                  <a:cxn ang="0">
                    <a:pos x="T10" y="T11"/>
                  </a:cxn>
                  <a:cxn ang="0">
                    <a:pos x="T12" y="T13"/>
                  </a:cxn>
                </a:cxnLst>
                <a:rect l="0" t="0" r="r" b="b"/>
                <a:pathLst>
                  <a:path w="879" h="934">
                    <a:moveTo>
                      <a:pt x="0" y="870"/>
                    </a:moveTo>
                    <a:lnTo>
                      <a:pt x="0" y="169"/>
                    </a:lnTo>
                    <a:lnTo>
                      <a:pt x="245" y="0"/>
                    </a:lnTo>
                    <a:lnTo>
                      <a:pt x="879" y="64"/>
                    </a:lnTo>
                    <a:lnTo>
                      <a:pt x="879" y="765"/>
                    </a:lnTo>
                    <a:lnTo>
                      <a:pt x="638" y="934"/>
                    </a:lnTo>
                    <a:lnTo>
                      <a:pt x="0" y="87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104" name="Freeform 48"/>
            <p:cNvSpPr>
              <a:spLocks noChangeAspect="1"/>
            </p:cNvSpPr>
            <p:nvPr/>
          </p:nvSpPr>
          <p:spPr bwMode="auto">
            <a:xfrm>
              <a:off x="3441" y="1594"/>
              <a:ext cx="600" cy="635"/>
            </a:xfrm>
            <a:custGeom>
              <a:avLst/>
              <a:gdLst>
                <a:gd name="T0" fmla="*/ 354 w 880"/>
                <a:gd name="T1" fmla="*/ 202 h 934"/>
                <a:gd name="T2" fmla="*/ 639 w 880"/>
                <a:gd name="T3" fmla="*/ 583 h 934"/>
                <a:gd name="T4" fmla="*/ 639 w 880"/>
                <a:gd name="T5" fmla="*/ 934 h 934"/>
                <a:gd name="T6" fmla="*/ 333 w 880"/>
                <a:gd name="T7" fmla="*/ 904 h 934"/>
                <a:gd name="T8" fmla="*/ 1 w 880"/>
                <a:gd name="T9" fmla="*/ 870 h 934"/>
                <a:gd name="T10" fmla="*/ 0 w 880"/>
                <a:gd name="T11" fmla="*/ 522 h 934"/>
                <a:gd name="T12" fmla="*/ 1 w 880"/>
                <a:gd name="T13" fmla="*/ 169 h 934"/>
                <a:gd name="T14" fmla="*/ 130 w 880"/>
                <a:gd name="T15" fmla="*/ 81 h 934"/>
                <a:gd name="T16" fmla="*/ 246 w 880"/>
                <a:gd name="T17" fmla="*/ 0 h 934"/>
                <a:gd name="T18" fmla="*/ 546 w 880"/>
                <a:gd name="T19" fmla="*/ 28 h 934"/>
                <a:gd name="T20" fmla="*/ 880 w 880"/>
                <a:gd name="T21" fmla="*/ 64 h 934"/>
                <a:gd name="T22" fmla="*/ 880 w 880"/>
                <a:gd name="T23" fmla="*/ 418 h 934"/>
                <a:gd name="T24" fmla="*/ 880 w 880"/>
                <a:gd name="T25" fmla="*/ 765 h 934"/>
                <a:gd name="T26" fmla="*/ 772 w 880"/>
                <a:gd name="T27" fmla="*/ 841 h 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934">
                  <a:moveTo>
                    <a:pt x="354" y="202"/>
                  </a:moveTo>
                  <a:lnTo>
                    <a:pt x="639" y="583"/>
                  </a:lnTo>
                  <a:lnTo>
                    <a:pt x="639" y="934"/>
                  </a:lnTo>
                  <a:lnTo>
                    <a:pt x="333" y="904"/>
                  </a:lnTo>
                  <a:lnTo>
                    <a:pt x="1" y="870"/>
                  </a:lnTo>
                  <a:lnTo>
                    <a:pt x="0" y="522"/>
                  </a:lnTo>
                  <a:lnTo>
                    <a:pt x="1" y="169"/>
                  </a:lnTo>
                  <a:lnTo>
                    <a:pt x="130" y="81"/>
                  </a:lnTo>
                  <a:lnTo>
                    <a:pt x="246" y="0"/>
                  </a:lnTo>
                  <a:lnTo>
                    <a:pt x="546" y="28"/>
                  </a:lnTo>
                  <a:lnTo>
                    <a:pt x="880" y="64"/>
                  </a:lnTo>
                  <a:lnTo>
                    <a:pt x="880" y="418"/>
                  </a:lnTo>
                  <a:lnTo>
                    <a:pt x="880" y="765"/>
                  </a:lnTo>
                  <a:lnTo>
                    <a:pt x="772" y="8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grpSp>
        <p:nvGrpSpPr>
          <p:cNvPr id="109" name="Group 42"/>
          <p:cNvGrpSpPr>
            <a:grpSpLocks noChangeAspect="1"/>
          </p:cNvGrpSpPr>
          <p:nvPr/>
        </p:nvGrpSpPr>
        <p:grpSpPr bwMode="auto">
          <a:xfrm>
            <a:off x="2506783" y="4376518"/>
            <a:ext cx="470216" cy="501916"/>
            <a:chOff x="3440" y="1592"/>
            <a:chExt cx="601" cy="640"/>
          </a:xfrm>
        </p:grpSpPr>
        <p:grpSp>
          <p:nvGrpSpPr>
            <p:cNvPr id="110" name="Group 43"/>
            <p:cNvGrpSpPr>
              <a:grpSpLocks noChangeAspect="1"/>
            </p:cNvGrpSpPr>
            <p:nvPr/>
          </p:nvGrpSpPr>
          <p:grpSpPr bwMode="auto">
            <a:xfrm>
              <a:off x="3440" y="1592"/>
              <a:ext cx="600" cy="640"/>
              <a:chOff x="2730" y="1779"/>
              <a:chExt cx="600" cy="640"/>
            </a:xfrm>
          </p:grpSpPr>
          <p:grpSp>
            <p:nvGrpSpPr>
              <p:cNvPr id="112" name="Group 44"/>
              <p:cNvGrpSpPr>
                <a:grpSpLocks noChangeAspect="1"/>
              </p:cNvGrpSpPr>
              <p:nvPr/>
            </p:nvGrpSpPr>
            <p:grpSpPr bwMode="auto">
              <a:xfrm>
                <a:off x="2730" y="1779"/>
                <a:ext cx="600" cy="640"/>
                <a:chOff x="2580" y="1840"/>
                <a:chExt cx="600" cy="640"/>
              </a:xfrm>
            </p:grpSpPr>
            <p:pic>
              <p:nvPicPr>
                <p:cNvPr id="114" name="Picture 45" descr="立方体_S_青"/>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80" y="1840"/>
                  <a:ext cx="600" cy="640"/>
                </a:xfrm>
                <a:prstGeom prst="rect">
                  <a:avLst/>
                </a:prstGeom>
                <a:noFill/>
                <a:extLst>
                  <a:ext uri="{909E8E84-426E-40DD-AFC4-6F175D3DCCD1}">
                    <a14:hiddenFill xmlns:a14="http://schemas.microsoft.com/office/drawing/2010/main">
                      <a:solidFill>
                        <a:srgbClr val="FFFFFF"/>
                      </a:solidFill>
                    </a14:hiddenFill>
                  </a:ext>
                </a:extLst>
              </p:spPr>
            </p:pic>
            <p:pic>
              <p:nvPicPr>
                <p:cNvPr id="115" name="Picture 46" descr="立方体用"/>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86" y="2016"/>
                  <a:ext cx="440" cy="430"/>
                </a:xfrm>
                <a:prstGeom prst="rect">
                  <a:avLst/>
                </a:prstGeom>
                <a:noFill/>
                <a:extLst>
                  <a:ext uri="{909E8E84-426E-40DD-AFC4-6F175D3DCCD1}">
                    <a14:hiddenFill xmlns:a14="http://schemas.microsoft.com/office/drawing/2010/main">
                      <a:solidFill>
                        <a:srgbClr val="FFFFFF"/>
                      </a:solidFill>
                    </a14:hiddenFill>
                  </a:ext>
                </a:extLst>
              </p:spPr>
            </p:pic>
          </p:grpSp>
          <p:sp>
            <p:nvSpPr>
              <p:cNvPr id="113" name="Freeform 47"/>
              <p:cNvSpPr>
                <a:spLocks noChangeAspect="1"/>
              </p:cNvSpPr>
              <p:nvPr/>
            </p:nvSpPr>
            <p:spPr bwMode="auto">
              <a:xfrm>
                <a:off x="2731" y="1781"/>
                <a:ext cx="599" cy="635"/>
              </a:xfrm>
              <a:custGeom>
                <a:avLst/>
                <a:gdLst>
                  <a:gd name="T0" fmla="*/ 0 w 879"/>
                  <a:gd name="T1" fmla="*/ 870 h 934"/>
                  <a:gd name="T2" fmla="*/ 0 w 879"/>
                  <a:gd name="T3" fmla="*/ 169 h 934"/>
                  <a:gd name="T4" fmla="*/ 245 w 879"/>
                  <a:gd name="T5" fmla="*/ 0 h 934"/>
                  <a:gd name="T6" fmla="*/ 879 w 879"/>
                  <a:gd name="T7" fmla="*/ 64 h 934"/>
                  <a:gd name="T8" fmla="*/ 879 w 879"/>
                  <a:gd name="T9" fmla="*/ 765 h 934"/>
                  <a:gd name="T10" fmla="*/ 638 w 879"/>
                  <a:gd name="T11" fmla="*/ 934 h 934"/>
                  <a:gd name="T12" fmla="*/ 0 w 879"/>
                  <a:gd name="T13" fmla="*/ 870 h 934"/>
                </a:gdLst>
                <a:ahLst/>
                <a:cxnLst>
                  <a:cxn ang="0">
                    <a:pos x="T0" y="T1"/>
                  </a:cxn>
                  <a:cxn ang="0">
                    <a:pos x="T2" y="T3"/>
                  </a:cxn>
                  <a:cxn ang="0">
                    <a:pos x="T4" y="T5"/>
                  </a:cxn>
                  <a:cxn ang="0">
                    <a:pos x="T6" y="T7"/>
                  </a:cxn>
                  <a:cxn ang="0">
                    <a:pos x="T8" y="T9"/>
                  </a:cxn>
                  <a:cxn ang="0">
                    <a:pos x="T10" y="T11"/>
                  </a:cxn>
                  <a:cxn ang="0">
                    <a:pos x="T12" y="T13"/>
                  </a:cxn>
                </a:cxnLst>
                <a:rect l="0" t="0" r="r" b="b"/>
                <a:pathLst>
                  <a:path w="879" h="934">
                    <a:moveTo>
                      <a:pt x="0" y="870"/>
                    </a:moveTo>
                    <a:lnTo>
                      <a:pt x="0" y="169"/>
                    </a:lnTo>
                    <a:lnTo>
                      <a:pt x="245" y="0"/>
                    </a:lnTo>
                    <a:lnTo>
                      <a:pt x="879" y="64"/>
                    </a:lnTo>
                    <a:lnTo>
                      <a:pt x="879" y="765"/>
                    </a:lnTo>
                    <a:lnTo>
                      <a:pt x="638" y="934"/>
                    </a:lnTo>
                    <a:lnTo>
                      <a:pt x="0" y="87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111" name="Freeform 48"/>
            <p:cNvSpPr>
              <a:spLocks noChangeAspect="1"/>
            </p:cNvSpPr>
            <p:nvPr/>
          </p:nvSpPr>
          <p:spPr bwMode="auto">
            <a:xfrm>
              <a:off x="3441" y="1594"/>
              <a:ext cx="600" cy="635"/>
            </a:xfrm>
            <a:custGeom>
              <a:avLst/>
              <a:gdLst>
                <a:gd name="T0" fmla="*/ 354 w 880"/>
                <a:gd name="T1" fmla="*/ 202 h 934"/>
                <a:gd name="T2" fmla="*/ 639 w 880"/>
                <a:gd name="T3" fmla="*/ 583 h 934"/>
                <a:gd name="T4" fmla="*/ 639 w 880"/>
                <a:gd name="T5" fmla="*/ 934 h 934"/>
                <a:gd name="T6" fmla="*/ 333 w 880"/>
                <a:gd name="T7" fmla="*/ 904 h 934"/>
                <a:gd name="T8" fmla="*/ 1 w 880"/>
                <a:gd name="T9" fmla="*/ 870 h 934"/>
                <a:gd name="T10" fmla="*/ 0 w 880"/>
                <a:gd name="T11" fmla="*/ 522 h 934"/>
                <a:gd name="T12" fmla="*/ 1 w 880"/>
                <a:gd name="T13" fmla="*/ 169 h 934"/>
                <a:gd name="T14" fmla="*/ 130 w 880"/>
                <a:gd name="T15" fmla="*/ 81 h 934"/>
                <a:gd name="T16" fmla="*/ 246 w 880"/>
                <a:gd name="T17" fmla="*/ 0 h 934"/>
                <a:gd name="T18" fmla="*/ 546 w 880"/>
                <a:gd name="T19" fmla="*/ 28 h 934"/>
                <a:gd name="T20" fmla="*/ 880 w 880"/>
                <a:gd name="T21" fmla="*/ 64 h 934"/>
                <a:gd name="T22" fmla="*/ 880 w 880"/>
                <a:gd name="T23" fmla="*/ 418 h 934"/>
                <a:gd name="T24" fmla="*/ 880 w 880"/>
                <a:gd name="T25" fmla="*/ 765 h 934"/>
                <a:gd name="T26" fmla="*/ 772 w 880"/>
                <a:gd name="T27" fmla="*/ 841 h 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934">
                  <a:moveTo>
                    <a:pt x="354" y="202"/>
                  </a:moveTo>
                  <a:lnTo>
                    <a:pt x="639" y="583"/>
                  </a:lnTo>
                  <a:lnTo>
                    <a:pt x="639" y="934"/>
                  </a:lnTo>
                  <a:lnTo>
                    <a:pt x="333" y="904"/>
                  </a:lnTo>
                  <a:lnTo>
                    <a:pt x="1" y="870"/>
                  </a:lnTo>
                  <a:lnTo>
                    <a:pt x="0" y="522"/>
                  </a:lnTo>
                  <a:lnTo>
                    <a:pt x="1" y="169"/>
                  </a:lnTo>
                  <a:lnTo>
                    <a:pt x="130" y="81"/>
                  </a:lnTo>
                  <a:lnTo>
                    <a:pt x="246" y="0"/>
                  </a:lnTo>
                  <a:lnTo>
                    <a:pt x="546" y="28"/>
                  </a:lnTo>
                  <a:lnTo>
                    <a:pt x="880" y="64"/>
                  </a:lnTo>
                  <a:lnTo>
                    <a:pt x="880" y="418"/>
                  </a:lnTo>
                  <a:lnTo>
                    <a:pt x="880" y="765"/>
                  </a:lnTo>
                  <a:lnTo>
                    <a:pt x="772" y="8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grpSp>
        <p:nvGrpSpPr>
          <p:cNvPr id="116" name="Group 35"/>
          <p:cNvGrpSpPr>
            <a:grpSpLocks noChangeAspect="1"/>
          </p:cNvGrpSpPr>
          <p:nvPr/>
        </p:nvGrpSpPr>
        <p:grpSpPr bwMode="auto">
          <a:xfrm>
            <a:off x="2124662" y="3727599"/>
            <a:ext cx="498162" cy="531746"/>
            <a:chOff x="3440" y="1592"/>
            <a:chExt cx="601" cy="640"/>
          </a:xfrm>
        </p:grpSpPr>
        <p:grpSp>
          <p:nvGrpSpPr>
            <p:cNvPr id="117" name="Group 36"/>
            <p:cNvGrpSpPr>
              <a:grpSpLocks noChangeAspect="1"/>
            </p:cNvGrpSpPr>
            <p:nvPr/>
          </p:nvGrpSpPr>
          <p:grpSpPr bwMode="auto">
            <a:xfrm>
              <a:off x="3440" y="1592"/>
              <a:ext cx="600" cy="640"/>
              <a:chOff x="2730" y="1779"/>
              <a:chExt cx="600" cy="640"/>
            </a:xfrm>
          </p:grpSpPr>
          <p:grpSp>
            <p:nvGrpSpPr>
              <p:cNvPr id="119" name="Group 37"/>
              <p:cNvGrpSpPr>
                <a:grpSpLocks noChangeAspect="1"/>
              </p:cNvGrpSpPr>
              <p:nvPr/>
            </p:nvGrpSpPr>
            <p:grpSpPr bwMode="auto">
              <a:xfrm>
                <a:off x="2730" y="1779"/>
                <a:ext cx="600" cy="640"/>
                <a:chOff x="2580" y="1840"/>
                <a:chExt cx="600" cy="640"/>
              </a:xfrm>
            </p:grpSpPr>
            <p:pic>
              <p:nvPicPr>
                <p:cNvPr id="121" name="Picture 38" descr="立方体_S_赤"/>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80" y="1840"/>
                  <a:ext cx="600" cy="640"/>
                </a:xfrm>
                <a:prstGeom prst="rect">
                  <a:avLst/>
                </a:prstGeom>
                <a:noFill/>
                <a:extLst>
                  <a:ext uri="{909E8E84-426E-40DD-AFC4-6F175D3DCCD1}">
                    <a14:hiddenFill xmlns:a14="http://schemas.microsoft.com/office/drawing/2010/main">
                      <a:solidFill>
                        <a:srgbClr val="FFFFFF"/>
                      </a:solidFill>
                    </a14:hiddenFill>
                  </a:ext>
                </a:extLst>
              </p:spPr>
            </p:pic>
            <p:pic>
              <p:nvPicPr>
                <p:cNvPr id="122" name="Picture 39" descr="立方体用"/>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86" y="2016"/>
                  <a:ext cx="440" cy="430"/>
                </a:xfrm>
                <a:prstGeom prst="rect">
                  <a:avLst/>
                </a:prstGeom>
                <a:noFill/>
                <a:extLst>
                  <a:ext uri="{909E8E84-426E-40DD-AFC4-6F175D3DCCD1}">
                    <a14:hiddenFill xmlns:a14="http://schemas.microsoft.com/office/drawing/2010/main">
                      <a:solidFill>
                        <a:srgbClr val="FFFFFF"/>
                      </a:solidFill>
                    </a14:hiddenFill>
                  </a:ext>
                </a:extLst>
              </p:spPr>
            </p:pic>
          </p:grpSp>
          <p:sp>
            <p:nvSpPr>
              <p:cNvPr id="120" name="Freeform 40"/>
              <p:cNvSpPr>
                <a:spLocks noChangeAspect="1"/>
              </p:cNvSpPr>
              <p:nvPr/>
            </p:nvSpPr>
            <p:spPr bwMode="auto">
              <a:xfrm>
                <a:off x="2731" y="1781"/>
                <a:ext cx="599" cy="635"/>
              </a:xfrm>
              <a:custGeom>
                <a:avLst/>
                <a:gdLst>
                  <a:gd name="T0" fmla="*/ 0 w 879"/>
                  <a:gd name="T1" fmla="*/ 870 h 934"/>
                  <a:gd name="T2" fmla="*/ 0 w 879"/>
                  <a:gd name="T3" fmla="*/ 169 h 934"/>
                  <a:gd name="T4" fmla="*/ 245 w 879"/>
                  <a:gd name="T5" fmla="*/ 0 h 934"/>
                  <a:gd name="T6" fmla="*/ 879 w 879"/>
                  <a:gd name="T7" fmla="*/ 64 h 934"/>
                  <a:gd name="T8" fmla="*/ 879 w 879"/>
                  <a:gd name="T9" fmla="*/ 765 h 934"/>
                  <a:gd name="T10" fmla="*/ 638 w 879"/>
                  <a:gd name="T11" fmla="*/ 934 h 934"/>
                  <a:gd name="T12" fmla="*/ 0 w 879"/>
                  <a:gd name="T13" fmla="*/ 870 h 934"/>
                </a:gdLst>
                <a:ahLst/>
                <a:cxnLst>
                  <a:cxn ang="0">
                    <a:pos x="T0" y="T1"/>
                  </a:cxn>
                  <a:cxn ang="0">
                    <a:pos x="T2" y="T3"/>
                  </a:cxn>
                  <a:cxn ang="0">
                    <a:pos x="T4" y="T5"/>
                  </a:cxn>
                  <a:cxn ang="0">
                    <a:pos x="T6" y="T7"/>
                  </a:cxn>
                  <a:cxn ang="0">
                    <a:pos x="T8" y="T9"/>
                  </a:cxn>
                  <a:cxn ang="0">
                    <a:pos x="T10" y="T11"/>
                  </a:cxn>
                  <a:cxn ang="0">
                    <a:pos x="T12" y="T13"/>
                  </a:cxn>
                </a:cxnLst>
                <a:rect l="0" t="0" r="r" b="b"/>
                <a:pathLst>
                  <a:path w="879" h="934">
                    <a:moveTo>
                      <a:pt x="0" y="870"/>
                    </a:moveTo>
                    <a:lnTo>
                      <a:pt x="0" y="169"/>
                    </a:lnTo>
                    <a:lnTo>
                      <a:pt x="245" y="0"/>
                    </a:lnTo>
                    <a:lnTo>
                      <a:pt x="879" y="64"/>
                    </a:lnTo>
                    <a:lnTo>
                      <a:pt x="879" y="765"/>
                    </a:lnTo>
                    <a:lnTo>
                      <a:pt x="638" y="934"/>
                    </a:lnTo>
                    <a:lnTo>
                      <a:pt x="0" y="87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118" name="Freeform 41"/>
            <p:cNvSpPr>
              <a:spLocks noChangeAspect="1"/>
            </p:cNvSpPr>
            <p:nvPr/>
          </p:nvSpPr>
          <p:spPr bwMode="auto">
            <a:xfrm>
              <a:off x="3441" y="1594"/>
              <a:ext cx="600" cy="635"/>
            </a:xfrm>
            <a:custGeom>
              <a:avLst/>
              <a:gdLst>
                <a:gd name="T0" fmla="*/ 354 w 880"/>
                <a:gd name="T1" fmla="*/ 202 h 934"/>
                <a:gd name="T2" fmla="*/ 639 w 880"/>
                <a:gd name="T3" fmla="*/ 583 h 934"/>
                <a:gd name="T4" fmla="*/ 639 w 880"/>
                <a:gd name="T5" fmla="*/ 934 h 934"/>
                <a:gd name="T6" fmla="*/ 333 w 880"/>
                <a:gd name="T7" fmla="*/ 904 h 934"/>
                <a:gd name="T8" fmla="*/ 1 w 880"/>
                <a:gd name="T9" fmla="*/ 870 h 934"/>
                <a:gd name="T10" fmla="*/ 0 w 880"/>
                <a:gd name="T11" fmla="*/ 522 h 934"/>
                <a:gd name="T12" fmla="*/ 1 w 880"/>
                <a:gd name="T13" fmla="*/ 169 h 934"/>
                <a:gd name="T14" fmla="*/ 130 w 880"/>
                <a:gd name="T15" fmla="*/ 81 h 934"/>
                <a:gd name="T16" fmla="*/ 246 w 880"/>
                <a:gd name="T17" fmla="*/ 0 h 934"/>
                <a:gd name="T18" fmla="*/ 546 w 880"/>
                <a:gd name="T19" fmla="*/ 28 h 934"/>
                <a:gd name="T20" fmla="*/ 880 w 880"/>
                <a:gd name="T21" fmla="*/ 64 h 934"/>
                <a:gd name="T22" fmla="*/ 880 w 880"/>
                <a:gd name="T23" fmla="*/ 418 h 934"/>
                <a:gd name="T24" fmla="*/ 880 w 880"/>
                <a:gd name="T25" fmla="*/ 765 h 934"/>
                <a:gd name="T26" fmla="*/ 772 w 880"/>
                <a:gd name="T27" fmla="*/ 841 h 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934">
                  <a:moveTo>
                    <a:pt x="354" y="202"/>
                  </a:moveTo>
                  <a:lnTo>
                    <a:pt x="639" y="583"/>
                  </a:lnTo>
                  <a:lnTo>
                    <a:pt x="639" y="934"/>
                  </a:lnTo>
                  <a:lnTo>
                    <a:pt x="333" y="904"/>
                  </a:lnTo>
                  <a:lnTo>
                    <a:pt x="1" y="870"/>
                  </a:lnTo>
                  <a:lnTo>
                    <a:pt x="0" y="522"/>
                  </a:lnTo>
                  <a:lnTo>
                    <a:pt x="1" y="169"/>
                  </a:lnTo>
                  <a:lnTo>
                    <a:pt x="130" y="81"/>
                  </a:lnTo>
                  <a:lnTo>
                    <a:pt x="246" y="0"/>
                  </a:lnTo>
                  <a:lnTo>
                    <a:pt x="546" y="28"/>
                  </a:lnTo>
                  <a:lnTo>
                    <a:pt x="880" y="64"/>
                  </a:lnTo>
                  <a:lnTo>
                    <a:pt x="880" y="418"/>
                  </a:lnTo>
                  <a:lnTo>
                    <a:pt x="880" y="765"/>
                  </a:lnTo>
                  <a:lnTo>
                    <a:pt x="772" y="8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pic>
        <p:nvPicPr>
          <p:cNvPr id="87" name="図 8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213503" y="3460800"/>
            <a:ext cx="612082" cy="612082"/>
          </a:xfrm>
          <a:prstGeom prst="rect">
            <a:avLst/>
          </a:prstGeom>
        </p:spPr>
      </p:pic>
      <p:sp>
        <p:nvSpPr>
          <p:cNvPr id="16" name="Footer Placeholder 15"/>
          <p:cNvSpPr>
            <a:spLocks noGrp="1"/>
          </p:cNvSpPr>
          <p:nvPr>
            <p:ph type="ftr" sz="quarter" idx="10"/>
          </p:nvPr>
        </p:nvSpPr>
        <p:spPr/>
        <p:txBody>
          <a:bodyPr/>
          <a:lstStyle/>
          <a:p>
            <a:pPr>
              <a:defRPr/>
            </a:pPr>
            <a:r>
              <a:rPr lang="en-US" smtClean="0"/>
              <a:t>21-13-0218-00-SAUC      ONF Project for 802.21.1</a:t>
            </a:r>
            <a:endParaRPr lang="en-US" dirty="0"/>
          </a:p>
        </p:txBody>
      </p:sp>
    </p:spTree>
    <p:extLst>
      <p:ext uri="{BB962C8B-B14F-4D97-AF65-F5344CB8AC3E}">
        <p14:creationId xmlns:p14="http://schemas.microsoft.com/office/powerpoint/2010/main" val="65993168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28600"/>
            <a:ext cx="7649542" cy="824136"/>
          </a:xfrm>
        </p:spPr>
        <p:txBody>
          <a:bodyPr/>
          <a:lstStyle/>
          <a:p>
            <a:r>
              <a:rPr lang="en-US" dirty="0" smtClean="0"/>
              <a:t>Benefit #1 - Route </a:t>
            </a:r>
            <a:r>
              <a:rPr lang="en-US" dirty="0"/>
              <a:t>optimization between eNB and P-GW</a:t>
            </a:r>
          </a:p>
        </p:txBody>
      </p:sp>
      <p:sp>
        <p:nvSpPr>
          <p:cNvPr id="3" name="Content Placeholder 2"/>
          <p:cNvSpPr>
            <a:spLocks noGrp="1"/>
          </p:cNvSpPr>
          <p:nvPr>
            <p:ph idx="1"/>
          </p:nvPr>
        </p:nvSpPr>
        <p:spPr>
          <a:xfrm>
            <a:off x="417166" y="1132439"/>
            <a:ext cx="8228707" cy="4525118"/>
          </a:xfrm>
        </p:spPr>
        <p:txBody>
          <a:bodyPr/>
          <a:lstStyle/>
          <a:p>
            <a:r>
              <a:rPr lang="en-US" dirty="0" smtClean="0"/>
              <a:t>SDN</a:t>
            </a:r>
            <a:r>
              <a:rPr lang="en-US" dirty="0"/>
              <a:t> </a:t>
            </a:r>
            <a:r>
              <a:rPr lang="en-US" dirty="0" smtClean="0"/>
              <a:t>enables</a:t>
            </a:r>
            <a:r>
              <a:rPr lang="en-US" dirty="0" smtClean="0"/>
              <a:t> Efficient </a:t>
            </a:r>
            <a:r>
              <a:rPr lang="en-US" dirty="0" smtClean="0"/>
              <a:t>usage of intra operator network.</a:t>
            </a:r>
          </a:p>
        </p:txBody>
      </p:sp>
      <p:sp>
        <p:nvSpPr>
          <p:cNvPr id="4" name="Slide Number Placeholder 3"/>
          <p:cNvSpPr>
            <a:spLocks noGrp="1"/>
          </p:cNvSpPr>
          <p:nvPr>
            <p:ph type="sldNum" sz="quarter" idx="10"/>
          </p:nvPr>
        </p:nvSpPr>
        <p:spPr/>
        <p:txBody>
          <a:bodyPr/>
          <a:lstStyle/>
          <a:p>
            <a:pPr>
              <a:defRPr/>
            </a:pPr>
            <a:fld id="{C4410A78-FCD3-504F-A7CA-129367DF0A0A}" type="slidenum">
              <a:rPr lang="en-US" smtClean="0">
                <a:solidFill>
                  <a:srgbClr val="000000"/>
                </a:solidFill>
              </a:rPr>
              <a:pPr>
                <a:defRPr/>
              </a:pPr>
              <a:t>8</a:t>
            </a:fld>
            <a:endParaRPr lang="en-US">
              <a:solidFill>
                <a:srgbClr val="000000"/>
              </a:solidFill>
            </a:endParaRPr>
          </a:p>
        </p:txBody>
      </p:sp>
      <p:grpSp>
        <p:nvGrpSpPr>
          <p:cNvPr id="161" name="Group 83"/>
          <p:cNvGrpSpPr>
            <a:grpSpLocks noChangeAspect="1"/>
          </p:cNvGrpSpPr>
          <p:nvPr/>
        </p:nvGrpSpPr>
        <p:grpSpPr bwMode="auto">
          <a:xfrm>
            <a:off x="6063178" y="4371506"/>
            <a:ext cx="1150937" cy="701675"/>
            <a:chOff x="287" y="1751"/>
            <a:chExt cx="601" cy="366"/>
          </a:xfrm>
        </p:grpSpPr>
        <p:grpSp>
          <p:nvGrpSpPr>
            <p:cNvPr id="162" name="Group 84"/>
            <p:cNvGrpSpPr>
              <a:grpSpLocks noChangeAspect="1"/>
            </p:cNvGrpSpPr>
            <p:nvPr/>
          </p:nvGrpSpPr>
          <p:grpSpPr bwMode="auto">
            <a:xfrm>
              <a:off x="287" y="1751"/>
              <a:ext cx="601" cy="366"/>
              <a:chOff x="287" y="1751"/>
              <a:chExt cx="601" cy="366"/>
            </a:xfrm>
          </p:grpSpPr>
          <p:sp>
            <p:nvSpPr>
              <p:cNvPr id="164" name="Freeform 85"/>
              <p:cNvSpPr>
                <a:spLocks noChangeAspect="1"/>
              </p:cNvSpPr>
              <p:nvPr/>
            </p:nvSpPr>
            <p:spPr bwMode="auto">
              <a:xfrm>
                <a:off x="287" y="1751"/>
                <a:ext cx="601" cy="366"/>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gradFill rotWithShape="1">
                <a:gsLst>
                  <a:gs pos="0">
                    <a:srgbClr val="CBDEFF"/>
                  </a:gs>
                  <a:gs pos="100000">
                    <a:srgbClr val="8B95DD"/>
                  </a:gs>
                </a:gsLst>
                <a:lin ang="2700000" scaled="1"/>
              </a:gradFill>
              <a:ln w="3175">
                <a:solidFill>
                  <a:srgbClr val="808080"/>
                </a:solidFill>
                <a:prstDash val="solid"/>
                <a:round/>
                <a:headEnd/>
                <a:tailEnd/>
              </a:ln>
              <a:effectLst/>
              <a:extLs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Text" lastClr="000000"/>
                  </a:solidFill>
                  <a:effectLst/>
                  <a:uLnTx/>
                  <a:uFillTx/>
                  <a:latin typeface="Arial" pitchFamily="34" charset="0"/>
                  <a:ea typeface="ＭＳ Ｐゴシック" pitchFamily="50" charset="-128"/>
                </a:endParaRPr>
              </a:p>
            </p:txBody>
          </p:sp>
          <p:sp>
            <p:nvSpPr>
              <p:cNvPr id="165" name="Freeform 86"/>
              <p:cNvSpPr>
                <a:spLocks noChangeAspect="1"/>
              </p:cNvSpPr>
              <p:nvPr/>
            </p:nvSpPr>
            <p:spPr bwMode="auto">
              <a:xfrm>
                <a:off x="316" y="1769"/>
                <a:ext cx="542" cy="331"/>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solidFill>
                <a:srgbClr val="EDF1FD"/>
              </a:solidFill>
              <a:ln>
                <a:noFill/>
              </a:ln>
              <a:effectLst/>
              <a:extLs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Text" lastClr="000000"/>
                  </a:solidFill>
                  <a:effectLst/>
                  <a:uLnTx/>
                  <a:uFillTx/>
                  <a:latin typeface="Arial" pitchFamily="34" charset="0"/>
                  <a:ea typeface="ＭＳ Ｐゴシック" pitchFamily="50" charset="-128"/>
                </a:endParaRPr>
              </a:p>
            </p:txBody>
          </p:sp>
        </p:grpSp>
        <p:sp>
          <p:nvSpPr>
            <p:cNvPr id="163" name="Freeform 87"/>
            <p:cNvSpPr>
              <a:spLocks noChangeAspect="1"/>
            </p:cNvSpPr>
            <p:nvPr/>
          </p:nvSpPr>
          <p:spPr bwMode="auto">
            <a:xfrm>
              <a:off x="287" y="1751"/>
              <a:ext cx="601" cy="366"/>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noFill/>
            <a:ln>
              <a:noFill/>
            </a:ln>
            <a:effectLst/>
            <a:extLst>
              <a:ext uri="{909E8E84-426E-40DD-AFC4-6F175D3DCCD1}">
                <a14:hiddenFill xmlns:a14="http://schemas.microsoft.com/office/drawing/2010/main">
                  <a:solidFill>
                    <a:srgbClr val="8B95DD"/>
                  </a:solidFill>
                </a14:hiddenFill>
              </a:ex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Text" lastClr="000000"/>
                </a:solidFill>
                <a:effectLst/>
                <a:uLnTx/>
                <a:uFillTx/>
                <a:latin typeface="Arial" pitchFamily="34" charset="0"/>
                <a:ea typeface="ＭＳ Ｐゴシック" pitchFamily="50" charset="-128"/>
              </a:endParaRPr>
            </a:p>
          </p:txBody>
        </p:sp>
      </p:grpSp>
      <p:grpSp>
        <p:nvGrpSpPr>
          <p:cNvPr id="173" name="Group 120"/>
          <p:cNvGrpSpPr>
            <a:grpSpLocks/>
          </p:cNvGrpSpPr>
          <p:nvPr/>
        </p:nvGrpSpPr>
        <p:grpSpPr bwMode="auto">
          <a:xfrm>
            <a:off x="2196585" y="4406431"/>
            <a:ext cx="863600" cy="890588"/>
            <a:chOff x="1383" y="3113"/>
            <a:chExt cx="544" cy="561"/>
          </a:xfrm>
        </p:grpSpPr>
        <p:pic>
          <p:nvPicPr>
            <p:cNvPr id="174" name="Picture 117" descr="MCj0429007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83" y="3113"/>
              <a:ext cx="193"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5" name="Picture 118" descr="MCj0429007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3" y="3249"/>
              <a:ext cx="193"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 name="Picture 119" descr="MCj0429007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34" y="3113"/>
              <a:ext cx="193"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7" name="Text Box 125"/>
          <p:cNvSpPr txBox="1">
            <a:spLocks noChangeArrowheads="1"/>
          </p:cNvSpPr>
          <p:nvPr/>
        </p:nvSpPr>
        <p:spPr bwMode="gray">
          <a:xfrm>
            <a:off x="1548885" y="4693769"/>
            <a:ext cx="527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eNB</a:t>
            </a:r>
          </a:p>
        </p:txBody>
      </p:sp>
      <p:sp>
        <p:nvSpPr>
          <p:cNvPr id="178" name="Text Box 159"/>
          <p:cNvSpPr txBox="1">
            <a:spLocks noChangeArrowheads="1"/>
          </p:cNvSpPr>
          <p:nvPr/>
        </p:nvSpPr>
        <p:spPr bwMode="gray">
          <a:xfrm>
            <a:off x="6225103" y="4569944"/>
            <a:ext cx="781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Internet</a:t>
            </a:r>
          </a:p>
        </p:txBody>
      </p:sp>
      <p:grpSp>
        <p:nvGrpSpPr>
          <p:cNvPr id="179" name="Group 173"/>
          <p:cNvGrpSpPr>
            <a:grpSpLocks noChangeAspect="1"/>
          </p:cNvGrpSpPr>
          <p:nvPr/>
        </p:nvGrpSpPr>
        <p:grpSpPr bwMode="auto">
          <a:xfrm>
            <a:off x="6063178" y="2247431"/>
            <a:ext cx="1150937" cy="701675"/>
            <a:chOff x="287" y="1751"/>
            <a:chExt cx="601" cy="366"/>
          </a:xfrm>
        </p:grpSpPr>
        <p:grpSp>
          <p:nvGrpSpPr>
            <p:cNvPr id="180" name="Group 174"/>
            <p:cNvGrpSpPr>
              <a:grpSpLocks noChangeAspect="1"/>
            </p:cNvGrpSpPr>
            <p:nvPr/>
          </p:nvGrpSpPr>
          <p:grpSpPr bwMode="auto">
            <a:xfrm>
              <a:off x="287" y="1751"/>
              <a:ext cx="601" cy="366"/>
              <a:chOff x="287" y="1751"/>
              <a:chExt cx="601" cy="366"/>
            </a:xfrm>
          </p:grpSpPr>
          <p:sp>
            <p:nvSpPr>
              <p:cNvPr id="182" name="Freeform 175"/>
              <p:cNvSpPr>
                <a:spLocks noChangeAspect="1"/>
              </p:cNvSpPr>
              <p:nvPr/>
            </p:nvSpPr>
            <p:spPr bwMode="auto">
              <a:xfrm>
                <a:off x="287" y="1751"/>
                <a:ext cx="601" cy="366"/>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gradFill rotWithShape="1">
                <a:gsLst>
                  <a:gs pos="0">
                    <a:srgbClr val="CBDEFF"/>
                  </a:gs>
                  <a:gs pos="100000">
                    <a:srgbClr val="8B95DD"/>
                  </a:gs>
                </a:gsLst>
                <a:lin ang="2700000" scaled="1"/>
              </a:gradFill>
              <a:ln w="3175">
                <a:solidFill>
                  <a:srgbClr val="808080"/>
                </a:solidFill>
                <a:prstDash val="solid"/>
                <a:round/>
                <a:headEnd/>
                <a:tailEnd/>
              </a:ln>
              <a:effectLst/>
              <a:extLs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Text" lastClr="000000"/>
                  </a:solidFill>
                  <a:effectLst/>
                  <a:uLnTx/>
                  <a:uFillTx/>
                  <a:latin typeface="Arial" pitchFamily="34" charset="0"/>
                  <a:ea typeface="ＭＳ Ｐゴシック" pitchFamily="50" charset="-128"/>
                </a:endParaRPr>
              </a:p>
            </p:txBody>
          </p:sp>
          <p:sp>
            <p:nvSpPr>
              <p:cNvPr id="183" name="Freeform 176"/>
              <p:cNvSpPr>
                <a:spLocks noChangeAspect="1"/>
              </p:cNvSpPr>
              <p:nvPr/>
            </p:nvSpPr>
            <p:spPr bwMode="auto">
              <a:xfrm>
                <a:off x="316" y="1769"/>
                <a:ext cx="542" cy="331"/>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solidFill>
                <a:srgbClr val="EDF1FD"/>
              </a:solidFill>
              <a:ln>
                <a:noFill/>
              </a:ln>
              <a:effectLst/>
              <a:extLs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Text" lastClr="000000"/>
                  </a:solidFill>
                  <a:effectLst/>
                  <a:uLnTx/>
                  <a:uFillTx/>
                  <a:latin typeface="Arial" pitchFamily="34" charset="0"/>
                  <a:ea typeface="ＭＳ Ｐゴシック" pitchFamily="50" charset="-128"/>
                </a:endParaRPr>
              </a:p>
            </p:txBody>
          </p:sp>
        </p:grpSp>
        <p:sp>
          <p:nvSpPr>
            <p:cNvPr id="181" name="Freeform 177"/>
            <p:cNvSpPr>
              <a:spLocks noChangeAspect="1"/>
            </p:cNvSpPr>
            <p:nvPr/>
          </p:nvSpPr>
          <p:spPr bwMode="auto">
            <a:xfrm>
              <a:off x="287" y="1751"/>
              <a:ext cx="601" cy="366"/>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noFill/>
            <a:ln>
              <a:noFill/>
            </a:ln>
            <a:effectLst/>
            <a:extLst>
              <a:ext uri="{909E8E84-426E-40DD-AFC4-6F175D3DCCD1}">
                <a14:hiddenFill xmlns:a14="http://schemas.microsoft.com/office/drawing/2010/main">
                  <a:solidFill>
                    <a:srgbClr val="8B95DD"/>
                  </a:solidFill>
                </a14:hiddenFill>
              </a:ex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Text" lastClr="000000"/>
                </a:solidFill>
                <a:effectLst/>
                <a:uLnTx/>
                <a:uFillTx/>
                <a:latin typeface="Arial" pitchFamily="34" charset="0"/>
                <a:ea typeface="ＭＳ Ｐゴシック" pitchFamily="50" charset="-128"/>
              </a:endParaRPr>
            </a:p>
          </p:txBody>
        </p:sp>
      </p:grpSp>
      <p:sp>
        <p:nvSpPr>
          <p:cNvPr id="191" name="Text Box 185"/>
          <p:cNvSpPr txBox="1">
            <a:spLocks noChangeArrowheads="1"/>
          </p:cNvSpPr>
          <p:nvPr/>
        </p:nvSpPr>
        <p:spPr bwMode="gray">
          <a:xfrm>
            <a:off x="6291778" y="2360144"/>
            <a:ext cx="654050" cy="517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Home</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PDN</a:t>
            </a:r>
          </a:p>
        </p:txBody>
      </p:sp>
      <p:grpSp>
        <p:nvGrpSpPr>
          <p:cNvPr id="197" name="Group 160"/>
          <p:cNvGrpSpPr>
            <a:grpSpLocks noChangeAspect="1"/>
          </p:cNvGrpSpPr>
          <p:nvPr/>
        </p:nvGrpSpPr>
        <p:grpSpPr bwMode="auto">
          <a:xfrm>
            <a:off x="6063178" y="3255494"/>
            <a:ext cx="1150937" cy="701675"/>
            <a:chOff x="287" y="1751"/>
            <a:chExt cx="601" cy="366"/>
          </a:xfrm>
        </p:grpSpPr>
        <p:grpSp>
          <p:nvGrpSpPr>
            <p:cNvPr id="198" name="Group 161"/>
            <p:cNvGrpSpPr>
              <a:grpSpLocks noChangeAspect="1"/>
            </p:cNvGrpSpPr>
            <p:nvPr/>
          </p:nvGrpSpPr>
          <p:grpSpPr bwMode="auto">
            <a:xfrm>
              <a:off x="287" y="1751"/>
              <a:ext cx="601" cy="366"/>
              <a:chOff x="287" y="1751"/>
              <a:chExt cx="601" cy="366"/>
            </a:xfrm>
          </p:grpSpPr>
          <p:sp>
            <p:nvSpPr>
              <p:cNvPr id="200" name="Freeform 162"/>
              <p:cNvSpPr>
                <a:spLocks noChangeAspect="1"/>
              </p:cNvSpPr>
              <p:nvPr/>
            </p:nvSpPr>
            <p:spPr bwMode="auto">
              <a:xfrm>
                <a:off x="287" y="1751"/>
                <a:ext cx="601" cy="366"/>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gradFill rotWithShape="1">
                <a:gsLst>
                  <a:gs pos="0">
                    <a:srgbClr val="CBDEFF"/>
                  </a:gs>
                  <a:gs pos="100000">
                    <a:srgbClr val="8B95DD"/>
                  </a:gs>
                </a:gsLst>
                <a:lin ang="2700000" scaled="1"/>
              </a:gradFill>
              <a:ln w="3175">
                <a:solidFill>
                  <a:srgbClr val="808080"/>
                </a:solidFill>
                <a:prstDash val="solid"/>
                <a:round/>
                <a:headEnd/>
                <a:tailEnd/>
              </a:ln>
              <a:effectLst/>
              <a:extLs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Text" lastClr="000000"/>
                  </a:solidFill>
                  <a:effectLst/>
                  <a:uLnTx/>
                  <a:uFillTx/>
                  <a:latin typeface="Arial" pitchFamily="34" charset="0"/>
                  <a:ea typeface="ＭＳ Ｐゴシック" pitchFamily="50" charset="-128"/>
                </a:endParaRPr>
              </a:p>
            </p:txBody>
          </p:sp>
          <p:sp>
            <p:nvSpPr>
              <p:cNvPr id="201" name="Freeform 163"/>
              <p:cNvSpPr>
                <a:spLocks noChangeAspect="1"/>
              </p:cNvSpPr>
              <p:nvPr/>
            </p:nvSpPr>
            <p:spPr bwMode="auto">
              <a:xfrm>
                <a:off x="316" y="1769"/>
                <a:ext cx="542" cy="331"/>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solidFill>
                <a:srgbClr val="EDF1FD"/>
              </a:solidFill>
              <a:ln>
                <a:noFill/>
              </a:ln>
              <a:effectLst/>
              <a:extLs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Text" lastClr="000000"/>
                  </a:solidFill>
                  <a:effectLst/>
                  <a:uLnTx/>
                  <a:uFillTx/>
                  <a:latin typeface="Arial" pitchFamily="34" charset="0"/>
                  <a:ea typeface="ＭＳ Ｐゴシック" pitchFamily="50" charset="-128"/>
                </a:endParaRPr>
              </a:p>
            </p:txBody>
          </p:sp>
        </p:grpSp>
        <p:sp>
          <p:nvSpPr>
            <p:cNvPr id="199" name="Freeform 164"/>
            <p:cNvSpPr>
              <a:spLocks noChangeAspect="1"/>
            </p:cNvSpPr>
            <p:nvPr/>
          </p:nvSpPr>
          <p:spPr bwMode="auto">
            <a:xfrm>
              <a:off x="287" y="1751"/>
              <a:ext cx="601" cy="366"/>
            </a:xfrm>
            <a:custGeom>
              <a:avLst/>
              <a:gdLst>
                <a:gd name="T0" fmla="*/ 0 w 3969"/>
                <a:gd name="T1" fmla="*/ 0 h 2420"/>
                <a:gd name="T2" fmla="*/ 0 w 3969"/>
                <a:gd name="T3" fmla="*/ 0 h 2420"/>
                <a:gd name="T4" fmla="*/ 0 w 3969"/>
                <a:gd name="T5" fmla="*/ 0 h 2420"/>
                <a:gd name="T6" fmla="*/ 0 w 3969"/>
                <a:gd name="T7" fmla="*/ 0 h 2420"/>
                <a:gd name="T8" fmla="*/ 0 w 3969"/>
                <a:gd name="T9" fmla="*/ 0 h 2420"/>
                <a:gd name="T10" fmla="*/ 0 w 3969"/>
                <a:gd name="T11" fmla="*/ 0 h 2420"/>
                <a:gd name="T12" fmla="*/ 0 w 3969"/>
                <a:gd name="T13" fmla="*/ 0 h 2420"/>
                <a:gd name="T14" fmla="*/ 0 w 3969"/>
                <a:gd name="T15" fmla="*/ 0 h 2420"/>
                <a:gd name="T16" fmla="*/ 0 w 3969"/>
                <a:gd name="T17" fmla="*/ 0 h 2420"/>
                <a:gd name="T18" fmla="*/ 0 w 3969"/>
                <a:gd name="T19" fmla="*/ 0 h 2420"/>
                <a:gd name="T20" fmla="*/ 0 w 3969"/>
                <a:gd name="T21" fmla="*/ 0 h 2420"/>
                <a:gd name="T22" fmla="*/ 0 w 3969"/>
                <a:gd name="T23" fmla="*/ 0 h 2420"/>
                <a:gd name="T24" fmla="*/ 0 w 3969"/>
                <a:gd name="T25" fmla="*/ 0 h 2420"/>
                <a:gd name="T26" fmla="*/ 0 w 3969"/>
                <a:gd name="T27" fmla="*/ 0 h 2420"/>
                <a:gd name="T28" fmla="*/ 0 w 3969"/>
                <a:gd name="T29" fmla="*/ 0 h 2420"/>
                <a:gd name="T30" fmla="*/ 0 w 3969"/>
                <a:gd name="T31" fmla="*/ 0 h 2420"/>
                <a:gd name="T32" fmla="*/ 0 w 3969"/>
                <a:gd name="T33" fmla="*/ 0 h 2420"/>
                <a:gd name="T34" fmla="*/ 0 w 3969"/>
                <a:gd name="T35" fmla="*/ 0 h 2420"/>
                <a:gd name="T36" fmla="*/ 0 w 3969"/>
                <a:gd name="T37" fmla="*/ 0 h 2420"/>
                <a:gd name="T38" fmla="*/ 0 w 3969"/>
                <a:gd name="T39" fmla="*/ 0 h 2420"/>
                <a:gd name="T40" fmla="*/ 0 w 3969"/>
                <a:gd name="T41" fmla="*/ 0 h 2420"/>
                <a:gd name="T42" fmla="*/ 0 w 3969"/>
                <a:gd name="T43" fmla="*/ 0 h 2420"/>
                <a:gd name="T44" fmla="*/ 0 w 3969"/>
                <a:gd name="T45" fmla="*/ 0 h 2420"/>
                <a:gd name="T46" fmla="*/ 0 w 3969"/>
                <a:gd name="T47" fmla="*/ 0 h 2420"/>
                <a:gd name="T48" fmla="*/ 0 w 3969"/>
                <a:gd name="T49" fmla="*/ 0 h 2420"/>
                <a:gd name="T50" fmla="*/ 0 w 3969"/>
                <a:gd name="T51" fmla="*/ 0 h 2420"/>
                <a:gd name="T52" fmla="*/ 0 w 3969"/>
                <a:gd name="T53" fmla="*/ 0 h 2420"/>
                <a:gd name="T54" fmla="*/ 0 w 3969"/>
                <a:gd name="T55" fmla="*/ 0 h 2420"/>
                <a:gd name="T56" fmla="*/ 0 w 3969"/>
                <a:gd name="T57" fmla="*/ 0 h 2420"/>
                <a:gd name="T58" fmla="*/ 0 w 3969"/>
                <a:gd name="T59" fmla="*/ 0 h 2420"/>
                <a:gd name="T60" fmla="*/ 0 w 3969"/>
                <a:gd name="T61" fmla="*/ 0 h 2420"/>
                <a:gd name="T62" fmla="*/ 0 w 3969"/>
                <a:gd name="T63" fmla="*/ 0 h 2420"/>
                <a:gd name="T64" fmla="*/ 0 w 3969"/>
                <a:gd name="T65" fmla="*/ 0 h 2420"/>
                <a:gd name="T66" fmla="*/ 0 w 3969"/>
                <a:gd name="T67" fmla="*/ 0 h 2420"/>
                <a:gd name="T68" fmla="*/ 0 w 3969"/>
                <a:gd name="T69" fmla="*/ 0 h 24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noFill/>
            <a:ln>
              <a:noFill/>
            </a:ln>
            <a:effectLst/>
            <a:extLst>
              <a:ext uri="{909E8E84-426E-40DD-AFC4-6F175D3DCCD1}">
                <a14:hiddenFill xmlns:a14="http://schemas.microsoft.com/office/drawing/2010/main">
                  <a:solidFill>
                    <a:srgbClr val="8B95DD"/>
                  </a:solidFill>
                </a14:hiddenFill>
              </a:ex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Text" lastClr="000000"/>
                </a:solidFill>
                <a:effectLst/>
                <a:uLnTx/>
                <a:uFillTx/>
                <a:latin typeface="Arial" pitchFamily="34" charset="0"/>
                <a:ea typeface="ＭＳ Ｐゴシック" pitchFamily="50" charset="-128"/>
              </a:endParaRPr>
            </a:p>
          </p:txBody>
        </p:sp>
      </p:grpSp>
      <p:sp>
        <p:nvSpPr>
          <p:cNvPr id="209" name="Text Box 172"/>
          <p:cNvSpPr txBox="1">
            <a:spLocks noChangeArrowheads="1"/>
          </p:cNvSpPr>
          <p:nvPr/>
        </p:nvSpPr>
        <p:spPr bwMode="gray">
          <a:xfrm>
            <a:off x="6367978" y="3453931"/>
            <a:ext cx="496887"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IMS</a:t>
            </a:r>
          </a:p>
        </p:txBody>
      </p:sp>
      <p:sp>
        <p:nvSpPr>
          <p:cNvPr id="210" name="Text Box 198"/>
          <p:cNvSpPr txBox="1">
            <a:spLocks noChangeArrowheads="1"/>
          </p:cNvSpPr>
          <p:nvPr/>
        </p:nvSpPr>
        <p:spPr bwMode="gray">
          <a:xfrm>
            <a:off x="7396678" y="2299819"/>
            <a:ext cx="1204912" cy="517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Home routed</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GW (SGi)</a:t>
            </a:r>
          </a:p>
        </p:txBody>
      </p:sp>
      <p:sp>
        <p:nvSpPr>
          <p:cNvPr id="211" name="Text Box 199"/>
          <p:cNvSpPr txBox="1">
            <a:spLocks noChangeArrowheads="1"/>
          </p:cNvSpPr>
          <p:nvPr/>
        </p:nvSpPr>
        <p:spPr bwMode="gray">
          <a:xfrm>
            <a:off x="7283965" y="3307881"/>
            <a:ext cx="1462088" cy="517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Semi-distributed</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GW (SGi)</a:t>
            </a:r>
          </a:p>
        </p:txBody>
      </p:sp>
      <p:sp>
        <p:nvSpPr>
          <p:cNvPr id="212" name="Text Box 200"/>
          <p:cNvSpPr txBox="1">
            <a:spLocks noChangeArrowheads="1"/>
          </p:cNvSpPr>
          <p:nvPr/>
        </p:nvSpPr>
        <p:spPr bwMode="gray">
          <a:xfrm>
            <a:off x="7145853" y="4536606"/>
            <a:ext cx="1789112" cy="730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Distributed</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GW (SGi)</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(SIPTO above RAN)</a:t>
            </a:r>
          </a:p>
        </p:txBody>
      </p:sp>
      <p:sp>
        <p:nvSpPr>
          <p:cNvPr id="213" name="Text Box 201"/>
          <p:cNvSpPr txBox="1">
            <a:spLocks noChangeArrowheads="1"/>
          </p:cNvSpPr>
          <p:nvPr/>
        </p:nvSpPr>
        <p:spPr bwMode="gray">
          <a:xfrm>
            <a:off x="5650428" y="2931644"/>
            <a:ext cx="665162"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P-GW</a:t>
            </a:r>
          </a:p>
        </p:txBody>
      </p:sp>
      <p:sp>
        <p:nvSpPr>
          <p:cNvPr id="214" name="Text Box 202"/>
          <p:cNvSpPr txBox="1">
            <a:spLocks noChangeArrowheads="1"/>
          </p:cNvSpPr>
          <p:nvPr/>
        </p:nvSpPr>
        <p:spPr bwMode="gray">
          <a:xfrm>
            <a:off x="5650428" y="3958756"/>
            <a:ext cx="665162"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P-GW</a:t>
            </a:r>
          </a:p>
        </p:txBody>
      </p:sp>
      <p:sp>
        <p:nvSpPr>
          <p:cNvPr id="215" name="Text Box 203"/>
          <p:cNvSpPr txBox="1">
            <a:spLocks noChangeArrowheads="1"/>
          </p:cNvSpPr>
          <p:nvPr/>
        </p:nvSpPr>
        <p:spPr bwMode="gray">
          <a:xfrm>
            <a:off x="5650428" y="5109694"/>
            <a:ext cx="665162"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P-GW</a:t>
            </a:r>
          </a:p>
        </p:txBody>
      </p:sp>
      <p:pic>
        <p:nvPicPr>
          <p:cNvPr id="216" name="Picture 20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69745">
            <a:off x="2375973" y="5631981"/>
            <a:ext cx="325437"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7" name="Text Box 210"/>
          <p:cNvSpPr txBox="1">
            <a:spLocks noChangeArrowheads="1"/>
          </p:cNvSpPr>
          <p:nvPr/>
        </p:nvSpPr>
        <p:spPr bwMode="gray">
          <a:xfrm>
            <a:off x="1764785" y="5703419"/>
            <a:ext cx="4286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UE</a:t>
            </a:r>
          </a:p>
        </p:txBody>
      </p:sp>
      <p:sp>
        <p:nvSpPr>
          <p:cNvPr id="233" name="Text Box 237"/>
          <p:cNvSpPr txBox="1">
            <a:spLocks noChangeArrowheads="1"/>
          </p:cNvSpPr>
          <p:nvPr/>
        </p:nvSpPr>
        <p:spPr bwMode="gray">
          <a:xfrm>
            <a:off x="1548885" y="3153894"/>
            <a:ext cx="665163"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rgbClr val="00B4A0"/>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lIns="90000" tIns="46800" rIns="90000" bIns="46800">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srgbClr val="000000"/>
                </a:solidFill>
                <a:effectLst/>
                <a:uLnTx/>
                <a:uFillTx/>
                <a:latin typeface="Arial" pitchFamily="34" charset="0"/>
                <a:ea typeface="ＭＳ Ｐゴシック" pitchFamily="50" charset="-128"/>
              </a:rPr>
              <a:t>MME</a:t>
            </a:r>
          </a:p>
        </p:txBody>
      </p:sp>
      <p:grpSp>
        <p:nvGrpSpPr>
          <p:cNvPr id="235" name="Group 42"/>
          <p:cNvGrpSpPr>
            <a:grpSpLocks noChangeAspect="1"/>
          </p:cNvGrpSpPr>
          <p:nvPr/>
        </p:nvGrpSpPr>
        <p:grpSpPr bwMode="auto">
          <a:xfrm>
            <a:off x="5747901" y="2367948"/>
            <a:ext cx="470216" cy="501916"/>
            <a:chOff x="3440" y="1592"/>
            <a:chExt cx="601" cy="640"/>
          </a:xfrm>
        </p:grpSpPr>
        <p:grpSp>
          <p:nvGrpSpPr>
            <p:cNvPr id="236" name="Group 43"/>
            <p:cNvGrpSpPr>
              <a:grpSpLocks noChangeAspect="1"/>
            </p:cNvGrpSpPr>
            <p:nvPr/>
          </p:nvGrpSpPr>
          <p:grpSpPr bwMode="auto">
            <a:xfrm>
              <a:off x="3440" y="1592"/>
              <a:ext cx="600" cy="640"/>
              <a:chOff x="2730" y="1779"/>
              <a:chExt cx="600" cy="640"/>
            </a:xfrm>
          </p:grpSpPr>
          <p:grpSp>
            <p:nvGrpSpPr>
              <p:cNvPr id="238" name="Group 44"/>
              <p:cNvGrpSpPr>
                <a:grpSpLocks noChangeAspect="1"/>
              </p:cNvGrpSpPr>
              <p:nvPr/>
            </p:nvGrpSpPr>
            <p:grpSpPr bwMode="auto">
              <a:xfrm>
                <a:off x="2730" y="1779"/>
                <a:ext cx="600" cy="640"/>
                <a:chOff x="2580" y="1840"/>
                <a:chExt cx="600" cy="640"/>
              </a:xfrm>
            </p:grpSpPr>
            <p:pic>
              <p:nvPicPr>
                <p:cNvPr id="240" name="Picture 45" descr="立方体_S_青"/>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80" y="1840"/>
                  <a:ext cx="600" cy="640"/>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6" descr="立方体用"/>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86" y="2016"/>
                  <a:ext cx="440" cy="430"/>
                </a:xfrm>
                <a:prstGeom prst="rect">
                  <a:avLst/>
                </a:prstGeom>
                <a:noFill/>
                <a:extLst>
                  <a:ext uri="{909E8E84-426E-40DD-AFC4-6F175D3DCCD1}">
                    <a14:hiddenFill xmlns:a14="http://schemas.microsoft.com/office/drawing/2010/main">
                      <a:solidFill>
                        <a:srgbClr val="FFFFFF"/>
                      </a:solidFill>
                    </a14:hiddenFill>
                  </a:ext>
                </a:extLst>
              </p:spPr>
            </p:pic>
          </p:grpSp>
          <p:sp>
            <p:nvSpPr>
              <p:cNvPr id="239" name="Freeform 47"/>
              <p:cNvSpPr>
                <a:spLocks noChangeAspect="1"/>
              </p:cNvSpPr>
              <p:nvPr/>
            </p:nvSpPr>
            <p:spPr bwMode="auto">
              <a:xfrm>
                <a:off x="2731" y="1781"/>
                <a:ext cx="599" cy="635"/>
              </a:xfrm>
              <a:custGeom>
                <a:avLst/>
                <a:gdLst>
                  <a:gd name="T0" fmla="*/ 0 w 879"/>
                  <a:gd name="T1" fmla="*/ 870 h 934"/>
                  <a:gd name="T2" fmla="*/ 0 w 879"/>
                  <a:gd name="T3" fmla="*/ 169 h 934"/>
                  <a:gd name="T4" fmla="*/ 245 w 879"/>
                  <a:gd name="T5" fmla="*/ 0 h 934"/>
                  <a:gd name="T6" fmla="*/ 879 w 879"/>
                  <a:gd name="T7" fmla="*/ 64 h 934"/>
                  <a:gd name="T8" fmla="*/ 879 w 879"/>
                  <a:gd name="T9" fmla="*/ 765 h 934"/>
                  <a:gd name="T10" fmla="*/ 638 w 879"/>
                  <a:gd name="T11" fmla="*/ 934 h 934"/>
                  <a:gd name="T12" fmla="*/ 0 w 879"/>
                  <a:gd name="T13" fmla="*/ 870 h 934"/>
                </a:gdLst>
                <a:ahLst/>
                <a:cxnLst>
                  <a:cxn ang="0">
                    <a:pos x="T0" y="T1"/>
                  </a:cxn>
                  <a:cxn ang="0">
                    <a:pos x="T2" y="T3"/>
                  </a:cxn>
                  <a:cxn ang="0">
                    <a:pos x="T4" y="T5"/>
                  </a:cxn>
                  <a:cxn ang="0">
                    <a:pos x="T6" y="T7"/>
                  </a:cxn>
                  <a:cxn ang="0">
                    <a:pos x="T8" y="T9"/>
                  </a:cxn>
                  <a:cxn ang="0">
                    <a:pos x="T10" y="T11"/>
                  </a:cxn>
                  <a:cxn ang="0">
                    <a:pos x="T12" y="T13"/>
                  </a:cxn>
                </a:cxnLst>
                <a:rect l="0" t="0" r="r" b="b"/>
                <a:pathLst>
                  <a:path w="879" h="934">
                    <a:moveTo>
                      <a:pt x="0" y="870"/>
                    </a:moveTo>
                    <a:lnTo>
                      <a:pt x="0" y="169"/>
                    </a:lnTo>
                    <a:lnTo>
                      <a:pt x="245" y="0"/>
                    </a:lnTo>
                    <a:lnTo>
                      <a:pt x="879" y="64"/>
                    </a:lnTo>
                    <a:lnTo>
                      <a:pt x="879" y="765"/>
                    </a:lnTo>
                    <a:lnTo>
                      <a:pt x="638" y="934"/>
                    </a:lnTo>
                    <a:lnTo>
                      <a:pt x="0" y="87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237" name="Freeform 48"/>
            <p:cNvSpPr>
              <a:spLocks noChangeAspect="1"/>
            </p:cNvSpPr>
            <p:nvPr/>
          </p:nvSpPr>
          <p:spPr bwMode="auto">
            <a:xfrm>
              <a:off x="3441" y="1594"/>
              <a:ext cx="600" cy="635"/>
            </a:xfrm>
            <a:custGeom>
              <a:avLst/>
              <a:gdLst>
                <a:gd name="T0" fmla="*/ 354 w 880"/>
                <a:gd name="T1" fmla="*/ 202 h 934"/>
                <a:gd name="T2" fmla="*/ 639 w 880"/>
                <a:gd name="T3" fmla="*/ 583 h 934"/>
                <a:gd name="T4" fmla="*/ 639 w 880"/>
                <a:gd name="T5" fmla="*/ 934 h 934"/>
                <a:gd name="T6" fmla="*/ 333 w 880"/>
                <a:gd name="T7" fmla="*/ 904 h 934"/>
                <a:gd name="T8" fmla="*/ 1 w 880"/>
                <a:gd name="T9" fmla="*/ 870 h 934"/>
                <a:gd name="T10" fmla="*/ 0 w 880"/>
                <a:gd name="T11" fmla="*/ 522 h 934"/>
                <a:gd name="T12" fmla="*/ 1 w 880"/>
                <a:gd name="T13" fmla="*/ 169 h 934"/>
                <a:gd name="T14" fmla="*/ 130 w 880"/>
                <a:gd name="T15" fmla="*/ 81 h 934"/>
                <a:gd name="T16" fmla="*/ 246 w 880"/>
                <a:gd name="T17" fmla="*/ 0 h 934"/>
                <a:gd name="T18" fmla="*/ 546 w 880"/>
                <a:gd name="T19" fmla="*/ 28 h 934"/>
                <a:gd name="T20" fmla="*/ 880 w 880"/>
                <a:gd name="T21" fmla="*/ 64 h 934"/>
                <a:gd name="T22" fmla="*/ 880 w 880"/>
                <a:gd name="T23" fmla="*/ 418 h 934"/>
                <a:gd name="T24" fmla="*/ 880 w 880"/>
                <a:gd name="T25" fmla="*/ 765 h 934"/>
                <a:gd name="T26" fmla="*/ 772 w 880"/>
                <a:gd name="T27" fmla="*/ 841 h 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934">
                  <a:moveTo>
                    <a:pt x="354" y="202"/>
                  </a:moveTo>
                  <a:lnTo>
                    <a:pt x="639" y="583"/>
                  </a:lnTo>
                  <a:lnTo>
                    <a:pt x="639" y="934"/>
                  </a:lnTo>
                  <a:lnTo>
                    <a:pt x="333" y="904"/>
                  </a:lnTo>
                  <a:lnTo>
                    <a:pt x="1" y="870"/>
                  </a:lnTo>
                  <a:lnTo>
                    <a:pt x="0" y="522"/>
                  </a:lnTo>
                  <a:lnTo>
                    <a:pt x="1" y="169"/>
                  </a:lnTo>
                  <a:lnTo>
                    <a:pt x="130" y="81"/>
                  </a:lnTo>
                  <a:lnTo>
                    <a:pt x="246" y="0"/>
                  </a:lnTo>
                  <a:lnTo>
                    <a:pt x="546" y="28"/>
                  </a:lnTo>
                  <a:lnTo>
                    <a:pt x="880" y="64"/>
                  </a:lnTo>
                  <a:lnTo>
                    <a:pt x="880" y="418"/>
                  </a:lnTo>
                  <a:lnTo>
                    <a:pt x="880" y="765"/>
                  </a:lnTo>
                  <a:lnTo>
                    <a:pt x="772" y="8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grpSp>
        <p:nvGrpSpPr>
          <p:cNvPr id="249" name="Group 42"/>
          <p:cNvGrpSpPr>
            <a:grpSpLocks noChangeAspect="1"/>
          </p:cNvGrpSpPr>
          <p:nvPr/>
        </p:nvGrpSpPr>
        <p:grpSpPr bwMode="auto">
          <a:xfrm>
            <a:off x="5735260" y="3428422"/>
            <a:ext cx="470216" cy="501916"/>
            <a:chOff x="3440" y="1592"/>
            <a:chExt cx="601" cy="640"/>
          </a:xfrm>
        </p:grpSpPr>
        <p:grpSp>
          <p:nvGrpSpPr>
            <p:cNvPr id="250" name="Group 43"/>
            <p:cNvGrpSpPr>
              <a:grpSpLocks noChangeAspect="1"/>
            </p:cNvGrpSpPr>
            <p:nvPr/>
          </p:nvGrpSpPr>
          <p:grpSpPr bwMode="auto">
            <a:xfrm>
              <a:off x="3440" y="1592"/>
              <a:ext cx="600" cy="640"/>
              <a:chOff x="2730" y="1779"/>
              <a:chExt cx="600" cy="640"/>
            </a:xfrm>
          </p:grpSpPr>
          <p:grpSp>
            <p:nvGrpSpPr>
              <p:cNvPr id="252" name="Group 44"/>
              <p:cNvGrpSpPr>
                <a:grpSpLocks noChangeAspect="1"/>
              </p:cNvGrpSpPr>
              <p:nvPr/>
            </p:nvGrpSpPr>
            <p:grpSpPr bwMode="auto">
              <a:xfrm>
                <a:off x="2730" y="1779"/>
                <a:ext cx="600" cy="640"/>
                <a:chOff x="2580" y="1840"/>
                <a:chExt cx="600" cy="640"/>
              </a:xfrm>
            </p:grpSpPr>
            <p:pic>
              <p:nvPicPr>
                <p:cNvPr id="254" name="Picture 45" descr="立方体_S_青"/>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80" y="1840"/>
                  <a:ext cx="600" cy="640"/>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46" descr="立方体用"/>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86" y="2016"/>
                  <a:ext cx="440" cy="430"/>
                </a:xfrm>
                <a:prstGeom prst="rect">
                  <a:avLst/>
                </a:prstGeom>
                <a:noFill/>
                <a:extLst>
                  <a:ext uri="{909E8E84-426E-40DD-AFC4-6F175D3DCCD1}">
                    <a14:hiddenFill xmlns:a14="http://schemas.microsoft.com/office/drawing/2010/main">
                      <a:solidFill>
                        <a:srgbClr val="FFFFFF"/>
                      </a:solidFill>
                    </a14:hiddenFill>
                  </a:ext>
                </a:extLst>
              </p:spPr>
            </p:pic>
          </p:grpSp>
          <p:sp>
            <p:nvSpPr>
              <p:cNvPr id="253" name="Freeform 47"/>
              <p:cNvSpPr>
                <a:spLocks noChangeAspect="1"/>
              </p:cNvSpPr>
              <p:nvPr/>
            </p:nvSpPr>
            <p:spPr bwMode="auto">
              <a:xfrm>
                <a:off x="2731" y="1781"/>
                <a:ext cx="599" cy="635"/>
              </a:xfrm>
              <a:custGeom>
                <a:avLst/>
                <a:gdLst>
                  <a:gd name="T0" fmla="*/ 0 w 879"/>
                  <a:gd name="T1" fmla="*/ 870 h 934"/>
                  <a:gd name="T2" fmla="*/ 0 w 879"/>
                  <a:gd name="T3" fmla="*/ 169 h 934"/>
                  <a:gd name="T4" fmla="*/ 245 w 879"/>
                  <a:gd name="T5" fmla="*/ 0 h 934"/>
                  <a:gd name="T6" fmla="*/ 879 w 879"/>
                  <a:gd name="T7" fmla="*/ 64 h 934"/>
                  <a:gd name="T8" fmla="*/ 879 w 879"/>
                  <a:gd name="T9" fmla="*/ 765 h 934"/>
                  <a:gd name="T10" fmla="*/ 638 w 879"/>
                  <a:gd name="T11" fmla="*/ 934 h 934"/>
                  <a:gd name="T12" fmla="*/ 0 w 879"/>
                  <a:gd name="T13" fmla="*/ 870 h 934"/>
                </a:gdLst>
                <a:ahLst/>
                <a:cxnLst>
                  <a:cxn ang="0">
                    <a:pos x="T0" y="T1"/>
                  </a:cxn>
                  <a:cxn ang="0">
                    <a:pos x="T2" y="T3"/>
                  </a:cxn>
                  <a:cxn ang="0">
                    <a:pos x="T4" y="T5"/>
                  </a:cxn>
                  <a:cxn ang="0">
                    <a:pos x="T6" y="T7"/>
                  </a:cxn>
                  <a:cxn ang="0">
                    <a:pos x="T8" y="T9"/>
                  </a:cxn>
                  <a:cxn ang="0">
                    <a:pos x="T10" y="T11"/>
                  </a:cxn>
                  <a:cxn ang="0">
                    <a:pos x="T12" y="T13"/>
                  </a:cxn>
                </a:cxnLst>
                <a:rect l="0" t="0" r="r" b="b"/>
                <a:pathLst>
                  <a:path w="879" h="934">
                    <a:moveTo>
                      <a:pt x="0" y="870"/>
                    </a:moveTo>
                    <a:lnTo>
                      <a:pt x="0" y="169"/>
                    </a:lnTo>
                    <a:lnTo>
                      <a:pt x="245" y="0"/>
                    </a:lnTo>
                    <a:lnTo>
                      <a:pt x="879" y="64"/>
                    </a:lnTo>
                    <a:lnTo>
                      <a:pt x="879" y="765"/>
                    </a:lnTo>
                    <a:lnTo>
                      <a:pt x="638" y="934"/>
                    </a:lnTo>
                    <a:lnTo>
                      <a:pt x="0" y="87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251" name="Freeform 48"/>
            <p:cNvSpPr>
              <a:spLocks noChangeAspect="1"/>
            </p:cNvSpPr>
            <p:nvPr/>
          </p:nvSpPr>
          <p:spPr bwMode="auto">
            <a:xfrm>
              <a:off x="3441" y="1594"/>
              <a:ext cx="600" cy="635"/>
            </a:xfrm>
            <a:custGeom>
              <a:avLst/>
              <a:gdLst>
                <a:gd name="T0" fmla="*/ 354 w 880"/>
                <a:gd name="T1" fmla="*/ 202 h 934"/>
                <a:gd name="T2" fmla="*/ 639 w 880"/>
                <a:gd name="T3" fmla="*/ 583 h 934"/>
                <a:gd name="T4" fmla="*/ 639 w 880"/>
                <a:gd name="T5" fmla="*/ 934 h 934"/>
                <a:gd name="T6" fmla="*/ 333 w 880"/>
                <a:gd name="T7" fmla="*/ 904 h 934"/>
                <a:gd name="T8" fmla="*/ 1 w 880"/>
                <a:gd name="T9" fmla="*/ 870 h 934"/>
                <a:gd name="T10" fmla="*/ 0 w 880"/>
                <a:gd name="T11" fmla="*/ 522 h 934"/>
                <a:gd name="T12" fmla="*/ 1 w 880"/>
                <a:gd name="T13" fmla="*/ 169 h 934"/>
                <a:gd name="T14" fmla="*/ 130 w 880"/>
                <a:gd name="T15" fmla="*/ 81 h 934"/>
                <a:gd name="T16" fmla="*/ 246 w 880"/>
                <a:gd name="T17" fmla="*/ 0 h 934"/>
                <a:gd name="T18" fmla="*/ 546 w 880"/>
                <a:gd name="T19" fmla="*/ 28 h 934"/>
                <a:gd name="T20" fmla="*/ 880 w 880"/>
                <a:gd name="T21" fmla="*/ 64 h 934"/>
                <a:gd name="T22" fmla="*/ 880 w 880"/>
                <a:gd name="T23" fmla="*/ 418 h 934"/>
                <a:gd name="T24" fmla="*/ 880 w 880"/>
                <a:gd name="T25" fmla="*/ 765 h 934"/>
                <a:gd name="T26" fmla="*/ 772 w 880"/>
                <a:gd name="T27" fmla="*/ 841 h 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934">
                  <a:moveTo>
                    <a:pt x="354" y="202"/>
                  </a:moveTo>
                  <a:lnTo>
                    <a:pt x="639" y="583"/>
                  </a:lnTo>
                  <a:lnTo>
                    <a:pt x="639" y="934"/>
                  </a:lnTo>
                  <a:lnTo>
                    <a:pt x="333" y="904"/>
                  </a:lnTo>
                  <a:lnTo>
                    <a:pt x="1" y="870"/>
                  </a:lnTo>
                  <a:lnTo>
                    <a:pt x="0" y="522"/>
                  </a:lnTo>
                  <a:lnTo>
                    <a:pt x="1" y="169"/>
                  </a:lnTo>
                  <a:lnTo>
                    <a:pt x="130" y="81"/>
                  </a:lnTo>
                  <a:lnTo>
                    <a:pt x="246" y="0"/>
                  </a:lnTo>
                  <a:lnTo>
                    <a:pt x="546" y="28"/>
                  </a:lnTo>
                  <a:lnTo>
                    <a:pt x="880" y="64"/>
                  </a:lnTo>
                  <a:lnTo>
                    <a:pt x="880" y="418"/>
                  </a:lnTo>
                  <a:lnTo>
                    <a:pt x="880" y="765"/>
                  </a:lnTo>
                  <a:lnTo>
                    <a:pt x="772" y="8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grpSp>
        <p:nvGrpSpPr>
          <p:cNvPr id="256" name="Group 42"/>
          <p:cNvGrpSpPr>
            <a:grpSpLocks noChangeAspect="1"/>
          </p:cNvGrpSpPr>
          <p:nvPr/>
        </p:nvGrpSpPr>
        <p:grpSpPr bwMode="auto">
          <a:xfrm>
            <a:off x="5735260" y="4566479"/>
            <a:ext cx="470216" cy="501916"/>
            <a:chOff x="3440" y="1592"/>
            <a:chExt cx="601" cy="640"/>
          </a:xfrm>
        </p:grpSpPr>
        <p:grpSp>
          <p:nvGrpSpPr>
            <p:cNvPr id="257" name="Group 43"/>
            <p:cNvGrpSpPr>
              <a:grpSpLocks noChangeAspect="1"/>
            </p:cNvGrpSpPr>
            <p:nvPr/>
          </p:nvGrpSpPr>
          <p:grpSpPr bwMode="auto">
            <a:xfrm>
              <a:off x="3440" y="1592"/>
              <a:ext cx="600" cy="640"/>
              <a:chOff x="2730" y="1779"/>
              <a:chExt cx="600" cy="640"/>
            </a:xfrm>
          </p:grpSpPr>
          <p:grpSp>
            <p:nvGrpSpPr>
              <p:cNvPr id="259" name="Group 44"/>
              <p:cNvGrpSpPr>
                <a:grpSpLocks noChangeAspect="1"/>
              </p:cNvGrpSpPr>
              <p:nvPr/>
            </p:nvGrpSpPr>
            <p:grpSpPr bwMode="auto">
              <a:xfrm>
                <a:off x="2730" y="1779"/>
                <a:ext cx="600" cy="640"/>
                <a:chOff x="2580" y="1840"/>
                <a:chExt cx="600" cy="640"/>
              </a:xfrm>
            </p:grpSpPr>
            <p:pic>
              <p:nvPicPr>
                <p:cNvPr id="261" name="Picture 45" descr="立方体_S_青"/>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80" y="1840"/>
                  <a:ext cx="600" cy="640"/>
                </a:xfrm>
                <a:prstGeom prst="rect">
                  <a:avLst/>
                </a:prstGeom>
                <a:noFill/>
                <a:extLst>
                  <a:ext uri="{909E8E84-426E-40DD-AFC4-6F175D3DCCD1}">
                    <a14:hiddenFill xmlns:a14="http://schemas.microsoft.com/office/drawing/2010/main">
                      <a:solidFill>
                        <a:srgbClr val="FFFFFF"/>
                      </a:solidFill>
                    </a14:hiddenFill>
                  </a:ext>
                </a:extLst>
              </p:spPr>
            </p:pic>
            <p:pic>
              <p:nvPicPr>
                <p:cNvPr id="262" name="Picture 46" descr="立方体用"/>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86" y="2016"/>
                  <a:ext cx="440" cy="430"/>
                </a:xfrm>
                <a:prstGeom prst="rect">
                  <a:avLst/>
                </a:prstGeom>
                <a:noFill/>
                <a:extLst>
                  <a:ext uri="{909E8E84-426E-40DD-AFC4-6F175D3DCCD1}">
                    <a14:hiddenFill xmlns:a14="http://schemas.microsoft.com/office/drawing/2010/main">
                      <a:solidFill>
                        <a:srgbClr val="FFFFFF"/>
                      </a:solidFill>
                    </a14:hiddenFill>
                  </a:ext>
                </a:extLst>
              </p:spPr>
            </p:pic>
          </p:grpSp>
          <p:sp>
            <p:nvSpPr>
              <p:cNvPr id="260" name="Freeform 47"/>
              <p:cNvSpPr>
                <a:spLocks noChangeAspect="1"/>
              </p:cNvSpPr>
              <p:nvPr/>
            </p:nvSpPr>
            <p:spPr bwMode="auto">
              <a:xfrm>
                <a:off x="2731" y="1781"/>
                <a:ext cx="599" cy="635"/>
              </a:xfrm>
              <a:custGeom>
                <a:avLst/>
                <a:gdLst>
                  <a:gd name="T0" fmla="*/ 0 w 879"/>
                  <a:gd name="T1" fmla="*/ 870 h 934"/>
                  <a:gd name="T2" fmla="*/ 0 w 879"/>
                  <a:gd name="T3" fmla="*/ 169 h 934"/>
                  <a:gd name="T4" fmla="*/ 245 w 879"/>
                  <a:gd name="T5" fmla="*/ 0 h 934"/>
                  <a:gd name="T6" fmla="*/ 879 w 879"/>
                  <a:gd name="T7" fmla="*/ 64 h 934"/>
                  <a:gd name="T8" fmla="*/ 879 w 879"/>
                  <a:gd name="T9" fmla="*/ 765 h 934"/>
                  <a:gd name="T10" fmla="*/ 638 w 879"/>
                  <a:gd name="T11" fmla="*/ 934 h 934"/>
                  <a:gd name="T12" fmla="*/ 0 w 879"/>
                  <a:gd name="T13" fmla="*/ 870 h 934"/>
                </a:gdLst>
                <a:ahLst/>
                <a:cxnLst>
                  <a:cxn ang="0">
                    <a:pos x="T0" y="T1"/>
                  </a:cxn>
                  <a:cxn ang="0">
                    <a:pos x="T2" y="T3"/>
                  </a:cxn>
                  <a:cxn ang="0">
                    <a:pos x="T4" y="T5"/>
                  </a:cxn>
                  <a:cxn ang="0">
                    <a:pos x="T6" y="T7"/>
                  </a:cxn>
                  <a:cxn ang="0">
                    <a:pos x="T8" y="T9"/>
                  </a:cxn>
                  <a:cxn ang="0">
                    <a:pos x="T10" y="T11"/>
                  </a:cxn>
                  <a:cxn ang="0">
                    <a:pos x="T12" y="T13"/>
                  </a:cxn>
                </a:cxnLst>
                <a:rect l="0" t="0" r="r" b="b"/>
                <a:pathLst>
                  <a:path w="879" h="934">
                    <a:moveTo>
                      <a:pt x="0" y="870"/>
                    </a:moveTo>
                    <a:lnTo>
                      <a:pt x="0" y="169"/>
                    </a:lnTo>
                    <a:lnTo>
                      <a:pt x="245" y="0"/>
                    </a:lnTo>
                    <a:lnTo>
                      <a:pt x="879" y="64"/>
                    </a:lnTo>
                    <a:lnTo>
                      <a:pt x="879" y="765"/>
                    </a:lnTo>
                    <a:lnTo>
                      <a:pt x="638" y="934"/>
                    </a:lnTo>
                    <a:lnTo>
                      <a:pt x="0" y="87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258" name="Freeform 48"/>
            <p:cNvSpPr>
              <a:spLocks noChangeAspect="1"/>
            </p:cNvSpPr>
            <p:nvPr/>
          </p:nvSpPr>
          <p:spPr bwMode="auto">
            <a:xfrm>
              <a:off x="3441" y="1594"/>
              <a:ext cx="600" cy="635"/>
            </a:xfrm>
            <a:custGeom>
              <a:avLst/>
              <a:gdLst>
                <a:gd name="T0" fmla="*/ 354 w 880"/>
                <a:gd name="T1" fmla="*/ 202 h 934"/>
                <a:gd name="T2" fmla="*/ 639 w 880"/>
                <a:gd name="T3" fmla="*/ 583 h 934"/>
                <a:gd name="T4" fmla="*/ 639 w 880"/>
                <a:gd name="T5" fmla="*/ 934 h 934"/>
                <a:gd name="T6" fmla="*/ 333 w 880"/>
                <a:gd name="T7" fmla="*/ 904 h 934"/>
                <a:gd name="T8" fmla="*/ 1 w 880"/>
                <a:gd name="T9" fmla="*/ 870 h 934"/>
                <a:gd name="T10" fmla="*/ 0 w 880"/>
                <a:gd name="T11" fmla="*/ 522 h 934"/>
                <a:gd name="T12" fmla="*/ 1 w 880"/>
                <a:gd name="T13" fmla="*/ 169 h 934"/>
                <a:gd name="T14" fmla="*/ 130 w 880"/>
                <a:gd name="T15" fmla="*/ 81 h 934"/>
                <a:gd name="T16" fmla="*/ 246 w 880"/>
                <a:gd name="T17" fmla="*/ 0 h 934"/>
                <a:gd name="T18" fmla="*/ 546 w 880"/>
                <a:gd name="T19" fmla="*/ 28 h 934"/>
                <a:gd name="T20" fmla="*/ 880 w 880"/>
                <a:gd name="T21" fmla="*/ 64 h 934"/>
                <a:gd name="T22" fmla="*/ 880 w 880"/>
                <a:gd name="T23" fmla="*/ 418 h 934"/>
                <a:gd name="T24" fmla="*/ 880 w 880"/>
                <a:gd name="T25" fmla="*/ 765 h 934"/>
                <a:gd name="T26" fmla="*/ 772 w 880"/>
                <a:gd name="T27" fmla="*/ 841 h 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934">
                  <a:moveTo>
                    <a:pt x="354" y="202"/>
                  </a:moveTo>
                  <a:lnTo>
                    <a:pt x="639" y="583"/>
                  </a:lnTo>
                  <a:lnTo>
                    <a:pt x="639" y="934"/>
                  </a:lnTo>
                  <a:lnTo>
                    <a:pt x="333" y="904"/>
                  </a:lnTo>
                  <a:lnTo>
                    <a:pt x="1" y="870"/>
                  </a:lnTo>
                  <a:lnTo>
                    <a:pt x="0" y="522"/>
                  </a:lnTo>
                  <a:lnTo>
                    <a:pt x="1" y="169"/>
                  </a:lnTo>
                  <a:lnTo>
                    <a:pt x="130" y="81"/>
                  </a:lnTo>
                  <a:lnTo>
                    <a:pt x="246" y="0"/>
                  </a:lnTo>
                  <a:lnTo>
                    <a:pt x="546" y="28"/>
                  </a:lnTo>
                  <a:lnTo>
                    <a:pt x="880" y="64"/>
                  </a:lnTo>
                  <a:lnTo>
                    <a:pt x="880" y="418"/>
                  </a:lnTo>
                  <a:lnTo>
                    <a:pt x="880" y="765"/>
                  </a:lnTo>
                  <a:lnTo>
                    <a:pt x="772" y="8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sp>
        <p:nvSpPr>
          <p:cNvPr id="263" name="角丸四角形 262"/>
          <p:cNvSpPr/>
          <p:nvPr/>
        </p:nvSpPr>
        <p:spPr bwMode="auto">
          <a:xfrm>
            <a:off x="3171599" y="1619405"/>
            <a:ext cx="2259426" cy="3642689"/>
          </a:xfrm>
          <a:prstGeom prst="roundRect">
            <a:avLst>
              <a:gd name="adj" fmla="val 10117"/>
            </a:avLst>
          </a:prstGeom>
          <a:ln>
            <a:solidFill>
              <a:srgbClr val="2F2F98"/>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endParaRPr>
          </a:p>
        </p:txBody>
      </p:sp>
      <p:grpSp>
        <p:nvGrpSpPr>
          <p:cNvPr id="264" name="Group 112"/>
          <p:cNvGrpSpPr>
            <a:grpSpLocks noChangeAspect="1"/>
          </p:cNvGrpSpPr>
          <p:nvPr/>
        </p:nvGrpSpPr>
        <p:grpSpPr bwMode="auto">
          <a:xfrm>
            <a:off x="4121203" y="2162610"/>
            <a:ext cx="603620" cy="563995"/>
            <a:chOff x="3060" y="1877"/>
            <a:chExt cx="761" cy="712"/>
          </a:xfrm>
        </p:grpSpPr>
        <p:grpSp>
          <p:nvGrpSpPr>
            <p:cNvPr id="265" name="Group 113"/>
            <p:cNvGrpSpPr>
              <a:grpSpLocks noChangeAspect="1"/>
            </p:cNvGrpSpPr>
            <p:nvPr/>
          </p:nvGrpSpPr>
          <p:grpSpPr bwMode="auto">
            <a:xfrm>
              <a:off x="3060" y="1877"/>
              <a:ext cx="761" cy="712"/>
              <a:chOff x="2946" y="1800"/>
              <a:chExt cx="761" cy="712"/>
            </a:xfrm>
          </p:grpSpPr>
          <p:grpSp>
            <p:nvGrpSpPr>
              <p:cNvPr id="267" name="Group 114"/>
              <p:cNvGrpSpPr>
                <a:grpSpLocks noChangeAspect="1"/>
              </p:cNvGrpSpPr>
              <p:nvPr/>
            </p:nvGrpSpPr>
            <p:grpSpPr bwMode="auto">
              <a:xfrm>
                <a:off x="2947" y="1800"/>
                <a:ext cx="760" cy="712"/>
                <a:chOff x="2500" y="1804"/>
                <a:chExt cx="760" cy="712"/>
              </a:xfrm>
            </p:grpSpPr>
            <p:pic>
              <p:nvPicPr>
                <p:cNvPr id="269" name="Picture 115" descr="四角錐_S_青"/>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00" y="1804"/>
                  <a:ext cx="760" cy="712"/>
                </a:xfrm>
                <a:prstGeom prst="rect">
                  <a:avLst/>
                </a:prstGeom>
                <a:noFill/>
                <a:extLst>
                  <a:ext uri="{909E8E84-426E-40DD-AFC4-6F175D3DCCD1}">
                    <a14:hiddenFill xmlns:a14="http://schemas.microsoft.com/office/drawing/2010/main">
                      <a:solidFill>
                        <a:srgbClr val="FFFFFF"/>
                      </a:solidFill>
                    </a14:hiddenFill>
                  </a:ext>
                </a:extLst>
              </p:spPr>
            </p:pic>
            <p:pic>
              <p:nvPicPr>
                <p:cNvPr id="270" name="Picture 116" descr="四角錐用"/>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39" y="2117"/>
                  <a:ext cx="374" cy="380"/>
                </a:xfrm>
                <a:prstGeom prst="rect">
                  <a:avLst/>
                </a:prstGeom>
                <a:noFill/>
                <a:extLst>
                  <a:ext uri="{909E8E84-426E-40DD-AFC4-6F175D3DCCD1}">
                    <a14:hiddenFill xmlns:a14="http://schemas.microsoft.com/office/drawing/2010/main">
                      <a:solidFill>
                        <a:srgbClr val="FFFFFF"/>
                      </a:solidFill>
                    </a14:hiddenFill>
                  </a:ext>
                </a:extLst>
              </p:spPr>
            </p:pic>
          </p:grpSp>
          <p:sp>
            <p:nvSpPr>
              <p:cNvPr id="268" name="Freeform 117"/>
              <p:cNvSpPr>
                <a:spLocks noChangeAspect="1"/>
              </p:cNvSpPr>
              <p:nvPr/>
            </p:nvSpPr>
            <p:spPr bwMode="auto">
              <a:xfrm>
                <a:off x="2946" y="1801"/>
                <a:ext cx="760" cy="709"/>
              </a:xfrm>
              <a:custGeom>
                <a:avLst/>
                <a:gdLst>
                  <a:gd name="T0" fmla="*/ 498 w 993"/>
                  <a:gd name="T1" fmla="*/ 0 h 926"/>
                  <a:gd name="T2" fmla="*/ 0 w 993"/>
                  <a:gd name="T3" fmla="*/ 854 h 926"/>
                  <a:gd name="T4" fmla="*/ 721 w 993"/>
                  <a:gd name="T5" fmla="*/ 926 h 926"/>
                  <a:gd name="T6" fmla="*/ 993 w 993"/>
                  <a:gd name="T7" fmla="*/ 735 h 926"/>
                  <a:gd name="T8" fmla="*/ 498 w 993"/>
                  <a:gd name="T9" fmla="*/ 0 h 926"/>
                </a:gdLst>
                <a:ahLst/>
                <a:cxnLst>
                  <a:cxn ang="0">
                    <a:pos x="T0" y="T1"/>
                  </a:cxn>
                  <a:cxn ang="0">
                    <a:pos x="T2" y="T3"/>
                  </a:cxn>
                  <a:cxn ang="0">
                    <a:pos x="T4" y="T5"/>
                  </a:cxn>
                  <a:cxn ang="0">
                    <a:pos x="T6" y="T7"/>
                  </a:cxn>
                  <a:cxn ang="0">
                    <a:pos x="T8" y="T9"/>
                  </a:cxn>
                </a:cxnLst>
                <a:rect l="0" t="0" r="r" b="b"/>
                <a:pathLst>
                  <a:path w="993" h="926">
                    <a:moveTo>
                      <a:pt x="498" y="0"/>
                    </a:moveTo>
                    <a:lnTo>
                      <a:pt x="0" y="854"/>
                    </a:lnTo>
                    <a:lnTo>
                      <a:pt x="721" y="926"/>
                    </a:lnTo>
                    <a:lnTo>
                      <a:pt x="993" y="735"/>
                    </a:lnTo>
                    <a:lnTo>
                      <a:pt x="498" y="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266" name="Freeform 118"/>
            <p:cNvSpPr>
              <a:spLocks noChangeAspect="1"/>
            </p:cNvSpPr>
            <p:nvPr/>
          </p:nvSpPr>
          <p:spPr bwMode="auto">
            <a:xfrm>
              <a:off x="3060" y="1878"/>
              <a:ext cx="760" cy="709"/>
            </a:xfrm>
            <a:custGeom>
              <a:avLst/>
              <a:gdLst>
                <a:gd name="T0" fmla="*/ 626 w 993"/>
                <a:gd name="T1" fmla="*/ 534 h 926"/>
                <a:gd name="T2" fmla="*/ 498 w 993"/>
                <a:gd name="T3" fmla="*/ 0 h 926"/>
                <a:gd name="T4" fmla="*/ 206 w 993"/>
                <a:gd name="T5" fmla="*/ 497 h 926"/>
                <a:gd name="T6" fmla="*/ 0 w 993"/>
                <a:gd name="T7" fmla="*/ 854 h 926"/>
                <a:gd name="T8" fmla="*/ 365 w 993"/>
                <a:gd name="T9" fmla="*/ 891 h 926"/>
                <a:gd name="T10" fmla="*/ 721 w 993"/>
                <a:gd name="T11" fmla="*/ 926 h 926"/>
                <a:gd name="T12" fmla="*/ 865 w 993"/>
                <a:gd name="T13" fmla="*/ 825 h 926"/>
                <a:gd name="T14" fmla="*/ 993 w 993"/>
                <a:gd name="T15" fmla="*/ 735 h 926"/>
                <a:gd name="T16" fmla="*/ 785 w 993"/>
                <a:gd name="T17" fmla="*/ 425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3" h="926">
                  <a:moveTo>
                    <a:pt x="626" y="534"/>
                  </a:moveTo>
                  <a:lnTo>
                    <a:pt x="498" y="0"/>
                  </a:lnTo>
                  <a:lnTo>
                    <a:pt x="206" y="497"/>
                  </a:lnTo>
                  <a:lnTo>
                    <a:pt x="0" y="854"/>
                  </a:lnTo>
                  <a:lnTo>
                    <a:pt x="365" y="891"/>
                  </a:lnTo>
                  <a:lnTo>
                    <a:pt x="721" y="926"/>
                  </a:lnTo>
                  <a:lnTo>
                    <a:pt x="865" y="825"/>
                  </a:lnTo>
                  <a:lnTo>
                    <a:pt x="993" y="735"/>
                  </a:lnTo>
                  <a:lnTo>
                    <a:pt x="785" y="42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sp>
        <p:nvSpPr>
          <p:cNvPr id="276" name="テキスト ボックス 275"/>
          <p:cNvSpPr txBox="1"/>
          <p:nvPr/>
        </p:nvSpPr>
        <p:spPr>
          <a:xfrm>
            <a:off x="3126873" y="2195630"/>
            <a:ext cx="1027845" cy="584775"/>
          </a:xfrm>
          <a:prstGeom prst="rect">
            <a:avLst/>
          </a:prstGeom>
          <a:noFill/>
        </p:spPr>
        <p:txBody>
          <a:bodyPr wrap="none" rtlCol="0">
            <a:spAutoFit/>
          </a:bodyPr>
          <a:lstStyle/>
          <a:p>
            <a:r>
              <a:rPr kumimoji="1" lang="en-US" altLang="ja-JP" sz="1600" dirty="0" smtClean="0">
                <a:solidFill>
                  <a:srgbClr val="00397B"/>
                </a:solidFill>
              </a:rPr>
              <a:t>SDN</a:t>
            </a:r>
          </a:p>
          <a:p>
            <a:r>
              <a:rPr kumimoji="1" lang="en-US" altLang="ja-JP" sz="1600" dirty="0" smtClean="0">
                <a:solidFill>
                  <a:srgbClr val="00397B"/>
                </a:solidFill>
              </a:rPr>
              <a:t>controller</a:t>
            </a:r>
            <a:endParaRPr kumimoji="1" lang="ja-JP" altLang="en-US" sz="1600" dirty="0">
              <a:solidFill>
                <a:srgbClr val="00397B"/>
              </a:solidFill>
            </a:endParaRPr>
          </a:p>
        </p:txBody>
      </p:sp>
      <p:grpSp>
        <p:nvGrpSpPr>
          <p:cNvPr id="277" name="Group 112"/>
          <p:cNvGrpSpPr>
            <a:grpSpLocks noChangeAspect="1"/>
          </p:cNvGrpSpPr>
          <p:nvPr/>
        </p:nvGrpSpPr>
        <p:grpSpPr bwMode="auto">
          <a:xfrm>
            <a:off x="4697772" y="1750036"/>
            <a:ext cx="603620" cy="563995"/>
            <a:chOff x="3060" y="1877"/>
            <a:chExt cx="761" cy="712"/>
          </a:xfrm>
        </p:grpSpPr>
        <p:grpSp>
          <p:nvGrpSpPr>
            <p:cNvPr id="278" name="Group 113"/>
            <p:cNvGrpSpPr>
              <a:grpSpLocks noChangeAspect="1"/>
            </p:cNvGrpSpPr>
            <p:nvPr/>
          </p:nvGrpSpPr>
          <p:grpSpPr bwMode="auto">
            <a:xfrm>
              <a:off x="3060" y="1877"/>
              <a:ext cx="761" cy="712"/>
              <a:chOff x="2946" y="1800"/>
              <a:chExt cx="761" cy="712"/>
            </a:xfrm>
          </p:grpSpPr>
          <p:grpSp>
            <p:nvGrpSpPr>
              <p:cNvPr id="280" name="Group 114"/>
              <p:cNvGrpSpPr>
                <a:grpSpLocks noChangeAspect="1"/>
              </p:cNvGrpSpPr>
              <p:nvPr/>
            </p:nvGrpSpPr>
            <p:grpSpPr bwMode="auto">
              <a:xfrm>
                <a:off x="2947" y="1800"/>
                <a:ext cx="760" cy="712"/>
                <a:chOff x="2500" y="1804"/>
                <a:chExt cx="760" cy="712"/>
              </a:xfrm>
            </p:grpSpPr>
            <p:pic>
              <p:nvPicPr>
                <p:cNvPr id="282" name="Picture 115" descr="四角錐_S_青"/>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00" y="1804"/>
                  <a:ext cx="760" cy="712"/>
                </a:xfrm>
                <a:prstGeom prst="rect">
                  <a:avLst/>
                </a:prstGeom>
                <a:noFill/>
                <a:extLst>
                  <a:ext uri="{909E8E84-426E-40DD-AFC4-6F175D3DCCD1}">
                    <a14:hiddenFill xmlns:a14="http://schemas.microsoft.com/office/drawing/2010/main">
                      <a:solidFill>
                        <a:srgbClr val="FFFFFF"/>
                      </a:solidFill>
                    </a14:hiddenFill>
                  </a:ext>
                </a:extLst>
              </p:spPr>
            </p:pic>
            <p:pic>
              <p:nvPicPr>
                <p:cNvPr id="283" name="Picture 116" descr="四角錐用"/>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39" y="2117"/>
                  <a:ext cx="374" cy="380"/>
                </a:xfrm>
                <a:prstGeom prst="rect">
                  <a:avLst/>
                </a:prstGeom>
                <a:noFill/>
                <a:extLst>
                  <a:ext uri="{909E8E84-426E-40DD-AFC4-6F175D3DCCD1}">
                    <a14:hiddenFill xmlns:a14="http://schemas.microsoft.com/office/drawing/2010/main">
                      <a:solidFill>
                        <a:srgbClr val="FFFFFF"/>
                      </a:solidFill>
                    </a14:hiddenFill>
                  </a:ext>
                </a:extLst>
              </p:spPr>
            </p:pic>
          </p:grpSp>
          <p:sp>
            <p:nvSpPr>
              <p:cNvPr id="281" name="Freeform 117"/>
              <p:cNvSpPr>
                <a:spLocks noChangeAspect="1"/>
              </p:cNvSpPr>
              <p:nvPr/>
            </p:nvSpPr>
            <p:spPr bwMode="auto">
              <a:xfrm>
                <a:off x="2946" y="1801"/>
                <a:ext cx="760" cy="709"/>
              </a:xfrm>
              <a:custGeom>
                <a:avLst/>
                <a:gdLst>
                  <a:gd name="T0" fmla="*/ 498 w 993"/>
                  <a:gd name="T1" fmla="*/ 0 h 926"/>
                  <a:gd name="T2" fmla="*/ 0 w 993"/>
                  <a:gd name="T3" fmla="*/ 854 h 926"/>
                  <a:gd name="T4" fmla="*/ 721 w 993"/>
                  <a:gd name="T5" fmla="*/ 926 h 926"/>
                  <a:gd name="T6" fmla="*/ 993 w 993"/>
                  <a:gd name="T7" fmla="*/ 735 h 926"/>
                  <a:gd name="T8" fmla="*/ 498 w 993"/>
                  <a:gd name="T9" fmla="*/ 0 h 926"/>
                </a:gdLst>
                <a:ahLst/>
                <a:cxnLst>
                  <a:cxn ang="0">
                    <a:pos x="T0" y="T1"/>
                  </a:cxn>
                  <a:cxn ang="0">
                    <a:pos x="T2" y="T3"/>
                  </a:cxn>
                  <a:cxn ang="0">
                    <a:pos x="T4" y="T5"/>
                  </a:cxn>
                  <a:cxn ang="0">
                    <a:pos x="T6" y="T7"/>
                  </a:cxn>
                  <a:cxn ang="0">
                    <a:pos x="T8" y="T9"/>
                  </a:cxn>
                </a:cxnLst>
                <a:rect l="0" t="0" r="r" b="b"/>
                <a:pathLst>
                  <a:path w="993" h="926">
                    <a:moveTo>
                      <a:pt x="498" y="0"/>
                    </a:moveTo>
                    <a:lnTo>
                      <a:pt x="0" y="854"/>
                    </a:lnTo>
                    <a:lnTo>
                      <a:pt x="721" y="926"/>
                    </a:lnTo>
                    <a:lnTo>
                      <a:pt x="993" y="735"/>
                    </a:lnTo>
                    <a:lnTo>
                      <a:pt x="498" y="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279" name="Freeform 118"/>
            <p:cNvSpPr>
              <a:spLocks noChangeAspect="1"/>
            </p:cNvSpPr>
            <p:nvPr/>
          </p:nvSpPr>
          <p:spPr bwMode="auto">
            <a:xfrm>
              <a:off x="3060" y="1878"/>
              <a:ext cx="760" cy="709"/>
            </a:xfrm>
            <a:custGeom>
              <a:avLst/>
              <a:gdLst>
                <a:gd name="T0" fmla="*/ 626 w 993"/>
                <a:gd name="T1" fmla="*/ 534 h 926"/>
                <a:gd name="T2" fmla="*/ 498 w 993"/>
                <a:gd name="T3" fmla="*/ 0 h 926"/>
                <a:gd name="T4" fmla="*/ 206 w 993"/>
                <a:gd name="T5" fmla="*/ 497 h 926"/>
                <a:gd name="T6" fmla="*/ 0 w 993"/>
                <a:gd name="T7" fmla="*/ 854 h 926"/>
                <a:gd name="T8" fmla="*/ 365 w 993"/>
                <a:gd name="T9" fmla="*/ 891 h 926"/>
                <a:gd name="T10" fmla="*/ 721 w 993"/>
                <a:gd name="T11" fmla="*/ 926 h 926"/>
                <a:gd name="T12" fmla="*/ 865 w 993"/>
                <a:gd name="T13" fmla="*/ 825 h 926"/>
                <a:gd name="T14" fmla="*/ 993 w 993"/>
                <a:gd name="T15" fmla="*/ 735 h 926"/>
                <a:gd name="T16" fmla="*/ 785 w 993"/>
                <a:gd name="T17" fmla="*/ 425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3" h="926">
                  <a:moveTo>
                    <a:pt x="626" y="534"/>
                  </a:moveTo>
                  <a:lnTo>
                    <a:pt x="498" y="0"/>
                  </a:lnTo>
                  <a:lnTo>
                    <a:pt x="206" y="497"/>
                  </a:lnTo>
                  <a:lnTo>
                    <a:pt x="0" y="854"/>
                  </a:lnTo>
                  <a:lnTo>
                    <a:pt x="365" y="891"/>
                  </a:lnTo>
                  <a:lnTo>
                    <a:pt x="721" y="926"/>
                  </a:lnTo>
                  <a:lnTo>
                    <a:pt x="865" y="825"/>
                  </a:lnTo>
                  <a:lnTo>
                    <a:pt x="993" y="735"/>
                  </a:lnTo>
                  <a:lnTo>
                    <a:pt x="785" y="42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sp>
        <p:nvSpPr>
          <p:cNvPr id="284" name="テキスト ボックス 283"/>
          <p:cNvSpPr txBox="1"/>
          <p:nvPr/>
        </p:nvSpPr>
        <p:spPr>
          <a:xfrm>
            <a:off x="4021672" y="1852331"/>
            <a:ext cx="751616" cy="338554"/>
          </a:xfrm>
          <a:prstGeom prst="rect">
            <a:avLst/>
          </a:prstGeom>
          <a:noFill/>
        </p:spPr>
        <p:txBody>
          <a:bodyPr wrap="none" rtlCol="0">
            <a:spAutoFit/>
          </a:bodyPr>
          <a:lstStyle/>
          <a:p>
            <a:r>
              <a:rPr kumimoji="1" lang="en-US" altLang="ja-JP" sz="1600" dirty="0" smtClean="0">
                <a:solidFill>
                  <a:srgbClr val="00397B"/>
                </a:solidFill>
              </a:rPr>
              <a:t>GW-C</a:t>
            </a:r>
            <a:endParaRPr kumimoji="1" lang="ja-JP" altLang="en-US" sz="1600" dirty="0">
              <a:solidFill>
                <a:srgbClr val="00397B"/>
              </a:solidFill>
            </a:endParaRPr>
          </a:p>
        </p:txBody>
      </p:sp>
      <p:sp>
        <p:nvSpPr>
          <p:cNvPr id="286" name="テキスト ボックス 285"/>
          <p:cNvSpPr txBox="1"/>
          <p:nvPr/>
        </p:nvSpPr>
        <p:spPr>
          <a:xfrm>
            <a:off x="3629997" y="5307578"/>
            <a:ext cx="1347484" cy="646331"/>
          </a:xfrm>
          <a:prstGeom prst="rect">
            <a:avLst/>
          </a:prstGeom>
          <a:noFill/>
        </p:spPr>
        <p:txBody>
          <a:bodyPr wrap="none" rtlCol="0">
            <a:spAutoFit/>
          </a:bodyPr>
          <a:lstStyle/>
          <a:p>
            <a:r>
              <a:rPr kumimoji="1" lang="en-US" altLang="ja-JP" sz="1800" b="1" dirty="0" smtClean="0">
                <a:solidFill>
                  <a:srgbClr val="00397B"/>
                </a:solidFill>
                <a:effectLst>
                  <a:outerShdw blurRad="38100" dist="38100" dir="2700000" algn="tl">
                    <a:srgbClr val="000000">
                      <a:alpha val="43137"/>
                    </a:srgbClr>
                  </a:outerShdw>
                </a:effectLst>
              </a:rPr>
              <a:t>Virtualized</a:t>
            </a:r>
          </a:p>
          <a:p>
            <a:r>
              <a:rPr kumimoji="1" lang="en-US" altLang="ja-JP" sz="1800" b="1" dirty="0" smtClean="0">
                <a:solidFill>
                  <a:srgbClr val="00397B"/>
                </a:solidFill>
                <a:effectLst>
                  <a:outerShdw blurRad="38100" dist="38100" dir="2700000" algn="tl">
                    <a:srgbClr val="000000">
                      <a:alpha val="43137"/>
                    </a:srgbClr>
                  </a:outerShdw>
                </a:effectLst>
              </a:rPr>
              <a:t>S-GW</a:t>
            </a:r>
            <a:endParaRPr kumimoji="1" lang="ja-JP" altLang="en-US" sz="1800" b="1" dirty="0">
              <a:solidFill>
                <a:srgbClr val="00397B"/>
              </a:solidFill>
              <a:effectLst>
                <a:outerShdw blurRad="38100" dist="38100" dir="2700000" algn="tl">
                  <a:srgbClr val="000000">
                    <a:alpha val="43137"/>
                  </a:srgbClr>
                </a:outerShdw>
              </a:effectLst>
            </a:endParaRPr>
          </a:p>
        </p:txBody>
      </p:sp>
      <p:grpSp>
        <p:nvGrpSpPr>
          <p:cNvPr id="242" name="Group 112"/>
          <p:cNvGrpSpPr>
            <a:grpSpLocks noChangeAspect="1"/>
          </p:cNvGrpSpPr>
          <p:nvPr/>
        </p:nvGrpSpPr>
        <p:grpSpPr bwMode="auto">
          <a:xfrm>
            <a:off x="2075935" y="3082003"/>
            <a:ext cx="603620" cy="563995"/>
            <a:chOff x="3060" y="1877"/>
            <a:chExt cx="761" cy="712"/>
          </a:xfrm>
        </p:grpSpPr>
        <p:grpSp>
          <p:nvGrpSpPr>
            <p:cNvPr id="243" name="Group 113"/>
            <p:cNvGrpSpPr>
              <a:grpSpLocks noChangeAspect="1"/>
            </p:cNvGrpSpPr>
            <p:nvPr/>
          </p:nvGrpSpPr>
          <p:grpSpPr bwMode="auto">
            <a:xfrm>
              <a:off x="3060" y="1877"/>
              <a:ext cx="761" cy="712"/>
              <a:chOff x="2946" y="1800"/>
              <a:chExt cx="761" cy="712"/>
            </a:xfrm>
          </p:grpSpPr>
          <p:grpSp>
            <p:nvGrpSpPr>
              <p:cNvPr id="245" name="Group 114"/>
              <p:cNvGrpSpPr>
                <a:grpSpLocks noChangeAspect="1"/>
              </p:cNvGrpSpPr>
              <p:nvPr/>
            </p:nvGrpSpPr>
            <p:grpSpPr bwMode="auto">
              <a:xfrm>
                <a:off x="2947" y="1800"/>
                <a:ext cx="760" cy="712"/>
                <a:chOff x="2500" y="1804"/>
                <a:chExt cx="760" cy="712"/>
              </a:xfrm>
            </p:grpSpPr>
            <p:pic>
              <p:nvPicPr>
                <p:cNvPr id="247" name="Picture 115" descr="四角錐_S_青"/>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00" y="1804"/>
                  <a:ext cx="760" cy="712"/>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116" descr="四角錐用"/>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39" y="2117"/>
                  <a:ext cx="374" cy="380"/>
                </a:xfrm>
                <a:prstGeom prst="rect">
                  <a:avLst/>
                </a:prstGeom>
                <a:noFill/>
                <a:extLst>
                  <a:ext uri="{909E8E84-426E-40DD-AFC4-6F175D3DCCD1}">
                    <a14:hiddenFill xmlns:a14="http://schemas.microsoft.com/office/drawing/2010/main">
                      <a:solidFill>
                        <a:srgbClr val="FFFFFF"/>
                      </a:solidFill>
                    </a14:hiddenFill>
                  </a:ext>
                </a:extLst>
              </p:spPr>
            </p:pic>
          </p:grpSp>
          <p:sp>
            <p:nvSpPr>
              <p:cNvPr id="246" name="Freeform 117"/>
              <p:cNvSpPr>
                <a:spLocks noChangeAspect="1"/>
              </p:cNvSpPr>
              <p:nvPr/>
            </p:nvSpPr>
            <p:spPr bwMode="auto">
              <a:xfrm>
                <a:off x="2946" y="1801"/>
                <a:ext cx="760" cy="709"/>
              </a:xfrm>
              <a:custGeom>
                <a:avLst/>
                <a:gdLst>
                  <a:gd name="T0" fmla="*/ 498 w 993"/>
                  <a:gd name="T1" fmla="*/ 0 h 926"/>
                  <a:gd name="T2" fmla="*/ 0 w 993"/>
                  <a:gd name="T3" fmla="*/ 854 h 926"/>
                  <a:gd name="T4" fmla="*/ 721 w 993"/>
                  <a:gd name="T5" fmla="*/ 926 h 926"/>
                  <a:gd name="T6" fmla="*/ 993 w 993"/>
                  <a:gd name="T7" fmla="*/ 735 h 926"/>
                  <a:gd name="T8" fmla="*/ 498 w 993"/>
                  <a:gd name="T9" fmla="*/ 0 h 926"/>
                </a:gdLst>
                <a:ahLst/>
                <a:cxnLst>
                  <a:cxn ang="0">
                    <a:pos x="T0" y="T1"/>
                  </a:cxn>
                  <a:cxn ang="0">
                    <a:pos x="T2" y="T3"/>
                  </a:cxn>
                  <a:cxn ang="0">
                    <a:pos x="T4" y="T5"/>
                  </a:cxn>
                  <a:cxn ang="0">
                    <a:pos x="T6" y="T7"/>
                  </a:cxn>
                  <a:cxn ang="0">
                    <a:pos x="T8" y="T9"/>
                  </a:cxn>
                </a:cxnLst>
                <a:rect l="0" t="0" r="r" b="b"/>
                <a:pathLst>
                  <a:path w="993" h="926">
                    <a:moveTo>
                      <a:pt x="498" y="0"/>
                    </a:moveTo>
                    <a:lnTo>
                      <a:pt x="0" y="854"/>
                    </a:lnTo>
                    <a:lnTo>
                      <a:pt x="721" y="926"/>
                    </a:lnTo>
                    <a:lnTo>
                      <a:pt x="993" y="735"/>
                    </a:lnTo>
                    <a:lnTo>
                      <a:pt x="498" y="0"/>
                    </a:lnTo>
                    <a:close/>
                  </a:path>
                </a:pathLst>
              </a:custGeom>
              <a:noFill/>
              <a:ln w="3175">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244" name="Freeform 118"/>
            <p:cNvSpPr>
              <a:spLocks noChangeAspect="1"/>
            </p:cNvSpPr>
            <p:nvPr/>
          </p:nvSpPr>
          <p:spPr bwMode="auto">
            <a:xfrm>
              <a:off x="3060" y="1878"/>
              <a:ext cx="760" cy="709"/>
            </a:xfrm>
            <a:custGeom>
              <a:avLst/>
              <a:gdLst>
                <a:gd name="T0" fmla="*/ 626 w 993"/>
                <a:gd name="T1" fmla="*/ 534 h 926"/>
                <a:gd name="T2" fmla="*/ 498 w 993"/>
                <a:gd name="T3" fmla="*/ 0 h 926"/>
                <a:gd name="T4" fmla="*/ 206 w 993"/>
                <a:gd name="T5" fmla="*/ 497 h 926"/>
                <a:gd name="T6" fmla="*/ 0 w 993"/>
                <a:gd name="T7" fmla="*/ 854 h 926"/>
                <a:gd name="T8" fmla="*/ 365 w 993"/>
                <a:gd name="T9" fmla="*/ 891 h 926"/>
                <a:gd name="T10" fmla="*/ 721 w 993"/>
                <a:gd name="T11" fmla="*/ 926 h 926"/>
                <a:gd name="T12" fmla="*/ 865 w 993"/>
                <a:gd name="T13" fmla="*/ 825 h 926"/>
                <a:gd name="T14" fmla="*/ 993 w 993"/>
                <a:gd name="T15" fmla="*/ 735 h 926"/>
                <a:gd name="T16" fmla="*/ 785 w 993"/>
                <a:gd name="T17" fmla="*/ 425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3" h="926">
                  <a:moveTo>
                    <a:pt x="626" y="534"/>
                  </a:moveTo>
                  <a:lnTo>
                    <a:pt x="498" y="0"/>
                  </a:lnTo>
                  <a:lnTo>
                    <a:pt x="206" y="497"/>
                  </a:lnTo>
                  <a:lnTo>
                    <a:pt x="0" y="854"/>
                  </a:lnTo>
                  <a:lnTo>
                    <a:pt x="365" y="891"/>
                  </a:lnTo>
                  <a:lnTo>
                    <a:pt x="721" y="926"/>
                  </a:lnTo>
                  <a:lnTo>
                    <a:pt x="865" y="825"/>
                  </a:lnTo>
                  <a:lnTo>
                    <a:pt x="993" y="735"/>
                  </a:lnTo>
                  <a:lnTo>
                    <a:pt x="785" y="42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bg2"/>
                  </a:solidFill>
                  <a:prstDash val="solid"/>
                  <a:round/>
                  <a:headEnd/>
                  <a:tailEnd/>
                </a14:hiddenLine>
              </a:ext>
            </a:extLst>
          </p:spPr>
          <p:txBody>
            <a:bodyPr/>
            <a:lstStyle/>
            <a:p>
              <a:endParaRPr lang="ja-JP" altLang="en-US"/>
            </a:p>
          </p:txBody>
        </p:sp>
      </p:grpSp>
      <p:grpSp>
        <p:nvGrpSpPr>
          <p:cNvPr id="271" name="Group 102"/>
          <p:cNvGrpSpPr>
            <a:grpSpLocks noChangeAspect="1"/>
          </p:cNvGrpSpPr>
          <p:nvPr/>
        </p:nvGrpSpPr>
        <p:grpSpPr bwMode="auto">
          <a:xfrm>
            <a:off x="3222252" y="2755802"/>
            <a:ext cx="2058783" cy="2353892"/>
            <a:chOff x="287" y="1751"/>
            <a:chExt cx="601" cy="366"/>
          </a:xfrm>
        </p:grpSpPr>
        <p:grpSp>
          <p:nvGrpSpPr>
            <p:cNvPr id="272" name="Group 103"/>
            <p:cNvGrpSpPr>
              <a:grpSpLocks noChangeAspect="1"/>
            </p:cNvGrpSpPr>
            <p:nvPr/>
          </p:nvGrpSpPr>
          <p:grpSpPr bwMode="auto">
            <a:xfrm>
              <a:off x="287" y="1751"/>
              <a:ext cx="601" cy="366"/>
              <a:chOff x="287" y="1751"/>
              <a:chExt cx="601" cy="366"/>
            </a:xfrm>
          </p:grpSpPr>
          <p:sp>
            <p:nvSpPr>
              <p:cNvPr id="274" name="Freeform 104"/>
              <p:cNvSpPr>
                <a:spLocks noChangeAspect="1"/>
              </p:cNvSpPr>
              <p:nvPr/>
            </p:nvSpPr>
            <p:spPr bwMode="auto">
              <a:xfrm>
                <a:off x="287" y="1751"/>
                <a:ext cx="601" cy="366"/>
              </a:xfrm>
              <a:custGeom>
                <a:avLst/>
                <a:gdLst>
                  <a:gd name="T0" fmla="*/ 3939 w 3969"/>
                  <a:gd name="T1" fmla="*/ 852 h 2420"/>
                  <a:gd name="T2" fmla="*/ 3761 w 3969"/>
                  <a:gd name="T3" fmla="*/ 555 h 2420"/>
                  <a:gd name="T4" fmla="*/ 3463 w 3969"/>
                  <a:gd name="T5" fmla="*/ 377 h 2420"/>
                  <a:gd name="T6" fmla="*/ 3135 w 3969"/>
                  <a:gd name="T7" fmla="*/ 358 h 2420"/>
                  <a:gd name="T8" fmla="*/ 2889 w 3969"/>
                  <a:gd name="T9" fmla="*/ 476 h 2420"/>
                  <a:gd name="T10" fmla="*/ 2644 w 3969"/>
                  <a:gd name="T11" fmla="*/ 185 h 2420"/>
                  <a:gd name="T12" fmla="*/ 2307 w 3969"/>
                  <a:gd name="T13" fmla="*/ 26 h 2420"/>
                  <a:gd name="T14" fmla="*/ 1891 w 3969"/>
                  <a:gd name="T15" fmla="*/ 26 h 2420"/>
                  <a:gd name="T16" fmla="*/ 1521 w 3969"/>
                  <a:gd name="T17" fmla="*/ 218 h 2420"/>
                  <a:gd name="T18" fmla="*/ 1283 w 3969"/>
                  <a:gd name="T19" fmla="*/ 277 h 2420"/>
                  <a:gd name="T20" fmla="*/ 999 w 3969"/>
                  <a:gd name="T21" fmla="*/ 185 h 2420"/>
                  <a:gd name="T22" fmla="*/ 702 w 3969"/>
                  <a:gd name="T23" fmla="*/ 284 h 2420"/>
                  <a:gd name="T24" fmla="*/ 523 w 3969"/>
                  <a:gd name="T25" fmla="*/ 535 h 2420"/>
                  <a:gd name="T26" fmla="*/ 529 w 3969"/>
                  <a:gd name="T27" fmla="*/ 739 h 2420"/>
                  <a:gd name="T28" fmla="*/ 352 w 3969"/>
                  <a:gd name="T29" fmla="*/ 813 h 2420"/>
                  <a:gd name="T30" fmla="*/ 127 w 3969"/>
                  <a:gd name="T31" fmla="*/ 1037 h 2420"/>
                  <a:gd name="T32" fmla="*/ 8 w 3969"/>
                  <a:gd name="T33" fmla="*/ 1348 h 2420"/>
                  <a:gd name="T34" fmla="*/ 54 w 3969"/>
                  <a:gd name="T35" fmla="*/ 1711 h 2420"/>
                  <a:gd name="T36" fmla="*/ 226 w 3969"/>
                  <a:gd name="T37" fmla="*/ 1989 h 2420"/>
                  <a:gd name="T38" fmla="*/ 464 w 3969"/>
                  <a:gd name="T39" fmla="*/ 2141 h 2420"/>
                  <a:gd name="T40" fmla="*/ 708 w 3969"/>
                  <a:gd name="T41" fmla="*/ 2200 h 2420"/>
                  <a:gd name="T42" fmla="*/ 940 w 3969"/>
                  <a:gd name="T43" fmla="*/ 2187 h 2420"/>
                  <a:gd name="T44" fmla="*/ 1110 w 3969"/>
                  <a:gd name="T45" fmla="*/ 2152 h 2420"/>
                  <a:gd name="T46" fmla="*/ 1237 w 3969"/>
                  <a:gd name="T47" fmla="*/ 2226 h 2420"/>
                  <a:gd name="T48" fmla="*/ 1461 w 3969"/>
                  <a:gd name="T49" fmla="*/ 2359 h 2420"/>
                  <a:gd name="T50" fmla="*/ 1734 w 3969"/>
                  <a:gd name="T51" fmla="*/ 2410 h 2420"/>
                  <a:gd name="T52" fmla="*/ 2089 w 3969"/>
                  <a:gd name="T53" fmla="*/ 2398 h 2420"/>
                  <a:gd name="T54" fmla="*/ 2446 w 3969"/>
                  <a:gd name="T55" fmla="*/ 2246 h 2420"/>
                  <a:gd name="T56" fmla="*/ 2710 w 3969"/>
                  <a:gd name="T57" fmla="*/ 2246 h 2420"/>
                  <a:gd name="T58" fmla="*/ 3027 w 3969"/>
                  <a:gd name="T59" fmla="*/ 2345 h 2420"/>
                  <a:gd name="T60" fmla="*/ 3364 w 3969"/>
                  <a:gd name="T61" fmla="*/ 2240 h 2420"/>
                  <a:gd name="T62" fmla="*/ 3562 w 3969"/>
                  <a:gd name="T63" fmla="*/ 1962 h 2420"/>
                  <a:gd name="T64" fmla="*/ 3595 w 3969"/>
                  <a:gd name="T65" fmla="*/ 1711 h 2420"/>
                  <a:gd name="T66" fmla="*/ 3741 w 3969"/>
                  <a:gd name="T67" fmla="*/ 1546 h 2420"/>
                  <a:gd name="T68" fmla="*/ 3939 w 3969"/>
                  <a:gd name="T69" fmla="*/ 1229 h 2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gradFill rotWithShape="1">
                <a:gsLst>
                  <a:gs pos="0">
                    <a:srgbClr val="CBDEFF"/>
                  </a:gs>
                  <a:gs pos="100000">
                    <a:srgbClr val="8B95DD"/>
                  </a:gs>
                </a:gsLst>
                <a:lin ang="2700000" scaled="1"/>
              </a:gradFill>
              <a:ln w="3175">
                <a:solidFill>
                  <a:schemeClr val="bg2"/>
                </a:solidFill>
                <a:prstDash val="solid"/>
                <a:round/>
                <a:headEnd/>
                <a:tailEnd/>
              </a:ln>
              <a:effectLst/>
              <a:extLs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sp>
            <p:nvSpPr>
              <p:cNvPr id="275" name="Freeform 105"/>
              <p:cNvSpPr>
                <a:spLocks noChangeAspect="1"/>
              </p:cNvSpPr>
              <p:nvPr/>
            </p:nvSpPr>
            <p:spPr bwMode="auto">
              <a:xfrm>
                <a:off x="316" y="1769"/>
                <a:ext cx="542" cy="331"/>
              </a:xfrm>
              <a:custGeom>
                <a:avLst/>
                <a:gdLst>
                  <a:gd name="T0" fmla="*/ 3939 w 3969"/>
                  <a:gd name="T1" fmla="*/ 852 h 2420"/>
                  <a:gd name="T2" fmla="*/ 3761 w 3969"/>
                  <a:gd name="T3" fmla="*/ 555 h 2420"/>
                  <a:gd name="T4" fmla="*/ 3463 w 3969"/>
                  <a:gd name="T5" fmla="*/ 377 h 2420"/>
                  <a:gd name="T6" fmla="*/ 3135 w 3969"/>
                  <a:gd name="T7" fmla="*/ 358 h 2420"/>
                  <a:gd name="T8" fmla="*/ 2889 w 3969"/>
                  <a:gd name="T9" fmla="*/ 476 h 2420"/>
                  <a:gd name="T10" fmla="*/ 2644 w 3969"/>
                  <a:gd name="T11" fmla="*/ 185 h 2420"/>
                  <a:gd name="T12" fmla="*/ 2307 w 3969"/>
                  <a:gd name="T13" fmla="*/ 26 h 2420"/>
                  <a:gd name="T14" fmla="*/ 1891 w 3969"/>
                  <a:gd name="T15" fmla="*/ 26 h 2420"/>
                  <a:gd name="T16" fmla="*/ 1521 w 3969"/>
                  <a:gd name="T17" fmla="*/ 218 h 2420"/>
                  <a:gd name="T18" fmla="*/ 1283 w 3969"/>
                  <a:gd name="T19" fmla="*/ 277 h 2420"/>
                  <a:gd name="T20" fmla="*/ 999 w 3969"/>
                  <a:gd name="T21" fmla="*/ 185 h 2420"/>
                  <a:gd name="T22" fmla="*/ 702 w 3969"/>
                  <a:gd name="T23" fmla="*/ 284 h 2420"/>
                  <a:gd name="T24" fmla="*/ 523 w 3969"/>
                  <a:gd name="T25" fmla="*/ 535 h 2420"/>
                  <a:gd name="T26" fmla="*/ 529 w 3969"/>
                  <a:gd name="T27" fmla="*/ 739 h 2420"/>
                  <a:gd name="T28" fmla="*/ 352 w 3969"/>
                  <a:gd name="T29" fmla="*/ 813 h 2420"/>
                  <a:gd name="T30" fmla="*/ 127 w 3969"/>
                  <a:gd name="T31" fmla="*/ 1037 h 2420"/>
                  <a:gd name="T32" fmla="*/ 8 w 3969"/>
                  <a:gd name="T33" fmla="*/ 1348 h 2420"/>
                  <a:gd name="T34" fmla="*/ 54 w 3969"/>
                  <a:gd name="T35" fmla="*/ 1711 h 2420"/>
                  <a:gd name="T36" fmla="*/ 226 w 3969"/>
                  <a:gd name="T37" fmla="*/ 1989 h 2420"/>
                  <a:gd name="T38" fmla="*/ 464 w 3969"/>
                  <a:gd name="T39" fmla="*/ 2141 h 2420"/>
                  <a:gd name="T40" fmla="*/ 708 w 3969"/>
                  <a:gd name="T41" fmla="*/ 2200 h 2420"/>
                  <a:gd name="T42" fmla="*/ 940 w 3969"/>
                  <a:gd name="T43" fmla="*/ 2187 h 2420"/>
                  <a:gd name="T44" fmla="*/ 1110 w 3969"/>
                  <a:gd name="T45" fmla="*/ 2152 h 2420"/>
                  <a:gd name="T46" fmla="*/ 1237 w 3969"/>
                  <a:gd name="T47" fmla="*/ 2226 h 2420"/>
                  <a:gd name="T48" fmla="*/ 1461 w 3969"/>
                  <a:gd name="T49" fmla="*/ 2359 h 2420"/>
                  <a:gd name="T50" fmla="*/ 1734 w 3969"/>
                  <a:gd name="T51" fmla="*/ 2410 h 2420"/>
                  <a:gd name="T52" fmla="*/ 2089 w 3969"/>
                  <a:gd name="T53" fmla="*/ 2398 h 2420"/>
                  <a:gd name="T54" fmla="*/ 2446 w 3969"/>
                  <a:gd name="T55" fmla="*/ 2246 h 2420"/>
                  <a:gd name="T56" fmla="*/ 2710 w 3969"/>
                  <a:gd name="T57" fmla="*/ 2246 h 2420"/>
                  <a:gd name="T58" fmla="*/ 3027 w 3969"/>
                  <a:gd name="T59" fmla="*/ 2345 h 2420"/>
                  <a:gd name="T60" fmla="*/ 3364 w 3969"/>
                  <a:gd name="T61" fmla="*/ 2240 h 2420"/>
                  <a:gd name="T62" fmla="*/ 3562 w 3969"/>
                  <a:gd name="T63" fmla="*/ 1962 h 2420"/>
                  <a:gd name="T64" fmla="*/ 3595 w 3969"/>
                  <a:gd name="T65" fmla="*/ 1711 h 2420"/>
                  <a:gd name="T66" fmla="*/ 3741 w 3969"/>
                  <a:gd name="T67" fmla="*/ 1546 h 2420"/>
                  <a:gd name="T68" fmla="*/ 3939 w 3969"/>
                  <a:gd name="T69" fmla="*/ 1229 h 2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solidFill>
                <a:srgbClr val="EDF1FD"/>
              </a:solidFill>
              <a:ln>
                <a:noFill/>
              </a:ln>
              <a:effectLst/>
              <a:extLs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grpSp>
        <p:sp>
          <p:nvSpPr>
            <p:cNvPr id="273" name="Freeform 106"/>
            <p:cNvSpPr>
              <a:spLocks noChangeAspect="1"/>
            </p:cNvSpPr>
            <p:nvPr/>
          </p:nvSpPr>
          <p:spPr bwMode="auto">
            <a:xfrm>
              <a:off x="287" y="1751"/>
              <a:ext cx="601" cy="366"/>
            </a:xfrm>
            <a:custGeom>
              <a:avLst/>
              <a:gdLst>
                <a:gd name="T0" fmla="*/ 3939 w 3969"/>
                <a:gd name="T1" fmla="*/ 852 h 2420"/>
                <a:gd name="T2" fmla="*/ 3761 w 3969"/>
                <a:gd name="T3" fmla="*/ 555 h 2420"/>
                <a:gd name="T4" fmla="*/ 3463 w 3969"/>
                <a:gd name="T5" fmla="*/ 377 h 2420"/>
                <a:gd name="T6" fmla="*/ 3135 w 3969"/>
                <a:gd name="T7" fmla="*/ 358 h 2420"/>
                <a:gd name="T8" fmla="*/ 2889 w 3969"/>
                <a:gd name="T9" fmla="*/ 476 h 2420"/>
                <a:gd name="T10" fmla="*/ 2644 w 3969"/>
                <a:gd name="T11" fmla="*/ 185 h 2420"/>
                <a:gd name="T12" fmla="*/ 2307 w 3969"/>
                <a:gd name="T13" fmla="*/ 26 h 2420"/>
                <a:gd name="T14" fmla="*/ 1891 w 3969"/>
                <a:gd name="T15" fmla="*/ 26 h 2420"/>
                <a:gd name="T16" fmla="*/ 1521 w 3969"/>
                <a:gd name="T17" fmla="*/ 218 h 2420"/>
                <a:gd name="T18" fmla="*/ 1283 w 3969"/>
                <a:gd name="T19" fmla="*/ 277 h 2420"/>
                <a:gd name="T20" fmla="*/ 999 w 3969"/>
                <a:gd name="T21" fmla="*/ 185 h 2420"/>
                <a:gd name="T22" fmla="*/ 702 w 3969"/>
                <a:gd name="T23" fmla="*/ 284 h 2420"/>
                <a:gd name="T24" fmla="*/ 523 w 3969"/>
                <a:gd name="T25" fmla="*/ 535 h 2420"/>
                <a:gd name="T26" fmla="*/ 529 w 3969"/>
                <a:gd name="T27" fmla="*/ 739 h 2420"/>
                <a:gd name="T28" fmla="*/ 352 w 3969"/>
                <a:gd name="T29" fmla="*/ 813 h 2420"/>
                <a:gd name="T30" fmla="*/ 127 w 3969"/>
                <a:gd name="T31" fmla="*/ 1037 h 2420"/>
                <a:gd name="T32" fmla="*/ 8 w 3969"/>
                <a:gd name="T33" fmla="*/ 1348 h 2420"/>
                <a:gd name="T34" fmla="*/ 54 w 3969"/>
                <a:gd name="T35" fmla="*/ 1711 h 2420"/>
                <a:gd name="T36" fmla="*/ 226 w 3969"/>
                <a:gd name="T37" fmla="*/ 1989 h 2420"/>
                <a:gd name="T38" fmla="*/ 464 w 3969"/>
                <a:gd name="T39" fmla="*/ 2141 h 2420"/>
                <a:gd name="T40" fmla="*/ 708 w 3969"/>
                <a:gd name="T41" fmla="*/ 2200 h 2420"/>
                <a:gd name="T42" fmla="*/ 940 w 3969"/>
                <a:gd name="T43" fmla="*/ 2187 h 2420"/>
                <a:gd name="T44" fmla="*/ 1110 w 3969"/>
                <a:gd name="T45" fmla="*/ 2152 h 2420"/>
                <a:gd name="T46" fmla="*/ 1237 w 3969"/>
                <a:gd name="T47" fmla="*/ 2226 h 2420"/>
                <a:gd name="T48" fmla="*/ 1461 w 3969"/>
                <a:gd name="T49" fmla="*/ 2359 h 2420"/>
                <a:gd name="T50" fmla="*/ 1734 w 3969"/>
                <a:gd name="T51" fmla="*/ 2410 h 2420"/>
                <a:gd name="T52" fmla="*/ 2089 w 3969"/>
                <a:gd name="T53" fmla="*/ 2398 h 2420"/>
                <a:gd name="T54" fmla="*/ 2446 w 3969"/>
                <a:gd name="T55" fmla="*/ 2246 h 2420"/>
                <a:gd name="T56" fmla="*/ 2710 w 3969"/>
                <a:gd name="T57" fmla="*/ 2246 h 2420"/>
                <a:gd name="T58" fmla="*/ 3027 w 3969"/>
                <a:gd name="T59" fmla="*/ 2345 h 2420"/>
                <a:gd name="T60" fmla="*/ 3364 w 3969"/>
                <a:gd name="T61" fmla="*/ 2240 h 2420"/>
                <a:gd name="T62" fmla="*/ 3562 w 3969"/>
                <a:gd name="T63" fmla="*/ 1962 h 2420"/>
                <a:gd name="T64" fmla="*/ 3595 w 3969"/>
                <a:gd name="T65" fmla="*/ 1711 h 2420"/>
                <a:gd name="T66" fmla="*/ 3741 w 3969"/>
                <a:gd name="T67" fmla="*/ 1546 h 2420"/>
                <a:gd name="T68" fmla="*/ 3939 w 3969"/>
                <a:gd name="T69" fmla="*/ 1229 h 2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69" h="2420">
                  <a:moveTo>
                    <a:pt x="3969" y="1038"/>
                  </a:moveTo>
                  <a:cubicBezTo>
                    <a:pt x="3969" y="975"/>
                    <a:pt x="3955" y="909"/>
                    <a:pt x="3939" y="852"/>
                  </a:cubicBezTo>
                  <a:cubicBezTo>
                    <a:pt x="3923" y="795"/>
                    <a:pt x="3903" y="743"/>
                    <a:pt x="3873" y="694"/>
                  </a:cubicBezTo>
                  <a:cubicBezTo>
                    <a:pt x="3843" y="645"/>
                    <a:pt x="3803" y="597"/>
                    <a:pt x="3761" y="555"/>
                  </a:cubicBezTo>
                  <a:cubicBezTo>
                    <a:pt x="3719" y="513"/>
                    <a:pt x="3672" y="473"/>
                    <a:pt x="3622" y="443"/>
                  </a:cubicBezTo>
                  <a:cubicBezTo>
                    <a:pt x="3572" y="413"/>
                    <a:pt x="3520" y="393"/>
                    <a:pt x="3463" y="377"/>
                  </a:cubicBezTo>
                  <a:cubicBezTo>
                    <a:pt x="3406" y="361"/>
                    <a:pt x="3333" y="347"/>
                    <a:pt x="3278" y="344"/>
                  </a:cubicBezTo>
                  <a:cubicBezTo>
                    <a:pt x="3223" y="341"/>
                    <a:pt x="3180" y="348"/>
                    <a:pt x="3135" y="358"/>
                  </a:cubicBezTo>
                  <a:cubicBezTo>
                    <a:pt x="3090" y="368"/>
                    <a:pt x="3048" y="383"/>
                    <a:pt x="3007" y="403"/>
                  </a:cubicBezTo>
                  <a:cubicBezTo>
                    <a:pt x="2966" y="423"/>
                    <a:pt x="2932" y="447"/>
                    <a:pt x="2889" y="476"/>
                  </a:cubicBezTo>
                  <a:cubicBezTo>
                    <a:pt x="2859" y="424"/>
                    <a:pt x="2824" y="365"/>
                    <a:pt x="2783" y="317"/>
                  </a:cubicBezTo>
                  <a:cubicBezTo>
                    <a:pt x="2742" y="269"/>
                    <a:pt x="2693" y="223"/>
                    <a:pt x="2644" y="185"/>
                  </a:cubicBezTo>
                  <a:cubicBezTo>
                    <a:pt x="2595" y="147"/>
                    <a:pt x="2542" y="113"/>
                    <a:pt x="2486" y="86"/>
                  </a:cubicBezTo>
                  <a:cubicBezTo>
                    <a:pt x="2430" y="59"/>
                    <a:pt x="2370" y="40"/>
                    <a:pt x="2307" y="26"/>
                  </a:cubicBezTo>
                  <a:cubicBezTo>
                    <a:pt x="2244" y="12"/>
                    <a:pt x="2178" y="0"/>
                    <a:pt x="2109" y="0"/>
                  </a:cubicBezTo>
                  <a:cubicBezTo>
                    <a:pt x="2040" y="0"/>
                    <a:pt x="1959" y="10"/>
                    <a:pt x="1891" y="26"/>
                  </a:cubicBezTo>
                  <a:cubicBezTo>
                    <a:pt x="1823" y="42"/>
                    <a:pt x="1761" y="67"/>
                    <a:pt x="1699" y="99"/>
                  </a:cubicBezTo>
                  <a:cubicBezTo>
                    <a:pt x="1637" y="131"/>
                    <a:pt x="1572" y="174"/>
                    <a:pt x="1521" y="218"/>
                  </a:cubicBezTo>
                  <a:cubicBezTo>
                    <a:pt x="1470" y="262"/>
                    <a:pt x="1426" y="327"/>
                    <a:pt x="1395" y="363"/>
                  </a:cubicBezTo>
                  <a:cubicBezTo>
                    <a:pt x="1359" y="336"/>
                    <a:pt x="1325" y="303"/>
                    <a:pt x="1283" y="277"/>
                  </a:cubicBezTo>
                  <a:cubicBezTo>
                    <a:pt x="1241" y="251"/>
                    <a:pt x="1191" y="220"/>
                    <a:pt x="1144" y="205"/>
                  </a:cubicBezTo>
                  <a:cubicBezTo>
                    <a:pt x="1097" y="190"/>
                    <a:pt x="1050" y="183"/>
                    <a:pt x="999" y="185"/>
                  </a:cubicBezTo>
                  <a:cubicBezTo>
                    <a:pt x="948" y="187"/>
                    <a:pt x="889" y="198"/>
                    <a:pt x="840" y="214"/>
                  </a:cubicBezTo>
                  <a:cubicBezTo>
                    <a:pt x="791" y="230"/>
                    <a:pt x="744" y="254"/>
                    <a:pt x="702" y="284"/>
                  </a:cubicBezTo>
                  <a:cubicBezTo>
                    <a:pt x="660" y="314"/>
                    <a:pt x="619" y="354"/>
                    <a:pt x="589" y="396"/>
                  </a:cubicBezTo>
                  <a:cubicBezTo>
                    <a:pt x="559" y="438"/>
                    <a:pt x="536" y="492"/>
                    <a:pt x="523" y="535"/>
                  </a:cubicBezTo>
                  <a:cubicBezTo>
                    <a:pt x="510" y="578"/>
                    <a:pt x="509" y="623"/>
                    <a:pt x="510" y="657"/>
                  </a:cubicBezTo>
                  <a:cubicBezTo>
                    <a:pt x="511" y="691"/>
                    <a:pt x="520" y="715"/>
                    <a:pt x="529" y="739"/>
                  </a:cubicBezTo>
                  <a:cubicBezTo>
                    <a:pt x="505" y="747"/>
                    <a:pt x="505" y="745"/>
                    <a:pt x="475" y="757"/>
                  </a:cubicBezTo>
                  <a:cubicBezTo>
                    <a:pt x="445" y="769"/>
                    <a:pt x="393" y="787"/>
                    <a:pt x="352" y="813"/>
                  </a:cubicBezTo>
                  <a:cubicBezTo>
                    <a:pt x="311" y="839"/>
                    <a:pt x="263" y="875"/>
                    <a:pt x="226" y="912"/>
                  </a:cubicBezTo>
                  <a:cubicBezTo>
                    <a:pt x="189" y="949"/>
                    <a:pt x="157" y="991"/>
                    <a:pt x="127" y="1037"/>
                  </a:cubicBezTo>
                  <a:cubicBezTo>
                    <a:pt x="97" y="1083"/>
                    <a:pt x="68" y="1137"/>
                    <a:pt x="48" y="1189"/>
                  </a:cubicBezTo>
                  <a:cubicBezTo>
                    <a:pt x="28" y="1241"/>
                    <a:pt x="15" y="1294"/>
                    <a:pt x="8" y="1348"/>
                  </a:cubicBezTo>
                  <a:cubicBezTo>
                    <a:pt x="1" y="1402"/>
                    <a:pt x="0" y="1453"/>
                    <a:pt x="8" y="1513"/>
                  </a:cubicBezTo>
                  <a:cubicBezTo>
                    <a:pt x="16" y="1573"/>
                    <a:pt x="33" y="1652"/>
                    <a:pt x="54" y="1711"/>
                  </a:cubicBezTo>
                  <a:cubicBezTo>
                    <a:pt x="75" y="1770"/>
                    <a:pt x="105" y="1824"/>
                    <a:pt x="134" y="1870"/>
                  </a:cubicBezTo>
                  <a:cubicBezTo>
                    <a:pt x="163" y="1916"/>
                    <a:pt x="191" y="1954"/>
                    <a:pt x="226" y="1989"/>
                  </a:cubicBezTo>
                  <a:cubicBezTo>
                    <a:pt x="261" y="2024"/>
                    <a:pt x="305" y="2056"/>
                    <a:pt x="345" y="2081"/>
                  </a:cubicBezTo>
                  <a:cubicBezTo>
                    <a:pt x="385" y="2106"/>
                    <a:pt x="424" y="2124"/>
                    <a:pt x="464" y="2141"/>
                  </a:cubicBezTo>
                  <a:cubicBezTo>
                    <a:pt x="504" y="2158"/>
                    <a:pt x="542" y="2170"/>
                    <a:pt x="583" y="2180"/>
                  </a:cubicBezTo>
                  <a:cubicBezTo>
                    <a:pt x="624" y="2190"/>
                    <a:pt x="667" y="2197"/>
                    <a:pt x="708" y="2200"/>
                  </a:cubicBezTo>
                  <a:cubicBezTo>
                    <a:pt x="749" y="2203"/>
                    <a:pt x="788" y="2202"/>
                    <a:pt x="827" y="2200"/>
                  </a:cubicBezTo>
                  <a:cubicBezTo>
                    <a:pt x="866" y="2198"/>
                    <a:pt x="905" y="2192"/>
                    <a:pt x="940" y="2187"/>
                  </a:cubicBezTo>
                  <a:cubicBezTo>
                    <a:pt x="975" y="2182"/>
                    <a:pt x="1008" y="2175"/>
                    <a:pt x="1036" y="2169"/>
                  </a:cubicBezTo>
                  <a:cubicBezTo>
                    <a:pt x="1064" y="2163"/>
                    <a:pt x="1086" y="2158"/>
                    <a:pt x="1110" y="2152"/>
                  </a:cubicBezTo>
                  <a:cubicBezTo>
                    <a:pt x="1134" y="2146"/>
                    <a:pt x="1153" y="2143"/>
                    <a:pt x="1179" y="2134"/>
                  </a:cubicBezTo>
                  <a:cubicBezTo>
                    <a:pt x="1189" y="2160"/>
                    <a:pt x="1211" y="2198"/>
                    <a:pt x="1237" y="2226"/>
                  </a:cubicBezTo>
                  <a:cubicBezTo>
                    <a:pt x="1263" y="2254"/>
                    <a:pt x="1299" y="2277"/>
                    <a:pt x="1336" y="2299"/>
                  </a:cubicBezTo>
                  <a:cubicBezTo>
                    <a:pt x="1373" y="2321"/>
                    <a:pt x="1417" y="2344"/>
                    <a:pt x="1461" y="2359"/>
                  </a:cubicBezTo>
                  <a:cubicBezTo>
                    <a:pt x="1505" y="2374"/>
                    <a:pt x="1555" y="2383"/>
                    <a:pt x="1600" y="2391"/>
                  </a:cubicBezTo>
                  <a:cubicBezTo>
                    <a:pt x="1645" y="2399"/>
                    <a:pt x="1688" y="2406"/>
                    <a:pt x="1734" y="2410"/>
                  </a:cubicBezTo>
                  <a:cubicBezTo>
                    <a:pt x="1780" y="2414"/>
                    <a:pt x="1819" y="2420"/>
                    <a:pt x="1878" y="2418"/>
                  </a:cubicBezTo>
                  <a:cubicBezTo>
                    <a:pt x="1937" y="2416"/>
                    <a:pt x="2023" y="2411"/>
                    <a:pt x="2089" y="2398"/>
                  </a:cubicBezTo>
                  <a:cubicBezTo>
                    <a:pt x="2155" y="2385"/>
                    <a:pt x="2214" y="2364"/>
                    <a:pt x="2274" y="2339"/>
                  </a:cubicBezTo>
                  <a:cubicBezTo>
                    <a:pt x="2334" y="2314"/>
                    <a:pt x="2393" y="2281"/>
                    <a:pt x="2446" y="2246"/>
                  </a:cubicBezTo>
                  <a:cubicBezTo>
                    <a:pt x="2499" y="2211"/>
                    <a:pt x="2554" y="2160"/>
                    <a:pt x="2591" y="2127"/>
                  </a:cubicBezTo>
                  <a:cubicBezTo>
                    <a:pt x="2629" y="2175"/>
                    <a:pt x="2665" y="2214"/>
                    <a:pt x="2710" y="2246"/>
                  </a:cubicBezTo>
                  <a:cubicBezTo>
                    <a:pt x="2755" y="2278"/>
                    <a:pt x="2809" y="2302"/>
                    <a:pt x="2862" y="2319"/>
                  </a:cubicBezTo>
                  <a:cubicBezTo>
                    <a:pt x="2915" y="2336"/>
                    <a:pt x="2970" y="2345"/>
                    <a:pt x="3027" y="2345"/>
                  </a:cubicBezTo>
                  <a:cubicBezTo>
                    <a:pt x="3084" y="2345"/>
                    <a:pt x="3150" y="2336"/>
                    <a:pt x="3206" y="2319"/>
                  </a:cubicBezTo>
                  <a:cubicBezTo>
                    <a:pt x="3262" y="2302"/>
                    <a:pt x="3318" y="2275"/>
                    <a:pt x="3364" y="2240"/>
                  </a:cubicBezTo>
                  <a:cubicBezTo>
                    <a:pt x="3410" y="2205"/>
                    <a:pt x="3450" y="2153"/>
                    <a:pt x="3483" y="2107"/>
                  </a:cubicBezTo>
                  <a:cubicBezTo>
                    <a:pt x="3516" y="2061"/>
                    <a:pt x="3543" y="2014"/>
                    <a:pt x="3562" y="1962"/>
                  </a:cubicBezTo>
                  <a:cubicBezTo>
                    <a:pt x="3581" y="1910"/>
                    <a:pt x="3590" y="1836"/>
                    <a:pt x="3595" y="1794"/>
                  </a:cubicBezTo>
                  <a:cubicBezTo>
                    <a:pt x="3600" y="1752"/>
                    <a:pt x="3597" y="1735"/>
                    <a:pt x="3595" y="1711"/>
                  </a:cubicBezTo>
                  <a:cubicBezTo>
                    <a:pt x="3593" y="1687"/>
                    <a:pt x="3586" y="1671"/>
                    <a:pt x="3582" y="1652"/>
                  </a:cubicBezTo>
                  <a:cubicBezTo>
                    <a:pt x="3613" y="1633"/>
                    <a:pt x="3695" y="1587"/>
                    <a:pt x="3741" y="1546"/>
                  </a:cubicBezTo>
                  <a:cubicBezTo>
                    <a:pt x="3787" y="1505"/>
                    <a:pt x="3827" y="1460"/>
                    <a:pt x="3860" y="1407"/>
                  </a:cubicBezTo>
                  <a:cubicBezTo>
                    <a:pt x="3893" y="1354"/>
                    <a:pt x="3921" y="1290"/>
                    <a:pt x="3939" y="1229"/>
                  </a:cubicBezTo>
                  <a:cubicBezTo>
                    <a:pt x="3957" y="1168"/>
                    <a:pt x="3969" y="1101"/>
                    <a:pt x="3969" y="1038"/>
                  </a:cubicBezTo>
                  <a:close/>
                </a:path>
              </a:pathLst>
            </a:custGeom>
            <a:noFill/>
            <a:ln>
              <a:noFill/>
            </a:ln>
            <a:effectLst/>
            <a:extLst>
              <a:ext uri="{909E8E84-426E-40DD-AFC4-6F175D3DCCD1}">
                <a14:hiddenFill xmlns:a14="http://schemas.microsoft.com/office/drawing/2010/main">
                  <a:solidFill>
                    <a:srgbClr val="8B95DD"/>
                  </a:solidFill>
                </a14:hiddenFill>
              </a:ext>
              <a:ext uri="{91240B29-F687-4F45-9708-019B960494DF}">
                <a14:hiddenLine xmlns:a14="http://schemas.microsoft.com/office/drawing/2010/main" w="3175">
                  <a:solidFill>
                    <a:schemeClr val="bg2"/>
                  </a:solidFill>
                  <a:prstDash val="solid"/>
                  <a:round/>
                  <a:headEnd/>
                  <a:tailEnd/>
                </a14:hiddenLine>
              </a:ext>
              <a:ext uri="{AF507438-7753-43E0-B8FC-AC1667EBCBE1}">
                <a14:hiddenEffects xmlns:a14="http://schemas.microsoft.com/office/drawing/2010/main">
                  <a:effectLst>
                    <a:outerShdw dist="45791" dir="2021404" algn="ctr" rotWithShape="0">
                      <a:schemeClr val="accent1">
                        <a:alpha val="50000"/>
                      </a:schemeClr>
                    </a:outerShdw>
                  </a:effectLst>
                </a14:hiddenEffects>
              </a:ext>
            </a:extLst>
          </p:spPr>
          <p:txBody>
            <a:bodyPr/>
            <a:lstStyle/>
            <a:p>
              <a:endParaRPr lang="ja-JP" altLang="en-US"/>
            </a:p>
          </p:txBody>
        </p:sp>
      </p:grpSp>
      <p:grpSp>
        <p:nvGrpSpPr>
          <p:cNvPr id="5" name="グループ化 4"/>
          <p:cNvGrpSpPr/>
          <p:nvPr/>
        </p:nvGrpSpPr>
        <p:grpSpPr>
          <a:xfrm>
            <a:off x="2341048" y="2534769"/>
            <a:ext cx="3743158" cy="2976562"/>
            <a:chOff x="2411413" y="3037901"/>
            <a:chExt cx="3024187" cy="2976562"/>
          </a:xfrm>
        </p:grpSpPr>
        <p:sp>
          <p:nvSpPr>
            <p:cNvPr id="223" name="Freeform 205"/>
            <p:cNvSpPr>
              <a:spLocks/>
            </p:cNvSpPr>
            <p:nvPr/>
          </p:nvSpPr>
          <p:spPr bwMode="gray">
            <a:xfrm>
              <a:off x="2627313" y="3995163"/>
              <a:ext cx="2808287" cy="2001838"/>
            </a:xfrm>
            <a:custGeom>
              <a:avLst/>
              <a:gdLst>
                <a:gd name="T0" fmla="*/ 0 w 1769"/>
                <a:gd name="T1" fmla="*/ 2147483647 h 1261"/>
                <a:gd name="T2" fmla="*/ 2147483647 w 1769"/>
                <a:gd name="T3" fmla="*/ 2147483647 h 1261"/>
                <a:gd name="T4" fmla="*/ 2147483647 w 1769"/>
                <a:gd name="T5" fmla="*/ 2147483647 h 1261"/>
                <a:gd name="T6" fmla="*/ 0 60000 65536"/>
                <a:gd name="T7" fmla="*/ 0 60000 65536"/>
                <a:gd name="T8" fmla="*/ 0 60000 65536"/>
              </a:gdLst>
              <a:ahLst/>
              <a:cxnLst>
                <a:cxn ang="T6">
                  <a:pos x="T0" y="T1"/>
                </a:cxn>
                <a:cxn ang="T7">
                  <a:pos x="T2" y="T3"/>
                </a:cxn>
                <a:cxn ang="T8">
                  <a:pos x="T4" y="T5"/>
                </a:cxn>
              </a:cxnLst>
              <a:rect l="0" t="0" r="r" b="b"/>
              <a:pathLst>
                <a:path w="1769" h="1261">
                  <a:moveTo>
                    <a:pt x="0" y="1261"/>
                  </a:moveTo>
                  <a:cubicBezTo>
                    <a:pt x="90" y="1082"/>
                    <a:pt x="246" y="372"/>
                    <a:pt x="541" y="186"/>
                  </a:cubicBezTo>
                  <a:cubicBezTo>
                    <a:pt x="836" y="0"/>
                    <a:pt x="1513" y="156"/>
                    <a:pt x="1769" y="148"/>
                  </a:cubicBezTo>
                </a:path>
              </a:pathLst>
            </a:custGeom>
            <a:noFill/>
            <a:ln w="38100" cap="flat" cmpd="sng">
              <a:solidFill>
                <a:srgbClr val="FFD200"/>
              </a:solidFill>
              <a:prstDash val="solid"/>
              <a:round/>
              <a:headEnd type="triangl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Text" lastClr="000000"/>
                </a:solidFill>
                <a:effectLst/>
                <a:uLnTx/>
                <a:uFillTx/>
                <a:latin typeface="Arial" pitchFamily="34" charset="0"/>
                <a:ea typeface="ＭＳ Ｐゴシック" pitchFamily="50" charset="-128"/>
              </a:endParaRPr>
            </a:p>
          </p:txBody>
        </p:sp>
        <p:sp>
          <p:nvSpPr>
            <p:cNvPr id="224" name="Freeform 206"/>
            <p:cNvSpPr>
              <a:spLocks/>
            </p:cNvSpPr>
            <p:nvPr/>
          </p:nvSpPr>
          <p:spPr bwMode="gray">
            <a:xfrm>
              <a:off x="2843213" y="4977826"/>
              <a:ext cx="2498725" cy="1036637"/>
            </a:xfrm>
            <a:custGeom>
              <a:avLst/>
              <a:gdLst>
                <a:gd name="T0" fmla="*/ 0 w 1574"/>
                <a:gd name="T1" fmla="*/ 2147483647 h 653"/>
                <a:gd name="T2" fmla="*/ 2147483647 w 1574"/>
                <a:gd name="T3" fmla="*/ 2147483647 h 653"/>
                <a:gd name="T4" fmla="*/ 2147483647 w 1574"/>
                <a:gd name="T5" fmla="*/ 2147483647 h 653"/>
                <a:gd name="T6" fmla="*/ 0 60000 65536"/>
                <a:gd name="T7" fmla="*/ 0 60000 65536"/>
                <a:gd name="T8" fmla="*/ 0 60000 65536"/>
              </a:gdLst>
              <a:ahLst/>
              <a:cxnLst>
                <a:cxn ang="T6">
                  <a:pos x="T0" y="T1"/>
                </a:cxn>
                <a:cxn ang="T7">
                  <a:pos x="T2" y="T3"/>
                </a:cxn>
                <a:cxn ang="T8">
                  <a:pos x="T4" y="T5"/>
                </a:cxn>
              </a:cxnLst>
              <a:rect l="0" t="0" r="r" b="b"/>
              <a:pathLst>
                <a:path w="1574" h="653">
                  <a:moveTo>
                    <a:pt x="0" y="653"/>
                  </a:moveTo>
                  <a:cubicBezTo>
                    <a:pt x="66" y="554"/>
                    <a:pt x="134" y="120"/>
                    <a:pt x="396" y="60"/>
                  </a:cubicBezTo>
                  <a:cubicBezTo>
                    <a:pt x="658" y="0"/>
                    <a:pt x="1329" y="243"/>
                    <a:pt x="1574" y="291"/>
                  </a:cubicBezTo>
                </a:path>
              </a:pathLst>
            </a:custGeom>
            <a:noFill/>
            <a:ln w="38100" cap="flat" cmpd="sng">
              <a:solidFill>
                <a:srgbClr val="69B43C"/>
              </a:solidFill>
              <a:prstDash val="solid"/>
              <a:round/>
              <a:headEnd type="triangl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Text" lastClr="000000"/>
                </a:solidFill>
                <a:effectLst/>
                <a:uLnTx/>
                <a:uFillTx/>
                <a:latin typeface="Arial" pitchFamily="34" charset="0"/>
                <a:ea typeface="ＭＳ Ｐゴシック" pitchFamily="50" charset="-128"/>
              </a:endParaRPr>
            </a:p>
          </p:txBody>
        </p:sp>
        <p:sp>
          <p:nvSpPr>
            <p:cNvPr id="225" name="Freeform 207"/>
            <p:cNvSpPr>
              <a:spLocks/>
            </p:cNvSpPr>
            <p:nvPr/>
          </p:nvSpPr>
          <p:spPr bwMode="gray">
            <a:xfrm>
              <a:off x="2411413" y="3037901"/>
              <a:ext cx="2843212" cy="2976562"/>
            </a:xfrm>
            <a:custGeom>
              <a:avLst/>
              <a:gdLst>
                <a:gd name="T0" fmla="*/ 0 w 1791"/>
                <a:gd name="T1" fmla="*/ 2147483647 h 2448"/>
                <a:gd name="T2" fmla="*/ 2147483647 w 1791"/>
                <a:gd name="T3" fmla="*/ 2147483647 h 2448"/>
                <a:gd name="T4" fmla="*/ 2147483647 w 1791"/>
                <a:gd name="T5" fmla="*/ 0 h 2448"/>
                <a:gd name="T6" fmla="*/ 0 60000 65536"/>
                <a:gd name="T7" fmla="*/ 0 60000 65536"/>
                <a:gd name="T8" fmla="*/ 0 60000 65536"/>
              </a:gdLst>
              <a:ahLst/>
              <a:cxnLst>
                <a:cxn ang="T6">
                  <a:pos x="T0" y="T1"/>
                </a:cxn>
                <a:cxn ang="T7">
                  <a:pos x="T2" y="T3"/>
                </a:cxn>
                <a:cxn ang="T8">
                  <a:pos x="T4" y="T5"/>
                </a:cxn>
              </a:cxnLst>
              <a:rect l="0" t="0" r="r" b="b"/>
              <a:pathLst>
                <a:path w="1791" h="2448">
                  <a:moveTo>
                    <a:pt x="0" y="2448"/>
                  </a:moveTo>
                  <a:cubicBezTo>
                    <a:pt x="57" y="1798"/>
                    <a:pt x="111" y="1314"/>
                    <a:pt x="409" y="906"/>
                  </a:cubicBezTo>
                  <a:cubicBezTo>
                    <a:pt x="707" y="498"/>
                    <a:pt x="1503" y="189"/>
                    <a:pt x="1791" y="0"/>
                  </a:cubicBezTo>
                </a:path>
              </a:pathLst>
            </a:custGeom>
            <a:noFill/>
            <a:ln w="38100" cap="flat" cmpd="sng">
              <a:solidFill>
                <a:srgbClr val="E62D00"/>
              </a:solidFill>
              <a:prstDash val="solid"/>
              <a:round/>
              <a:headEnd type="triangl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wrap="none" lIns="90000" tIns="46800" rIns="90000" bIns="4680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Text" lastClr="000000"/>
                </a:solidFill>
                <a:effectLst/>
                <a:uLnTx/>
                <a:uFillTx/>
                <a:latin typeface="Arial" pitchFamily="34" charset="0"/>
                <a:ea typeface="ＭＳ Ｐゴシック" pitchFamily="50" charset="-128"/>
              </a:endParaRPr>
            </a:p>
          </p:txBody>
        </p:sp>
      </p:grpSp>
      <p:sp>
        <p:nvSpPr>
          <p:cNvPr id="285" name="テキスト ボックス 284"/>
          <p:cNvSpPr txBox="1"/>
          <p:nvPr/>
        </p:nvSpPr>
        <p:spPr>
          <a:xfrm>
            <a:off x="3658198" y="3841577"/>
            <a:ext cx="1164101" cy="584775"/>
          </a:xfrm>
          <a:prstGeom prst="rect">
            <a:avLst/>
          </a:prstGeom>
          <a:noFill/>
        </p:spPr>
        <p:txBody>
          <a:bodyPr wrap="none" rtlCol="0">
            <a:spAutoFit/>
          </a:bodyPr>
          <a:lstStyle/>
          <a:p>
            <a:r>
              <a:rPr kumimoji="1" lang="en-US" altLang="ja-JP" sz="1600" dirty="0" smtClean="0">
                <a:solidFill>
                  <a:srgbClr val="00397B"/>
                </a:solidFill>
              </a:rPr>
              <a:t>Distributed</a:t>
            </a:r>
          </a:p>
          <a:p>
            <a:r>
              <a:rPr kumimoji="1" lang="en-US" altLang="ja-JP" sz="1600" dirty="0" smtClean="0">
                <a:solidFill>
                  <a:srgbClr val="00397B"/>
                </a:solidFill>
              </a:rPr>
              <a:t>OFSs</a:t>
            </a:r>
            <a:endParaRPr kumimoji="1" lang="ja-JP" altLang="en-US" sz="1600" dirty="0">
              <a:solidFill>
                <a:srgbClr val="00397B"/>
              </a:solidFill>
            </a:endParaRPr>
          </a:p>
        </p:txBody>
      </p:sp>
      <p:sp>
        <p:nvSpPr>
          <p:cNvPr id="6" name="Footer Placeholder 5"/>
          <p:cNvSpPr>
            <a:spLocks noGrp="1"/>
          </p:cNvSpPr>
          <p:nvPr>
            <p:ph type="ftr" sz="quarter" idx="10"/>
          </p:nvPr>
        </p:nvSpPr>
        <p:spPr/>
        <p:txBody>
          <a:bodyPr/>
          <a:lstStyle/>
          <a:p>
            <a:pPr>
              <a:defRPr/>
            </a:pPr>
            <a:r>
              <a:rPr lang="en-US" smtClean="0"/>
              <a:t>21-13-0218-00-SAUC      ONF Project for 802.21.1</a:t>
            </a:r>
            <a:endParaRPr lang="en-US" dirty="0"/>
          </a:p>
        </p:txBody>
      </p:sp>
    </p:spTree>
    <p:extLst>
      <p:ext uri="{BB962C8B-B14F-4D97-AF65-F5344CB8AC3E}">
        <p14:creationId xmlns:p14="http://schemas.microsoft.com/office/powerpoint/2010/main" val="10604866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Wireless Backhaul</a:t>
            </a:r>
            <a:endParaRPr lang="en-US" dirty="0"/>
          </a:p>
        </p:txBody>
      </p:sp>
      <p:sp>
        <p:nvSpPr>
          <p:cNvPr id="3" name="Content Placeholder 2"/>
          <p:cNvSpPr>
            <a:spLocks noGrp="1"/>
          </p:cNvSpPr>
          <p:nvPr>
            <p:ph idx="1"/>
          </p:nvPr>
        </p:nvSpPr>
        <p:spPr/>
        <p:txBody>
          <a:bodyPr/>
          <a:lstStyle/>
          <a:p>
            <a:r>
              <a:rPr lang="en-US" dirty="0" smtClean="0"/>
              <a:t>For example, microwave</a:t>
            </a:r>
          </a:p>
          <a:p>
            <a:r>
              <a:rPr lang="en-US" dirty="0" smtClean="0"/>
              <a:t>Energy savings, dynamic capacity, load balancing</a:t>
            </a:r>
            <a:endParaRPr lang="en-US" dirty="0" smtClean="0"/>
          </a:p>
        </p:txBody>
      </p:sp>
      <p:sp>
        <p:nvSpPr>
          <p:cNvPr id="4" name="Footer Placeholder 3"/>
          <p:cNvSpPr>
            <a:spLocks noGrp="1"/>
          </p:cNvSpPr>
          <p:nvPr>
            <p:ph type="ftr" sz="quarter" idx="10"/>
          </p:nvPr>
        </p:nvSpPr>
        <p:spPr/>
        <p:txBody>
          <a:bodyPr/>
          <a:lstStyle/>
          <a:p>
            <a:pPr>
              <a:defRPr/>
            </a:pPr>
            <a:r>
              <a:rPr lang="en-US" smtClean="0"/>
              <a:t>21-13-0218-00-SAUC      ONF Project for 802.21.1</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9</a:t>
            </a:fld>
            <a:endParaRPr lang="en-US" altLang="ja-JP"/>
          </a:p>
        </p:txBody>
      </p:sp>
    </p:spTree>
    <p:extLst>
      <p:ext uri="{BB962C8B-B14F-4D97-AF65-F5344CB8AC3E}">
        <p14:creationId xmlns:p14="http://schemas.microsoft.com/office/powerpoint/2010/main" val="83637837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29803</TotalTime>
  <Words>975</Words>
  <Application>Microsoft Office PowerPoint</Application>
  <PresentationFormat>On-screen Show (4:3)</PresentationFormat>
  <Paragraphs>204</Paragraphs>
  <Slides>12</Slides>
  <Notes>6</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blank presentation</vt:lpstr>
      <vt:lpstr>Custom Design</vt:lpstr>
      <vt:lpstr>PowerPoint Presentation</vt:lpstr>
      <vt:lpstr>PowerPoint Presentation</vt:lpstr>
      <vt:lpstr>ONF Wireless &amp; Mobility WG</vt:lpstr>
      <vt:lpstr>Unified Access:  How OpenFlow Can Help</vt:lpstr>
      <vt:lpstr>Northbound API for Authentication</vt:lpstr>
      <vt:lpstr>SW Virtualization: Architecture</vt:lpstr>
      <vt:lpstr>Benefit #1 - Route optimization between eNB and P-GW</vt:lpstr>
      <vt:lpstr>Benefit #1 - Route optimization between eNB and P-GW</vt:lpstr>
      <vt:lpstr>Wireless Backhaul</vt:lpstr>
      <vt:lpstr>Transmit Power Control</vt:lpstr>
      <vt:lpstr>Radio Link Aggregation Control</vt:lpstr>
      <vt:lpstr>IEEE 802 Wireless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1632</cp:revision>
  <cp:lastPrinted>2012-06-25T07:51:33Z</cp:lastPrinted>
  <dcterms:created xsi:type="dcterms:W3CDTF">1601-01-01T00:00:00Z</dcterms:created>
  <dcterms:modified xsi:type="dcterms:W3CDTF">2013-11-13T21:56:54Z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