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5"/>
  </p:notesMasterIdLst>
  <p:handoutMasterIdLst>
    <p:handoutMasterId r:id="rId6"/>
  </p:handoutMasterIdLst>
  <p:sldIdLst>
    <p:sldId id="333" r:id="rId2"/>
    <p:sldId id="332" r:id="rId3"/>
    <p:sldId id="342" r:id="rId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FF"/>
    <a:srgbClr val="CCECFF"/>
    <a:srgbClr val="99CCFF"/>
    <a:srgbClr val="66FF99"/>
    <a:srgbClr val="FF9933"/>
    <a:srgbClr val="FF0000"/>
    <a:srgbClr val="CC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91" d="100"/>
          <a:sy n="91" d="100"/>
        </p:scale>
        <p:origin x="-738"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21-13-206-00</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a:t>
            </a:r>
            <a:r>
              <a:rPr lang="en-US" altLang="ja-JP" b="1" dirty="0" smtClean="0">
                <a:latin typeface="Times" charset="0"/>
                <a:ea typeface="MS PGothic" pitchFamily="34" charset="-128"/>
                <a:cs typeface="Times New Roman" pitchFamily="18" charset="0"/>
              </a:rPr>
              <a:t> Opening Note</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 </a:t>
            </a:r>
            <a:r>
              <a:rPr lang="en-US" altLang="ja-JP" dirty="0" smtClean="0">
                <a:latin typeface="Times" charset="0"/>
                <a:ea typeface="MS PGothic" pitchFamily="34" charset="-128"/>
                <a:cs typeface="Times New Roman" pitchFamily="18" charset="0"/>
              </a:rPr>
              <a:t>November 11</a:t>
            </a:r>
            <a:r>
              <a:rPr lang="en-US" altLang="ja-JP" dirty="0" smtClean="0">
                <a:latin typeface="Times" charset="0"/>
                <a:ea typeface="MS PGothic" pitchFamily="34" charset="-128"/>
                <a:cs typeface="Times New Roman" pitchFamily="18" charset="0"/>
              </a:rPr>
              <a:t>, </a:t>
            </a:r>
            <a:r>
              <a:rPr lang="en-US" altLang="ja-JP" dirty="0">
                <a:latin typeface="Times" charset="0"/>
                <a:ea typeface="MS PGothic" pitchFamily="34" charset="-128"/>
                <a:cs typeface="Times New Roman" pitchFamily="18" charset="0"/>
              </a:rPr>
              <a:t>2013</a:t>
            </a:r>
          </a:p>
          <a:p>
            <a:pPr marL="280988" indent="-280988" defTabSz="762000">
              <a:lnSpc>
                <a:spcPct val="90000"/>
              </a:lnSpc>
              <a:spcBef>
                <a:spcPct val="40000"/>
              </a:spcBef>
              <a:buClr>
                <a:srgbClr val="FAFD00"/>
              </a:buClr>
            </a:pPr>
            <a:r>
              <a:rPr lang="en-US" altLang="ja-JP" dirty="0" smtClean="0">
                <a:latin typeface="Times" charset="0"/>
                <a:ea typeface="MS PGothic" pitchFamily="34" charset="-128"/>
                <a:cs typeface="Times New Roman" pitchFamily="18" charset="0"/>
              </a:rPr>
              <a:t>IEEE </a:t>
            </a:r>
            <a:r>
              <a:rPr lang="en-US" altLang="ja-JP" dirty="0">
                <a:latin typeface="Times" charset="0"/>
                <a:ea typeface="MS PGothic" pitchFamily="34" charset="-128"/>
                <a:cs typeface="Times New Roman" pitchFamily="18" charset="0"/>
              </a:rPr>
              <a:t>802.21 session #</a:t>
            </a:r>
            <a:r>
              <a:rPr lang="en-US" altLang="ja-JP" dirty="0" smtClean="0">
                <a:latin typeface="Times" charset="0"/>
                <a:ea typeface="MS PGothic" pitchFamily="34" charset="-128"/>
                <a:cs typeface="Times New Roman" pitchFamily="18" charset="0"/>
              </a:rPr>
              <a:t>59 in Dallas, TX, USA </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a:t>
            </a:r>
            <a:r>
              <a:rPr lang="en-US" altLang="ja-JP" dirty="0" smtClean="0">
                <a:latin typeface="Times" charset="0"/>
                <a:ea typeface="MS PGothic" pitchFamily="34" charset="-128"/>
                <a:cs typeface="Times New Roman" pitchFamily="18" charset="0"/>
              </a:rPr>
              <a:t>Opening Report </a:t>
            </a:r>
            <a:r>
              <a:rPr lang="en-US" altLang="ja-JP" dirty="0">
                <a:latin typeface="Times" charset="0"/>
                <a:ea typeface="MS PGothic" pitchFamily="34" charset="-128"/>
                <a:cs typeface="Times New Roman" pitchFamily="18" charset="0"/>
              </a:rPr>
              <a:t>for session #</a:t>
            </a:r>
            <a:r>
              <a:rPr lang="en-US" altLang="ja-JP" dirty="0" smtClean="0">
                <a:latin typeface="Times" charset="0"/>
                <a:ea typeface="MS PGothic" pitchFamily="34" charset="-128"/>
                <a:cs typeface="Times New Roman" pitchFamily="18" charset="0"/>
              </a:rPr>
              <a:t>59</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ea typeface="MS PGothic" pitchFamily="34" charset="-128"/>
                <a:cs typeface="Times New Roman" pitchFamily="18" charset="0"/>
              </a:rPr>
              <a:t>IEEE 802.21 presentation release statements</a:t>
            </a:r>
            <a:endParaRPr lang="en-US" altLang="ja-JP" sz="180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is familiar with IEEE patent policy, as stated in </a:t>
            </a:r>
            <a:r>
              <a:rPr lang="en-US" altLang="ja-JP" sz="1600">
                <a:latin typeface="Times"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rPr>
              <a:t>&lt;</a:t>
            </a:r>
            <a:r>
              <a:rPr lang="en-US" altLang="ja-JP" sz="1600">
                <a:latin typeface="Times" charset="0"/>
                <a:ea typeface="MS PGothic" pitchFamily="34" charset="-128"/>
                <a:cs typeface="Times New Roman" pitchFamily="18" charset="0"/>
                <a:hlinkClick r:id="rId4"/>
              </a:rPr>
              <a:t>http://standards.ieee.org/guides/bylaws/sect6-7.html#6</a:t>
            </a:r>
            <a:r>
              <a:rPr lang="en-US" altLang="ja-JP" sz="1600">
                <a:latin typeface="Times" charset="0"/>
                <a:ea typeface="MS PGothic" pitchFamily="34" charset="-128"/>
                <a:cs typeface="Times New Roman" pitchFamily="18" charset="0"/>
              </a:rPr>
              <a:t>&gt; and in </a:t>
            </a:r>
            <a:r>
              <a:rPr lang="en-US" altLang="ja-JP" sz="1600" i="1">
                <a:latin typeface="Times" charset="0"/>
                <a:ea typeface="MS PGothic" pitchFamily="34" charset="-128"/>
                <a:cs typeface="Times New Roman" pitchFamily="18" charset="0"/>
              </a:rPr>
              <a:t>Understanding Patent Issues During IEEE Standards Development</a:t>
            </a:r>
            <a:r>
              <a:rPr lang="en-US" altLang="ja-JP" sz="1600">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hlinkClick r:id="rId5"/>
              </a:rPr>
              <a:t>http://standards.ieee.org/board/pat/faq.pdf</a:t>
            </a:r>
            <a:r>
              <a:rPr lang="en-US" altLang="ja-JP" sz="1600">
                <a:latin typeface="Times"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endParaRPr lang="en-US" altLang="ja-JP" dirty="0" smtClean="0">
              <a:ea typeface="MS PGothic" pitchFamily="34" charset="-128"/>
            </a:endParaRP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3</a:t>
            </a:fld>
            <a:endParaRPr lang="en-US" altLang="ja-JP"/>
          </a:p>
        </p:txBody>
      </p:sp>
      <p:sp>
        <p:nvSpPr>
          <p:cNvPr id="5125" name="Content Placeholder 2"/>
          <p:cNvSpPr txBox="1">
            <a:spLocks/>
          </p:cNvSpPr>
          <p:nvPr/>
        </p:nvSpPr>
        <p:spPr bwMode="auto">
          <a:xfrm>
            <a:off x="179512" y="980728"/>
            <a:ext cx="8856984" cy="554461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r>
              <a:rPr lang="en-US" altLang="ja-JP" dirty="0" smtClean="0">
                <a:ea typeface="MS PGothic" pitchFamily="34" charset="-128"/>
              </a:rPr>
              <a:t>TG 802.21.1 </a:t>
            </a:r>
            <a:r>
              <a:rPr lang="en-US" altLang="ja-JP" dirty="0" smtClean="0">
                <a:ea typeface="MS PGothic" pitchFamily="34" charset="-128"/>
              </a:rPr>
              <a:t> is currently </a:t>
            </a:r>
            <a:r>
              <a:rPr lang="en-US" altLang="ja-JP" smtClean="0">
                <a:ea typeface="MS PGothic" pitchFamily="34" charset="-128"/>
              </a:rPr>
              <a:t>scheduled  for two </a:t>
            </a:r>
            <a:r>
              <a:rPr lang="en-US" altLang="ja-JP" dirty="0" smtClean="0">
                <a:ea typeface="MS PGothic" pitchFamily="34" charset="-128"/>
              </a:rPr>
              <a:t>sessions: </a:t>
            </a:r>
          </a:p>
          <a:p>
            <a:pPr lvl="1">
              <a:buFont typeface="Arial" pitchFamily="34" charset="0"/>
              <a:buChar char="•"/>
            </a:pPr>
            <a:r>
              <a:rPr lang="en-US" altLang="ja-JP" dirty="0" smtClean="0">
                <a:ea typeface="MS PGothic" pitchFamily="34" charset="-128"/>
              </a:rPr>
              <a:t> </a:t>
            </a:r>
            <a:r>
              <a:rPr lang="en-US" altLang="ja-JP" dirty="0" smtClean="0">
                <a:ea typeface="MS PGothic" pitchFamily="34" charset="-128"/>
              </a:rPr>
              <a:t>Wednesday, Nov 14, 2013 </a:t>
            </a:r>
          </a:p>
          <a:p>
            <a:pPr lvl="1">
              <a:buFont typeface="Arial" pitchFamily="34" charset="0"/>
              <a:buChar char="•"/>
            </a:pPr>
            <a:r>
              <a:rPr lang="en-US" altLang="ja-JP" dirty="0" smtClean="0">
                <a:ea typeface="MS PGothic" pitchFamily="34" charset="-128"/>
              </a:rPr>
              <a:t> </a:t>
            </a:r>
            <a:r>
              <a:rPr lang="en-US" altLang="ja-JP" dirty="0" smtClean="0">
                <a:ea typeface="MS PGothic" pitchFamily="34" charset="-128"/>
              </a:rPr>
              <a:t>PM1 : 1:30- 3:30 pm</a:t>
            </a:r>
          </a:p>
          <a:p>
            <a:pPr lvl="1">
              <a:buFont typeface="Arial" pitchFamily="34" charset="0"/>
              <a:buChar char="•"/>
            </a:pPr>
            <a:r>
              <a:rPr lang="en-US" altLang="ja-JP" dirty="0" smtClean="0">
                <a:ea typeface="MS PGothic" pitchFamily="34" charset="-128"/>
              </a:rPr>
              <a:t> PM2:  4:00-6:00 pm</a:t>
            </a:r>
          </a:p>
          <a:p>
            <a:pPr lvl="1"/>
            <a:endParaRPr lang="en-US" altLang="ja-JP" dirty="0">
              <a:ea typeface="MS PGothic" pitchFamily="34" charset="-128"/>
            </a:endParaRPr>
          </a:p>
          <a:p>
            <a:pPr>
              <a:buFont typeface="Arial" pitchFamily="34" charset="0"/>
              <a:buChar char="•"/>
            </a:pPr>
            <a:r>
              <a:rPr lang="en-US" altLang="ja-JP" dirty="0" smtClean="0">
                <a:ea typeface="MS PGothic" pitchFamily="34" charset="-128"/>
              </a:rPr>
              <a:t>  Following topics will be discussed/presented :  </a:t>
            </a:r>
            <a:endParaRPr lang="en-US" altLang="ja-JP" dirty="0" smtClean="0">
              <a:ea typeface="MS PGothic" pitchFamily="34" charset="-128"/>
            </a:endParaRPr>
          </a:p>
          <a:p>
            <a:pPr lvl="1">
              <a:buFont typeface="Arial" pitchFamily="34" charset="0"/>
              <a:buChar char="•"/>
            </a:pPr>
            <a:r>
              <a:rPr lang="en-US" dirty="0" smtClean="0">
                <a:ea typeface="MS PGothic" pitchFamily="34" charset="-128"/>
              </a:rPr>
              <a:t> </a:t>
            </a:r>
            <a:r>
              <a:rPr lang="en-US" sz="2000" dirty="0" smtClean="0">
                <a:ea typeface="MS PGothic" pitchFamily="34" charset="-128"/>
              </a:rPr>
              <a:t>MIH Service Use Cases for Dynamic Frequency Channel Allocation of IEEE 802.11 </a:t>
            </a:r>
            <a:r>
              <a:rPr lang="en-US" sz="2000" dirty="0" smtClean="0">
                <a:ea typeface="MS PGothic" pitchFamily="34" charset="-128"/>
              </a:rPr>
              <a:t>WLANs – </a:t>
            </a:r>
            <a:r>
              <a:rPr lang="en-US" sz="2000" dirty="0" err="1" smtClean="0">
                <a:ea typeface="MS PGothic" pitchFamily="34" charset="-128"/>
              </a:rPr>
              <a:t>Hyunho</a:t>
            </a:r>
            <a:r>
              <a:rPr lang="en-US" sz="2000" dirty="0" smtClean="0">
                <a:ea typeface="MS PGothic" pitchFamily="34" charset="-128"/>
              </a:rPr>
              <a:t> </a:t>
            </a:r>
            <a:r>
              <a:rPr lang="en-US" sz="2000" dirty="0" smtClean="0">
                <a:ea typeface="MS PGothic" pitchFamily="34" charset="-128"/>
              </a:rPr>
              <a:t>Park and Hyeong-Ho Lee </a:t>
            </a:r>
            <a:endParaRPr lang="en-US" sz="2000" dirty="0" smtClean="0">
              <a:ea typeface="MS PGothic" pitchFamily="34" charset="-128"/>
            </a:endParaRPr>
          </a:p>
          <a:p>
            <a:pPr lvl="1">
              <a:buFont typeface="Arial" pitchFamily="34" charset="0"/>
              <a:buChar char="•"/>
            </a:pPr>
            <a:r>
              <a:rPr lang="en-US" sz="2000" dirty="0" smtClean="0">
                <a:ea typeface="MS PGothic" pitchFamily="34" charset="-128"/>
              </a:rPr>
              <a:t> MIH Service Use Cases for Network-Assisted D2D Communication of Service Providers and Network </a:t>
            </a:r>
            <a:r>
              <a:rPr lang="en-US" sz="2000" dirty="0" smtClean="0">
                <a:ea typeface="MS PGothic" pitchFamily="34" charset="-128"/>
              </a:rPr>
              <a:t>Operators - </a:t>
            </a:r>
            <a:r>
              <a:rPr lang="en-US" sz="2000" dirty="0" err="1" smtClean="0">
                <a:ea typeface="MS PGothic" pitchFamily="34" charset="-128"/>
              </a:rPr>
              <a:t>Hyunho</a:t>
            </a:r>
            <a:r>
              <a:rPr lang="en-US" sz="2000" dirty="0" smtClean="0">
                <a:ea typeface="MS PGothic" pitchFamily="34" charset="-128"/>
              </a:rPr>
              <a:t> Park and Hyeong-Ho Lee </a:t>
            </a:r>
            <a:endParaRPr lang="en-US" sz="2000" dirty="0" smtClean="0">
              <a:ea typeface="MS PGothic" pitchFamily="34" charset="-128"/>
            </a:endParaRPr>
          </a:p>
          <a:p>
            <a:pPr lvl="1">
              <a:buFont typeface="Arial" pitchFamily="34" charset="0"/>
              <a:buChar char="•"/>
            </a:pPr>
            <a:r>
              <a:rPr lang="en-US" sz="2000" dirty="0" smtClean="0">
                <a:ea typeface="MS PGothic" pitchFamily="34" charset="-128"/>
              </a:rPr>
              <a:t> </a:t>
            </a:r>
            <a:r>
              <a:rPr lang="en-US" sz="2000" dirty="0" smtClean="0">
                <a:ea typeface="MS PGothic" pitchFamily="34" charset="-128"/>
              </a:rPr>
              <a:t>Update on </a:t>
            </a:r>
            <a:r>
              <a:rPr lang="en-US" sz="2000" dirty="0" smtClean="0"/>
              <a:t>Interworking </a:t>
            </a:r>
            <a:r>
              <a:rPr lang="en-US" sz="2000" dirty="0" smtClean="0"/>
              <a:t>Service Architecture and Requirements </a:t>
            </a:r>
            <a:r>
              <a:rPr lang="en-US" sz="2000" dirty="0" smtClean="0"/>
              <a:t>for </a:t>
            </a:r>
            <a:r>
              <a:rPr lang="en-US" sz="2000" dirty="0" smtClean="0"/>
              <a:t>Heterogeneous Networking Use </a:t>
            </a:r>
            <a:r>
              <a:rPr lang="en-US" sz="2000" dirty="0" smtClean="0"/>
              <a:t>Case</a:t>
            </a:r>
            <a:r>
              <a:rPr lang="en-US" sz="2000" dirty="0" smtClean="0"/>
              <a:t> </a:t>
            </a:r>
            <a:r>
              <a:rPr lang="en-US" sz="2000" dirty="0" smtClean="0"/>
              <a:t>and  Mesh </a:t>
            </a:r>
            <a:r>
              <a:rPr lang="en-US" sz="2000" dirty="0" smtClean="0"/>
              <a:t>Multicast Enhancement </a:t>
            </a:r>
            <a:r>
              <a:rPr lang="en-US" sz="2000" dirty="0" smtClean="0"/>
              <a:t>for </a:t>
            </a:r>
            <a:r>
              <a:rPr lang="en-US" sz="2000" dirty="0" smtClean="0"/>
              <a:t>AMI </a:t>
            </a:r>
            <a:r>
              <a:rPr lang="en-US" sz="2000" dirty="0" smtClean="0"/>
              <a:t>networks</a:t>
            </a:r>
            <a:r>
              <a:rPr lang="en-US" sz="2000" dirty="0" smtClean="0"/>
              <a:t> </a:t>
            </a:r>
            <a:r>
              <a:rPr lang="en-US" sz="2000" dirty="0" smtClean="0"/>
              <a:t>– Yoshihiro Ohba </a:t>
            </a:r>
          </a:p>
          <a:p>
            <a:pPr lvl="1">
              <a:buFont typeface="Arial" pitchFamily="34" charset="0"/>
              <a:buChar char="•"/>
            </a:pPr>
            <a:r>
              <a:rPr lang="en-US" altLang="ja-JP" sz="2000" dirty="0" smtClean="0">
                <a:ea typeface="MS PGothic" pitchFamily="34" charset="-128"/>
              </a:rPr>
              <a:t> </a:t>
            </a:r>
            <a:r>
              <a:rPr lang="en-US" sz="2000" dirty="0" smtClean="0"/>
              <a:t>IEEE </a:t>
            </a:r>
            <a:r>
              <a:rPr lang="en-US" sz="2000" dirty="0" smtClean="0"/>
              <a:t>and </a:t>
            </a:r>
            <a:r>
              <a:rPr lang="en-US" sz="2000" dirty="0" smtClean="0"/>
              <a:t>ONF Wireless and Mobility project </a:t>
            </a:r>
            <a:r>
              <a:rPr lang="en-US" sz="2000" dirty="0" smtClean="0"/>
              <a:t>with </a:t>
            </a:r>
            <a:r>
              <a:rPr lang="en-US" sz="2000" dirty="0" err="1" smtClean="0"/>
              <a:t>OpenFlow</a:t>
            </a:r>
            <a:r>
              <a:rPr lang="en-US" sz="2000" dirty="0" smtClean="0"/>
              <a:t> </a:t>
            </a:r>
            <a:r>
              <a:rPr lang="en-US" sz="2000" dirty="0" smtClean="0"/>
              <a:t>mobility – Charles E. Perkins </a:t>
            </a:r>
          </a:p>
          <a:p>
            <a:pPr lvl="1">
              <a:buFont typeface="Arial" pitchFamily="34" charset="0"/>
              <a:buChar char="•"/>
            </a:pPr>
            <a:r>
              <a:rPr lang="en-US" altLang="ja-JP" sz="2000" dirty="0" smtClean="0">
                <a:ea typeface="MS PGothic" pitchFamily="34" charset="-128"/>
              </a:rPr>
              <a:t> </a:t>
            </a:r>
            <a:r>
              <a:rPr lang="en-US" altLang="ja-JP" sz="2000" dirty="0" smtClean="0">
                <a:ea typeface="MS PGothic" pitchFamily="34" charset="-128"/>
              </a:rPr>
              <a:t> </a:t>
            </a:r>
            <a:r>
              <a:rPr lang="en-US" altLang="ja-JP" sz="2000" dirty="0" smtClean="0">
                <a:ea typeface="MS PGothic" pitchFamily="34" charset="-128"/>
              </a:rPr>
              <a:t>Additional TBD </a:t>
            </a:r>
            <a:r>
              <a:rPr lang="en-US" altLang="ja-JP" sz="2000" dirty="0" smtClean="0">
                <a:ea typeface="MS PGothic" pitchFamily="34" charset="-128"/>
              </a:rPr>
              <a:t> </a:t>
            </a:r>
            <a:endParaRPr lang="en-US" altLang="ja-JP" sz="2000" dirty="0" smtClean="0">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9142</TotalTime>
  <Words>363</Words>
  <Application>Microsoft Office PowerPoint</Application>
  <PresentationFormat>On-screen Show (4:3)</PresentationFormat>
  <Paragraphs>30</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blank presentation</vt:lpstr>
      <vt:lpstr>Slide 1</vt:lpstr>
      <vt:lpstr>Slide 2</vt:lpstr>
      <vt:lpstr>Meeting Time and Location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subir Das</cp:lastModifiedBy>
  <cp:revision>999</cp:revision>
  <dcterms:created xsi:type="dcterms:W3CDTF">1601-01-01T00:00:00Z</dcterms:created>
  <dcterms:modified xsi:type="dcterms:W3CDTF">2013-11-11T16:27:55Z</dcterms:modified>
</cp:coreProperties>
</file>