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7"/>
  </p:notesMasterIdLst>
  <p:handoutMasterIdLst>
    <p:handoutMasterId r:id="rId28"/>
  </p:handoutMasterIdLst>
  <p:sldIdLst>
    <p:sldId id="413" r:id="rId6"/>
    <p:sldId id="431" r:id="rId7"/>
    <p:sldId id="432" r:id="rId8"/>
    <p:sldId id="434"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37" r:id="rId22"/>
    <p:sldId id="436" r:id="rId23"/>
    <p:sldId id="430" r:id="rId24"/>
    <p:sldId id="428" r:id="rId25"/>
    <p:sldId id="43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8895" autoAdjust="0"/>
    <p:restoredTop sz="99556" autoAdjust="0"/>
  </p:normalViewPr>
  <p:slideViewPr>
    <p:cSldViewPr>
      <p:cViewPr varScale="1">
        <p:scale>
          <a:sx n="46" d="100"/>
          <a:sy n="46" d="100"/>
        </p:scale>
        <p:origin x="-1022" y="-72"/>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3432"/>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
        <p:nvSpPr>
          <p:cNvPr id="10"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
        <p:nvSpPr>
          <p:cNvPr id="5"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Nov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Nov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Nov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
        <p:nvSpPr>
          <p:cNvPr id="10"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
        <p:nvSpPr>
          <p:cNvPr id="5"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Nov 2013</a:t>
            </a:r>
            <a:endParaRPr lang="en-US" dirty="0"/>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Nov 2013</a:t>
            </a:r>
            <a:endParaRPr lang="en-US" dirty="0"/>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Nov 2013</a:t>
            </a:r>
            <a:endParaRPr lang="en-US" dirty="0"/>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dirty="0" smtClean="0"/>
              <a:t>Nov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21-13-0202-00-0000-Session#59-Opening_Plenary_Notes.ppt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Date Placeholder 3"/>
          <p:cNvSpPr>
            <a:spLocks noGrp="1"/>
          </p:cNvSpPr>
          <p:nvPr>
            <p:ph type="dt" sz="half" idx="2"/>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Nov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Nov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Nov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Nov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smtClean="0">
                <a:latin typeface="Arial" charset="0"/>
              </a:rPr>
              <a:t>IEEE 802.21</a:t>
            </a:r>
            <a:br>
              <a:rPr lang="en-US" sz="5400" b="1" smtClean="0">
                <a:latin typeface="Arial" charset="0"/>
              </a:rPr>
            </a:br>
            <a:r>
              <a:rPr lang="en-US" b="1" smtClean="0">
                <a:latin typeface="Arial" charset="0"/>
              </a:rPr>
              <a:t>Session #59, </a:t>
            </a:r>
            <a:br>
              <a:rPr lang="en-US" b="1" smtClean="0">
                <a:latin typeface="Arial" charset="0"/>
              </a:rPr>
            </a:br>
            <a:r>
              <a:rPr lang="en-US" b="1" smtClean="0">
                <a:latin typeface="Arial" charset="0"/>
              </a:rPr>
              <a:t>Dallas, TX, USA </a:t>
            </a:r>
            <a:br>
              <a:rPr lang="en-US" b="1" smtClean="0">
                <a:latin typeface="Arial" charset="0"/>
              </a:rPr>
            </a:br>
            <a:r>
              <a:rPr lang="en-US" b="1" smtClean="0">
                <a:latin typeface="Arial" charset="0"/>
              </a:rPr>
              <a:t>WG </a:t>
            </a:r>
            <a:r>
              <a:rPr lang="en-US" sz="3200" b="1" smtClean="0">
                <a:latin typeface="Arial" charset="0"/>
              </a:rPr>
              <a:t>Opening Plenary</a:t>
            </a:r>
            <a:endParaRPr lang="en-US" sz="3200" b="1" dirty="0" smtClean="0">
              <a:latin typeface="Arial" charset="0"/>
            </a:endParaRP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smtClean="0">
                <a:latin typeface="Arial" charset="0"/>
              </a:rPr>
              <a:t>Subir Das</a:t>
            </a:r>
          </a:p>
          <a:p>
            <a:pPr eaLnBrk="1" hangingPunct="1"/>
            <a:r>
              <a:rPr lang="en-US" sz="2800" b="1" smtClean="0">
                <a:latin typeface="Arial" charset="0"/>
              </a:rPr>
              <a:t>sdas at appcomsci dot com</a:t>
            </a:r>
            <a:endParaRPr lang="en-US" sz="2800" b="1" dirty="0" smtClean="0">
              <a:latin typeface="Arial" charset="0"/>
            </a:endParaRPr>
          </a:p>
        </p:txBody>
      </p:sp>
      <p:sp>
        <p:nvSpPr>
          <p:cNvPr id="11"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19200"/>
            <a:ext cx="8686800" cy="51054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802.21c Single Radio Handover</a:t>
            </a:r>
          </a:p>
          <a:p>
            <a:pPr lvl="2">
              <a:lnSpc>
                <a:spcPct val="80000"/>
              </a:lnSpc>
            </a:pPr>
            <a:r>
              <a:rPr lang="en-US" sz="2000" dirty="0" smtClean="0">
                <a:latin typeface="Arial" charset="0"/>
              </a:rPr>
              <a:t>Sponsor ballot will end on Nov 13, 2013 </a:t>
            </a:r>
          </a:p>
          <a:p>
            <a:pPr lvl="1">
              <a:lnSpc>
                <a:spcPct val="80000"/>
              </a:lnSpc>
            </a:pPr>
            <a:r>
              <a:rPr lang="en-US" sz="2400" dirty="0" smtClean="0">
                <a:latin typeface="Arial" charset="0"/>
              </a:rPr>
              <a:t>802.21d Multicast Group Management </a:t>
            </a:r>
          </a:p>
          <a:p>
            <a:pPr lvl="2">
              <a:lnSpc>
                <a:spcPct val="80000"/>
              </a:lnSpc>
            </a:pPr>
            <a:r>
              <a:rPr lang="en-US" sz="2000" dirty="0" smtClean="0">
                <a:latin typeface="Arial" charset="0"/>
              </a:rPr>
              <a:t>Completed WG Letter Ballot </a:t>
            </a:r>
            <a:r>
              <a:rPr lang="en-US" sz="2000" dirty="0" err="1" smtClean="0">
                <a:latin typeface="Arial" charset="0"/>
              </a:rPr>
              <a:t>recir</a:t>
            </a:r>
            <a:r>
              <a:rPr lang="en-US" sz="2000" dirty="0" smtClean="0">
                <a:latin typeface="Arial" charset="0"/>
              </a:rPr>
              <a:t> (#7a)  on Oct 22, 2013</a:t>
            </a:r>
          </a:p>
          <a:p>
            <a:pPr lvl="2">
              <a:lnSpc>
                <a:spcPct val="90000"/>
              </a:lnSpc>
            </a:pPr>
            <a:r>
              <a:rPr lang="en-US" sz="1800" dirty="0" smtClean="0">
                <a:latin typeface="Arial" charset="0"/>
              </a:rPr>
              <a:t>Result announced on October 23, 2013</a:t>
            </a:r>
          </a:p>
          <a:p>
            <a:pPr lvl="2">
              <a:lnSpc>
                <a:spcPct val="90000"/>
              </a:lnSpc>
            </a:pPr>
            <a:r>
              <a:rPr lang="en-US" sz="1800" dirty="0" smtClean="0">
                <a:latin typeface="Arial" charset="0"/>
              </a:rPr>
              <a:t>http://www.ieee802.org/21/ballot_7.html </a:t>
            </a:r>
          </a:p>
          <a:p>
            <a:pPr lvl="2">
              <a:lnSpc>
                <a:spcPct val="90000"/>
              </a:lnSpc>
            </a:pPr>
            <a:r>
              <a:rPr lang="en-US" sz="1800" dirty="0" smtClean="0">
                <a:latin typeface="Arial" charset="0"/>
              </a:rPr>
              <a:t>16 ballots/21 members. Return ratio 76.2%</a:t>
            </a:r>
          </a:p>
          <a:p>
            <a:pPr lvl="2">
              <a:lnSpc>
                <a:spcPct val="90000"/>
              </a:lnSpc>
            </a:pPr>
            <a:r>
              <a:rPr lang="en-US" sz="1800" dirty="0" smtClean="0">
                <a:latin typeface="Arial" charset="0"/>
              </a:rPr>
              <a:t>8approve/7disapprove/1abstain. Approval rate = 53.3%</a:t>
            </a:r>
          </a:p>
          <a:p>
            <a:pPr lvl="1">
              <a:lnSpc>
                <a:spcPct val="80000"/>
              </a:lnSpc>
            </a:pPr>
            <a:r>
              <a:rPr lang="en-US" sz="2400" dirty="0" smtClean="0">
                <a:latin typeface="Arial" charset="0"/>
              </a:rPr>
              <a:t>802.21m  Revision Project </a:t>
            </a:r>
          </a:p>
          <a:p>
            <a:pPr lvl="2">
              <a:lnSpc>
                <a:spcPct val="80000"/>
              </a:lnSpc>
            </a:pPr>
            <a:r>
              <a:rPr lang="en-US" sz="2000" dirty="0" smtClean="0">
                <a:latin typeface="Arial" charset="0"/>
              </a:rPr>
              <a:t>Working on the document structure and existing issues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 Use case presentation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Nov Meeting</a:t>
            </a:r>
          </a:p>
        </p:txBody>
      </p:sp>
      <p:sp>
        <p:nvSpPr>
          <p:cNvPr id="34822" name="Rectangle 3"/>
          <p:cNvSpPr>
            <a:spLocks noGrp="1" noChangeArrowheads="1"/>
          </p:cNvSpPr>
          <p:nvPr>
            <p:ph type="body" idx="1"/>
          </p:nvPr>
        </p:nvSpPr>
        <p:spPr>
          <a:xfrm>
            <a:off x="381000" y="1447800"/>
            <a:ext cx="8305800" cy="4343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600" dirty="0" smtClean="0">
                <a:latin typeface="Arial" charset="0"/>
              </a:rPr>
              <a:t>Resolve Sponsor Ballot Comments </a:t>
            </a:r>
          </a:p>
          <a:p>
            <a:pPr lvl="1">
              <a:lnSpc>
                <a:spcPct val="90000"/>
              </a:lnSpc>
            </a:pPr>
            <a:r>
              <a:rPr lang="en-US" sz="2200" dirty="0" smtClean="0">
                <a:latin typeface="Arial" charset="0"/>
              </a:rPr>
              <a:t>802.21d : Group Management </a:t>
            </a:r>
          </a:p>
          <a:p>
            <a:pPr lvl="2">
              <a:lnSpc>
                <a:spcPct val="90000"/>
              </a:lnSpc>
            </a:pPr>
            <a:r>
              <a:rPr lang="en-US" sz="1800" dirty="0" smtClean="0">
                <a:latin typeface="Arial" charset="0"/>
              </a:rPr>
              <a:t>Resolve WG Letter Ballot #7a Comments</a:t>
            </a:r>
          </a:p>
          <a:p>
            <a:pPr lvl="1">
              <a:lnSpc>
                <a:spcPct val="90000"/>
              </a:lnSpc>
            </a:pPr>
            <a:r>
              <a:rPr lang="en-US" sz="2200" dirty="0" smtClean="0">
                <a:latin typeface="Arial" charset="0"/>
              </a:rPr>
              <a:t>802.21m: Revision Project </a:t>
            </a:r>
          </a:p>
          <a:p>
            <a:pPr lvl="2">
              <a:lnSpc>
                <a:spcPct val="80000"/>
              </a:lnSpc>
            </a:pPr>
            <a:r>
              <a:rPr lang="en-US" sz="1800" dirty="0" smtClean="0">
                <a:latin typeface="Arial" charset="0"/>
              </a:rPr>
              <a:t>Discuss the document structure and existing issues </a:t>
            </a:r>
          </a:p>
          <a:p>
            <a:pPr lvl="1">
              <a:lnSpc>
                <a:spcPct val="90000"/>
              </a:lnSpc>
            </a:pPr>
            <a:r>
              <a:rPr lang="en-US" sz="2200" dirty="0" smtClean="0">
                <a:latin typeface="Arial" charset="0"/>
              </a:rPr>
              <a:t>802.21.1</a:t>
            </a:r>
          </a:p>
          <a:p>
            <a:pPr lvl="2">
              <a:lnSpc>
                <a:spcPct val="90000"/>
              </a:lnSpc>
            </a:pPr>
            <a:r>
              <a:rPr lang="en-US" sz="1800" dirty="0" smtClean="0">
                <a:latin typeface="Arial" charset="0"/>
              </a:rPr>
              <a:t>Use case and services discussion </a:t>
            </a:r>
            <a:endParaRPr lang="en-US" sz="1800" dirty="0" smtClean="0">
              <a:latin typeface="Arial" charset="0"/>
              <a:cs typeface="Arial" charset="0"/>
            </a:endParaRPr>
          </a:p>
          <a:p>
            <a:pPr>
              <a:lnSpc>
                <a:spcPct val="90000"/>
              </a:lnSpc>
            </a:pPr>
            <a:endParaRPr lang="en-US" sz="2600" dirty="0" smtClean="0">
              <a:latin typeface="Arial" charset="0"/>
              <a:cs typeface="Arial" charset="0"/>
            </a:endParaRPr>
          </a:p>
          <a:p>
            <a:pPr>
              <a:lnSpc>
                <a:spcPct val="90000"/>
              </a:lnSpc>
            </a:pPr>
            <a:r>
              <a:rPr lang="en-US" sz="2600" dirty="0" smtClean="0">
                <a:latin typeface="Arial" charset="0"/>
                <a:cs typeface="Arial" charset="0"/>
              </a:rPr>
              <a:t>Participate in </a:t>
            </a:r>
            <a:r>
              <a:rPr lang="en-US" sz="2600" dirty="0" err="1" smtClean="0">
                <a:latin typeface="Arial" charset="0"/>
                <a:cs typeface="Arial" charset="0"/>
              </a:rPr>
              <a:t>OmniRAN</a:t>
            </a:r>
            <a:r>
              <a:rPr lang="en-US" sz="2600" dirty="0" smtClean="0">
                <a:latin typeface="Arial" charset="0"/>
                <a:cs typeface="Arial" charset="0"/>
              </a:rPr>
              <a:t> ECSG </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rgbClr val="0000FF"/>
                </a:solidFill>
              </a:rPr>
              <a:t>Interim: 19-24 January, 2014, </a:t>
            </a:r>
            <a:r>
              <a:rPr lang="es-ES" sz="2400" b="1" dirty="0" err="1" smtClean="0">
                <a:solidFill>
                  <a:srgbClr val="0000FF"/>
                </a:solidFill>
              </a:rPr>
              <a:t>Century</a:t>
            </a:r>
            <a:r>
              <a:rPr lang="es-ES" sz="2400" b="1" dirty="0" smtClean="0">
                <a:solidFill>
                  <a:srgbClr val="0000FF"/>
                </a:solidFill>
              </a:rPr>
              <a:t> Plaza, Los </a:t>
            </a:r>
            <a:r>
              <a:rPr lang="es-ES" sz="2400" b="1" dirty="0" err="1" smtClean="0">
                <a:solidFill>
                  <a:srgbClr val="0000FF"/>
                </a:solidFill>
              </a:rPr>
              <a:t>Angeles</a:t>
            </a:r>
            <a:r>
              <a:rPr lang="es-ES" sz="2400" b="1" dirty="0" smtClean="0">
                <a:solidFill>
                  <a:srgbClr val="0000FF"/>
                </a:solidFill>
              </a:rPr>
              <a:t>,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16-21 March, 2014,  China World Hotel, Beijing PRC</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 2014, Hilton Athens, Greece (TBC)</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2613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solidFill>
                  <a:srgbClr val="FF0000"/>
                </a:solidFill>
                <a:latin typeface="Arial" charset="0"/>
              </a:rPr>
              <a:t>22</a:t>
            </a:r>
            <a:r>
              <a:rPr lang="en-US" sz="2400" dirty="0" smtClean="0">
                <a:latin typeface="Arial" charset="0"/>
              </a:rPr>
              <a:t>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r>
              <a:rPr lang="en-US" smtClean="0"/>
              <a:t>January, 2014 Sessions Details </a:t>
            </a:r>
            <a:br>
              <a:rPr lang="en-US" smtClean="0"/>
            </a:br>
            <a:endParaRPr lang="en-US" dirty="0" smtClean="0"/>
          </a:p>
        </p:txBody>
      </p:sp>
      <p:sp>
        <p:nvSpPr>
          <p:cNvPr id="6" name="Content Placeholder 5"/>
          <p:cNvSpPr>
            <a:spLocks noGrp="1"/>
          </p:cNvSpPr>
          <p:nvPr>
            <p:ph idx="1"/>
          </p:nvPr>
        </p:nvSpPr>
        <p:spPr/>
        <p:txBody>
          <a:bodyPr>
            <a:normAutofit fontScale="70000" lnSpcReduction="20000"/>
          </a:bodyPr>
          <a:lstStyle/>
          <a:p>
            <a:r>
              <a:rPr lang="en-US" dirty="0" smtClean="0"/>
              <a:t>The January 2014 IEEE 802 Plenary Session will take place January 19-24, 2013 at Hyatt Regency Century Plaza Hotel in Los Angeles, California USA      </a:t>
            </a:r>
          </a:p>
          <a:p>
            <a:r>
              <a:rPr lang="x-none" smtClean="0"/>
              <a:t>Registration Fees</a:t>
            </a:r>
            <a:r>
              <a:rPr lang="en-US" dirty="0" smtClean="0"/>
              <a:t>:  </a:t>
            </a:r>
          </a:p>
          <a:p>
            <a:pPr lvl="1"/>
            <a:r>
              <a:rPr lang="en-US" b="1" dirty="0" smtClean="0"/>
              <a:t>Early:  Before 6pm Pacific Time, Friday, Dec 6, 2013 </a:t>
            </a:r>
          </a:p>
          <a:p>
            <a:pPr lvl="2"/>
            <a:r>
              <a:rPr lang="en-US" dirty="0" smtClean="0"/>
              <a:t>US$600 for attendees staying at the Hyatt Regency Century Plaza</a:t>
            </a:r>
          </a:p>
          <a:p>
            <a:pPr lvl="2"/>
            <a:r>
              <a:rPr lang="en-US" dirty="0" smtClean="0"/>
              <a:t>US$900 for all others</a:t>
            </a:r>
          </a:p>
          <a:p>
            <a:pPr lvl="1"/>
            <a:r>
              <a:rPr lang="en-US" dirty="0" smtClean="0"/>
              <a:t>Standard: after early registration and before 6pm Pacific Time, Fri, Jan 10 2014</a:t>
            </a:r>
          </a:p>
          <a:p>
            <a:pPr lvl="2"/>
            <a:r>
              <a:rPr lang="en-US" dirty="0" smtClean="0"/>
              <a:t>US$750 for attendees staying at the Hyatt Regency Century Plaza</a:t>
            </a:r>
          </a:p>
          <a:p>
            <a:pPr lvl="2"/>
            <a:r>
              <a:rPr lang="en-US" dirty="0" smtClean="0"/>
              <a:t>US$1050 for all others</a:t>
            </a:r>
          </a:p>
          <a:p>
            <a:pPr lvl="1"/>
            <a:r>
              <a:rPr lang="en-US" dirty="0" smtClean="0"/>
              <a:t>Late: after 6pm Pacific Time, Fri, Jan 10 2014</a:t>
            </a:r>
          </a:p>
          <a:p>
            <a:pPr lvl="2"/>
            <a:r>
              <a:rPr lang="en-US" dirty="0" smtClean="0"/>
              <a:t>US$900 for attendees staying at the Hyatt Regency Century Plaza</a:t>
            </a:r>
          </a:p>
          <a:p>
            <a:pPr lvl="2"/>
            <a:r>
              <a:rPr lang="en-US" dirty="0" smtClean="0"/>
              <a:t>US$1200 for all others</a:t>
            </a:r>
          </a:p>
          <a:p>
            <a:pPr lvl="1"/>
            <a:endParaRPr lang="en-US" dirty="0" smtClean="0"/>
          </a:p>
          <a:p>
            <a:endParaRPr lang="en-US" dirty="0" smtClean="0"/>
          </a:p>
          <a:p>
            <a:endParaRPr lang="en-US" dirty="0"/>
          </a:p>
        </p:txBody>
      </p:sp>
      <p:sp>
        <p:nvSpPr>
          <p:cNvPr id="7" name="Date Placeholder 3"/>
          <p:cNvSpPr>
            <a:spLocks noGrp="1"/>
          </p:cNvSpPr>
          <p:nvPr>
            <p:ph type="dt" sz="half" idx="10"/>
          </p:nvPr>
        </p:nvSpPr>
        <p:spPr/>
        <p:txBody>
          <a:bodyPr/>
          <a:lstStyle>
            <a:lvl1pPr>
              <a:defRPr/>
            </a:lvl1pPr>
          </a:lstStyle>
          <a:p>
            <a:r>
              <a:rPr lang="en-US" smtClean="0"/>
              <a:t>Nov 2013</a:t>
            </a:r>
            <a:endParaRPr lang="en-US"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18-23 January, 2015, </a:t>
            </a:r>
            <a:r>
              <a:rPr lang="es-ES" sz="2400" b="1" dirty="0" smtClean="0">
                <a:solidFill>
                  <a:schemeClr val="accent2"/>
                </a:solidFill>
              </a:rPr>
              <a:t>Hyatt </a:t>
            </a:r>
            <a:r>
              <a:rPr lang="es-ES" sz="2400" b="1" dirty="0" err="1" smtClean="0">
                <a:solidFill>
                  <a:schemeClr val="accent2"/>
                </a:solidFill>
              </a:rPr>
              <a:t>Regency</a:t>
            </a:r>
            <a:r>
              <a:rPr lang="es-ES" sz="2400" b="1" dirty="0" smtClean="0">
                <a:solidFill>
                  <a:schemeClr val="accent2"/>
                </a:solidFill>
              </a:rPr>
              <a:t>,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8-13/15-20 March, 2015,  Barcelona/Berlin (TBD)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2015, Hyatt Regency Vancouver (TBD)</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2015,  Kobe, Japan</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 (TBC)</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3352800" y="6096000"/>
            <a:ext cx="2909835" cy="369332"/>
          </a:xfrm>
          <a:prstGeom prst="rect">
            <a:avLst/>
          </a:prstGeom>
          <a:noFill/>
          <a:ln w="9525">
            <a:noFill/>
            <a:miter lim="800000"/>
            <a:headEnd/>
            <a:tailEnd/>
          </a:ln>
        </p:spPr>
        <p:txBody>
          <a:bodyPr wrap="none">
            <a:spAutoFit/>
          </a:bodyPr>
          <a:lstStyle/>
          <a:p>
            <a:pPr algn="ctr" eaLnBrk="1" hangingPunct="1"/>
            <a:r>
              <a:rPr lang="en-US" sz="1800" b="1" dirty="0" smtClean="0"/>
              <a:t>Default </a:t>
            </a:r>
            <a:r>
              <a:rPr lang="en-US" sz="1800" b="1" dirty="0"/>
              <a:t>Location</a:t>
            </a:r>
            <a:r>
              <a:rPr lang="en-US" sz="1800" dirty="0" smtClean="0"/>
              <a:t>: Moreno A</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9" name="Table 18"/>
          <p:cNvGraphicFramePr>
            <a:graphicFrameLocks noGrp="1"/>
          </p:cNvGraphicFramePr>
          <p:nvPr/>
        </p:nvGraphicFramePr>
        <p:xfrm>
          <a:off x="76200" y="1524001"/>
          <a:ext cx="8991600" cy="4028421"/>
        </p:xfrm>
        <a:graphic>
          <a:graphicData uri="http://schemas.openxmlformats.org/drawingml/2006/table">
            <a:tbl>
              <a:tblPr/>
              <a:tblGrid>
                <a:gridCol w="1447800"/>
                <a:gridCol w="2286000"/>
                <a:gridCol w="2133600"/>
                <a:gridCol w="1524000"/>
                <a:gridCol w="1600200"/>
              </a:tblGrid>
              <a:tr h="573631">
                <a:tc>
                  <a:txBody>
                    <a:bodyPr/>
                    <a:lstStyle/>
                    <a:p>
                      <a:pPr marL="0" marR="0">
                        <a:spcBef>
                          <a:spcPts val="0"/>
                        </a:spcBef>
                        <a:spcAft>
                          <a:spcPts val="0"/>
                        </a:spcAft>
                      </a:pPr>
                      <a:r>
                        <a:rPr lang="en-US" sz="18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latin typeface="Times New Roman"/>
                          <a:ea typeface="Times New Roman"/>
                        </a:rPr>
                        <a:t>Monday</a:t>
                      </a:r>
                      <a:r>
                        <a:rPr lang="en-US" sz="1800">
                          <a:latin typeface="Times New Roman"/>
                          <a:ea typeface="Times New Roman"/>
                        </a:rPr>
                        <a:t> </a:t>
                      </a:r>
                    </a:p>
                    <a:p>
                      <a:pPr marL="0" marR="0">
                        <a:spcBef>
                          <a:spcPts val="0"/>
                        </a:spcBef>
                        <a:spcAft>
                          <a:spcPts val="0"/>
                        </a:spcAft>
                      </a:pPr>
                      <a:r>
                        <a:rPr lang="en-US" sz="1800" b="1">
                          <a:latin typeface="Times New Roman"/>
                          <a:ea typeface="Times New Roman"/>
                        </a:rPr>
                        <a:t>(Nov 11, 2013)</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latin typeface="Times New Roman"/>
                          <a:ea typeface="Times New Roman"/>
                        </a:rPr>
                        <a:t>Tuesday</a:t>
                      </a:r>
                      <a:r>
                        <a:rPr lang="en-US" sz="1800">
                          <a:latin typeface="Times New Roman"/>
                          <a:ea typeface="Times New Roman"/>
                        </a:rPr>
                        <a:t> </a:t>
                      </a:r>
                    </a:p>
                    <a:p>
                      <a:pPr marL="0" marR="0">
                        <a:spcBef>
                          <a:spcPts val="0"/>
                        </a:spcBef>
                        <a:spcAft>
                          <a:spcPts val="0"/>
                        </a:spcAft>
                      </a:pPr>
                      <a:r>
                        <a:rPr lang="en-US" sz="1800" b="1">
                          <a:latin typeface="Times New Roman"/>
                          <a:ea typeface="Times New Roman"/>
                        </a:rPr>
                        <a:t>(Nov 12, 2013)</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latin typeface="Times New Roman"/>
                          <a:ea typeface="Times New Roman"/>
                        </a:rPr>
                        <a:t>Wednesday</a:t>
                      </a:r>
                      <a:r>
                        <a:rPr lang="en-US" sz="1800">
                          <a:latin typeface="Times New Roman"/>
                          <a:ea typeface="Times New Roman"/>
                        </a:rPr>
                        <a:t> </a:t>
                      </a:r>
                    </a:p>
                    <a:p>
                      <a:pPr marL="0" marR="0">
                        <a:spcBef>
                          <a:spcPts val="0"/>
                        </a:spcBef>
                        <a:spcAft>
                          <a:spcPts val="0"/>
                        </a:spcAft>
                      </a:pPr>
                      <a:r>
                        <a:rPr lang="en-US" sz="1800" b="1">
                          <a:latin typeface="Times New Roman"/>
                          <a:ea typeface="Times New Roman"/>
                        </a:rPr>
                        <a:t>(Nov 13, 2013)</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latin typeface="Times New Roman"/>
                          <a:ea typeface="Times New Roman"/>
                        </a:rPr>
                        <a:t>Thursday</a:t>
                      </a:r>
                      <a:r>
                        <a:rPr lang="en-US" sz="1800">
                          <a:latin typeface="Times New Roman"/>
                          <a:ea typeface="Times New Roman"/>
                        </a:rPr>
                        <a:t> </a:t>
                      </a:r>
                    </a:p>
                    <a:p>
                      <a:pPr marL="0" marR="0">
                        <a:spcBef>
                          <a:spcPts val="0"/>
                        </a:spcBef>
                        <a:spcAft>
                          <a:spcPts val="0"/>
                        </a:spcAft>
                      </a:pPr>
                      <a:r>
                        <a:rPr lang="en-US" sz="1800" b="1">
                          <a:latin typeface="Times New Roman"/>
                          <a:ea typeface="Times New Roman"/>
                        </a:rPr>
                        <a:t>(Nov 14, 2013)</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768">
                <a:tc>
                  <a:txBody>
                    <a:bodyPr/>
                    <a:lstStyle/>
                    <a:p>
                      <a:pPr marL="0" marR="0">
                        <a:spcBef>
                          <a:spcPts val="0"/>
                        </a:spcBef>
                        <a:spcAft>
                          <a:spcPts val="0"/>
                        </a:spcAft>
                      </a:pPr>
                      <a:r>
                        <a:rPr lang="en-US" sz="1800" b="1" dirty="0">
                          <a:latin typeface="Times New Roman"/>
                          <a:ea typeface="Times New Roman"/>
                        </a:rPr>
                        <a:t>AM-1</a:t>
                      </a:r>
                      <a:r>
                        <a:rPr lang="en-US" sz="1800" dirty="0">
                          <a:latin typeface="Times New Roman"/>
                          <a:ea typeface="Times New Roman"/>
                        </a:rPr>
                        <a:t> </a:t>
                      </a:r>
                      <a:r>
                        <a:rPr lang="en-US" sz="1800" b="1" dirty="0" smtClean="0">
                          <a:latin typeface="Times New Roman"/>
                          <a:ea typeface="Times New Roman"/>
                        </a:rPr>
                        <a:t>8-10a</a:t>
                      </a:r>
                      <a:r>
                        <a:rPr lang="en-US" sz="1800" dirty="0" smtClean="0">
                          <a:latin typeface="Times New Roman"/>
                          <a:ea typeface="Times New Roman"/>
                        </a:rPr>
                        <a:t> </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Times New Roman"/>
                          <a:ea typeface="Times New Roman"/>
                        </a:rPr>
                        <a:t>EC </a:t>
                      </a:r>
                      <a:r>
                        <a:rPr lang="en-US" sz="1800" dirty="0">
                          <a:latin typeface="Times New Roman"/>
                          <a:ea typeface="Times New Roman"/>
                        </a:rPr>
                        <a:t>Opening Plenary </a:t>
                      </a:r>
                      <a:r>
                        <a:rPr lang="en-US" sz="1800" dirty="0" smtClean="0">
                          <a:latin typeface="Times New Roman"/>
                          <a:ea typeface="Times New Roman"/>
                        </a:rPr>
                        <a:t>8-10:30a</a:t>
                      </a:r>
                      <a:r>
                        <a:rPr lang="en-US" sz="1800" baseline="0" dirty="0" smtClean="0">
                          <a:latin typeface="Times New Roman"/>
                          <a:ea typeface="Times New Roman"/>
                        </a:rPr>
                        <a:t> </a:t>
                      </a:r>
                      <a:r>
                        <a:rPr lang="en-US" sz="1800" dirty="0" smtClean="0">
                          <a:latin typeface="Times New Roman"/>
                          <a:ea typeface="Times New Roman"/>
                        </a:rPr>
                        <a:t>at Landmark A</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3909">
                <a:tc>
                  <a:txBody>
                    <a:bodyPr/>
                    <a:lstStyle/>
                    <a:p>
                      <a:pPr marL="0" marR="0">
                        <a:spcBef>
                          <a:spcPts val="0"/>
                        </a:spcBef>
                        <a:spcAft>
                          <a:spcPts val="0"/>
                        </a:spcAft>
                      </a:pPr>
                      <a:r>
                        <a:rPr lang="en-US" sz="1800" b="1">
                          <a:latin typeface="Times New Roman"/>
                          <a:ea typeface="Times New Roman"/>
                        </a:rPr>
                        <a:t>AM-2</a:t>
                      </a:r>
                      <a:r>
                        <a:rPr lang="en-US" sz="1800">
                          <a:latin typeface="Times New Roman"/>
                          <a:ea typeface="Times New Roman"/>
                        </a:rPr>
                        <a:t> </a:t>
                      </a:r>
                    </a:p>
                    <a:p>
                      <a:pPr marL="0" marR="0">
                        <a:spcBef>
                          <a:spcPts val="0"/>
                        </a:spcBef>
                        <a:spcAft>
                          <a:spcPts val="0"/>
                        </a:spcAft>
                      </a:pPr>
                      <a:r>
                        <a:rPr lang="en-US" sz="1800" b="1">
                          <a:latin typeface="Times New Roman"/>
                          <a:ea typeface="Times New Roman"/>
                        </a:rPr>
                        <a:t>10:30-12:30</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  802.21m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3909">
                <a:tc>
                  <a:txBody>
                    <a:bodyPr/>
                    <a:lstStyle/>
                    <a:p>
                      <a:pPr marL="0" marR="0">
                        <a:spcBef>
                          <a:spcPts val="0"/>
                        </a:spcBef>
                        <a:spcAft>
                          <a:spcPts val="0"/>
                        </a:spcAft>
                      </a:pPr>
                      <a:r>
                        <a:rPr lang="en-US" sz="1800" b="1" dirty="0">
                          <a:latin typeface="Times New Roman"/>
                          <a:ea typeface="Times New Roman"/>
                        </a:rPr>
                        <a:t>PM-1</a:t>
                      </a:r>
                      <a:r>
                        <a:rPr lang="en-US" sz="1800" dirty="0">
                          <a:latin typeface="Times New Roman"/>
                          <a:ea typeface="Times New Roman"/>
                        </a:rPr>
                        <a:t> </a:t>
                      </a:r>
                    </a:p>
                    <a:p>
                      <a:pPr marL="0" marR="0">
                        <a:spcBef>
                          <a:spcPts val="0"/>
                        </a:spcBef>
                        <a:spcAft>
                          <a:spcPts val="0"/>
                        </a:spcAft>
                      </a:pPr>
                      <a:r>
                        <a:rPr lang="en-US" sz="1800" b="1" dirty="0">
                          <a:latin typeface="Times New Roman"/>
                          <a:ea typeface="Times New Roman"/>
                        </a:rPr>
                        <a:t>1:30 – 3:30p</a:t>
                      </a:r>
                      <a:r>
                        <a:rPr lang="en-US" sz="18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802.21 WG Opening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3909">
                <a:tc>
                  <a:txBody>
                    <a:bodyPr/>
                    <a:lstStyle/>
                    <a:p>
                      <a:pPr marL="0" marR="0">
                        <a:spcBef>
                          <a:spcPts val="0"/>
                        </a:spcBef>
                        <a:spcAft>
                          <a:spcPts val="0"/>
                        </a:spcAft>
                      </a:pPr>
                      <a:r>
                        <a:rPr lang="en-US" sz="1800" b="1" dirty="0">
                          <a:latin typeface="Times New Roman"/>
                          <a:ea typeface="Times New Roman"/>
                        </a:rPr>
                        <a:t>PM-2</a:t>
                      </a:r>
                      <a:r>
                        <a:rPr lang="en-US" sz="1800" dirty="0">
                          <a:latin typeface="Times New Roman"/>
                          <a:ea typeface="Times New Roman"/>
                        </a:rPr>
                        <a:t> </a:t>
                      </a:r>
                      <a:r>
                        <a:rPr lang="en-US" sz="1800" b="1" dirty="0" smtClean="0">
                          <a:latin typeface="Times New Roman"/>
                          <a:ea typeface="Times New Roman"/>
                        </a:rPr>
                        <a:t>4–6p</a:t>
                      </a:r>
                      <a:r>
                        <a:rPr lang="en-US" sz="1800" dirty="0" smtClean="0">
                          <a:latin typeface="Times New Roman"/>
                          <a:ea typeface="Times New Roman"/>
                        </a:rPr>
                        <a:t> </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2130">
                <a:tc>
                  <a:txBody>
                    <a:bodyPr/>
                    <a:lstStyle/>
                    <a:p>
                      <a:pPr marL="0" marR="0">
                        <a:spcBef>
                          <a:spcPts val="0"/>
                        </a:spcBef>
                        <a:spcAft>
                          <a:spcPts val="0"/>
                        </a:spcAft>
                      </a:pPr>
                      <a:r>
                        <a:rPr lang="en-US" sz="1800" b="1">
                          <a:latin typeface="Times New Roman"/>
                          <a:ea typeface="Times New Roman"/>
                        </a:rPr>
                        <a:t>Eve </a:t>
                      </a:r>
                      <a:endParaRPr lang="en-US" sz="1800">
                        <a:latin typeface="Times New Roman"/>
                        <a:ea typeface="Times New Roman"/>
                      </a:endParaRPr>
                    </a:p>
                    <a:p>
                      <a:pPr marL="0" marR="0">
                        <a:spcBef>
                          <a:spcPts val="0"/>
                        </a:spcBef>
                        <a:spcAft>
                          <a:spcPts val="0"/>
                        </a:spcAft>
                      </a:pPr>
                      <a:r>
                        <a:rPr lang="en-US" sz="1800" b="1">
                          <a:latin typeface="Times New Roman"/>
                          <a:ea typeface="Times New Roman"/>
                        </a:rPr>
                        <a:t>6:00 – 10:30p</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Ethernet </a:t>
                      </a:r>
                      <a:r>
                        <a:rPr lang="en-US" sz="1800" dirty="0" smtClean="0">
                          <a:latin typeface="Times New Roman"/>
                          <a:ea typeface="Times New Roman"/>
                        </a:rPr>
                        <a:t>40th</a:t>
                      </a:r>
                      <a:r>
                        <a:rPr lang="en-US" sz="1800" baseline="0" dirty="0" smtClean="0">
                          <a:latin typeface="Times New Roman"/>
                          <a:ea typeface="Times New Roman"/>
                        </a:rPr>
                        <a:t> </a:t>
                      </a:r>
                      <a:r>
                        <a:rPr lang="en-US" sz="1800" dirty="0" smtClean="0">
                          <a:latin typeface="Times New Roman"/>
                          <a:ea typeface="Times New Roman"/>
                        </a:rPr>
                        <a:t>Anniversary </a:t>
                      </a:r>
                      <a:r>
                        <a:rPr lang="en-US" sz="1800" dirty="0">
                          <a:latin typeface="Times New Roman"/>
                          <a:ea typeface="Times New Roman"/>
                        </a:rPr>
                        <a:t>Celebration </a:t>
                      </a:r>
                      <a:r>
                        <a:rPr lang="en-US" sz="1800" dirty="0" smtClean="0">
                          <a:latin typeface="Times New Roman"/>
                          <a:ea typeface="Times New Roman"/>
                        </a:rPr>
                        <a:t>7-9p</a:t>
                      </a:r>
                      <a:r>
                        <a:rPr lang="en-US" sz="1800" baseline="0" dirty="0" smtClean="0">
                          <a:latin typeface="Times New Roman"/>
                          <a:ea typeface="Times New Roman"/>
                        </a:rPr>
                        <a:t> at Landmark B</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 Tutorial (6:00-10:30p</a:t>
                      </a:r>
                      <a:r>
                        <a:rPr lang="en-US" sz="1800" dirty="0" smtClean="0">
                          <a:latin typeface="Times New Roman"/>
                          <a:ea typeface="Times New Roman"/>
                        </a:rPr>
                        <a:t>)</a:t>
                      </a:r>
                    </a:p>
                    <a:p>
                      <a:pPr marL="0" marR="0">
                        <a:spcBef>
                          <a:spcPts val="0"/>
                        </a:spcBef>
                        <a:spcAft>
                          <a:spcPts val="0"/>
                        </a:spcAft>
                      </a:pPr>
                      <a:r>
                        <a:rPr lang="en-US" sz="1800" dirty="0" smtClean="0">
                          <a:latin typeface="Times New Roman"/>
                          <a:ea typeface="Times New Roman"/>
                        </a:rPr>
                        <a:t>6-7:30 Wireless SDN at Landmark C</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Social  (6:30-9:00p</a:t>
                      </a:r>
                      <a:r>
                        <a:rPr lang="en-US" sz="1800" dirty="0" smtClean="0">
                          <a:latin typeface="Times New Roman"/>
                          <a:ea typeface="Times New Roman"/>
                        </a:rPr>
                        <a:t>) at Marsalis Hall A</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dirty="0">
                        <a:latin typeface="Calibri"/>
                        <a:ea typeface="PMingLiU"/>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 or</a:t>
            </a:r>
          </a:p>
          <a:p>
            <a:pPr lvl="2">
              <a:lnSpc>
                <a:spcPct val="80000"/>
              </a:lnSpc>
              <a:defRPr/>
            </a:pPr>
            <a:r>
              <a:rPr lang="en-US" altLang="ja-JP" sz="1600" dirty="0" smtClean="0">
                <a:ea typeface="ＭＳ Ｐゴシック" charset="-128"/>
              </a:rPr>
              <a:t>http://newton.events.ieee.org </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solidFill>
                  <a:srgbClr val="FF0000"/>
                </a:solidFill>
                <a:latin typeface="Arial" charset="0"/>
              </a:rPr>
              <a:t>17</a:t>
            </a:r>
          </a:p>
          <a:p>
            <a:pPr>
              <a:lnSpc>
                <a:spcPct val="80000"/>
              </a:lnSpc>
              <a:defRPr/>
            </a:pPr>
            <a:r>
              <a:rPr lang="en-US" sz="2000" dirty="0" smtClean="0">
                <a:latin typeface="Arial" charset="0"/>
              </a:rPr>
              <a:t>13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Meeting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Internet should be complimentary </a:t>
            </a:r>
            <a:endParaRPr lang="en-US" sz="2400" dirty="0" smtClean="0"/>
          </a:p>
          <a:p>
            <a:r>
              <a:rPr lang="en-US" sz="2400" dirty="0" smtClean="0">
                <a:latin typeface="Arial" pitchFamily="34" charset="0"/>
                <a:cs typeface="Arial" pitchFamily="34" charset="0"/>
              </a:rPr>
              <a:t>Network Help Desk: Grand Promenade near the Kona rooms </a:t>
            </a:r>
            <a:endParaRPr lang="en-US" sz="6600" dirty="0" smtClean="0"/>
          </a:p>
          <a:p>
            <a:r>
              <a:rPr lang="en-US" sz="2400" dirty="0" smtClean="0">
                <a:latin typeface="Arial" charset="0"/>
              </a:rPr>
              <a:t>Breakfast/Lunch (M-</a:t>
            </a:r>
            <a:r>
              <a:rPr lang="en-US" sz="2400" dirty="0" err="1" smtClean="0">
                <a:latin typeface="Arial" charset="0"/>
              </a:rPr>
              <a:t>Th</a:t>
            </a:r>
            <a:r>
              <a:rPr lang="en-US" sz="2400" dirty="0" smtClean="0">
                <a:latin typeface="Arial" charset="0"/>
              </a:rPr>
              <a:t>)/Coffee/Tea/Afternoon Snacks:  </a:t>
            </a:r>
            <a:r>
              <a:rPr lang="en-US" sz="2400" b="1" dirty="0" smtClean="0">
                <a:latin typeface="Arial" charset="0"/>
              </a:rPr>
              <a:t>Lagoon Lanai  </a:t>
            </a:r>
          </a:p>
          <a:p>
            <a:pPr>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(May, 15</a:t>
            </a:r>
            <a:r>
              <a:rPr lang="en-US" sz="2400" baseline="30000" dirty="0" smtClean="0">
                <a:latin typeface="Arial" charset="0"/>
              </a:rPr>
              <a:t>th</a:t>
            </a:r>
            <a:r>
              <a:rPr lang="en-US" sz="2400" dirty="0" smtClean="0">
                <a:latin typeface="Arial" charset="0"/>
              </a:rPr>
              <a:t>) Night Social </a:t>
            </a:r>
          </a:p>
          <a:p>
            <a:pPr lvl="1">
              <a:lnSpc>
                <a:spcPct val="90000"/>
              </a:lnSpc>
            </a:pPr>
            <a:r>
              <a:rPr lang="en-US" sz="2400" dirty="0" smtClean="0">
                <a:latin typeface="Arial" charset="0"/>
              </a:rPr>
              <a:t>6:30 – 8:30 pm; Venue: </a:t>
            </a:r>
            <a:r>
              <a:rPr lang="en-US" sz="2400" dirty="0" err="1" smtClean="0">
                <a:latin typeface="Arial" charset="0"/>
              </a:rPr>
              <a:t>Kamehameha</a:t>
            </a:r>
            <a:r>
              <a:rPr lang="en-US" sz="2400" dirty="0" smtClean="0">
                <a:latin typeface="Arial" charset="0"/>
              </a:rPr>
              <a:t> Court </a:t>
            </a:r>
          </a:p>
          <a:p>
            <a:pPr lvl="1">
              <a:lnSpc>
                <a:spcPct val="90000"/>
              </a:lnSpc>
            </a:pPr>
            <a:r>
              <a:rPr lang="en-US" dirty="0" smtClean="0">
                <a:latin typeface="Arial" charset="0"/>
              </a:rPr>
              <a:t> </a:t>
            </a:r>
            <a:r>
              <a:rPr lang="en-US" sz="2400" dirty="0" smtClean="0">
                <a:latin typeface="Arial" charset="0"/>
              </a:rPr>
              <a:t>Drinks complimentary for the first hour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42811</TotalTime>
  <Words>2021</Words>
  <Application>Microsoft Office PowerPoint</Application>
  <PresentationFormat>On-screen Show (4:3)</PresentationFormat>
  <Paragraphs>389</Paragraphs>
  <Slides>21</Slides>
  <Notes>21</Notes>
  <HiddenSlides>0</HiddenSlides>
  <MMClips>0</MMClips>
  <ScaleCrop>false</ScaleCrop>
  <HeadingPairs>
    <vt:vector size="4" baseType="variant">
      <vt:variant>
        <vt:lpstr>Theme</vt:lpstr>
      </vt:variant>
      <vt:variant>
        <vt:i4>5</vt:i4>
      </vt:variant>
      <vt:variant>
        <vt:lpstr>Slide Titles</vt:lpstr>
      </vt:variant>
      <vt:variant>
        <vt:i4>21</vt:i4>
      </vt:variant>
    </vt:vector>
  </HeadingPairs>
  <TitlesOfParts>
    <vt:vector size="26" baseType="lpstr">
      <vt:lpstr>802.11PowerPointTemplate-Landscape</vt:lpstr>
      <vt:lpstr>1_Custom Design</vt:lpstr>
      <vt:lpstr>2_Custom Design</vt:lpstr>
      <vt:lpstr>3_Custom Design</vt:lpstr>
      <vt:lpstr>Custom Design</vt:lpstr>
      <vt:lpstr>IEEE 802.21 Session #59,  Dallas, TX, USA  WG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Work Status </vt:lpstr>
      <vt:lpstr>Objectives for the Nov Meeting</vt:lpstr>
      <vt:lpstr>Future Sessions – 2014 </vt:lpstr>
      <vt:lpstr>January, 2014 Sessions Details  </vt:lpstr>
      <vt:lpstr>Future Sessions – 2015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c73782</cp:lastModifiedBy>
  <cp:revision>562</cp:revision>
  <cp:lastPrinted>1998-02-10T13:28:06Z</cp:lastPrinted>
  <dcterms:created xsi:type="dcterms:W3CDTF">2002-07-08T22:03:28Z</dcterms:created>
  <dcterms:modified xsi:type="dcterms:W3CDTF">2013-11-11T05:03:17Z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
oaBHoPZYxNs8XEBf6IVE6cDP9fvHn9BQd6zW1ju8kKdkBGUd26aLfRwnMFEMIazSD1eAIAvC
RzD5s0fdBZrdh3s+sdbhrku9Z220v4+rbt5LSBaiPrQs6KyrbUmxX3NgS3+tNUs1bvxrD/NQ
8Gy7S54H3KBmXdp02S</vt:lpwstr>
  </property>
  <property fmtid="{D5CDD505-2E9C-101B-9397-08002B2CF9AE}" pid="4" name="_ms_pID_7253431">
    <vt:lpwstr>M=</vt:lpwstr>
  </property>
</Properties>
</file>