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96" r:id="rId2"/>
    <p:sldId id="357" r:id="rId3"/>
    <p:sldId id="311" r:id="rId4"/>
    <p:sldId id="389" r:id="rId5"/>
    <p:sldId id="397" r:id="rId6"/>
    <p:sldId id="400" r:id="rId7"/>
    <p:sldId id="403" r:id="rId8"/>
    <p:sldId id="413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7" autoAdjust="0"/>
    <p:restoredTop sz="86455" autoAdjust="0"/>
  </p:normalViewPr>
  <p:slideViewPr>
    <p:cSldViewPr>
      <p:cViewPr varScale="1">
        <p:scale>
          <a:sx n="91" d="100"/>
          <a:sy n="91" d="100"/>
        </p:scale>
        <p:origin x="-211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6" y="1836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31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8700" y="601663"/>
            <a:ext cx="4641850" cy="348138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77863"/>
            <a:ext cx="4625975" cy="3468687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994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doc.: IEEE 802.21-02/xxxr0</a:t>
            </a:r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250"/>
            <a:ext cx="1060450" cy="2159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Month 20xx</a:t>
            </a:r>
          </a:p>
        </p:txBody>
      </p:sp>
      <p:sp>
        <p:nvSpPr>
          <p:cNvPr id="3994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 smtClean="0"/>
              <a:t>XXXX, His Company</a:t>
            </a:r>
          </a:p>
        </p:txBody>
      </p:sp>
      <p:sp>
        <p:nvSpPr>
          <p:cNvPr id="39943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Page </a:t>
            </a:r>
            <a:fld id="{47E86FD9-54B1-4280-945A-202E0A5B216E}" type="slidenum">
              <a:rPr lang="en-US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09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doc.: IEEE 802.21-02/xxxr0</a:t>
            </a:r>
          </a:p>
        </p:txBody>
      </p:sp>
      <p:sp>
        <p:nvSpPr>
          <p:cNvPr id="4096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250"/>
            <a:ext cx="1060450" cy="2159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Month 20xx</a:t>
            </a:r>
          </a:p>
        </p:txBody>
      </p:sp>
      <p:sp>
        <p:nvSpPr>
          <p:cNvPr id="409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 smtClean="0"/>
              <a:t>XXXX, His Company</a:t>
            </a:r>
          </a:p>
        </p:txBody>
      </p:sp>
      <p:sp>
        <p:nvSpPr>
          <p:cNvPr id="4096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Page </a:t>
            </a:r>
            <a:fld id="{FD72ED04-A864-4DC0-A8CE-E9B26A560A8E}" type="slidenum">
              <a:rPr lang="en-US" smtClean="0"/>
              <a:pPr/>
              <a:t>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4900" y="754063"/>
            <a:ext cx="4641850" cy="3481387"/>
          </a:xfrm>
          <a:prstGeom prst="rect">
            <a:avLst/>
          </a:prstGeo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658444" y="8985250"/>
            <a:ext cx="76944" cy="184666"/>
          </a:xfrm>
          <a:prstGeom prst="rect">
            <a:avLst/>
          </a:prstGeom>
          <a:noFill/>
        </p:spPr>
        <p:txBody>
          <a:bodyPr/>
          <a:lstStyle/>
          <a:p>
            <a:fld id="{A5A66FE3-4EA4-4A7C-93CD-A0B5BA7A87B6}" type="slidenum">
              <a:rPr lang="en-US" smtClean="0"/>
              <a:pPr/>
              <a:t>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7113" y="312738"/>
            <a:ext cx="5149850" cy="3863975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506704" y="394156"/>
            <a:ext cx="476893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21-13-0201-00-0000-Joint_Plenary_Opening_Report.ppt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6" r:id="rId2"/>
    <p:sldLayoutId id="2147483864" r:id="rId3"/>
    <p:sldLayoutId id="2147483865" r:id="rId4"/>
    <p:sldLayoutId id="2147483862" r:id="rId5"/>
    <p:sldLayoutId id="2147483863" r:id="rId6"/>
    <p:sldLayoutId id="2147483837" r:id="rId7"/>
    <p:sldLayoutId id="2147483850" r:id="rId8"/>
    <p:sldLayoutId id="2147483851" r:id="rId9"/>
    <p:sldLayoutId id="2147483852" r:id="rId10"/>
    <p:sldLayoutId id="2147483853" r:id="rId11"/>
    <p:sldLayoutId id="2147483854" r:id="rId12"/>
    <p:sldLayoutId id="2147483855" r:id="rId13"/>
    <p:sldLayoutId id="2147483856" r:id="rId14"/>
    <p:sldLayoutId id="2147483857" r:id="rId15"/>
    <p:sldLayoutId id="2147483858" r:id="rId16"/>
    <p:sldLayoutId id="2147483859" r:id="rId17"/>
    <p:sldLayoutId id="2147483860" r:id="rId18"/>
    <p:sldLayoutId id="2147483861" r:id="rId1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762000"/>
            <a:ext cx="8610600" cy="3429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Joint Opening Plenary</a:t>
            </a: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IEEE 802.21 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Media Independent Handover Services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Session #</a:t>
            </a: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59, November </a:t>
            </a: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2013</a:t>
            </a:r>
            <a:r>
              <a:rPr lang="en-US" sz="3600" b="1" dirty="0" smtClean="0">
                <a:latin typeface="Arial" charset="0"/>
              </a:rPr>
              <a:t/>
            </a:r>
            <a:br>
              <a:rPr lang="en-US" sz="3600" b="1" dirty="0" smtClean="0">
                <a:latin typeface="Arial" charset="0"/>
              </a:rPr>
            </a:br>
            <a:r>
              <a:rPr lang="en-US" sz="3200" b="1" dirty="0" smtClean="0">
                <a:solidFill>
                  <a:schemeClr val="accent2"/>
                </a:solidFill>
                <a:latin typeface="Arial" charset="0"/>
              </a:rPr>
              <a:t>Dallas</a:t>
            </a:r>
            <a:r>
              <a:rPr lang="en-US" sz="3200" b="1" dirty="0" smtClean="0">
                <a:solidFill>
                  <a:schemeClr val="accent2"/>
                </a:solidFill>
                <a:latin typeface="Arial" charset="0"/>
              </a:rPr>
              <a:t>, Texas, USA </a:t>
            </a:r>
            <a:endParaRPr lang="en-US" sz="3200" b="1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sdas at </a:t>
            </a:r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appcomsci </a:t>
            </a:r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dot com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  <a:noFill/>
        </p:spPr>
        <p:txBody>
          <a:bodyPr/>
          <a:lstStyle/>
          <a:p>
            <a:pPr defTabSz="960438"/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WG Officers</a:t>
            </a:r>
          </a:p>
        </p:txBody>
      </p:sp>
      <p:graphicFrame>
        <p:nvGraphicFramePr>
          <p:cNvPr id="181251" name="Group 3"/>
          <p:cNvGraphicFramePr>
            <a:graphicFrameLocks noGrp="1"/>
          </p:cNvGraphicFramePr>
          <p:nvPr>
            <p:ph idx="1"/>
          </p:nvPr>
        </p:nvGraphicFramePr>
        <p:xfrm>
          <a:off x="1295400" y="1447800"/>
          <a:ext cx="6781800" cy="3261360"/>
        </p:xfrm>
        <a:graphic>
          <a:graphicData uri="http://schemas.openxmlformats.org/drawingml/2006/table">
            <a:tbl>
              <a:tblPr/>
              <a:tblGrid>
                <a:gridCol w="2819400"/>
                <a:gridCol w="396240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Office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Officer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Chair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Subir Das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Vice Chair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Anthony Chan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Secretary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Charles E. Perkins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Editor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David Cypher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802.11 Liaison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Clint Chaplin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IETF Liaison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Yoshihiro Ohba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43" name="Rectangle 32"/>
          <p:cNvSpPr>
            <a:spLocks noChangeArrowheads="1"/>
          </p:cNvSpPr>
          <p:nvPr/>
        </p:nvSpPr>
        <p:spPr bwMode="auto">
          <a:xfrm>
            <a:off x="381000" y="5562600"/>
            <a:ext cx="815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Arial" charset="0"/>
              </a:rPr>
              <a:t>The WG has </a:t>
            </a:r>
            <a:r>
              <a:rPr lang="en-US" sz="2400" dirty="0" smtClean="0">
                <a:latin typeface="Arial" charset="0"/>
              </a:rPr>
              <a:t>22 </a:t>
            </a:r>
            <a:r>
              <a:rPr lang="en-US" sz="2400" dirty="0">
                <a:latin typeface="Arial" charset="0"/>
              </a:rPr>
              <a:t>voting members as of this meeting</a:t>
            </a:r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447800"/>
          </a:xfrm>
        </p:spPr>
        <p:txBody>
          <a:bodyPr/>
          <a:lstStyle/>
          <a:p>
            <a:r>
              <a:rPr lang="en-US" sz="4000" b="1" dirty="0" smtClean="0">
                <a:latin typeface="Arial" charset="0"/>
              </a:rPr>
              <a:t>IEEE 802.21</a:t>
            </a:r>
            <a:br>
              <a:rPr lang="en-US" sz="4000" b="1" dirty="0" smtClean="0">
                <a:latin typeface="Arial" charset="0"/>
              </a:rPr>
            </a:br>
            <a:r>
              <a:rPr lang="en-US" sz="4000" b="1" dirty="0" smtClean="0">
                <a:latin typeface="Arial" charset="0"/>
              </a:rPr>
              <a:t>Meeting Server Details</a:t>
            </a:r>
          </a:p>
        </p:txBody>
      </p:sp>
      <p:sp>
        <p:nvSpPr>
          <p:cNvPr id="18438" name="Rectangle 3"/>
          <p:cNvSpPr>
            <a:spLocks noChangeArrowheads="1"/>
          </p:cNvSpPr>
          <p:nvPr/>
        </p:nvSpPr>
        <p:spPr bwMode="auto">
          <a:xfrm>
            <a:off x="914400" y="2590800"/>
            <a:ext cx="7391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3200" dirty="0"/>
              <a:t>http://mentor.ieee.org/802.21/documents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 dirty="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 dirty="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 dirty="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800" dirty="0">
                <a:solidFill>
                  <a:srgbClr val="3399FF"/>
                </a:solidFill>
                <a:latin typeface="Arial" charset="0"/>
              </a:rPr>
              <a:t> 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4038600" y="6477000"/>
            <a:ext cx="760412" cy="180975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CDF237D2-9025-4C3F-BEA0-3F53B88EEF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9144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Arial" charset="0"/>
              </a:rPr>
              <a:t>Session Time and Location  </a:t>
            </a:r>
            <a:br>
              <a:rPr lang="en-US" sz="3600" dirty="0" smtClean="0">
                <a:solidFill>
                  <a:schemeClr val="tx1"/>
                </a:solidFill>
                <a:latin typeface="Arial" charset="0"/>
              </a:rPr>
            </a:br>
            <a:endParaRPr lang="en-US" sz="14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2" name="Text Box 47"/>
          <p:cNvSpPr txBox="1">
            <a:spLocks noChangeArrowheads="1"/>
          </p:cNvSpPr>
          <p:nvPr/>
        </p:nvSpPr>
        <p:spPr bwMode="auto">
          <a:xfrm>
            <a:off x="762000" y="5638800"/>
            <a:ext cx="7696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400" b="1" dirty="0" smtClean="0"/>
              <a:t>Default </a:t>
            </a:r>
            <a:r>
              <a:rPr lang="en-US" sz="1400" b="1" dirty="0"/>
              <a:t>Location</a:t>
            </a:r>
            <a:r>
              <a:rPr lang="en-US" sz="1400" dirty="0" smtClean="0"/>
              <a:t>: </a:t>
            </a:r>
            <a:r>
              <a:rPr lang="en-US" sz="1400" dirty="0" smtClean="0"/>
              <a:t>Moreno </a:t>
            </a:r>
            <a:r>
              <a:rPr lang="en-US" sz="1400" dirty="0" smtClean="0"/>
              <a:t>A  </a:t>
            </a:r>
            <a:r>
              <a:rPr lang="en-US" sz="1400" dirty="0" smtClean="0"/>
              <a:t>(Atrium level); Etherne</a:t>
            </a:r>
            <a:r>
              <a:rPr lang="en-US" sz="1400" dirty="0" smtClean="0"/>
              <a:t>t Event: Landmark </a:t>
            </a:r>
            <a:r>
              <a:rPr lang="en-US" sz="1400" dirty="0" smtClean="0"/>
              <a:t>B; </a:t>
            </a:r>
            <a:r>
              <a:rPr lang="en-US" sz="1400" dirty="0" smtClean="0"/>
              <a:t>Tutorial: Landmark and Landmark C</a:t>
            </a:r>
            <a:endParaRPr lang="en-US" sz="1400" dirty="0"/>
          </a:p>
        </p:txBody>
      </p:sp>
      <p:sp>
        <p:nvSpPr>
          <p:cNvPr id="19463" name="Rectangle 6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2400" dirty="0"/>
          </a:p>
        </p:txBody>
      </p:sp>
      <p:sp>
        <p:nvSpPr>
          <p:cNvPr id="19520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9521" name="Rectangle 6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609600" y="1752600"/>
          <a:ext cx="7924801" cy="3505200"/>
        </p:xfrm>
        <a:graphic>
          <a:graphicData uri="http://schemas.openxmlformats.org/drawingml/2006/table">
            <a:tbl>
              <a:tblPr/>
              <a:tblGrid>
                <a:gridCol w="1433271"/>
                <a:gridCol w="1740161"/>
                <a:gridCol w="1429926"/>
                <a:gridCol w="1634799"/>
                <a:gridCol w="1686644"/>
              </a:tblGrid>
              <a:tr h="584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Monday</a:t>
                      </a: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(Nov 11, 2013)</a:t>
                      </a: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Tuesday</a:t>
                      </a: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(Nov 12, 2013)</a:t>
                      </a: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Wednesday</a:t>
                      </a: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(Nov 13, 2013)</a:t>
                      </a: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Thursday</a:t>
                      </a: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(Nov 14, 2013)</a:t>
                      </a: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AM-1</a:t>
                      </a: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8:00-10:00a</a:t>
                      </a: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 EC Opening Plenary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 802.21d TG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  802.21d TG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  802.21c TG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AM-2</a:t>
                      </a: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10:30-12:30</a:t>
                      </a: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NA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 802.21d TG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  802.21m TG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  802.21c TG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PM-1</a:t>
                      </a: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1:30 – 3:30p</a:t>
                      </a: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802.21 WG Opening Plenary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802.21m TG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 802.21.1 TG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  802.21c TG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PM-2</a:t>
                      </a: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4:00 – 6:00p</a:t>
                      </a: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802.21d TG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802.21d TG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802.21.1  TG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802.21 WG Closing Plenary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Eve 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6:00 – 10:30p</a:t>
                      </a: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Ethernet 40</a:t>
                      </a:r>
                      <a:r>
                        <a:rPr lang="en-US" sz="1200" baseline="30000" dirty="0">
                          <a:latin typeface="Times New Roman"/>
                          <a:ea typeface="Times New Roman"/>
                        </a:rPr>
                        <a:t>th</a:t>
                      </a: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 Anniversary Celebration (7:00- 9:00p)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 Tutorial (6:00-10:30p)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Social  (6:30-9:00p)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802.21 WG Objective 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3352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IEEE 802.21 is developing standards to enable handover services and interoperability between heterogeneous networks  including both 802 and non-802 networks </a:t>
            </a:r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490538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Work Status 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86800" cy="48006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en-US" sz="20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latin typeface="Arial" charset="0"/>
              </a:rPr>
              <a:t>Task Group Status</a:t>
            </a:r>
          </a:p>
          <a:p>
            <a:pPr lvl="2">
              <a:lnSpc>
                <a:spcPct val="80000"/>
              </a:lnSpc>
              <a:buNone/>
            </a:pPr>
            <a:endParaRPr lang="en-US" sz="1200" dirty="0" smtClean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802.21c Single Radio Handover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Sponsor ballot </a:t>
            </a:r>
            <a:r>
              <a:rPr lang="en-US" sz="2000" dirty="0" smtClean="0">
                <a:latin typeface="Arial" charset="0"/>
              </a:rPr>
              <a:t>will end on Nov 13, 2013 </a:t>
            </a:r>
            <a:endParaRPr lang="en-US" sz="2000" dirty="0" smtClean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802.21d Multicast Group Management 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Completed WG Letter Ballot </a:t>
            </a:r>
            <a:r>
              <a:rPr lang="en-US" sz="2000" dirty="0" smtClean="0">
                <a:latin typeface="Arial" charset="0"/>
              </a:rPr>
              <a:t>recirculation(#7a) on Oct 22, </a:t>
            </a:r>
            <a:r>
              <a:rPr lang="en-US" sz="2000" dirty="0" smtClean="0">
                <a:latin typeface="Arial" charset="0"/>
              </a:rPr>
              <a:t>2013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802.21m  Revision Project 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Working on the document structure and existing issues 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802.21.1 Use cases and Services 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 Use case presentation </a:t>
            </a:r>
          </a:p>
          <a:p>
            <a:pPr lvl="2">
              <a:lnSpc>
                <a:spcPct val="80000"/>
              </a:lnSpc>
            </a:pPr>
            <a:endParaRPr lang="en-US" sz="2000" dirty="0" smtClean="0">
              <a:latin typeface="Arial" charset="0"/>
            </a:endParaRPr>
          </a:p>
          <a:p>
            <a:pPr>
              <a:lnSpc>
                <a:spcPct val="80000"/>
              </a:lnSpc>
              <a:buNone/>
            </a:pPr>
            <a:endParaRPr lang="en-US" dirty="0" smtClean="0">
              <a:latin typeface="Arial" charset="0"/>
            </a:endParaRPr>
          </a:p>
          <a:p>
            <a:pPr lvl="1">
              <a:lnSpc>
                <a:spcPct val="8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8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2">
              <a:lnSpc>
                <a:spcPct val="80000"/>
              </a:lnSpc>
              <a:buNone/>
            </a:pPr>
            <a:endParaRPr lang="en-US" sz="1600" dirty="0" smtClean="0">
              <a:latin typeface="Arial" charset="0"/>
              <a:cs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Objectives for the 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November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  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Meeting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3886200"/>
          </a:xfrm>
        </p:spPr>
        <p:txBody>
          <a:bodyPr/>
          <a:lstStyle/>
          <a:p>
            <a:pPr lvl="2">
              <a:lnSpc>
                <a:spcPct val="90000"/>
              </a:lnSpc>
              <a:buNone/>
            </a:pPr>
            <a:endParaRPr lang="en-US" sz="18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Arial" charset="0"/>
              </a:rPr>
              <a:t>Task Group Activities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802.21c: Single Radio Handover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Resolve </a:t>
            </a:r>
            <a:r>
              <a:rPr lang="en-US" sz="1800" dirty="0" smtClean="0">
                <a:latin typeface="Arial" charset="0"/>
              </a:rPr>
              <a:t>Sponsor 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 smtClean="0">
                <a:latin typeface="Arial" charset="0"/>
              </a:rPr>
              <a:t>Ballot 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 smtClean="0">
                <a:latin typeface="Arial" charset="0"/>
              </a:rPr>
              <a:t>comments 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802.21d </a:t>
            </a:r>
            <a:r>
              <a:rPr lang="en-US" sz="2200" dirty="0" smtClean="0">
                <a:latin typeface="Arial" charset="0"/>
              </a:rPr>
              <a:t> Multicast Group Management </a:t>
            </a:r>
            <a:endParaRPr lang="en-US" sz="2200" dirty="0" smtClean="0">
              <a:latin typeface="Arial" charset="0"/>
            </a:endParaRPr>
          </a:p>
          <a:p>
            <a:pPr lvl="2"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 Resolve Letter Ballot  </a:t>
            </a:r>
            <a:r>
              <a:rPr lang="en-US" sz="1800" dirty="0" smtClean="0">
                <a:latin typeface="Arial" charset="0"/>
              </a:rPr>
              <a:t>recirculation comments </a:t>
            </a:r>
            <a:endParaRPr lang="en-US" sz="1800" dirty="0" smtClean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802.21m  Revision Project </a:t>
            </a:r>
          </a:p>
          <a:p>
            <a:pPr lvl="2">
              <a:lnSpc>
                <a:spcPct val="80000"/>
              </a:lnSpc>
            </a:pPr>
            <a:r>
              <a:rPr lang="en-US" sz="1800" dirty="0" smtClean="0">
                <a:latin typeface="Arial" charset="0"/>
              </a:rPr>
              <a:t>Discuss the document structure and existing issues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802.21.1 Use cases and Services </a:t>
            </a:r>
          </a:p>
          <a:p>
            <a:pPr lvl="2">
              <a:lnSpc>
                <a:spcPct val="80000"/>
              </a:lnSpc>
            </a:pPr>
            <a:r>
              <a:rPr lang="en-US" sz="1800" dirty="0" smtClean="0">
                <a:latin typeface="Arial" charset="0"/>
              </a:rPr>
              <a:t> Use case and services discussion </a:t>
            </a:r>
          </a:p>
          <a:p>
            <a:pPr lvl="1">
              <a:lnSpc>
                <a:spcPct val="90000"/>
              </a:lnSpc>
            </a:pPr>
            <a:endParaRPr lang="en-US" sz="2200" dirty="0" smtClean="0">
              <a:latin typeface="Arial" charset="0"/>
            </a:endParaRPr>
          </a:p>
          <a:p>
            <a:pPr>
              <a:lnSpc>
                <a:spcPct val="90000"/>
              </a:lnSpc>
              <a:buNone/>
            </a:pPr>
            <a:endParaRPr lang="en-US" sz="2600" dirty="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Arial" charset="0"/>
              </a:rPr>
              <a:t>	</a:t>
            </a:r>
          </a:p>
          <a:p>
            <a:pPr>
              <a:lnSpc>
                <a:spcPct val="9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2014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6106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19-24 January, 2014, </a:t>
            </a:r>
            <a:r>
              <a:rPr lang="es-ES" sz="2400" b="1" dirty="0" smtClean="0">
                <a:solidFill>
                  <a:srgbClr val="0000FF"/>
                </a:solidFill>
              </a:rPr>
              <a:t>Century Plaza, Los Angeles, CA, USA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Co-located with all 802 groups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16-21 March, 2014,  China World Hotel, Beijing PRC 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11-16 May 2014, Hilton Waikoloa Village,  HI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13-18, July 2014, Manchester Grand Hyatt, San Diego, CA, USA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14-19, September 2014,  TBD (Europe or Asia venue)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2-7 Nov 2014,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Antonio, TX,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37143</TotalTime>
  <Words>581</Words>
  <Application>Microsoft Office PowerPoint</Application>
  <PresentationFormat>On-screen Show (4:3)</PresentationFormat>
  <Paragraphs>154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802.11PowerPointTemplate-Landscape</vt:lpstr>
      <vt:lpstr>Joint Opening Plenary  IEEE 802.21  Media Independent Handover Services Session #59, November 2013 Dallas, Texas, USA </vt:lpstr>
      <vt:lpstr>WG Officers</vt:lpstr>
      <vt:lpstr>IEEE 802.21 Meeting Server Details</vt:lpstr>
      <vt:lpstr>Session Time and Location   </vt:lpstr>
      <vt:lpstr>802.21 WG Objective </vt:lpstr>
      <vt:lpstr>Work Status </vt:lpstr>
      <vt:lpstr>Objectives for the November  Meeting</vt:lpstr>
      <vt:lpstr>Future Sessions – 2014 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Joint Plenary Session</dc:title>
  <dc:creator>Subir Das</dc:creator>
  <cp:lastModifiedBy>subir Das</cp:lastModifiedBy>
  <cp:revision>473</cp:revision>
  <cp:lastPrinted>1998-02-10T13:28:06Z</cp:lastPrinted>
  <dcterms:created xsi:type="dcterms:W3CDTF">2002-07-08T22:03:28Z</dcterms:created>
  <dcterms:modified xsi:type="dcterms:W3CDTF">2013-11-09T16:46:25Z</dcterms:modified>
</cp:coreProperties>
</file>