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4" r:id="rId2"/>
    <p:sldId id="265" r:id="rId3"/>
    <p:sldId id="339" r:id="rId4"/>
    <p:sldId id="349" r:id="rId5"/>
    <p:sldId id="353" r:id="rId6"/>
    <p:sldId id="354" r:id="rId7"/>
    <p:sldId id="352" r:id="rId8"/>
    <p:sldId id="343" r:id="rId9"/>
    <p:sldId id="344" r:id="rId10"/>
    <p:sldId id="345" r:id="rId11"/>
    <p:sldId id="346" r:id="rId12"/>
    <p:sldId id="290" r:id="rId13"/>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9" autoAdjust="0"/>
    <p:restoredTop sz="86538" autoAdjust="0"/>
  </p:normalViewPr>
  <p:slideViewPr>
    <p:cSldViewPr>
      <p:cViewPr>
        <p:scale>
          <a:sx n="75" d="100"/>
          <a:sy n="75" d="100"/>
        </p:scale>
        <p:origin x="-1290" y="-6"/>
      </p:cViewPr>
      <p:guideLst>
        <p:guide orient="horz" pos="2160"/>
        <p:guide orient="horz" pos="2750"/>
        <p:guide pos="2880"/>
      </p:guideLst>
    </p:cSldViewPr>
  </p:slideViewPr>
  <p:outlineViewPr>
    <p:cViewPr>
      <p:scale>
        <a:sx n="25" d="100"/>
        <a:sy n="25"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2013-11-09</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650A62D4-67C7-4211-8FE5-E13E897BA5A4}" type="slidenum">
              <a:rPr lang="ko-KR" altLang="en-US" smtClean="0"/>
              <a:t>8</a:t>
            </a:fld>
            <a:endParaRPr lang="ko-KR" altLang="en-US"/>
          </a:p>
        </p:txBody>
      </p:sp>
    </p:spTree>
    <p:extLst>
      <p:ext uri="{BB962C8B-B14F-4D97-AF65-F5344CB8AC3E}">
        <p14:creationId xmlns:p14="http://schemas.microsoft.com/office/powerpoint/2010/main" val="2925170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650A62D4-67C7-4211-8FE5-E13E897BA5A4}" type="slidenum">
              <a:rPr lang="ko-KR" altLang="en-US" smtClean="0"/>
              <a:t>9</a:t>
            </a:fld>
            <a:endParaRPr lang="ko-KR" altLang="en-US"/>
          </a:p>
        </p:txBody>
      </p:sp>
    </p:spTree>
    <p:extLst>
      <p:ext uri="{BB962C8B-B14F-4D97-AF65-F5344CB8AC3E}">
        <p14:creationId xmlns:p14="http://schemas.microsoft.com/office/powerpoint/2010/main" val="2867615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r>
              <a:rPr lang="en-US" altLang="ko-KR" smtClean="0"/>
              <a:t>21-13-0160-00-SAUC</a:t>
            </a:r>
            <a:endParaRPr lang="en-US" altLang="ko-KR" dirty="0"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en.wikipedia.org/wiki/File:2.4_GHz_Wi-Fi_channels_(802.11b,g_WLAN).sv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21-13-0197-00-SAUC</a:t>
            </a:r>
            <a:endParaRPr lang="en-US" altLang="ja-JP" dirty="0" smtClean="0">
              <a:latin typeface="Times New Roman" pitchFamily="18" charset="0"/>
              <a:ea typeface="ＭＳ Ｐゴシック" pitchFamily="50" charset="-128"/>
              <a:cs typeface="Times New Roman" pitchFamily="18" charset="0"/>
            </a:endParaRPr>
          </a:p>
          <a:p>
            <a:pPr marL="711200" indent="-711200"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MIH Service Use Cases for Dynamic Frequency Channel Allocation of IEEE 802.11 WLANs</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November </a:t>
            </a:r>
            <a:r>
              <a:rPr lang="en-US" altLang="ja-JP" dirty="0">
                <a:latin typeface="Times New Roman" pitchFamily="18" charset="0"/>
                <a:ea typeface="ＭＳ Ｐゴシック" pitchFamily="50" charset="-128"/>
                <a:cs typeface="Times New Roman" pitchFamily="18" charset="0"/>
              </a:rPr>
              <a:t>9</a:t>
            </a:r>
            <a:r>
              <a:rPr lang="en-US" altLang="ja-JP" dirty="0" smtClean="0">
                <a:latin typeface="Times New Roman" pitchFamily="18" charset="0"/>
                <a:ea typeface="ＭＳ Ｐゴシック" pitchFamily="50" charset="-128"/>
                <a:cs typeface="Times New Roman" pitchFamily="18" charset="0"/>
              </a:rPr>
              <a:t>th</a:t>
            </a:r>
            <a:r>
              <a:rPr lang="en-US" altLang="ja-JP" dirty="0" smtClean="0">
                <a:latin typeface="Times New Roman" pitchFamily="18" charset="0"/>
                <a:ea typeface="ＭＳ Ｐゴシック" pitchFamily="50" charset="-128"/>
                <a:cs typeface="Times New Roman" pitchFamily="18" charset="0"/>
              </a:rPr>
              <a:t>, 2013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59 –Dallas, USA</a:t>
            </a:r>
            <a:endParaRPr lang="en-US" altLang="ko-KR"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algn="just" eaLnBrk="1" hangingPunct="1">
              <a:buClr>
                <a:srgbClr val="FAFD00"/>
              </a:buClr>
              <a:buNone/>
            </a:pPr>
            <a:r>
              <a:rPr lang="en-US" altLang="ja-JP" b="1" dirty="0" smtClean="0">
                <a:ea typeface="ＭＳ Ｐゴシック" pitchFamily="50" charset="-128"/>
                <a:cs typeface="Times New Roman" pitchFamily="18" charset="0"/>
              </a:rPr>
              <a:t>Hyunho </a:t>
            </a:r>
            <a:r>
              <a:rPr lang="en-US" altLang="ja-JP" b="1" dirty="0">
                <a:ea typeface="ＭＳ Ｐゴシック" pitchFamily="50" charset="-128"/>
                <a:cs typeface="Times New Roman" pitchFamily="18" charset="0"/>
              </a:rPr>
              <a:t>Park(ETRI</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a:t>
            </a:r>
            <a:r>
              <a:rPr lang="en-US" altLang="ja-JP" b="1" dirty="0">
                <a:ea typeface="ＭＳ Ｐゴシック" pitchFamily="50" charset="-128"/>
                <a:cs typeface="Times New Roman" pitchFamily="18" charset="0"/>
              </a:rPr>
              <a:t>Lee(ETRI</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Seung</a:t>
            </a:r>
            <a:r>
              <a:rPr lang="en-US" altLang="ja-JP" b="1" dirty="0" smtClean="0">
                <a:ea typeface="ＭＳ Ｐゴシック" pitchFamily="50" charset="-128"/>
                <a:cs typeface="Times New Roman" pitchFamily="18" charset="0"/>
              </a:rPr>
              <a:t>-Hwan Lee (ETRI), and Jin Seek Choi (Korea Ethernet Forum)</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proposes </a:t>
            </a:r>
            <a:r>
              <a:rPr lang="en-US" altLang="ja-JP" dirty="0">
                <a:latin typeface="Times New Roman" pitchFamily="18" charset="0"/>
                <a:ea typeface="ＭＳ Ｐゴシック" pitchFamily="50" charset="-128"/>
                <a:cs typeface="Times New Roman" pitchFamily="18" charset="0"/>
              </a:rPr>
              <a:t>MIH Service </a:t>
            </a:r>
            <a:r>
              <a:rPr lang="en-US" altLang="ja-JP" dirty="0" smtClean="0">
                <a:latin typeface="Times New Roman" pitchFamily="18" charset="0"/>
                <a:ea typeface="ＭＳ Ｐゴシック" pitchFamily="50" charset="-128"/>
                <a:cs typeface="Times New Roman" pitchFamily="18" charset="0"/>
              </a:rPr>
              <a:t>use cases </a:t>
            </a:r>
            <a:r>
              <a:rPr lang="en-US" altLang="ja-JP" dirty="0">
                <a:latin typeface="Times New Roman" pitchFamily="18" charset="0"/>
                <a:ea typeface="ＭＳ Ｐゴシック" pitchFamily="50" charset="-128"/>
                <a:cs typeface="Times New Roman" pitchFamily="18" charset="0"/>
              </a:rPr>
              <a:t>for </a:t>
            </a:r>
            <a:r>
              <a:rPr lang="en-US" altLang="ja-JP" dirty="0" smtClean="0">
                <a:latin typeface="Times New Roman" pitchFamily="18" charset="0"/>
                <a:ea typeface="ＭＳ Ｐゴシック" pitchFamily="50" charset="-128"/>
                <a:cs typeface="Times New Roman" pitchFamily="18" charset="0"/>
              </a:rPr>
              <a:t>dynamic frequency channel allocation of </a:t>
            </a:r>
            <a:r>
              <a:rPr lang="en-US" altLang="ja-JP" dirty="0">
                <a:latin typeface="Times New Roman" pitchFamily="18" charset="0"/>
                <a:ea typeface="ＭＳ Ｐゴシック" pitchFamily="50" charset="-128"/>
                <a:cs typeface="Times New Roman" pitchFamily="18" charset="0"/>
              </a:rPr>
              <a:t>IEEE </a:t>
            </a:r>
            <a:r>
              <a:rPr lang="en-US" altLang="ja-JP" dirty="0" smtClean="0">
                <a:latin typeface="Times New Roman" pitchFamily="18" charset="0"/>
                <a:ea typeface="ＭＳ Ｐゴシック" pitchFamily="50" charset="-128"/>
                <a:cs typeface="Times New Roman" pitchFamily="18" charset="0"/>
              </a:rPr>
              <a:t>802.11 WLANs.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직사각형 13"/>
          <p:cNvSpPr/>
          <p:nvPr/>
        </p:nvSpPr>
        <p:spPr>
          <a:xfrm>
            <a:off x="6228184" y="3680157"/>
            <a:ext cx="748688" cy="28803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15" name="내용 개체 틀 14"/>
          <p:cNvSpPr>
            <a:spLocks noGrp="1"/>
          </p:cNvSpPr>
          <p:nvPr>
            <p:ph idx="1"/>
          </p:nvPr>
        </p:nvSpPr>
        <p:spPr>
          <a:xfrm>
            <a:off x="251520" y="1268761"/>
            <a:ext cx="8640960" cy="1152128"/>
          </a:xfrm>
        </p:spPr>
        <p:txBody>
          <a:bodyPr>
            <a:normAutofit fontScale="92500"/>
          </a:bodyPr>
          <a:lstStyle/>
          <a:p>
            <a:pPr algn="just"/>
            <a:r>
              <a:rPr lang="en-US" altLang="ko-KR" dirty="0" smtClean="0"/>
              <a:t>If link layer of AP detects a neighboring AP operating in the same channel and informs MIH User of the AP by using MIH primitive (</a:t>
            </a:r>
            <a:r>
              <a:rPr lang="en-US" altLang="ko-KR" dirty="0" err="1" smtClean="0"/>
              <a:t>e.g</a:t>
            </a:r>
            <a:r>
              <a:rPr lang="en-US" altLang="ko-KR" dirty="0" smtClean="0"/>
              <a:t>, </a:t>
            </a:r>
            <a:r>
              <a:rPr lang="en-US" altLang="ko-KR" dirty="0" err="1" smtClean="0"/>
              <a:t>Link_detected</a:t>
            </a:r>
            <a:r>
              <a:rPr lang="en-US" altLang="ko-KR" dirty="0" smtClean="0"/>
              <a:t>), the WLAN AP can change its channel allocation.</a:t>
            </a:r>
            <a:endParaRPr lang="en-US" altLang="ko-KR" dirty="0"/>
          </a:p>
        </p:txBody>
      </p:sp>
      <p:sp>
        <p:nvSpPr>
          <p:cNvPr id="16" name="TextBox 15"/>
          <p:cNvSpPr txBox="1"/>
          <p:nvPr/>
        </p:nvSpPr>
        <p:spPr>
          <a:xfrm>
            <a:off x="899592" y="3203684"/>
            <a:ext cx="2520280" cy="369332"/>
          </a:xfrm>
          <a:prstGeom prst="rect">
            <a:avLst/>
          </a:prstGeom>
          <a:noFill/>
        </p:spPr>
        <p:txBody>
          <a:bodyPr wrap="square" rtlCol="0">
            <a:spAutoFit/>
          </a:bodyPr>
          <a:lstStyle/>
          <a:p>
            <a:r>
              <a:rPr lang="en-US" altLang="ko-KR" dirty="0" smtClean="0"/>
              <a:t>Neighboring</a:t>
            </a:r>
            <a:r>
              <a:rPr lang="ko-KR" altLang="en-US" dirty="0" smtClean="0"/>
              <a:t> </a:t>
            </a:r>
            <a:r>
              <a:rPr lang="en-US" altLang="ko-KR" dirty="0" smtClean="0"/>
              <a:t>WLAN AP</a:t>
            </a:r>
          </a:p>
        </p:txBody>
      </p:sp>
      <p:sp>
        <p:nvSpPr>
          <p:cNvPr id="17" name="TextBox 16"/>
          <p:cNvSpPr txBox="1"/>
          <p:nvPr/>
        </p:nvSpPr>
        <p:spPr>
          <a:xfrm>
            <a:off x="5220072" y="3275692"/>
            <a:ext cx="2808312" cy="369332"/>
          </a:xfrm>
          <a:prstGeom prst="rect">
            <a:avLst/>
          </a:prstGeom>
          <a:noFill/>
        </p:spPr>
        <p:txBody>
          <a:bodyPr wrap="square" rtlCol="0">
            <a:spAutoFit/>
          </a:bodyPr>
          <a:lstStyle/>
          <a:p>
            <a:pPr algn="ctr"/>
            <a:r>
              <a:rPr lang="en-US" altLang="ko-KR" dirty="0" smtClean="0"/>
              <a:t>WLAN AP</a:t>
            </a:r>
            <a:endParaRPr lang="ko-KR" altLang="en-US" dirty="0"/>
          </a:p>
        </p:txBody>
      </p:sp>
      <p:sp>
        <p:nvSpPr>
          <p:cNvPr id="19" name="직사각형 18"/>
          <p:cNvSpPr/>
          <p:nvPr/>
        </p:nvSpPr>
        <p:spPr>
          <a:xfrm>
            <a:off x="4683803" y="3360492"/>
            <a:ext cx="748688" cy="61004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sp>
        <p:nvSpPr>
          <p:cNvPr id="20" name="직사각형 19"/>
          <p:cNvSpPr/>
          <p:nvPr/>
        </p:nvSpPr>
        <p:spPr>
          <a:xfrm>
            <a:off x="7855760" y="3429000"/>
            <a:ext cx="748688" cy="5499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cxnSp>
        <p:nvCxnSpPr>
          <p:cNvPr id="22" name="직선 연결선 21"/>
          <p:cNvCxnSpPr/>
          <p:nvPr/>
        </p:nvCxnSpPr>
        <p:spPr>
          <a:xfrm>
            <a:off x="5046808" y="3970538"/>
            <a:ext cx="11339" cy="2626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6624228" y="3978922"/>
            <a:ext cx="636" cy="26184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324808" y="3964651"/>
            <a:ext cx="0" cy="26184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123728" y="3639125"/>
            <a:ext cx="2304256" cy="584775"/>
          </a:xfrm>
          <a:prstGeom prst="rect">
            <a:avLst/>
          </a:prstGeom>
          <a:noFill/>
        </p:spPr>
        <p:txBody>
          <a:bodyPr wrap="square" rtlCol="0">
            <a:spAutoFit/>
          </a:bodyPr>
          <a:lstStyle/>
          <a:p>
            <a:r>
              <a:rPr lang="en-US" altLang="ko-KR" sz="1600" dirty="0" smtClean="0">
                <a:solidFill>
                  <a:srgbClr val="0070C0"/>
                </a:solidFill>
              </a:rPr>
              <a:t>Radio interference from neighboring WLAN AP  </a:t>
            </a:r>
            <a:endParaRPr lang="ko-KR" altLang="en-US" sz="1600" dirty="0">
              <a:solidFill>
                <a:srgbClr val="0070C0"/>
              </a:solidFill>
            </a:endParaRPr>
          </a:p>
        </p:txBody>
      </p:sp>
      <p:cxnSp>
        <p:nvCxnSpPr>
          <p:cNvPr id="27" name="직선 화살표 연결선 26"/>
          <p:cNvCxnSpPr/>
          <p:nvPr/>
        </p:nvCxnSpPr>
        <p:spPr>
          <a:xfrm>
            <a:off x="5058147" y="4509120"/>
            <a:ext cx="156608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215880" y="4201343"/>
            <a:ext cx="1358456" cy="307777"/>
          </a:xfrm>
          <a:prstGeom prst="rect">
            <a:avLst/>
          </a:prstGeom>
          <a:noFill/>
        </p:spPr>
        <p:txBody>
          <a:bodyPr wrap="square" rtlCol="0">
            <a:spAutoFit/>
          </a:bodyPr>
          <a:lstStyle/>
          <a:p>
            <a:r>
              <a:rPr lang="en-US" altLang="ko-KR" sz="1400" dirty="0" err="1" smtClean="0"/>
              <a:t>Link_Detected</a:t>
            </a:r>
            <a:endParaRPr lang="ko-KR" altLang="en-US" sz="1400" dirty="0"/>
          </a:p>
        </p:txBody>
      </p:sp>
      <p:cxnSp>
        <p:nvCxnSpPr>
          <p:cNvPr id="29" name="직선 화살표 연결선 28"/>
          <p:cNvCxnSpPr/>
          <p:nvPr/>
        </p:nvCxnSpPr>
        <p:spPr>
          <a:xfrm flipV="1">
            <a:off x="6624228" y="4777988"/>
            <a:ext cx="1700580" cy="191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588224" y="4447013"/>
            <a:ext cx="2052228" cy="307777"/>
          </a:xfrm>
          <a:prstGeom prst="rect">
            <a:avLst/>
          </a:prstGeom>
          <a:noFill/>
        </p:spPr>
        <p:txBody>
          <a:bodyPr wrap="square" rtlCol="0">
            <a:spAutoFit/>
          </a:bodyPr>
          <a:lstStyle/>
          <a:p>
            <a:r>
              <a:rPr lang="en-US" altLang="ko-KR" sz="1400" dirty="0" err="1" smtClean="0"/>
              <a:t>MIH_Link_Detected</a:t>
            </a:r>
            <a:endParaRPr lang="ko-KR" altLang="en-US" sz="1400" dirty="0"/>
          </a:p>
        </p:txBody>
      </p:sp>
      <p:cxnSp>
        <p:nvCxnSpPr>
          <p:cNvPr id="32" name="직선 화살표 연결선 31"/>
          <p:cNvCxnSpPr/>
          <p:nvPr/>
        </p:nvCxnSpPr>
        <p:spPr>
          <a:xfrm flipH="1">
            <a:off x="6612164" y="5301208"/>
            <a:ext cx="1712644"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H="1">
            <a:off x="5058147" y="5661248"/>
            <a:ext cx="1541493"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직사각형 45"/>
          <p:cNvSpPr/>
          <p:nvPr/>
        </p:nvSpPr>
        <p:spPr>
          <a:xfrm>
            <a:off x="4572000" y="2852935"/>
            <a:ext cx="4176464" cy="38164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1"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8840" y="2564904"/>
            <a:ext cx="510849"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9604" y="2607942"/>
            <a:ext cx="510849" cy="702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슬라이드 번호 개체 틀 2"/>
          <p:cNvSpPr>
            <a:spLocks noGrp="1"/>
          </p:cNvSpPr>
          <p:nvPr>
            <p:ph type="sldNum" sz="quarter" idx="11"/>
          </p:nvPr>
        </p:nvSpPr>
        <p:spPr>
          <a:xfrm>
            <a:off x="8420472" y="6400800"/>
            <a:ext cx="685800" cy="381000"/>
          </a:xfrm>
        </p:spPr>
        <p:txBody>
          <a:bodyPr/>
          <a:lstStyle/>
          <a:p>
            <a:fld id="{F29C0F80-CD8F-472D-AFB6-6F74E86F726D}" type="slidenum">
              <a:rPr lang="en-US" altLang="ja-JP" smtClean="0">
                <a:solidFill>
                  <a:srgbClr val="000000"/>
                </a:solidFill>
              </a:rPr>
              <a:pPr/>
              <a:t>10</a:t>
            </a:fld>
            <a:endParaRPr lang="en-US" altLang="ja-JP">
              <a:solidFill>
                <a:srgbClr val="000000"/>
              </a:solidFill>
            </a:endParaRPr>
          </a:p>
        </p:txBody>
      </p:sp>
      <p:sp>
        <p:nvSpPr>
          <p:cNvPr id="35" name="제목 1"/>
          <p:cNvSpPr>
            <a:spLocks noGrp="1"/>
          </p:cNvSpPr>
          <p:nvPr>
            <p:ph type="title"/>
          </p:nvPr>
        </p:nvSpPr>
        <p:spPr>
          <a:xfrm>
            <a:off x="0" y="228600"/>
            <a:ext cx="9144000" cy="685800"/>
          </a:xfrm>
          <a:noFill/>
        </p:spPr>
        <p:txBody>
          <a:bodyPr>
            <a:noAutofit/>
          </a:bodyPr>
          <a:lstStyle/>
          <a:p>
            <a:pPr eaLnBrk="1" hangingPunct="1"/>
            <a:r>
              <a:rPr lang="en-US" altLang="ja-JP" sz="2400" dirty="0">
                <a:latin typeface="Times New Roman" pitchFamily="18" charset="0"/>
                <a:ea typeface="ＭＳ Ｐゴシック" pitchFamily="50" charset="-128"/>
                <a:cs typeface="Times New Roman" pitchFamily="18" charset="0"/>
              </a:rPr>
              <a:t>MIH </a:t>
            </a:r>
            <a:r>
              <a:rPr lang="en-US" altLang="ja-JP" sz="2400" dirty="0" smtClean="0">
                <a:latin typeface="Times New Roman" pitchFamily="18" charset="0"/>
                <a:ea typeface="ＭＳ Ｐゴシック" pitchFamily="50" charset="-128"/>
                <a:cs typeface="Times New Roman" pitchFamily="18" charset="0"/>
              </a:rPr>
              <a:t>Use Case 2</a:t>
            </a:r>
            <a:r>
              <a:rPr lang="en-US" altLang="ja-JP" sz="2400" dirty="0">
                <a:latin typeface="Times New Roman" pitchFamily="18" charset="0"/>
                <a:ea typeface="ＭＳ Ｐゴシック" pitchFamily="50" charset="-128"/>
                <a:cs typeface="Times New Roman" pitchFamily="18" charset="0"/>
              </a:rPr>
              <a:t>: </a:t>
            </a:r>
            <a:r>
              <a:rPr lang="en-US" altLang="ja-JP" sz="2400" dirty="0" smtClean="0">
                <a:latin typeface="Times New Roman" pitchFamily="18" charset="0"/>
                <a:ea typeface="ＭＳ Ｐゴシック" pitchFamily="50" charset="-128"/>
                <a:cs typeface="Times New Roman" pitchFamily="18" charset="0"/>
              </a:rPr>
              <a:t>Dynamic Channel Allocation based </a:t>
            </a:r>
            <a:r>
              <a:rPr lang="en-US" altLang="ja-JP" sz="2400" dirty="0">
                <a:latin typeface="Times New Roman" pitchFamily="18" charset="0"/>
                <a:ea typeface="ＭＳ Ｐゴシック" pitchFamily="50" charset="-128"/>
                <a:cs typeface="Times New Roman" pitchFamily="18" charset="0"/>
              </a:rPr>
              <a:t>on </a:t>
            </a:r>
            <a:r>
              <a:rPr lang="en-US" altLang="ja-JP" sz="2400" dirty="0" smtClean="0">
                <a:latin typeface="Times New Roman" pitchFamily="18" charset="0"/>
                <a:ea typeface="ＭＳ Ｐゴシック" pitchFamily="50" charset="-128"/>
                <a:cs typeface="Times New Roman" pitchFamily="18" charset="0"/>
              </a:rPr>
              <a:t/>
            </a:r>
            <a:br>
              <a:rPr lang="en-US" altLang="ja-JP" sz="2400" dirty="0" smtClean="0">
                <a:latin typeface="Times New Roman" pitchFamily="18" charset="0"/>
                <a:ea typeface="ＭＳ Ｐゴシック" pitchFamily="50" charset="-128"/>
                <a:cs typeface="Times New Roman" pitchFamily="18" charset="0"/>
              </a:rPr>
            </a:br>
            <a:r>
              <a:rPr lang="en-US" altLang="ja-JP" sz="2400" dirty="0" smtClean="0">
                <a:latin typeface="Times New Roman" pitchFamily="18" charset="0"/>
                <a:ea typeface="ＭＳ Ｐゴシック" pitchFamily="50" charset="-128"/>
                <a:cs typeface="Times New Roman" pitchFamily="18" charset="0"/>
              </a:rPr>
              <a:t>Link </a:t>
            </a:r>
            <a:r>
              <a:rPr lang="en-US" altLang="ja-JP" sz="2400" dirty="0">
                <a:latin typeface="Times New Roman" pitchFamily="18" charset="0"/>
                <a:ea typeface="ＭＳ Ｐゴシック" pitchFamily="50" charset="-128"/>
                <a:cs typeface="Times New Roman" pitchFamily="18" charset="0"/>
              </a:rPr>
              <a:t>S</a:t>
            </a:r>
            <a:r>
              <a:rPr lang="en-US" altLang="ja-JP" sz="2400" dirty="0" smtClean="0">
                <a:latin typeface="Times New Roman" pitchFamily="18" charset="0"/>
                <a:ea typeface="ＭＳ Ｐゴシック" pitchFamily="50" charset="-128"/>
                <a:cs typeface="Times New Roman" pitchFamily="18" charset="0"/>
              </a:rPr>
              <a:t>tatus of WLAN APs </a:t>
            </a:r>
            <a:r>
              <a:rPr lang="en-US" altLang="ja-JP" sz="2400" dirty="0">
                <a:latin typeface="Times New Roman" pitchFamily="18" charset="0"/>
                <a:ea typeface="ＭＳ Ｐゴシック" pitchFamily="50" charset="-128"/>
                <a:cs typeface="Times New Roman" pitchFamily="18" charset="0"/>
              </a:rPr>
              <a:t>(for Uncoordinated </a:t>
            </a:r>
            <a:r>
              <a:rPr lang="en-US" altLang="ja-JP" sz="2400" dirty="0" smtClean="0">
                <a:latin typeface="Times New Roman" pitchFamily="18" charset="0"/>
                <a:ea typeface="ＭＳ Ｐゴシック" pitchFamily="50" charset="-128"/>
                <a:cs typeface="Times New Roman" pitchFamily="18" charset="0"/>
              </a:rPr>
              <a:t>APs)</a:t>
            </a:r>
            <a:endParaRPr lang="en-US" altLang="ja-JP" sz="2400" dirty="0">
              <a:latin typeface="Times New Roman" pitchFamily="18" charset="0"/>
              <a:ea typeface="ＭＳ Ｐゴシック" pitchFamily="50" charset="-128"/>
              <a:cs typeface="Times New Roman" pitchFamily="18" charset="0"/>
            </a:endParaRPr>
          </a:p>
        </p:txBody>
      </p:sp>
      <p:cxnSp>
        <p:nvCxnSpPr>
          <p:cNvPr id="36" name="직선 화살표 연결선 35"/>
          <p:cNvCxnSpPr/>
          <p:nvPr/>
        </p:nvCxnSpPr>
        <p:spPr>
          <a:xfrm flipV="1">
            <a:off x="2123728" y="4351745"/>
            <a:ext cx="2914342" cy="3486"/>
          </a:xfrm>
          <a:prstGeom prst="straightConnector1">
            <a:avLst/>
          </a:prstGeom>
          <a:ln w="57150">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588224" y="4777988"/>
            <a:ext cx="1800200" cy="523220"/>
          </a:xfrm>
          <a:prstGeom prst="rect">
            <a:avLst/>
          </a:prstGeom>
          <a:noFill/>
        </p:spPr>
        <p:txBody>
          <a:bodyPr wrap="square" rtlCol="0">
            <a:spAutoFit/>
          </a:bodyPr>
          <a:lstStyle/>
          <a:p>
            <a:r>
              <a:rPr lang="en-US" altLang="ko-KR" sz="1400" b="1" u="sng" dirty="0" smtClean="0">
                <a:solidFill>
                  <a:srgbClr val="00B050"/>
                </a:solidFill>
              </a:rPr>
              <a:t>Primitive to change channel allocation</a:t>
            </a:r>
            <a:endParaRPr lang="ko-KR" altLang="en-US" sz="1400" b="1" u="sng" dirty="0">
              <a:solidFill>
                <a:srgbClr val="00B050"/>
              </a:solidFill>
            </a:endParaRPr>
          </a:p>
        </p:txBody>
      </p:sp>
      <p:sp>
        <p:nvSpPr>
          <p:cNvPr id="34" name="TextBox 33"/>
          <p:cNvSpPr txBox="1"/>
          <p:nvPr/>
        </p:nvSpPr>
        <p:spPr>
          <a:xfrm>
            <a:off x="5004048" y="5066020"/>
            <a:ext cx="1800200" cy="523220"/>
          </a:xfrm>
          <a:prstGeom prst="rect">
            <a:avLst/>
          </a:prstGeom>
          <a:noFill/>
        </p:spPr>
        <p:txBody>
          <a:bodyPr wrap="square" rtlCol="0">
            <a:spAutoFit/>
          </a:bodyPr>
          <a:lstStyle/>
          <a:p>
            <a:r>
              <a:rPr lang="en-US" altLang="ko-KR" sz="1400" b="1" u="sng" dirty="0" smtClean="0">
                <a:solidFill>
                  <a:srgbClr val="00B050"/>
                </a:solidFill>
              </a:rPr>
              <a:t>Primitive to change channel allocation</a:t>
            </a:r>
            <a:endParaRPr lang="ko-KR" altLang="en-US" sz="1400" b="1" u="sng" dirty="0">
              <a:solidFill>
                <a:srgbClr val="00B050"/>
              </a:solidFill>
            </a:endParaRPr>
          </a:p>
        </p:txBody>
      </p:sp>
      <p:grpSp>
        <p:nvGrpSpPr>
          <p:cNvPr id="38" name="그룹 37"/>
          <p:cNvGrpSpPr/>
          <p:nvPr/>
        </p:nvGrpSpPr>
        <p:grpSpPr>
          <a:xfrm>
            <a:off x="4683803" y="5877272"/>
            <a:ext cx="1733684" cy="523220"/>
            <a:chOff x="4644008" y="6063662"/>
            <a:chExt cx="1733684" cy="523220"/>
          </a:xfrm>
        </p:grpSpPr>
        <p:sp>
          <p:nvSpPr>
            <p:cNvPr id="41" name="직사각형 40"/>
            <p:cNvSpPr/>
            <p:nvPr/>
          </p:nvSpPr>
          <p:spPr>
            <a:xfrm>
              <a:off x="4734018" y="6093296"/>
              <a:ext cx="1550150" cy="493586"/>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dirty="0">
                <a:solidFill>
                  <a:srgbClr val="00B050"/>
                </a:solidFill>
              </a:endParaRPr>
            </a:p>
          </p:txBody>
        </p:sp>
        <p:sp>
          <p:nvSpPr>
            <p:cNvPr id="42" name="직사각형 41"/>
            <p:cNvSpPr/>
            <p:nvPr/>
          </p:nvSpPr>
          <p:spPr>
            <a:xfrm>
              <a:off x="4644008" y="6063662"/>
              <a:ext cx="1733684" cy="523220"/>
            </a:xfrm>
            <a:prstGeom prst="rect">
              <a:avLst/>
            </a:prstGeom>
          </p:spPr>
          <p:txBody>
            <a:bodyPr wrap="square">
              <a:spAutoFit/>
            </a:bodyPr>
            <a:lstStyle/>
            <a:p>
              <a:pPr algn="ctr"/>
              <a:r>
                <a:rPr lang="en-US" altLang="ko-KR" sz="1400" dirty="0" smtClean="0">
                  <a:solidFill>
                    <a:srgbClr val="00B050"/>
                  </a:solidFill>
                </a:rPr>
                <a:t>Channel allocation is changed. </a:t>
              </a:r>
              <a:endParaRPr lang="ko-KR" altLang="en-US" sz="1400" dirty="0">
                <a:solidFill>
                  <a:srgbClr val="00B050"/>
                </a:solidFill>
              </a:endParaRPr>
            </a:p>
          </p:txBody>
        </p:sp>
      </p:grpSp>
      <p:grpSp>
        <p:nvGrpSpPr>
          <p:cNvPr id="40" name="그룹 39"/>
          <p:cNvGrpSpPr/>
          <p:nvPr/>
        </p:nvGrpSpPr>
        <p:grpSpPr>
          <a:xfrm>
            <a:off x="35497" y="5837947"/>
            <a:ext cx="856862" cy="469536"/>
            <a:chOff x="967336" y="6237312"/>
            <a:chExt cx="1404156" cy="360040"/>
          </a:xfrm>
        </p:grpSpPr>
        <p:cxnSp>
          <p:nvCxnSpPr>
            <p:cNvPr id="43" name="직선 화살표 연결선 42"/>
            <p:cNvCxnSpPr/>
            <p:nvPr/>
          </p:nvCxnSpPr>
          <p:spPr>
            <a:xfrm>
              <a:off x="967336" y="6237312"/>
              <a:ext cx="140415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979190" y="6597352"/>
              <a:ext cx="1168153" cy="0"/>
            </a:xfrm>
            <a:prstGeom prst="straightConnector1">
              <a:avLst/>
            </a:prstGeom>
            <a:ln w="31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971600" y="5684059"/>
            <a:ext cx="3515631" cy="307777"/>
          </a:xfrm>
          <a:prstGeom prst="rect">
            <a:avLst/>
          </a:prstGeom>
          <a:noFill/>
        </p:spPr>
        <p:txBody>
          <a:bodyPr wrap="square" rtlCol="0">
            <a:spAutoFit/>
          </a:bodyPr>
          <a:lstStyle/>
          <a:p>
            <a:r>
              <a:rPr lang="en-US" altLang="ko-KR" sz="1400" b="1" dirty="0" smtClean="0">
                <a:solidFill>
                  <a:srgbClr val="00B050"/>
                </a:solidFill>
              </a:rPr>
              <a:t>Proposed MIH Primitive or MIH Message</a:t>
            </a:r>
          </a:p>
        </p:txBody>
      </p:sp>
      <p:sp>
        <p:nvSpPr>
          <p:cNvPr id="47" name="TextBox 46"/>
          <p:cNvSpPr txBox="1"/>
          <p:nvPr/>
        </p:nvSpPr>
        <p:spPr>
          <a:xfrm>
            <a:off x="1012208" y="6143722"/>
            <a:ext cx="2623688" cy="307777"/>
          </a:xfrm>
          <a:prstGeom prst="rect">
            <a:avLst/>
          </a:prstGeom>
          <a:noFill/>
        </p:spPr>
        <p:txBody>
          <a:bodyPr wrap="square" rtlCol="0">
            <a:spAutoFit/>
          </a:bodyPr>
          <a:lstStyle/>
          <a:p>
            <a:r>
              <a:rPr lang="en-US" altLang="ko-KR" sz="1400" dirty="0" smtClean="0"/>
              <a:t>MIH Primitive or MIH Message</a:t>
            </a:r>
          </a:p>
        </p:txBody>
      </p:sp>
      <p:cxnSp>
        <p:nvCxnSpPr>
          <p:cNvPr id="49" name="직선 화살표 연결선 48"/>
          <p:cNvCxnSpPr/>
          <p:nvPr/>
        </p:nvCxnSpPr>
        <p:spPr>
          <a:xfrm>
            <a:off x="35497" y="5327630"/>
            <a:ext cx="864096" cy="0"/>
          </a:xfrm>
          <a:prstGeom prst="straightConnector1">
            <a:avLst/>
          </a:prstGeom>
          <a:ln w="57150">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71600" y="5173741"/>
            <a:ext cx="1585476" cy="307777"/>
          </a:xfrm>
          <a:prstGeom prst="rect">
            <a:avLst/>
          </a:prstGeom>
          <a:noFill/>
        </p:spPr>
        <p:txBody>
          <a:bodyPr wrap="square" rtlCol="0">
            <a:spAutoFit/>
          </a:bodyPr>
          <a:lstStyle/>
          <a:p>
            <a:r>
              <a:rPr lang="en-US" altLang="ko-KR" sz="1400" dirty="0" smtClean="0">
                <a:solidFill>
                  <a:srgbClr val="0070C0"/>
                </a:solidFill>
              </a:rPr>
              <a:t>Radio interference</a:t>
            </a:r>
          </a:p>
        </p:txBody>
      </p:sp>
    </p:spTree>
    <p:extLst>
      <p:ext uri="{BB962C8B-B14F-4D97-AF65-F5344CB8AC3E}">
        <p14:creationId xmlns:p14="http://schemas.microsoft.com/office/powerpoint/2010/main" val="275265613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슬라이드 번호 개체 틀 2"/>
          <p:cNvSpPr>
            <a:spLocks noGrp="1"/>
          </p:cNvSpPr>
          <p:nvPr>
            <p:ph type="sldNum" sz="quarter" idx="11"/>
          </p:nvPr>
        </p:nvSpPr>
        <p:spPr>
          <a:xfrm>
            <a:off x="8454654" y="6384748"/>
            <a:ext cx="685800" cy="381000"/>
          </a:xfrm>
        </p:spPr>
        <p:txBody>
          <a:bodyPr/>
          <a:lstStyle/>
          <a:p>
            <a:fld id="{F29C0F80-CD8F-472D-AFB6-6F74E86F726D}" type="slidenum">
              <a:rPr lang="en-US" altLang="ja-JP" smtClean="0">
                <a:solidFill>
                  <a:srgbClr val="000000"/>
                </a:solidFill>
              </a:rPr>
              <a:pPr/>
              <a:t>11</a:t>
            </a:fld>
            <a:endParaRPr lang="en-US" altLang="ja-JP">
              <a:solidFill>
                <a:srgbClr val="000000"/>
              </a:solidFill>
            </a:endParaRPr>
          </a:p>
        </p:txBody>
      </p:sp>
      <p:sp>
        <p:nvSpPr>
          <p:cNvPr id="39" name="제목 1"/>
          <p:cNvSpPr>
            <a:spLocks noGrp="1"/>
          </p:cNvSpPr>
          <p:nvPr>
            <p:ph type="title"/>
          </p:nvPr>
        </p:nvSpPr>
        <p:spPr>
          <a:xfrm>
            <a:off x="0" y="228600"/>
            <a:ext cx="9143999" cy="685800"/>
          </a:xfrm>
          <a:noFill/>
        </p:spPr>
        <p:txBody>
          <a:bodyPr>
            <a:noAutofit/>
          </a:bodyPr>
          <a:lstStyle/>
          <a:p>
            <a:pPr eaLnBrk="1" hangingPunct="1"/>
            <a:r>
              <a:rPr lang="en-US" altLang="ja-JP" sz="2400" dirty="0">
                <a:latin typeface="Times New Roman" pitchFamily="18" charset="0"/>
                <a:ea typeface="ＭＳ Ｐゴシック" pitchFamily="50" charset="-128"/>
                <a:cs typeface="Times New Roman" pitchFamily="18" charset="0"/>
              </a:rPr>
              <a:t>MIH </a:t>
            </a:r>
            <a:r>
              <a:rPr lang="en-US" altLang="ja-JP" sz="2400" dirty="0" smtClean="0">
                <a:latin typeface="Times New Roman" pitchFamily="18" charset="0"/>
                <a:ea typeface="ＭＳ Ｐゴシック" pitchFamily="50" charset="-128"/>
                <a:cs typeface="Times New Roman" pitchFamily="18" charset="0"/>
              </a:rPr>
              <a:t>Use Case 3: Dynamic Channel </a:t>
            </a:r>
            <a:r>
              <a:rPr lang="en-US" altLang="ja-JP" sz="2400" dirty="0">
                <a:latin typeface="Times New Roman" pitchFamily="18" charset="0"/>
                <a:ea typeface="ＭＳ Ｐゴシック" pitchFamily="50" charset="-128"/>
                <a:cs typeface="Times New Roman" pitchFamily="18" charset="0"/>
              </a:rPr>
              <a:t>A</a:t>
            </a:r>
            <a:r>
              <a:rPr lang="en-US" altLang="ja-JP" sz="2400" dirty="0" smtClean="0">
                <a:latin typeface="Times New Roman" pitchFamily="18" charset="0"/>
                <a:ea typeface="ＭＳ Ｐゴシック" pitchFamily="50" charset="-128"/>
                <a:cs typeface="Times New Roman" pitchFamily="18" charset="0"/>
              </a:rPr>
              <a:t>llocation </a:t>
            </a:r>
            <a:br>
              <a:rPr lang="en-US" altLang="ja-JP" sz="2400" dirty="0" smtClean="0">
                <a:latin typeface="Times New Roman" pitchFamily="18" charset="0"/>
                <a:ea typeface="ＭＳ Ｐゴシック" pitchFamily="50" charset="-128"/>
                <a:cs typeface="Times New Roman" pitchFamily="18" charset="0"/>
              </a:rPr>
            </a:br>
            <a:r>
              <a:rPr lang="en-US" altLang="ja-JP" sz="2400" dirty="0" smtClean="0">
                <a:latin typeface="Times New Roman" pitchFamily="18" charset="0"/>
                <a:ea typeface="ＭＳ Ｐゴシック" pitchFamily="50" charset="-128"/>
                <a:cs typeface="Times New Roman" pitchFamily="18" charset="0"/>
              </a:rPr>
              <a:t>by using a WLAN AC (for Coordinated APs)</a:t>
            </a:r>
            <a:endParaRPr lang="en-US" altLang="ja-JP" sz="2400" dirty="0">
              <a:latin typeface="Times New Roman" pitchFamily="18" charset="0"/>
              <a:ea typeface="ＭＳ Ｐゴシック" pitchFamily="50" charset="-128"/>
              <a:cs typeface="Times New Roman" pitchFamily="18" charset="0"/>
            </a:endParaRPr>
          </a:p>
        </p:txBody>
      </p:sp>
      <p:sp>
        <p:nvSpPr>
          <p:cNvPr id="53" name="내용 개체 틀 14"/>
          <p:cNvSpPr txBox="1">
            <a:spLocks/>
          </p:cNvSpPr>
          <p:nvPr/>
        </p:nvSpPr>
        <p:spPr bwMode="auto">
          <a:xfrm>
            <a:off x="251520" y="1220968"/>
            <a:ext cx="8640960" cy="1152128"/>
          </a:xfrm>
          <a:prstGeom prst="rect">
            <a:avLst/>
          </a:prstGeom>
          <a:noFill/>
          <a:ln w="12700">
            <a:noFill/>
            <a:miter lim="800000"/>
            <a:headEnd/>
            <a:tailEnd/>
          </a:ln>
        </p:spPr>
        <p:txBody>
          <a:bodyPr vert="horz" wrap="square" lIns="90488" tIns="44450" rIns="90488" bIns="44450" numCol="1" anchor="t" anchorCtr="0" compatLnSpc="1">
            <a:prstTxWarp prst="textNoShape">
              <a:avLst/>
            </a:prstTxWarp>
            <a:normAutofit/>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r>
              <a:rPr lang="en-US" altLang="ko-KR" dirty="0" smtClean="0"/>
              <a:t>If a WLAN AP reports its channel to its WLAN AC by using a proposed MIH message, the WLAN AC can allocate channels for its WLAN APs by using a proposed MIH message.</a:t>
            </a:r>
          </a:p>
        </p:txBody>
      </p:sp>
      <p:sp>
        <p:nvSpPr>
          <p:cNvPr id="10" name="직사각형 9"/>
          <p:cNvSpPr/>
          <p:nvPr/>
        </p:nvSpPr>
        <p:spPr>
          <a:xfrm>
            <a:off x="4750455" y="3291521"/>
            <a:ext cx="3853993" cy="342386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TextBox 15"/>
          <p:cNvSpPr txBox="1"/>
          <p:nvPr/>
        </p:nvSpPr>
        <p:spPr>
          <a:xfrm>
            <a:off x="395536" y="3376847"/>
            <a:ext cx="1352498" cy="338554"/>
          </a:xfrm>
          <a:prstGeom prst="rect">
            <a:avLst/>
          </a:prstGeom>
          <a:noFill/>
        </p:spPr>
        <p:txBody>
          <a:bodyPr wrap="square" rtlCol="0">
            <a:spAutoFit/>
          </a:bodyPr>
          <a:lstStyle/>
          <a:p>
            <a:pPr algn="ctr"/>
            <a:r>
              <a:rPr lang="en-US" altLang="ko-KR" sz="1600" dirty="0" smtClean="0"/>
              <a:t>WLAN AP A</a:t>
            </a:r>
          </a:p>
        </p:txBody>
      </p:sp>
      <p:cxnSp>
        <p:nvCxnSpPr>
          <p:cNvPr id="37" name="직선 화살표 연결선 36"/>
          <p:cNvCxnSpPr/>
          <p:nvPr/>
        </p:nvCxnSpPr>
        <p:spPr>
          <a:xfrm flipH="1">
            <a:off x="5499746" y="6059016"/>
            <a:ext cx="156294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262622" y="3470558"/>
            <a:ext cx="1333714" cy="338554"/>
          </a:xfrm>
          <a:prstGeom prst="rect">
            <a:avLst/>
          </a:prstGeom>
          <a:noFill/>
        </p:spPr>
        <p:txBody>
          <a:bodyPr wrap="square" rtlCol="0">
            <a:spAutoFit/>
          </a:bodyPr>
          <a:lstStyle/>
          <a:p>
            <a:pPr algn="ctr"/>
            <a:r>
              <a:rPr lang="en-US" altLang="ko-KR" sz="1600" dirty="0" smtClean="0"/>
              <a:t>WLAN AP B</a:t>
            </a:r>
            <a:endParaRPr lang="ko-KR" altLang="en-US" sz="1600" dirty="0"/>
          </a:p>
        </p:txBody>
      </p:sp>
      <p:grpSp>
        <p:nvGrpSpPr>
          <p:cNvPr id="6" name="그룹 5"/>
          <p:cNvGrpSpPr/>
          <p:nvPr/>
        </p:nvGrpSpPr>
        <p:grpSpPr>
          <a:xfrm>
            <a:off x="1008441" y="4043879"/>
            <a:ext cx="7091951" cy="2671506"/>
            <a:chOff x="1345944" y="3951497"/>
            <a:chExt cx="6796451" cy="2925466"/>
          </a:xfrm>
        </p:grpSpPr>
        <p:cxnSp>
          <p:nvCxnSpPr>
            <p:cNvPr id="22" name="직선 연결선 21"/>
            <p:cNvCxnSpPr/>
            <p:nvPr/>
          </p:nvCxnSpPr>
          <p:spPr>
            <a:xfrm>
              <a:off x="5650110" y="3951497"/>
              <a:ext cx="1" cy="2789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flipH="1">
              <a:off x="7139063" y="3970538"/>
              <a:ext cx="17740" cy="27624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142395" y="3978922"/>
              <a:ext cx="0" cy="28790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4086224" y="3951497"/>
              <a:ext cx="0" cy="28790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직선 연결선 40"/>
            <p:cNvCxnSpPr/>
            <p:nvPr/>
          </p:nvCxnSpPr>
          <p:spPr>
            <a:xfrm>
              <a:off x="1345944" y="3997885"/>
              <a:ext cx="0" cy="28790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2" name="직선 화살표 연결선 41"/>
          <p:cNvCxnSpPr/>
          <p:nvPr/>
        </p:nvCxnSpPr>
        <p:spPr>
          <a:xfrm>
            <a:off x="1008441" y="4637189"/>
            <a:ext cx="2859423"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987824" y="3351452"/>
            <a:ext cx="1598139" cy="276999"/>
          </a:xfrm>
          <a:prstGeom prst="rect">
            <a:avLst/>
          </a:prstGeom>
          <a:noFill/>
        </p:spPr>
        <p:txBody>
          <a:bodyPr wrap="square" rtlCol="0">
            <a:spAutoFit/>
          </a:bodyPr>
          <a:lstStyle/>
          <a:p>
            <a:pPr algn="ctr"/>
            <a:r>
              <a:rPr lang="en-US" altLang="ko-KR" sz="1200" dirty="0" smtClean="0"/>
              <a:t>WLAN AC</a:t>
            </a:r>
            <a:endParaRPr lang="ko-KR" altLang="en-US" sz="1200" dirty="0"/>
          </a:p>
        </p:txBody>
      </p:sp>
      <p:cxnSp>
        <p:nvCxnSpPr>
          <p:cNvPr id="46" name="직선 화살표 연결선 45"/>
          <p:cNvCxnSpPr/>
          <p:nvPr/>
        </p:nvCxnSpPr>
        <p:spPr>
          <a:xfrm>
            <a:off x="3867864" y="5403848"/>
            <a:ext cx="3204084"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직사각형 47"/>
          <p:cNvSpPr/>
          <p:nvPr/>
        </p:nvSpPr>
        <p:spPr>
          <a:xfrm>
            <a:off x="2796846" y="4775946"/>
            <a:ext cx="1715063" cy="559337"/>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dirty="0">
              <a:solidFill>
                <a:srgbClr val="00B050"/>
              </a:solidFill>
            </a:endParaRPr>
          </a:p>
        </p:txBody>
      </p:sp>
      <p:pic>
        <p:nvPicPr>
          <p:cNvPr id="49"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8072" y="3012960"/>
            <a:ext cx="533060" cy="518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직사각형 49"/>
          <p:cNvSpPr/>
          <p:nvPr/>
        </p:nvSpPr>
        <p:spPr>
          <a:xfrm>
            <a:off x="2195736" y="3291522"/>
            <a:ext cx="2421441" cy="338501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직사각형 50"/>
          <p:cNvSpPr/>
          <p:nvPr/>
        </p:nvSpPr>
        <p:spPr>
          <a:xfrm>
            <a:off x="467544" y="3291522"/>
            <a:ext cx="1352498" cy="338501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직사각형 51"/>
          <p:cNvSpPr/>
          <p:nvPr/>
        </p:nvSpPr>
        <p:spPr>
          <a:xfrm>
            <a:off x="5006504" y="3712898"/>
            <a:ext cx="1030027" cy="453571"/>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sp>
        <p:nvSpPr>
          <p:cNvPr id="40" name="직사각형 39"/>
          <p:cNvSpPr/>
          <p:nvPr/>
        </p:nvSpPr>
        <p:spPr>
          <a:xfrm>
            <a:off x="617822" y="3671401"/>
            <a:ext cx="781240" cy="51797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sp>
        <p:nvSpPr>
          <p:cNvPr id="35" name="직사각형 34"/>
          <p:cNvSpPr/>
          <p:nvPr/>
        </p:nvSpPr>
        <p:spPr>
          <a:xfrm>
            <a:off x="3477244" y="3632548"/>
            <a:ext cx="781240" cy="51797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a:t>
            </a:r>
            <a:r>
              <a:rPr lang="en-US" altLang="ko-KR" sz="1600" dirty="0" err="1" smtClean="0">
                <a:solidFill>
                  <a:schemeClr val="tx1"/>
                </a:solidFill>
              </a:rPr>
              <a:t>PoS</a:t>
            </a:r>
            <a:endParaRPr lang="ko-KR" altLang="en-US" sz="1600" dirty="0">
              <a:solidFill>
                <a:schemeClr val="tx1"/>
              </a:solidFill>
            </a:endParaRPr>
          </a:p>
        </p:txBody>
      </p:sp>
      <p:sp>
        <p:nvSpPr>
          <p:cNvPr id="14" name="직사각형 13"/>
          <p:cNvSpPr/>
          <p:nvPr/>
        </p:nvSpPr>
        <p:spPr>
          <a:xfrm>
            <a:off x="6576429" y="3923257"/>
            <a:ext cx="781240" cy="24124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20" name="직사각형 19"/>
          <p:cNvSpPr/>
          <p:nvPr/>
        </p:nvSpPr>
        <p:spPr>
          <a:xfrm>
            <a:off x="7679192" y="3655518"/>
            <a:ext cx="781240" cy="51797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sp>
        <p:nvSpPr>
          <p:cNvPr id="54" name="직사각형 53"/>
          <p:cNvSpPr/>
          <p:nvPr/>
        </p:nvSpPr>
        <p:spPr>
          <a:xfrm>
            <a:off x="1097080" y="4215863"/>
            <a:ext cx="2557298" cy="3375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TextBox 42"/>
          <p:cNvSpPr txBox="1"/>
          <p:nvPr/>
        </p:nvSpPr>
        <p:spPr>
          <a:xfrm>
            <a:off x="1068052" y="4118630"/>
            <a:ext cx="2929142" cy="523220"/>
          </a:xfrm>
          <a:prstGeom prst="rect">
            <a:avLst/>
          </a:prstGeom>
          <a:noFill/>
        </p:spPr>
        <p:txBody>
          <a:bodyPr wrap="square" rtlCol="0">
            <a:spAutoFit/>
          </a:bodyPr>
          <a:lstStyle/>
          <a:p>
            <a:r>
              <a:rPr lang="en-US" altLang="ko-KR" sz="1400" b="1" u="sng" dirty="0" smtClean="0">
                <a:solidFill>
                  <a:srgbClr val="00B050"/>
                </a:solidFill>
              </a:rPr>
              <a:t>Report of frequency channel which WLAN AP A operates in</a:t>
            </a:r>
            <a:endParaRPr lang="ko-KR" altLang="en-US" sz="1400" b="1" u="sng" dirty="0">
              <a:solidFill>
                <a:srgbClr val="00B050"/>
              </a:solidFill>
            </a:endParaRPr>
          </a:p>
        </p:txBody>
      </p:sp>
      <p:sp>
        <p:nvSpPr>
          <p:cNvPr id="56" name="직사각형 55"/>
          <p:cNvSpPr/>
          <p:nvPr/>
        </p:nvSpPr>
        <p:spPr>
          <a:xfrm>
            <a:off x="2746689" y="4749333"/>
            <a:ext cx="1825311" cy="577081"/>
          </a:xfrm>
          <a:prstGeom prst="rect">
            <a:avLst/>
          </a:prstGeom>
        </p:spPr>
        <p:txBody>
          <a:bodyPr wrap="square">
            <a:spAutoFit/>
          </a:bodyPr>
          <a:lstStyle/>
          <a:p>
            <a:r>
              <a:rPr lang="en-US" altLang="ko-KR" sz="1050" dirty="0" smtClean="0">
                <a:solidFill>
                  <a:srgbClr val="00B050"/>
                </a:solidFill>
              </a:rPr>
              <a:t>Network controller knows that WLAN AP A and B can interfere each other.</a:t>
            </a:r>
            <a:endParaRPr lang="ko-KR" altLang="en-US" sz="1050" dirty="0">
              <a:solidFill>
                <a:srgbClr val="00B050"/>
              </a:solidFill>
            </a:endParaRPr>
          </a:p>
        </p:txBody>
      </p:sp>
      <p:pic>
        <p:nvPicPr>
          <p:cNvPr id="3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012960"/>
            <a:ext cx="533060" cy="47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52" descr="WLAN_Controll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3012960"/>
            <a:ext cx="781241" cy="365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그룹 10"/>
          <p:cNvGrpSpPr/>
          <p:nvPr/>
        </p:nvGrpSpPr>
        <p:grpSpPr>
          <a:xfrm>
            <a:off x="4806050" y="4776263"/>
            <a:ext cx="2329215" cy="523220"/>
            <a:chOff x="4590026" y="4445626"/>
            <a:chExt cx="2160999" cy="523220"/>
          </a:xfrm>
        </p:grpSpPr>
        <p:sp>
          <p:nvSpPr>
            <p:cNvPr id="58" name="직사각형 57"/>
            <p:cNvSpPr/>
            <p:nvPr/>
          </p:nvSpPr>
          <p:spPr>
            <a:xfrm>
              <a:off x="5076056" y="4445626"/>
              <a:ext cx="432048" cy="523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TextBox 56"/>
            <p:cNvSpPr txBox="1"/>
            <p:nvPr/>
          </p:nvSpPr>
          <p:spPr>
            <a:xfrm>
              <a:off x="4590026" y="4445626"/>
              <a:ext cx="2160999" cy="523220"/>
            </a:xfrm>
            <a:prstGeom prst="rect">
              <a:avLst/>
            </a:prstGeom>
            <a:noFill/>
          </p:spPr>
          <p:txBody>
            <a:bodyPr wrap="square" rtlCol="0">
              <a:spAutoFit/>
            </a:bodyPr>
            <a:lstStyle/>
            <a:p>
              <a:r>
                <a:rPr lang="en-US" altLang="ko-KR" sz="1400" b="1" u="sng" dirty="0" smtClean="0">
                  <a:solidFill>
                    <a:srgbClr val="00B050"/>
                  </a:solidFill>
                </a:rPr>
                <a:t>Message to change WLAN AP B’s channel </a:t>
              </a:r>
              <a:r>
                <a:rPr lang="en-US" altLang="ko-KR" sz="1400" b="1" u="sng" dirty="0" err="1" smtClean="0">
                  <a:solidFill>
                    <a:srgbClr val="00B050"/>
                  </a:solidFill>
                </a:rPr>
                <a:t>ment</a:t>
              </a:r>
              <a:endParaRPr lang="ko-KR" altLang="en-US" sz="1400" b="1" u="sng" dirty="0">
                <a:solidFill>
                  <a:srgbClr val="00B050"/>
                </a:solidFill>
              </a:endParaRPr>
            </a:p>
          </p:txBody>
        </p:sp>
      </p:grpSp>
      <p:sp>
        <p:nvSpPr>
          <p:cNvPr id="59" name="TextBox 58"/>
          <p:cNvSpPr txBox="1"/>
          <p:nvPr/>
        </p:nvSpPr>
        <p:spPr>
          <a:xfrm>
            <a:off x="5436096" y="5468665"/>
            <a:ext cx="1800200" cy="523220"/>
          </a:xfrm>
          <a:prstGeom prst="rect">
            <a:avLst/>
          </a:prstGeom>
          <a:noFill/>
        </p:spPr>
        <p:txBody>
          <a:bodyPr wrap="square" rtlCol="0">
            <a:spAutoFit/>
          </a:bodyPr>
          <a:lstStyle/>
          <a:p>
            <a:r>
              <a:rPr lang="en-US" altLang="ko-KR" sz="1400" b="1" u="sng" dirty="0" smtClean="0">
                <a:solidFill>
                  <a:srgbClr val="00B050"/>
                </a:solidFill>
              </a:rPr>
              <a:t>Primitive to change channel allocation</a:t>
            </a:r>
            <a:endParaRPr lang="ko-KR" altLang="en-US" sz="1400" b="1" u="sng" dirty="0">
              <a:solidFill>
                <a:srgbClr val="00B050"/>
              </a:solidFill>
            </a:endParaRPr>
          </a:p>
        </p:txBody>
      </p:sp>
      <p:sp>
        <p:nvSpPr>
          <p:cNvPr id="45" name="직사각형 44"/>
          <p:cNvSpPr/>
          <p:nvPr/>
        </p:nvSpPr>
        <p:spPr>
          <a:xfrm>
            <a:off x="4819651" y="6300261"/>
            <a:ext cx="2147398" cy="301555"/>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dirty="0">
              <a:solidFill>
                <a:srgbClr val="00B050"/>
              </a:solidFill>
            </a:endParaRPr>
          </a:p>
        </p:txBody>
      </p:sp>
      <p:sp>
        <p:nvSpPr>
          <p:cNvPr id="60" name="직사각형 59"/>
          <p:cNvSpPr/>
          <p:nvPr/>
        </p:nvSpPr>
        <p:spPr>
          <a:xfrm>
            <a:off x="4707470" y="6279722"/>
            <a:ext cx="2384810" cy="307777"/>
          </a:xfrm>
          <a:prstGeom prst="rect">
            <a:avLst/>
          </a:prstGeom>
        </p:spPr>
        <p:txBody>
          <a:bodyPr wrap="square">
            <a:spAutoFit/>
          </a:bodyPr>
          <a:lstStyle/>
          <a:p>
            <a:pPr algn="ctr"/>
            <a:r>
              <a:rPr lang="en-US" altLang="ko-KR" sz="1400" dirty="0" smtClean="0">
                <a:solidFill>
                  <a:srgbClr val="00B050"/>
                </a:solidFill>
              </a:rPr>
              <a:t>Channel allocation changed.</a:t>
            </a:r>
            <a:endParaRPr lang="ko-KR" altLang="en-US" sz="1400" dirty="0">
              <a:solidFill>
                <a:srgbClr val="00B050"/>
              </a:solidFill>
            </a:endParaRPr>
          </a:p>
        </p:txBody>
      </p:sp>
      <p:cxnSp>
        <p:nvCxnSpPr>
          <p:cNvPr id="61" name="직선 연결선 60"/>
          <p:cNvCxnSpPr/>
          <p:nvPr/>
        </p:nvCxnSpPr>
        <p:spPr>
          <a:xfrm flipV="1">
            <a:off x="1025487" y="2679517"/>
            <a:ext cx="0" cy="263606"/>
          </a:xfrm>
          <a:prstGeom prst="line">
            <a:avLst/>
          </a:prstGeom>
          <a:ln w="38100">
            <a:solidFill>
              <a:srgbClr val="00B0F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직선 연결선 61"/>
          <p:cNvCxnSpPr/>
          <p:nvPr/>
        </p:nvCxnSpPr>
        <p:spPr>
          <a:xfrm flipV="1">
            <a:off x="6934602" y="2703733"/>
            <a:ext cx="0" cy="230286"/>
          </a:xfrm>
          <a:prstGeom prst="line">
            <a:avLst/>
          </a:prstGeom>
          <a:ln w="38100">
            <a:solidFill>
              <a:srgbClr val="00B0F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직선 연결선 62"/>
          <p:cNvCxnSpPr/>
          <p:nvPr/>
        </p:nvCxnSpPr>
        <p:spPr>
          <a:xfrm flipH="1" flipV="1">
            <a:off x="1022107" y="2697101"/>
            <a:ext cx="5913258" cy="6632"/>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476016" y="2534454"/>
            <a:ext cx="5100413" cy="338554"/>
          </a:xfrm>
          <a:prstGeom prst="rect">
            <a:avLst/>
          </a:prstGeom>
          <a:solidFill>
            <a:schemeClr val="bg1"/>
          </a:solidFill>
        </p:spPr>
        <p:txBody>
          <a:bodyPr wrap="square" rtlCol="0">
            <a:spAutoFit/>
          </a:bodyPr>
          <a:lstStyle/>
          <a:p>
            <a:r>
              <a:rPr lang="en-US" altLang="ko-KR" sz="1600" dirty="0" smtClean="0">
                <a:solidFill>
                  <a:srgbClr val="0070C0"/>
                </a:solidFill>
              </a:rPr>
              <a:t>WLAN AP</a:t>
            </a:r>
            <a:r>
              <a:rPr lang="en-US" altLang="ko-KR" sz="1600" dirty="0">
                <a:solidFill>
                  <a:srgbClr val="0070C0"/>
                </a:solidFill>
              </a:rPr>
              <a:t> </a:t>
            </a:r>
            <a:r>
              <a:rPr lang="en-US" altLang="ko-KR" sz="1600" dirty="0" smtClean="0">
                <a:solidFill>
                  <a:srgbClr val="0070C0"/>
                </a:solidFill>
              </a:rPr>
              <a:t>A and B operate in the same frequency channel.</a:t>
            </a:r>
            <a:endParaRPr lang="ko-KR" altLang="en-US" sz="1600" dirty="0">
              <a:solidFill>
                <a:srgbClr val="0070C0"/>
              </a:solidFill>
            </a:endParaRPr>
          </a:p>
        </p:txBody>
      </p:sp>
    </p:spTree>
    <p:extLst>
      <p:ext uri="{BB962C8B-B14F-4D97-AF65-F5344CB8AC3E}">
        <p14:creationId xmlns:p14="http://schemas.microsoft.com/office/powerpoint/2010/main" val="422447541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lstStyle/>
          <a:p>
            <a:pPr algn="just">
              <a:buClr>
                <a:schemeClr val="accent1"/>
              </a:buClr>
            </a:pPr>
            <a:r>
              <a:rPr lang="en-US" altLang="ko-KR" dirty="0" smtClean="0"/>
              <a:t>This contribution presented problem of dense WLAN environment, and possible solutions for dynamic channel allocation of WLAN APs based on MIH framework.</a:t>
            </a:r>
            <a:endParaRPr lang="en-US" altLang="ko-KR" dirty="0"/>
          </a:p>
          <a:p>
            <a:pPr algn="just">
              <a:buClr>
                <a:schemeClr val="accent1"/>
              </a:buClr>
            </a:pPr>
            <a:r>
              <a:rPr lang="en-US" altLang="ko-KR" dirty="0" smtClean="0"/>
              <a:t>MIH framework is a good platform to support dynamic allocation of channels for WLAN APs that are uncoordinated or </a:t>
            </a:r>
            <a:r>
              <a:rPr lang="en-US" altLang="ko-KR" smtClean="0"/>
              <a:t>coordinated.</a:t>
            </a:r>
            <a:endParaRPr lang="en-US" altLang="ko-KR" dirty="0" smtClean="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spTree>
    <p:extLst>
      <p:ext uri="{BB962C8B-B14F-4D97-AF65-F5344CB8AC3E}">
        <p14:creationId xmlns:p14="http://schemas.microsoft.com/office/powerpoint/2010/main" val="417361604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a:t>Problem of Dense WLAN Environment</a:t>
            </a:r>
            <a:endParaRPr lang="ko-KR" altLang="en-US" sz="3200" dirty="0"/>
          </a:p>
        </p:txBody>
      </p:sp>
      <p:sp>
        <p:nvSpPr>
          <p:cNvPr id="3" name="내용 개체 틀 2"/>
          <p:cNvSpPr>
            <a:spLocks noGrp="1"/>
          </p:cNvSpPr>
          <p:nvPr>
            <p:ph idx="1"/>
          </p:nvPr>
        </p:nvSpPr>
        <p:spPr>
          <a:xfrm>
            <a:off x="251520" y="1052736"/>
            <a:ext cx="8640960" cy="2704946"/>
          </a:xfrm>
        </p:spPr>
        <p:txBody>
          <a:bodyPr/>
          <a:lstStyle/>
          <a:p>
            <a:pPr algn="just">
              <a:buFont typeface="Arial" panose="020B0604020202020204" pitchFamily="34" charset="0"/>
              <a:buChar char="•"/>
            </a:pPr>
            <a:r>
              <a:rPr lang="en-US" altLang="ko-KR" dirty="0" smtClean="0"/>
              <a:t>WLAN access points (APs) are usually deployed by individual users without any planning for channel allocation.</a:t>
            </a:r>
          </a:p>
          <a:p>
            <a:pPr algn="just">
              <a:buFont typeface="Arial" panose="020B0604020202020204" pitchFamily="34" charset="0"/>
              <a:buChar char="•"/>
            </a:pPr>
            <a:r>
              <a:rPr lang="en-US" altLang="ko-KR" dirty="0"/>
              <a:t> In a dense WLAN environment, the signal coverage area of each </a:t>
            </a:r>
            <a:r>
              <a:rPr lang="en-US" altLang="ko-KR" dirty="0" smtClean="0"/>
              <a:t>AP typically </a:t>
            </a:r>
            <a:r>
              <a:rPr lang="en-US" altLang="ko-KR" dirty="0"/>
              <a:t>has significant overlap with that of the neighboring </a:t>
            </a:r>
            <a:r>
              <a:rPr lang="en-US" altLang="ko-KR" dirty="0" smtClean="0"/>
              <a:t>APs.</a:t>
            </a:r>
            <a:endParaRPr lang="en-US" altLang="ko-KR" dirty="0"/>
          </a:p>
          <a:p>
            <a:pPr algn="just">
              <a:buFont typeface="Arial" panose="020B0604020202020204" pitchFamily="34" charset="0"/>
              <a:buChar char="•"/>
            </a:pPr>
            <a:r>
              <a:rPr lang="en-US" altLang="ko-KR" dirty="0" smtClean="0"/>
              <a:t>The number of non overlapping channels for 2.4GHz WLAN (IEEE 802.11 b/g/n) are three.</a:t>
            </a:r>
          </a:p>
        </p:txBody>
      </p:sp>
      <p:sp>
        <p:nvSpPr>
          <p:cNvPr id="5" name="슬라이드 번호 개체 틀 4"/>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pic>
        <p:nvPicPr>
          <p:cNvPr id="1026" name="Picture 2" descr="http://upload.wikimedia.org/wikipedia/commons/thumb/8/8c/2.4_GHz_Wi-Fi_channels_%28802.11b%2Cg_WLAN%29.svg/720px-2.4_GHz_Wi-Fi_channels_%28802.11b%2Cg_WLAN%29.svg.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365104"/>
            <a:ext cx="8640960" cy="20162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71600" y="4180438"/>
            <a:ext cx="7128792" cy="369332"/>
          </a:xfrm>
          <a:prstGeom prst="rect">
            <a:avLst/>
          </a:prstGeom>
          <a:noFill/>
        </p:spPr>
        <p:txBody>
          <a:bodyPr wrap="square" rtlCol="0">
            <a:spAutoFit/>
          </a:bodyPr>
          <a:lstStyle/>
          <a:p>
            <a:pPr algn="ctr"/>
            <a:r>
              <a:rPr lang="en-US" altLang="ko-KR" dirty="0" smtClean="0">
                <a:latin typeface="Arial Unicode MS" pitchFamily="50" charset="-127"/>
                <a:ea typeface="Arial Unicode MS" pitchFamily="50" charset="-127"/>
                <a:cs typeface="Arial Unicode MS" pitchFamily="50" charset="-127"/>
              </a:rPr>
              <a:t>Non-Overlapping Channels for 2.4 GHz WLAN</a:t>
            </a:r>
            <a:endParaRPr lang="ko-KR" altLang="en-US" dirty="0">
              <a:latin typeface="Arial Unicode MS" pitchFamily="50" charset="-127"/>
              <a:ea typeface="Arial Unicode MS" pitchFamily="50" charset="-127"/>
              <a:cs typeface="Arial Unicode MS" pitchFamily="50" charset="-127"/>
            </a:endParaRPr>
          </a:p>
        </p:txBody>
      </p:sp>
    </p:spTree>
    <p:extLst>
      <p:ext uri="{BB962C8B-B14F-4D97-AF65-F5344CB8AC3E}">
        <p14:creationId xmlns:p14="http://schemas.microsoft.com/office/powerpoint/2010/main" val="1030372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a:t>Problem of Dense WLAN Environment</a:t>
            </a:r>
            <a:endParaRPr lang="ko-KR" altLang="en-US" sz="3200" dirty="0"/>
          </a:p>
        </p:txBody>
      </p:sp>
      <p:sp>
        <p:nvSpPr>
          <p:cNvPr id="3" name="내용 개체 틀 2"/>
          <p:cNvSpPr>
            <a:spLocks noGrp="1"/>
          </p:cNvSpPr>
          <p:nvPr>
            <p:ph idx="1"/>
          </p:nvPr>
        </p:nvSpPr>
        <p:spPr>
          <a:xfrm>
            <a:off x="251520" y="1268760"/>
            <a:ext cx="8604957" cy="696885"/>
          </a:xfrm>
        </p:spPr>
        <p:txBody>
          <a:bodyPr/>
          <a:lstStyle/>
          <a:p>
            <a:pPr>
              <a:buFont typeface="Arial" panose="020B0604020202020204" pitchFamily="34" charset="0"/>
              <a:buChar char="•"/>
            </a:pPr>
            <a:r>
              <a:rPr lang="en-US" altLang="ko-KR" dirty="0" smtClean="0">
                <a:sym typeface="Wingdings" panose="05000000000000000000" pitchFamily="2" charset="2"/>
              </a:rPr>
              <a:t>Throughput of WLANs in dense environment decreases significantly due to the coverage overlap of neighboring APs.</a:t>
            </a:r>
          </a:p>
          <a:p>
            <a:pPr>
              <a:buFont typeface="Arial" panose="020B0604020202020204" pitchFamily="34" charset="0"/>
              <a:buChar char="•"/>
            </a:pPr>
            <a:endParaRPr lang="en-US" altLang="ko-KR" dirty="0" smtClean="0">
              <a:sym typeface="Wingdings" panose="05000000000000000000" pitchFamily="2" charset="2"/>
            </a:endParaRPr>
          </a:p>
          <a:p>
            <a:pPr>
              <a:buFont typeface="Arial" panose="020B0604020202020204" pitchFamily="34" charset="0"/>
              <a:buChar char="•"/>
            </a:pPr>
            <a:endParaRPr lang="en-US" altLang="ko-KR" dirty="0">
              <a:sym typeface="Wingdings" panose="05000000000000000000" pitchFamily="2" charset="2"/>
            </a:endParaRPr>
          </a:p>
          <a:p>
            <a:pPr>
              <a:buFont typeface="Arial" panose="020B0604020202020204" pitchFamily="34" charset="0"/>
              <a:buChar char="•"/>
            </a:pPr>
            <a:endParaRPr lang="en-US" altLang="ko-KR" dirty="0" smtClean="0">
              <a:sym typeface="Wingdings" panose="05000000000000000000" pitchFamily="2" charset="2"/>
            </a:endParaRPr>
          </a:p>
          <a:p>
            <a:pPr>
              <a:buFont typeface="Arial" panose="020B0604020202020204" pitchFamily="34" charset="0"/>
              <a:buChar char="•"/>
            </a:pPr>
            <a:endParaRPr lang="en-US" altLang="ko-KR" dirty="0">
              <a:sym typeface="Wingdings" panose="05000000000000000000" pitchFamily="2" charset="2"/>
            </a:endParaRPr>
          </a:p>
          <a:p>
            <a:pPr>
              <a:buFont typeface="Arial" panose="020B0604020202020204" pitchFamily="34" charset="0"/>
              <a:buChar char="•"/>
            </a:pPr>
            <a:endParaRPr lang="en-US" altLang="ko-KR" dirty="0" smtClean="0">
              <a:sym typeface="Wingdings" panose="05000000000000000000" pitchFamily="2" charset="2"/>
            </a:endParaRPr>
          </a:p>
          <a:p>
            <a:pPr>
              <a:buFont typeface="Arial" panose="020B0604020202020204" pitchFamily="34" charset="0"/>
              <a:buChar char="•"/>
            </a:pPr>
            <a:endParaRPr lang="en-US" altLang="ko-KR" dirty="0">
              <a:sym typeface="Wingdings" panose="05000000000000000000" pitchFamily="2" charset="2"/>
            </a:endParaRPr>
          </a:p>
          <a:p>
            <a:pPr>
              <a:buFont typeface="Arial" panose="020B0604020202020204" pitchFamily="34" charset="0"/>
              <a:buChar char="•"/>
            </a:pPr>
            <a:endParaRPr lang="en-US" altLang="ko-KR" dirty="0" smtClean="0">
              <a:sym typeface="Wingdings" panose="05000000000000000000" pitchFamily="2" charset="2"/>
            </a:endParaRPr>
          </a:p>
        </p:txBody>
      </p:sp>
      <p:sp>
        <p:nvSpPr>
          <p:cNvPr id="5" name="슬라이드 번호 개체 틀 4"/>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grpSp>
        <p:nvGrpSpPr>
          <p:cNvPr id="37" name="그룹 36"/>
          <p:cNvGrpSpPr/>
          <p:nvPr/>
        </p:nvGrpSpPr>
        <p:grpSpPr>
          <a:xfrm>
            <a:off x="943836" y="2896750"/>
            <a:ext cx="5502973" cy="2692490"/>
            <a:chOff x="1159860" y="3781983"/>
            <a:chExt cx="5502973" cy="3103401"/>
          </a:xfrm>
        </p:grpSpPr>
        <p:sp>
          <p:nvSpPr>
            <p:cNvPr id="38" name="타원 37"/>
            <p:cNvSpPr/>
            <p:nvPr/>
          </p:nvSpPr>
          <p:spPr>
            <a:xfrm>
              <a:off x="2886286" y="3840882"/>
              <a:ext cx="3776547" cy="304450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9" name="타원 38"/>
            <p:cNvSpPr/>
            <p:nvPr/>
          </p:nvSpPr>
          <p:spPr>
            <a:xfrm>
              <a:off x="1159860" y="3781983"/>
              <a:ext cx="3776547" cy="304450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pic>
        <p:nvPicPr>
          <p:cNvPr id="40"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9776" y="3594730"/>
            <a:ext cx="1468760" cy="146876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6284" y="2541709"/>
            <a:ext cx="510849" cy="89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3187" y="2726840"/>
            <a:ext cx="510849" cy="89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TextBox 42"/>
          <p:cNvSpPr txBox="1"/>
          <p:nvPr/>
        </p:nvSpPr>
        <p:spPr>
          <a:xfrm>
            <a:off x="133440" y="2719931"/>
            <a:ext cx="2394572" cy="646331"/>
          </a:xfrm>
          <a:prstGeom prst="rect">
            <a:avLst/>
          </a:prstGeom>
          <a:noFill/>
        </p:spPr>
        <p:txBody>
          <a:bodyPr wrap="square" rtlCol="0">
            <a:spAutoFit/>
          </a:bodyPr>
          <a:lstStyle/>
          <a:p>
            <a:r>
              <a:rPr lang="en-US" altLang="ko-KR" dirty="0" smtClean="0"/>
              <a:t>AP (Access Point) A</a:t>
            </a:r>
          </a:p>
          <a:p>
            <a:r>
              <a:rPr lang="en-US" altLang="ko-KR" dirty="0" smtClean="0"/>
              <a:t>that connects to MN A</a:t>
            </a:r>
          </a:p>
        </p:txBody>
      </p:sp>
      <p:sp>
        <p:nvSpPr>
          <p:cNvPr id="44" name="TextBox 43"/>
          <p:cNvSpPr txBox="1"/>
          <p:nvPr/>
        </p:nvSpPr>
        <p:spPr>
          <a:xfrm>
            <a:off x="5487133" y="2531277"/>
            <a:ext cx="2592289" cy="923330"/>
          </a:xfrm>
          <a:prstGeom prst="rect">
            <a:avLst/>
          </a:prstGeom>
          <a:noFill/>
        </p:spPr>
        <p:txBody>
          <a:bodyPr wrap="square" rtlCol="0">
            <a:spAutoFit/>
          </a:bodyPr>
          <a:lstStyle/>
          <a:p>
            <a:r>
              <a:rPr lang="en-US" altLang="ko-KR" dirty="0" smtClean="0"/>
              <a:t>AP B</a:t>
            </a:r>
          </a:p>
          <a:p>
            <a:r>
              <a:rPr lang="en-US" altLang="ko-KR" dirty="0" smtClean="0"/>
              <a:t>that </a:t>
            </a:r>
            <a:r>
              <a:rPr lang="en-US" altLang="ko-KR" dirty="0"/>
              <a:t>operates in the same frequency band as MN A</a:t>
            </a:r>
          </a:p>
        </p:txBody>
      </p:sp>
      <p:cxnSp>
        <p:nvCxnSpPr>
          <p:cNvPr id="45" name="직선 화살표 연결선 44"/>
          <p:cNvCxnSpPr/>
          <p:nvPr/>
        </p:nvCxnSpPr>
        <p:spPr>
          <a:xfrm>
            <a:off x="2528012" y="3250430"/>
            <a:ext cx="792088" cy="868647"/>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flipV="1">
            <a:off x="4262996" y="3036835"/>
            <a:ext cx="713288" cy="761218"/>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47"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0300" y="3577098"/>
            <a:ext cx="1468760" cy="1468760"/>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p:cNvSpPr txBox="1"/>
          <p:nvPr/>
        </p:nvSpPr>
        <p:spPr>
          <a:xfrm>
            <a:off x="6128412" y="3933056"/>
            <a:ext cx="2728065" cy="923330"/>
          </a:xfrm>
          <a:prstGeom prst="rect">
            <a:avLst/>
          </a:prstGeom>
          <a:noFill/>
        </p:spPr>
        <p:txBody>
          <a:bodyPr wrap="square" rtlCol="0">
            <a:spAutoFit/>
          </a:bodyPr>
          <a:lstStyle/>
          <a:p>
            <a:r>
              <a:rPr lang="en-US" altLang="ko-KR" dirty="0" smtClean="0"/>
              <a:t>MN B </a:t>
            </a:r>
          </a:p>
          <a:p>
            <a:r>
              <a:rPr lang="en-US" altLang="ko-KR" dirty="0" smtClean="0"/>
              <a:t>that operates in the same frequency band as MN A</a:t>
            </a:r>
          </a:p>
        </p:txBody>
      </p:sp>
      <p:cxnSp>
        <p:nvCxnSpPr>
          <p:cNvPr id="49" name="직선 화살표 연결선 48"/>
          <p:cNvCxnSpPr/>
          <p:nvPr/>
        </p:nvCxnSpPr>
        <p:spPr>
          <a:xfrm>
            <a:off x="4270584" y="4150271"/>
            <a:ext cx="961124" cy="0"/>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2528012" y="5063490"/>
            <a:ext cx="2448271" cy="369332"/>
          </a:xfrm>
          <a:prstGeom prst="rect">
            <a:avLst/>
          </a:prstGeom>
          <a:noFill/>
        </p:spPr>
        <p:txBody>
          <a:bodyPr wrap="square" rtlCol="0">
            <a:spAutoFit/>
          </a:bodyPr>
          <a:lstStyle/>
          <a:p>
            <a:pPr algn="ctr"/>
            <a:r>
              <a:rPr lang="en-US" altLang="ko-KR" dirty="0" smtClean="0"/>
              <a:t>MN (Mobile Node) A</a:t>
            </a:r>
          </a:p>
        </p:txBody>
      </p:sp>
      <p:grpSp>
        <p:nvGrpSpPr>
          <p:cNvPr id="51" name="그룹 50"/>
          <p:cNvGrpSpPr/>
          <p:nvPr/>
        </p:nvGrpSpPr>
        <p:grpSpPr>
          <a:xfrm>
            <a:off x="5580949" y="5538140"/>
            <a:ext cx="1008111" cy="407080"/>
            <a:chOff x="6192180" y="5802765"/>
            <a:chExt cx="1080120" cy="459588"/>
          </a:xfrm>
        </p:grpSpPr>
        <p:cxnSp>
          <p:nvCxnSpPr>
            <p:cNvPr id="52" name="직선 화살표 연결선 51"/>
            <p:cNvCxnSpPr/>
            <p:nvPr/>
          </p:nvCxnSpPr>
          <p:spPr>
            <a:xfrm>
              <a:off x="6192180" y="5802765"/>
              <a:ext cx="1080120" cy="0"/>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직선 화살표 연결선 52"/>
            <p:cNvCxnSpPr/>
            <p:nvPr/>
          </p:nvCxnSpPr>
          <p:spPr>
            <a:xfrm>
              <a:off x="6192180" y="6262353"/>
              <a:ext cx="1080120" cy="0"/>
            </a:xfrm>
            <a:prstGeom prst="straightConnector1">
              <a:avLst/>
            </a:prstGeom>
            <a:ln w="57150">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6744017" y="5353474"/>
            <a:ext cx="1368152" cy="369332"/>
          </a:xfrm>
          <a:prstGeom prst="rect">
            <a:avLst/>
          </a:prstGeom>
          <a:noFill/>
        </p:spPr>
        <p:txBody>
          <a:bodyPr wrap="square" rtlCol="0">
            <a:spAutoFit/>
          </a:bodyPr>
          <a:lstStyle/>
          <a:p>
            <a:r>
              <a:rPr lang="en-US" altLang="ko-KR" dirty="0" smtClean="0"/>
              <a:t>Connection</a:t>
            </a:r>
          </a:p>
        </p:txBody>
      </p:sp>
      <p:sp>
        <p:nvSpPr>
          <p:cNvPr id="55" name="TextBox 54"/>
          <p:cNvSpPr txBox="1"/>
          <p:nvPr/>
        </p:nvSpPr>
        <p:spPr>
          <a:xfrm>
            <a:off x="6778071" y="5760554"/>
            <a:ext cx="2181211" cy="369332"/>
          </a:xfrm>
          <a:prstGeom prst="rect">
            <a:avLst/>
          </a:prstGeom>
          <a:noFill/>
        </p:spPr>
        <p:txBody>
          <a:bodyPr wrap="square" rtlCol="0">
            <a:spAutoFit/>
          </a:bodyPr>
          <a:lstStyle/>
          <a:p>
            <a:r>
              <a:rPr lang="en-US" altLang="ko-KR" dirty="0" smtClean="0"/>
              <a:t>Radio Interference</a:t>
            </a:r>
          </a:p>
        </p:txBody>
      </p:sp>
      <p:cxnSp>
        <p:nvCxnSpPr>
          <p:cNvPr id="56" name="직선 연결선 55"/>
          <p:cNvCxnSpPr/>
          <p:nvPr/>
        </p:nvCxnSpPr>
        <p:spPr>
          <a:xfrm flipV="1">
            <a:off x="2924056" y="2705715"/>
            <a:ext cx="0" cy="380577"/>
          </a:xfrm>
          <a:prstGeom prst="line">
            <a:avLst/>
          </a:prstGeom>
          <a:ln w="38100">
            <a:solidFill>
              <a:schemeClr val="tx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직선 연결선 56"/>
          <p:cNvCxnSpPr/>
          <p:nvPr/>
        </p:nvCxnSpPr>
        <p:spPr>
          <a:xfrm flipV="1">
            <a:off x="4751146" y="2705716"/>
            <a:ext cx="0" cy="380577"/>
          </a:xfrm>
          <a:prstGeom prst="line">
            <a:avLst/>
          </a:prstGeom>
          <a:ln w="38100">
            <a:solidFill>
              <a:schemeClr val="tx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직선 연결선 57"/>
          <p:cNvCxnSpPr/>
          <p:nvPr/>
        </p:nvCxnSpPr>
        <p:spPr>
          <a:xfrm flipH="1">
            <a:off x="2924056" y="2705715"/>
            <a:ext cx="1827090" cy="1421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9" name="직사각형 58"/>
          <p:cNvSpPr/>
          <p:nvPr/>
        </p:nvSpPr>
        <p:spPr>
          <a:xfrm>
            <a:off x="3047046" y="2608024"/>
            <a:ext cx="1334866" cy="2879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1" name="TextBox 60"/>
          <p:cNvSpPr txBox="1"/>
          <p:nvPr/>
        </p:nvSpPr>
        <p:spPr>
          <a:xfrm>
            <a:off x="2941752" y="2518216"/>
            <a:ext cx="1682139" cy="369332"/>
          </a:xfrm>
          <a:prstGeom prst="rect">
            <a:avLst/>
          </a:prstGeom>
          <a:noFill/>
        </p:spPr>
        <p:txBody>
          <a:bodyPr wrap="square" rtlCol="0">
            <a:spAutoFit/>
          </a:bodyPr>
          <a:lstStyle/>
          <a:p>
            <a:r>
              <a:rPr lang="en-US" altLang="ko-KR" dirty="0" smtClean="0"/>
              <a:t>Same Channel</a:t>
            </a:r>
          </a:p>
        </p:txBody>
      </p:sp>
    </p:spTree>
    <p:extLst>
      <p:ext uri="{BB962C8B-B14F-4D97-AF65-F5344CB8AC3E}">
        <p14:creationId xmlns:p14="http://schemas.microsoft.com/office/powerpoint/2010/main" val="23434322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“Feasibility of Coordinated Transmission </a:t>
            </a:r>
            <a:r>
              <a:rPr lang="en-US" altLang="ko-KR" sz="2800" dirty="0" smtClean="0"/>
              <a:t/>
            </a:r>
            <a:br>
              <a:rPr lang="en-US" altLang="ko-KR" sz="2800" dirty="0" smtClean="0"/>
            </a:br>
            <a:r>
              <a:rPr lang="en-US" altLang="ko-KR" sz="2800" dirty="0" smtClean="0"/>
              <a:t>for </a:t>
            </a:r>
            <a:r>
              <a:rPr lang="en-US" altLang="ko-KR" sz="2800" dirty="0"/>
              <a:t>HEW” </a:t>
            </a:r>
            <a:r>
              <a:rPr lang="en-US" altLang="ko-KR" sz="2800" dirty="0" smtClean="0"/>
              <a:t>(</a:t>
            </a:r>
            <a:r>
              <a:rPr lang="en-US" altLang="ko-KR" sz="2800" dirty="0">
                <a:sym typeface="Wingdings" panose="05000000000000000000" pitchFamily="2" charset="2"/>
              </a:rPr>
              <a:t>DCN: 11-13-1157-03)</a:t>
            </a:r>
            <a:r>
              <a:rPr lang="en-US" altLang="ko-KR" sz="2800" dirty="0"/>
              <a:t> </a:t>
            </a:r>
          </a:p>
        </p:txBody>
      </p:sp>
      <p:sp>
        <p:nvSpPr>
          <p:cNvPr id="3" name="내용 개체 틀 2"/>
          <p:cNvSpPr>
            <a:spLocks noGrp="1"/>
          </p:cNvSpPr>
          <p:nvPr>
            <p:ph idx="1"/>
          </p:nvPr>
        </p:nvSpPr>
        <p:spPr>
          <a:xfrm>
            <a:off x="251520" y="1143000"/>
            <a:ext cx="8640960" cy="773832"/>
          </a:xfrm>
        </p:spPr>
        <p:txBody>
          <a:bodyPr/>
          <a:lstStyle/>
          <a:p>
            <a:pPr>
              <a:buFont typeface="Arial" panose="020B0604020202020204" pitchFamily="34" charset="0"/>
              <a:buChar char="•"/>
            </a:pPr>
            <a:r>
              <a:rPr lang="en-US" altLang="ko-KR" dirty="0" smtClean="0"/>
              <a:t>Coordinated transmission allocation between adjacent WLAN APs</a:t>
            </a:r>
          </a:p>
          <a:p>
            <a:pPr marL="0" indent="0">
              <a:buNone/>
            </a:pP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sp>
        <p:nvSpPr>
          <p:cNvPr id="5" name="직사각형 4"/>
          <p:cNvSpPr/>
          <p:nvPr/>
        </p:nvSpPr>
        <p:spPr>
          <a:xfrm>
            <a:off x="1007603" y="5939988"/>
            <a:ext cx="7222465" cy="369332"/>
          </a:xfrm>
          <a:prstGeom prst="rect">
            <a:avLst/>
          </a:prstGeom>
        </p:spPr>
        <p:txBody>
          <a:bodyPr wrap="square">
            <a:spAutoFit/>
          </a:bodyPr>
          <a:lstStyle/>
          <a:p>
            <a:pPr algn="ctr"/>
            <a:r>
              <a:rPr lang="en-US" altLang="ko-KR" dirty="0" smtClean="0">
                <a:latin typeface="Arial Unicode MS" panose="020B0604020202020204" pitchFamily="50" charset="-127"/>
                <a:ea typeface="Arial Unicode MS" panose="020B0604020202020204" pitchFamily="50" charset="-127"/>
                <a:cs typeface="Arial Unicode MS" panose="020B0604020202020204" pitchFamily="50" charset="-127"/>
              </a:rPr>
              <a:t>Architecture for Coordinated Transmission Allocation</a:t>
            </a:r>
            <a:endPar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endParaRPr>
          </a:p>
        </p:txBody>
      </p:sp>
      <p:pic>
        <p:nvPicPr>
          <p:cNvPr id="7" name="Picture 2" descr="http://www.cisco.com/web/about/ac123/ac147/images/ipj/ipj_9-3/93_wlan_fig2_l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651" y="2058841"/>
            <a:ext cx="7218742" cy="3824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800019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“Feasibility of Coordinated Transmission </a:t>
            </a:r>
            <a:br>
              <a:rPr lang="en-US" altLang="ko-KR" sz="2800" dirty="0"/>
            </a:br>
            <a:r>
              <a:rPr lang="en-US" altLang="ko-KR" sz="2800" dirty="0"/>
              <a:t>for HEW” (</a:t>
            </a:r>
            <a:r>
              <a:rPr lang="en-US" altLang="ko-KR" sz="2800" dirty="0">
                <a:sym typeface="Wingdings" panose="05000000000000000000" pitchFamily="2" charset="2"/>
              </a:rPr>
              <a:t>DCN: 11-13-1157-03)</a:t>
            </a:r>
            <a:r>
              <a:rPr lang="en-US" altLang="ko-KR" sz="2800" dirty="0"/>
              <a:t> </a:t>
            </a:r>
            <a:r>
              <a:rPr lang="en-US" altLang="ko-KR" sz="2800" dirty="0" smtClean="0"/>
              <a:t> (Cont’d)</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pic>
        <p:nvPicPr>
          <p:cNvPr id="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068084"/>
            <a:ext cx="4052168" cy="291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3526364"/>
            <a:ext cx="4032448" cy="1451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5" name="TextBox 4"/>
          <p:cNvSpPr txBox="1"/>
          <p:nvPr/>
        </p:nvSpPr>
        <p:spPr>
          <a:xfrm>
            <a:off x="178936" y="5088825"/>
            <a:ext cx="4211960" cy="400110"/>
          </a:xfrm>
          <a:prstGeom prst="rect">
            <a:avLst/>
          </a:prstGeom>
          <a:noFill/>
        </p:spPr>
        <p:txBody>
          <a:bodyPr wrap="square" rtlCol="0">
            <a:spAutoFit/>
          </a:bodyPr>
          <a:lstStyle/>
          <a:p>
            <a:pPr algn="ctr"/>
            <a:r>
              <a:rPr lang="en-US" altLang="ko-KR" sz="2000" dirty="0" smtClean="0"/>
              <a:t>Coordinated power allocation</a:t>
            </a:r>
            <a:endParaRPr lang="ko-KR" altLang="en-US" sz="2000" dirty="0"/>
          </a:p>
        </p:txBody>
      </p:sp>
      <p:sp>
        <p:nvSpPr>
          <p:cNvPr id="9" name="TextBox 8"/>
          <p:cNvSpPr txBox="1"/>
          <p:nvPr/>
        </p:nvSpPr>
        <p:spPr>
          <a:xfrm>
            <a:off x="4600759" y="5097650"/>
            <a:ext cx="4572000" cy="400110"/>
          </a:xfrm>
          <a:prstGeom prst="rect">
            <a:avLst/>
          </a:prstGeom>
          <a:noFill/>
        </p:spPr>
        <p:txBody>
          <a:bodyPr wrap="square" rtlCol="0">
            <a:spAutoFit/>
          </a:bodyPr>
          <a:lstStyle/>
          <a:p>
            <a:pPr algn="ctr"/>
            <a:r>
              <a:rPr lang="en-US" altLang="ko-KR" sz="2000" dirty="0" smtClean="0"/>
              <a:t>Coordinated frequency band allocation</a:t>
            </a:r>
            <a:endParaRPr lang="ko-KR" altLang="en-US" sz="2000" dirty="0"/>
          </a:p>
        </p:txBody>
      </p:sp>
    </p:spTree>
    <p:extLst>
      <p:ext uri="{BB962C8B-B14F-4D97-AF65-F5344CB8AC3E}">
        <p14:creationId xmlns:p14="http://schemas.microsoft.com/office/powerpoint/2010/main" val="326754338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Proposal of Dynamic Channel Allocation</a:t>
            </a:r>
            <a:endParaRPr lang="ko-KR" altLang="en-US" sz="3200" dirty="0"/>
          </a:p>
        </p:txBody>
      </p:sp>
      <p:sp>
        <p:nvSpPr>
          <p:cNvPr id="3" name="내용 개체 틀 2"/>
          <p:cNvSpPr>
            <a:spLocks noGrp="1"/>
          </p:cNvSpPr>
          <p:nvPr>
            <p:ph idx="1"/>
          </p:nvPr>
        </p:nvSpPr>
        <p:spPr>
          <a:xfrm>
            <a:off x="251520" y="1268760"/>
            <a:ext cx="8640960" cy="4536504"/>
          </a:xfrm>
        </p:spPr>
        <p:txBody>
          <a:bodyPr/>
          <a:lstStyle/>
          <a:p>
            <a:pPr algn="just">
              <a:buFont typeface="Arial" panose="020B0604020202020204" pitchFamily="34" charset="0"/>
              <a:buChar char="•"/>
            </a:pPr>
            <a:r>
              <a:rPr lang="en-US" altLang="ko-KR" dirty="0" smtClean="0"/>
              <a:t>Coordinated transmission allocation cannot be a solution for deployment of APs that are not controlled by the access controller (AC).</a:t>
            </a:r>
          </a:p>
          <a:p>
            <a:pPr algn="just">
              <a:buFont typeface="Arial" panose="020B0604020202020204" pitchFamily="34" charset="0"/>
              <a:buChar char="•"/>
            </a:pPr>
            <a:r>
              <a:rPr lang="en-US" altLang="ko-KR" dirty="0" smtClean="0"/>
              <a:t>After AC allocates a channel for a WLAN AP, </a:t>
            </a:r>
            <a:r>
              <a:rPr lang="en-US" altLang="ko-KR" dirty="0"/>
              <a:t>channel for a </a:t>
            </a:r>
            <a:r>
              <a:rPr lang="en-US" altLang="ko-KR" dirty="0" smtClean="0"/>
              <a:t>WLAN AP remains fixed even though link status becomes bad.</a:t>
            </a:r>
          </a:p>
          <a:p>
            <a:pPr algn="just">
              <a:buFont typeface="Arial" panose="020B0604020202020204" pitchFamily="34" charset="0"/>
              <a:buChar char="•"/>
            </a:pPr>
            <a:endParaRPr lang="en-US" altLang="ko-KR" dirty="0" smtClean="0"/>
          </a:p>
          <a:p>
            <a:pPr marL="261938" indent="-261938" algn="just">
              <a:buNone/>
            </a:pPr>
            <a:r>
              <a:rPr lang="en-US" altLang="ko-KR" dirty="0" smtClean="0">
                <a:sym typeface="Wingdings" pitchFamily="2" charset="2"/>
              </a:rPr>
              <a:t>If channel for a coordinated or uncoordinated WLAN AP can be allocated dynamically depending on channel status, throughput of a WLAN can be improved.  </a:t>
            </a:r>
            <a:r>
              <a:rPr lang="en-US" altLang="ko-KR" dirty="0" smtClean="0"/>
              <a:t> </a:t>
            </a:r>
            <a:endParaRPr lang="en-US" altLang="ko-KR" dirty="0" smtClean="0">
              <a:sym typeface="Wingdings" panose="05000000000000000000" pitchFamily="2" charset="2"/>
            </a:endParaRPr>
          </a:p>
        </p:txBody>
      </p:sp>
      <p:sp>
        <p:nvSpPr>
          <p:cNvPr id="5" name="슬라이드 번호 개체 틀 4"/>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a:solidFill>
                <a:srgbClr val="000000"/>
              </a:solidFill>
            </a:endParaRPr>
          </a:p>
        </p:txBody>
      </p:sp>
    </p:spTree>
    <p:extLst>
      <p:ext uri="{BB962C8B-B14F-4D97-AF65-F5344CB8AC3E}">
        <p14:creationId xmlns:p14="http://schemas.microsoft.com/office/powerpoint/2010/main" val="52314088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MIH </a:t>
            </a:r>
            <a:r>
              <a:rPr lang="en-US" altLang="ko-KR" dirty="0"/>
              <a:t>Framework for </a:t>
            </a:r>
            <a:r>
              <a:rPr lang="en-US" altLang="ko-KR" dirty="0" smtClean="0"/>
              <a:t>Dynamic Channel Allocation of IEEE 802.11 WLANs</a:t>
            </a:r>
            <a:endParaRPr lang="ko-KR" altLang="en-US" dirty="0"/>
          </a:p>
        </p:txBody>
      </p:sp>
      <p:sp>
        <p:nvSpPr>
          <p:cNvPr id="3" name="내용 개체 틀 2"/>
          <p:cNvSpPr>
            <a:spLocks noGrp="1"/>
          </p:cNvSpPr>
          <p:nvPr>
            <p:ph idx="1"/>
          </p:nvPr>
        </p:nvSpPr>
        <p:spPr>
          <a:xfrm>
            <a:off x="251520" y="1124744"/>
            <a:ext cx="8640960" cy="3096865"/>
          </a:xfrm>
        </p:spPr>
        <p:txBody>
          <a:bodyPr>
            <a:noAutofit/>
          </a:bodyPr>
          <a:lstStyle/>
          <a:p>
            <a:pPr algn="just">
              <a:lnSpc>
                <a:spcPts val="2000"/>
              </a:lnSpc>
            </a:pPr>
            <a:r>
              <a:rPr lang="en-US" altLang="ko-KR" dirty="0" smtClean="0"/>
              <a:t>MIH </a:t>
            </a:r>
            <a:r>
              <a:rPr lang="en-US" altLang="ko-KR" dirty="0"/>
              <a:t>framework is </a:t>
            </a:r>
            <a:r>
              <a:rPr lang="en-US" altLang="ko-KR" dirty="0" smtClean="0"/>
              <a:t>a common </a:t>
            </a:r>
            <a:r>
              <a:rPr lang="en-US" altLang="ko-KR" dirty="0"/>
              <a:t>platform to support interworking between </a:t>
            </a:r>
            <a:r>
              <a:rPr lang="en-US" altLang="ko-KR" dirty="0" smtClean="0"/>
              <a:t>IEEE802 based networks.</a:t>
            </a:r>
          </a:p>
          <a:p>
            <a:pPr marL="447675" lvl="1" algn="just">
              <a:lnSpc>
                <a:spcPts val="2000"/>
              </a:lnSpc>
              <a:buFont typeface="Wingdings" pitchFamily="2" charset="2"/>
              <a:buChar char="Ø"/>
              <a:tabLst>
                <a:tab pos="447675" algn="l"/>
              </a:tabLst>
            </a:pPr>
            <a:r>
              <a:rPr lang="en-US" altLang="ko-KR" sz="2000" dirty="0" smtClean="0"/>
              <a:t>MIH_LINK_SAP is used to interact with link layer.</a:t>
            </a:r>
          </a:p>
          <a:p>
            <a:pPr marL="252412" lvl="1" indent="0" algn="just">
              <a:lnSpc>
                <a:spcPts val="2000"/>
              </a:lnSpc>
              <a:buNone/>
              <a:tabLst>
                <a:tab pos="447675" algn="l"/>
              </a:tabLst>
            </a:pPr>
            <a:r>
              <a:rPr lang="en-US" altLang="ko-KR" sz="2000" dirty="0">
                <a:sym typeface="Wingdings" pitchFamily="2" charset="2"/>
              </a:rPr>
              <a:t> </a:t>
            </a:r>
            <a:r>
              <a:rPr lang="en-US" altLang="ko-KR" sz="2000" dirty="0" smtClean="0">
                <a:sym typeface="Wingdings" pitchFamily="2" charset="2"/>
              </a:rPr>
              <a:t>   MIH framework provides fast control and management for link layer.</a:t>
            </a:r>
            <a:endParaRPr lang="en-US" altLang="ko-KR" sz="2000" dirty="0">
              <a:sym typeface="Wingdings" pitchFamily="2" charset="2"/>
            </a:endParaRPr>
          </a:p>
          <a:p>
            <a:pPr marL="447675" lvl="1" algn="just">
              <a:lnSpc>
                <a:spcPts val="2000"/>
              </a:lnSpc>
              <a:buFont typeface="Wingdings" pitchFamily="2" charset="2"/>
              <a:buChar char="Ø"/>
              <a:tabLst>
                <a:tab pos="447675" algn="l"/>
              </a:tabLst>
            </a:pPr>
            <a:r>
              <a:rPr lang="en-US" altLang="ko-KR" sz="2000" dirty="0" smtClean="0"/>
              <a:t>MIH_SAP is used to interact with MIH users (Layer 3 or higher layer).</a:t>
            </a:r>
          </a:p>
          <a:p>
            <a:pPr marL="252412" lvl="1" indent="0" algn="just">
              <a:lnSpc>
                <a:spcPts val="2000"/>
              </a:lnSpc>
              <a:buNone/>
              <a:tabLst>
                <a:tab pos="447675" algn="l"/>
              </a:tabLst>
            </a:pPr>
            <a:r>
              <a:rPr lang="en-US" altLang="ko-KR" sz="2000" dirty="0">
                <a:sym typeface="Wingdings" pitchFamily="2" charset="2"/>
              </a:rPr>
              <a:t> </a:t>
            </a:r>
            <a:r>
              <a:rPr lang="en-US" altLang="ko-KR" sz="2000" dirty="0" smtClean="0">
                <a:sym typeface="Wingdings" pitchFamily="2" charset="2"/>
              </a:rPr>
              <a:t>   </a:t>
            </a:r>
            <a:r>
              <a:rPr lang="en-US" altLang="ko-KR" sz="2000" dirty="0" smtClean="0"/>
              <a:t>MIH user can manage and control link layer based on link status.</a:t>
            </a:r>
          </a:p>
          <a:p>
            <a:pPr marL="447675" lvl="1" algn="just">
              <a:lnSpc>
                <a:spcPts val="2000"/>
              </a:lnSpc>
              <a:buFont typeface="Wingdings" pitchFamily="2" charset="2"/>
              <a:buChar char="Ø"/>
              <a:tabLst>
                <a:tab pos="447675" algn="l"/>
              </a:tabLst>
            </a:pPr>
            <a:r>
              <a:rPr lang="en-US" altLang="ko-KR" sz="2000" dirty="0" smtClean="0"/>
              <a:t>MIH_NET_SAP is used to interact with remote MIHF. </a:t>
            </a:r>
          </a:p>
          <a:p>
            <a:pPr marL="812800" lvl="1" indent="-561975" algn="just">
              <a:lnSpc>
                <a:spcPts val="2000"/>
              </a:lnSpc>
              <a:spcAft>
                <a:spcPts val="1200"/>
              </a:spcAft>
              <a:buNone/>
              <a:tabLst>
                <a:tab pos="447675" algn="l"/>
              </a:tabLst>
            </a:pPr>
            <a:r>
              <a:rPr lang="en-US" altLang="ko-KR" sz="2000" dirty="0" smtClean="0">
                <a:sym typeface="Wingdings" pitchFamily="2" charset="2"/>
              </a:rPr>
              <a:t>    MIH messages can be used to manage and control MIH-</a:t>
            </a:r>
            <a:r>
              <a:rPr lang="en-US" altLang="ko-KR" sz="2000" dirty="0" err="1" smtClean="0">
                <a:sym typeface="Wingdings" pitchFamily="2" charset="2"/>
              </a:rPr>
              <a:t>PoS</a:t>
            </a:r>
            <a:r>
              <a:rPr lang="en-US" altLang="ko-KR" sz="2000" dirty="0" smtClean="0">
                <a:sym typeface="Wingdings" pitchFamily="2" charset="2"/>
              </a:rPr>
              <a:t>(Point of Service).</a:t>
            </a:r>
          </a:p>
          <a:p>
            <a:pPr marL="265113" lvl="1" indent="-261938" algn="just">
              <a:buNone/>
              <a:tabLst>
                <a:tab pos="447675" algn="l"/>
              </a:tabLst>
            </a:pPr>
            <a:r>
              <a:rPr lang="en-US" altLang="ko-KR" sz="2000" dirty="0" smtClean="0">
                <a:sym typeface="Wingdings" pitchFamily="2" charset="2"/>
              </a:rPr>
              <a:t></a:t>
            </a:r>
            <a:r>
              <a:rPr lang="en-US" altLang="ko-KR" b="1" u="sng" dirty="0" smtClean="0">
                <a:sym typeface="Wingdings" pitchFamily="2" charset="2"/>
              </a:rPr>
              <a:t>MIH framework can be a good platform for dynamic channel allocation of IEEE 802.11 WLANs.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4365104"/>
            <a:ext cx="7272808" cy="2276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슬라이드 번호 개체 틀 3"/>
          <p:cNvSpPr>
            <a:spLocks noGrp="1"/>
          </p:cNvSpPr>
          <p:nvPr>
            <p:ph type="sldNum" sz="quarter" idx="11"/>
          </p:nvPr>
        </p:nvSpPr>
        <p:spPr>
          <a:xfrm>
            <a:off x="8457930" y="6443014"/>
            <a:ext cx="685800" cy="381000"/>
          </a:xfrm>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spTree>
    <p:extLst>
      <p:ext uri="{BB962C8B-B14F-4D97-AF65-F5344CB8AC3E}">
        <p14:creationId xmlns:p14="http://schemas.microsoft.com/office/powerpoint/2010/main" val="274233529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p:spPr>
        <p:txBody>
          <a:bodyPr>
            <a:noAutofit/>
          </a:bodyPr>
          <a:lstStyle/>
          <a:p>
            <a:pPr eaLnBrk="1" hangingPunct="1"/>
            <a:r>
              <a:rPr lang="en-US" altLang="ja-JP" sz="2400" dirty="0">
                <a:latin typeface="Times New Roman" pitchFamily="18" charset="0"/>
                <a:ea typeface="ＭＳ Ｐゴシック" pitchFamily="50" charset="-128"/>
                <a:cs typeface="Times New Roman" pitchFamily="18" charset="0"/>
              </a:rPr>
              <a:t>MIH </a:t>
            </a:r>
            <a:r>
              <a:rPr lang="en-US" altLang="ja-JP" sz="2400" dirty="0" smtClean="0">
                <a:latin typeface="Times New Roman" pitchFamily="18" charset="0"/>
                <a:ea typeface="ＭＳ Ｐゴシック" pitchFamily="50" charset="-128"/>
                <a:cs typeface="Times New Roman" pitchFamily="18" charset="0"/>
              </a:rPr>
              <a:t>Use Case 1: Dynamic Channel Allocation </a:t>
            </a:r>
            <a:br>
              <a:rPr lang="en-US" altLang="ja-JP" sz="2400" dirty="0" smtClean="0">
                <a:latin typeface="Times New Roman" pitchFamily="18" charset="0"/>
                <a:ea typeface="ＭＳ Ｐゴシック" pitchFamily="50" charset="-128"/>
                <a:cs typeface="Times New Roman" pitchFamily="18" charset="0"/>
              </a:rPr>
            </a:br>
            <a:r>
              <a:rPr lang="en-US" altLang="ja-JP" sz="2400" dirty="0" smtClean="0">
                <a:latin typeface="Times New Roman" pitchFamily="18" charset="0"/>
                <a:ea typeface="ＭＳ Ｐゴシック" pitchFamily="50" charset="-128"/>
                <a:cs typeface="Times New Roman" pitchFamily="18" charset="0"/>
              </a:rPr>
              <a:t>based on report of MNs (for Uncoordinated APs)</a:t>
            </a:r>
            <a:endParaRPr lang="en-US" altLang="ja-JP" sz="2400" dirty="0">
              <a:latin typeface="Times New Roman" pitchFamily="18" charset="0"/>
              <a:ea typeface="ＭＳ Ｐゴシック" pitchFamily="50" charset="-128"/>
              <a:cs typeface="Times New Roman" pitchFamily="18" charset="0"/>
            </a:endParaRPr>
          </a:p>
        </p:txBody>
      </p:sp>
      <p:sp>
        <p:nvSpPr>
          <p:cNvPr id="14" name="직사각형 13"/>
          <p:cNvSpPr/>
          <p:nvPr/>
        </p:nvSpPr>
        <p:spPr>
          <a:xfrm>
            <a:off x="6284168" y="3526408"/>
            <a:ext cx="748688" cy="28803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15" name="내용 개체 틀 14"/>
          <p:cNvSpPr>
            <a:spLocks noGrp="1"/>
          </p:cNvSpPr>
          <p:nvPr>
            <p:ph idx="1"/>
          </p:nvPr>
        </p:nvSpPr>
        <p:spPr>
          <a:xfrm>
            <a:off x="251520" y="1268761"/>
            <a:ext cx="8640960" cy="1152128"/>
          </a:xfrm>
        </p:spPr>
        <p:txBody>
          <a:bodyPr>
            <a:normAutofit/>
          </a:bodyPr>
          <a:lstStyle/>
          <a:p>
            <a:pPr algn="just">
              <a:buFont typeface="Arial" panose="020B0604020202020204" pitchFamily="34" charset="0"/>
              <a:buChar char="•"/>
            </a:pPr>
            <a:r>
              <a:rPr lang="en-US" altLang="ko-KR" dirty="0" smtClean="0"/>
              <a:t>If MN reports bad link status to WLAN AP by using a proposed MIH message, the WLAN AP can change its channel allocation.</a:t>
            </a:r>
            <a:endParaRPr lang="ko-KR" altLang="en-US" dirty="0"/>
          </a:p>
        </p:txBody>
      </p:sp>
      <p:sp>
        <p:nvSpPr>
          <p:cNvPr id="17" name="TextBox 16"/>
          <p:cNvSpPr txBox="1"/>
          <p:nvPr/>
        </p:nvSpPr>
        <p:spPr>
          <a:xfrm>
            <a:off x="5543713" y="2818054"/>
            <a:ext cx="2484671" cy="338554"/>
          </a:xfrm>
          <a:prstGeom prst="rect">
            <a:avLst/>
          </a:prstGeom>
          <a:noFill/>
        </p:spPr>
        <p:txBody>
          <a:bodyPr wrap="square" rtlCol="0">
            <a:spAutoFit/>
          </a:bodyPr>
          <a:lstStyle/>
          <a:p>
            <a:pPr algn="ctr"/>
            <a:r>
              <a:rPr lang="en-US" altLang="ko-KR" sz="1600" dirty="0" smtClean="0"/>
              <a:t>WLAN AP</a:t>
            </a:r>
          </a:p>
        </p:txBody>
      </p:sp>
      <p:sp>
        <p:nvSpPr>
          <p:cNvPr id="20" name="직사각형 19"/>
          <p:cNvSpPr/>
          <p:nvPr/>
        </p:nvSpPr>
        <p:spPr>
          <a:xfrm>
            <a:off x="7783752" y="3283148"/>
            <a:ext cx="748688" cy="5499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cxnSp>
        <p:nvCxnSpPr>
          <p:cNvPr id="22" name="직선 연결선 21"/>
          <p:cNvCxnSpPr/>
          <p:nvPr/>
        </p:nvCxnSpPr>
        <p:spPr>
          <a:xfrm>
            <a:off x="5076056" y="3715196"/>
            <a:ext cx="0" cy="2664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flipH="1">
            <a:off x="6671342" y="3833070"/>
            <a:ext cx="8870" cy="2546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228384" y="3833070"/>
            <a:ext cx="0" cy="26184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flipH="1">
            <a:off x="6671342" y="5155356"/>
            <a:ext cx="1557042"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629694" y="4579292"/>
            <a:ext cx="1800200" cy="523220"/>
          </a:xfrm>
          <a:prstGeom prst="rect">
            <a:avLst/>
          </a:prstGeom>
          <a:noFill/>
        </p:spPr>
        <p:txBody>
          <a:bodyPr wrap="square" rtlCol="0">
            <a:spAutoFit/>
          </a:bodyPr>
          <a:lstStyle/>
          <a:p>
            <a:r>
              <a:rPr lang="en-US" altLang="ko-KR" sz="1400" b="1" u="sng" dirty="0" smtClean="0">
                <a:solidFill>
                  <a:srgbClr val="00B050"/>
                </a:solidFill>
              </a:rPr>
              <a:t>Primitive to change channel allocation</a:t>
            </a:r>
            <a:endParaRPr lang="ko-KR" altLang="en-US" sz="1400" b="1" u="sng" dirty="0">
              <a:solidFill>
                <a:srgbClr val="00B050"/>
              </a:solidFill>
            </a:endParaRPr>
          </a:p>
        </p:txBody>
      </p:sp>
      <p:cxnSp>
        <p:nvCxnSpPr>
          <p:cNvPr id="37" name="직선 화살표 연결선 36"/>
          <p:cNvCxnSpPr/>
          <p:nvPr/>
        </p:nvCxnSpPr>
        <p:spPr>
          <a:xfrm flipH="1">
            <a:off x="5076056" y="5515396"/>
            <a:ext cx="159528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직사각형 45"/>
          <p:cNvSpPr/>
          <p:nvPr/>
        </p:nvSpPr>
        <p:spPr>
          <a:xfrm>
            <a:off x="4644008" y="2707084"/>
            <a:ext cx="4032448" cy="374441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2007" y="2204864"/>
            <a:ext cx="510849" cy="682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직사각형 40"/>
          <p:cNvSpPr/>
          <p:nvPr/>
        </p:nvSpPr>
        <p:spPr>
          <a:xfrm>
            <a:off x="1999158" y="3396324"/>
            <a:ext cx="748688" cy="28803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42" name="직사각형 41"/>
          <p:cNvSpPr/>
          <p:nvPr/>
        </p:nvSpPr>
        <p:spPr>
          <a:xfrm>
            <a:off x="391344" y="3145167"/>
            <a:ext cx="1080120" cy="54153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sp>
        <p:nvSpPr>
          <p:cNvPr id="43" name="직사각형 42"/>
          <p:cNvSpPr/>
          <p:nvPr/>
        </p:nvSpPr>
        <p:spPr>
          <a:xfrm>
            <a:off x="3498742" y="3145167"/>
            <a:ext cx="748688" cy="5499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grpSp>
        <p:nvGrpSpPr>
          <p:cNvPr id="6" name="그룹 5"/>
          <p:cNvGrpSpPr/>
          <p:nvPr/>
        </p:nvGrpSpPr>
        <p:grpSpPr>
          <a:xfrm>
            <a:off x="890740" y="3678320"/>
            <a:ext cx="2982346" cy="1594289"/>
            <a:chOff x="890740" y="3817290"/>
            <a:chExt cx="2982346" cy="2902729"/>
          </a:xfrm>
        </p:grpSpPr>
        <p:cxnSp>
          <p:nvCxnSpPr>
            <p:cNvPr id="44" name="직선 연결선 43"/>
            <p:cNvCxnSpPr/>
            <p:nvPr/>
          </p:nvCxnSpPr>
          <p:spPr>
            <a:xfrm flipH="1">
              <a:off x="890740" y="3817290"/>
              <a:ext cx="23710" cy="2770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직선 연결선 46"/>
            <p:cNvCxnSpPr/>
            <p:nvPr/>
          </p:nvCxnSpPr>
          <p:spPr>
            <a:xfrm flipH="1">
              <a:off x="2377462" y="3840941"/>
              <a:ext cx="17740" cy="27624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직선 연결선 47"/>
            <p:cNvCxnSpPr/>
            <p:nvPr/>
          </p:nvCxnSpPr>
          <p:spPr>
            <a:xfrm>
              <a:off x="3873086" y="3840941"/>
              <a:ext cx="0" cy="28790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9" name="직선 화살표 연결선 48"/>
          <p:cNvCxnSpPr/>
          <p:nvPr/>
        </p:nvCxnSpPr>
        <p:spPr>
          <a:xfrm flipV="1">
            <a:off x="914450" y="4219252"/>
            <a:ext cx="1480752" cy="6035"/>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846634" y="3702067"/>
            <a:ext cx="1656184" cy="523220"/>
          </a:xfrm>
          <a:prstGeom prst="rect">
            <a:avLst/>
          </a:prstGeom>
          <a:noFill/>
        </p:spPr>
        <p:txBody>
          <a:bodyPr wrap="square" rtlCol="0">
            <a:spAutoFit/>
          </a:bodyPr>
          <a:lstStyle/>
          <a:p>
            <a:r>
              <a:rPr lang="en-US" altLang="ko-KR" sz="1400" b="1" u="sng" dirty="0" smtClean="0">
                <a:solidFill>
                  <a:srgbClr val="00B050"/>
                </a:solidFill>
              </a:rPr>
              <a:t>Primitive to report</a:t>
            </a:r>
          </a:p>
          <a:p>
            <a:r>
              <a:rPr lang="en-US" altLang="ko-KR" sz="1400" b="1" u="sng" dirty="0" smtClean="0">
                <a:solidFill>
                  <a:srgbClr val="00B050"/>
                </a:solidFill>
              </a:rPr>
              <a:t>bad link status</a:t>
            </a:r>
            <a:endParaRPr lang="ko-KR" altLang="en-US" sz="1400" b="1" u="sng" dirty="0">
              <a:solidFill>
                <a:srgbClr val="00B050"/>
              </a:solidFill>
            </a:endParaRPr>
          </a:p>
        </p:txBody>
      </p:sp>
      <p:cxnSp>
        <p:nvCxnSpPr>
          <p:cNvPr id="59" name="직선 화살표 연결선 58"/>
          <p:cNvCxnSpPr/>
          <p:nvPr/>
        </p:nvCxnSpPr>
        <p:spPr>
          <a:xfrm>
            <a:off x="2410637" y="4435275"/>
            <a:ext cx="4295883" cy="14655"/>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1" name="직사각형 60"/>
          <p:cNvSpPr/>
          <p:nvPr/>
        </p:nvSpPr>
        <p:spPr>
          <a:xfrm>
            <a:off x="285270" y="2707084"/>
            <a:ext cx="4176464" cy="271219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2" name="Picture 2" descr="C:\Users\user\AppData\Local\Microsoft\Windows\Temporary Internet Files\Content.IE5\EVQU9V7S\MC900433826[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7829" y="2204864"/>
            <a:ext cx="1073084" cy="877662"/>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p:cNvSpPr txBox="1"/>
          <p:nvPr/>
        </p:nvSpPr>
        <p:spPr>
          <a:xfrm>
            <a:off x="1435132" y="3009250"/>
            <a:ext cx="1951010" cy="369332"/>
          </a:xfrm>
          <a:prstGeom prst="rect">
            <a:avLst/>
          </a:prstGeom>
          <a:noFill/>
        </p:spPr>
        <p:txBody>
          <a:bodyPr wrap="square" rtlCol="0">
            <a:spAutoFit/>
          </a:bodyPr>
          <a:lstStyle/>
          <a:p>
            <a:pPr algn="ctr"/>
            <a:r>
              <a:rPr lang="en-US" altLang="ko-KR" dirty="0" smtClean="0"/>
              <a:t>Mobile Node (MN)</a:t>
            </a:r>
          </a:p>
        </p:txBody>
      </p:sp>
      <p:grpSp>
        <p:nvGrpSpPr>
          <p:cNvPr id="7" name="그룹 6"/>
          <p:cNvGrpSpPr/>
          <p:nvPr/>
        </p:nvGrpSpPr>
        <p:grpSpPr>
          <a:xfrm>
            <a:off x="35496" y="6009577"/>
            <a:ext cx="1031822" cy="297905"/>
            <a:chOff x="967336" y="6237312"/>
            <a:chExt cx="1416011" cy="360040"/>
          </a:xfrm>
        </p:grpSpPr>
        <p:cxnSp>
          <p:nvCxnSpPr>
            <p:cNvPr id="64" name="직선 화살표 연결선 63"/>
            <p:cNvCxnSpPr/>
            <p:nvPr/>
          </p:nvCxnSpPr>
          <p:spPr>
            <a:xfrm>
              <a:off x="967336" y="6237312"/>
              <a:ext cx="140415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직선 화살표 연결선 64"/>
            <p:cNvCxnSpPr/>
            <p:nvPr/>
          </p:nvCxnSpPr>
          <p:spPr>
            <a:xfrm>
              <a:off x="979191" y="6597352"/>
              <a:ext cx="1404156" cy="0"/>
            </a:xfrm>
            <a:prstGeom prst="straightConnector1">
              <a:avLst/>
            </a:prstGeom>
            <a:ln w="31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TextBox 65"/>
          <p:cNvSpPr txBox="1"/>
          <p:nvPr/>
        </p:nvSpPr>
        <p:spPr>
          <a:xfrm>
            <a:off x="1067318" y="5855690"/>
            <a:ext cx="3450676" cy="307777"/>
          </a:xfrm>
          <a:prstGeom prst="rect">
            <a:avLst/>
          </a:prstGeom>
          <a:noFill/>
        </p:spPr>
        <p:txBody>
          <a:bodyPr wrap="square" rtlCol="0">
            <a:spAutoFit/>
          </a:bodyPr>
          <a:lstStyle/>
          <a:p>
            <a:r>
              <a:rPr lang="en-US" altLang="ko-KR" sz="1400" b="1" dirty="0" smtClean="0">
                <a:solidFill>
                  <a:srgbClr val="00B050"/>
                </a:solidFill>
              </a:rPr>
              <a:t>Proposed MIH Primitive or MIH Message</a:t>
            </a:r>
          </a:p>
        </p:txBody>
      </p:sp>
      <p:sp>
        <p:nvSpPr>
          <p:cNvPr id="67" name="TextBox 66"/>
          <p:cNvSpPr txBox="1"/>
          <p:nvPr/>
        </p:nvSpPr>
        <p:spPr>
          <a:xfrm>
            <a:off x="1084216" y="6143722"/>
            <a:ext cx="2623688" cy="307777"/>
          </a:xfrm>
          <a:prstGeom prst="rect">
            <a:avLst/>
          </a:prstGeom>
          <a:noFill/>
        </p:spPr>
        <p:txBody>
          <a:bodyPr wrap="square" rtlCol="0">
            <a:spAutoFit/>
          </a:bodyPr>
          <a:lstStyle/>
          <a:p>
            <a:r>
              <a:rPr lang="en-US" altLang="ko-KR" sz="1400" dirty="0" smtClean="0"/>
              <a:t>MIH Primitive or MIH Message</a:t>
            </a:r>
          </a:p>
        </p:txBody>
      </p:sp>
      <p:grpSp>
        <p:nvGrpSpPr>
          <p:cNvPr id="9" name="그룹 8"/>
          <p:cNvGrpSpPr/>
          <p:nvPr/>
        </p:nvGrpSpPr>
        <p:grpSpPr>
          <a:xfrm>
            <a:off x="2987824" y="4055491"/>
            <a:ext cx="3888432" cy="307777"/>
            <a:chOff x="3059832" y="4175268"/>
            <a:chExt cx="3888432" cy="307777"/>
          </a:xfrm>
        </p:grpSpPr>
        <p:sp>
          <p:nvSpPr>
            <p:cNvPr id="8" name="직사각형 7"/>
            <p:cNvSpPr/>
            <p:nvPr/>
          </p:nvSpPr>
          <p:spPr>
            <a:xfrm>
              <a:off x="3059832" y="4259232"/>
              <a:ext cx="3240360" cy="223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0" name="TextBox 49"/>
            <p:cNvSpPr txBox="1"/>
            <p:nvPr/>
          </p:nvSpPr>
          <p:spPr>
            <a:xfrm>
              <a:off x="3268944" y="4175268"/>
              <a:ext cx="3679320" cy="307777"/>
            </a:xfrm>
            <a:prstGeom prst="rect">
              <a:avLst/>
            </a:prstGeom>
            <a:noFill/>
          </p:spPr>
          <p:txBody>
            <a:bodyPr wrap="square" rtlCol="0">
              <a:spAutoFit/>
            </a:bodyPr>
            <a:lstStyle/>
            <a:p>
              <a:r>
                <a:rPr lang="en-US" altLang="ko-KR" sz="1400" b="1" u="sng" dirty="0" smtClean="0">
                  <a:solidFill>
                    <a:srgbClr val="00B050"/>
                  </a:solidFill>
                </a:rPr>
                <a:t>Message to report link status of MN</a:t>
              </a:r>
              <a:endParaRPr lang="ko-KR" altLang="en-US" sz="1400" b="1" u="sng" dirty="0">
                <a:solidFill>
                  <a:srgbClr val="00B050"/>
                </a:solidFill>
              </a:endParaRPr>
            </a:p>
          </p:txBody>
        </p:sp>
      </p:grpSp>
      <p:sp>
        <p:nvSpPr>
          <p:cNvPr id="53" name="직사각형 52"/>
          <p:cNvSpPr/>
          <p:nvPr/>
        </p:nvSpPr>
        <p:spPr>
          <a:xfrm>
            <a:off x="4716016" y="3173658"/>
            <a:ext cx="1080120" cy="54153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grpSp>
        <p:nvGrpSpPr>
          <p:cNvPr id="27" name="그룹 26"/>
          <p:cNvGrpSpPr/>
          <p:nvPr/>
        </p:nvGrpSpPr>
        <p:grpSpPr>
          <a:xfrm>
            <a:off x="4644008" y="5712255"/>
            <a:ext cx="1733684" cy="523220"/>
            <a:chOff x="4644008" y="6063662"/>
            <a:chExt cx="1733684" cy="523220"/>
          </a:xfrm>
        </p:grpSpPr>
        <p:sp>
          <p:nvSpPr>
            <p:cNvPr id="45" name="직사각형 44"/>
            <p:cNvSpPr/>
            <p:nvPr/>
          </p:nvSpPr>
          <p:spPr>
            <a:xfrm>
              <a:off x="4734018" y="6093296"/>
              <a:ext cx="1550150" cy="493586"/>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dirty="0">
                <a:solidFill>
                  <a:srgbClr val="00B050"/>
                </a:solidFill>
              </a:endParaRPr>
            </a:p>
          </p:txBody>
        </p:sp>
        <p:sp>
          <p:nvSpPr>
            <p:cNvPr id="26" name="직사각형 25"/>
            <p:cNvSpPr/>
            <p:nvPr/>
          </p:nvSpPr>
          <p:spPr>
            <a:xfrm>
              <a:off x="4644008" y="6063662"/>
              <a:ext cx="1733684" cy="523220"/>
            </a:xfrm>
            <a:prstGeom prst="rect">
              <a:avLst/>
            </a:prstGeom>
          </p:spPr>
          <p:txBody>
            <a:bodyPr wrap="square">
              <a:spAutoFit/>
            </a:bodyPr>
            <a:lstStyle/>
            <a:p>
              <a:pPr algn="ctr"/>
              <a:r>
                <a:rPr lang="en-US" altLang="ko-KR" sz="1400" dirty="0" smtClean="0">
                  <a:solidFill>
                    <a:srgbClr val="00B050"/>
                  </a:solidFill>
                </a:rPr>
                <a:t>Channel allocation is changed. </a:t>
              </a:r>
              <a:endParaRPr lang="ko-KR" altLang="en-US" sz="1400" dirty="0">
                <a:solidFill>
                  <a:srgbClr val="00B050"/>
                </a:solidFill>
              </a:endParaRPr>
            </a:p>
          </p:txBody>
        </p:sp>
      </p:grpSp>
      <p:sp>
        <p:nvSpPr>
          <p:cNvPr id="39" name="슬라이드 번호 개체 틀 38"/>
          <p:cNvSpPr>
            <a:spLocks noGrp="1"/>
          </p:cNvSpPr>
          <p:nvPr>
            <p:ph type="sldNum" sz="quarter" idx="11"/>
          </p:nvPr>
        </p:nvSpPr>
        <p:spPr>
          <a:xfrm>
            <a:off x="7772400" y="6504384"/>
            <a:ext cx="685800" cy="381000"/>
          </a:xfrm>
        </p:spPr>
        <p:txBody>
          <a:bodyPr/>
          <a:lstStyle/>
          <a:p>
            <a:fld id="{F29C0F80-CD8F-472D-AFB6-6F74E86F726D}" type="slidenum">
              <a:rPr lang="en-US" altLang="ja-JP" smtClean="0">
                <a:solidFill>
                  <a:srgbClr val="000000"/>
                </a:solidFill>
              </a:rPr>
              <a:pPr/>
              <a:t>9</a:t>
            </a:fld>
            <a:endParaRPr lang="en-US" altLang="ja-JP" dirty="0">
              <a:solidFill>
                <a:srgbClr val="000000"/>
              </a:solidFill>
            </a:endParaRPr>
          </a:p>
        </p:txBody>
      </p:sp>
      <p:cxnSp>
        <p:nvCxnSpPr>
          <p:cNvPr id="68" name="직선 화살표 연결선 67"/>
          <p:cNvCxnSpPr/>
          <p:nvPr/>
        </p:nvCxnSpPr>
        <p:spPr>
          <a:xfrm flipV="1">
            <a:off x="6680212" y="4506937"/>
            <a:ext cx="1525634" cy="6034"/>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657278" y="3789040"/>
            <a:ext cx="1656184" cy="738664"/>
          </a:xfrm>
          <a:prstGeom prst="rect">
            <a:avLst/>
          </a:prstGeom>
          <a:noFill/>
        </p:spPr>
        <p:txBody>
          <a:bodyPr wrap="square" rtlCol="0">
            <a:spAutoFit/>
          </a:bodyPr>
          <a:lstStyle/>
          <a:p>
            <a:r>
              <a:rPr lang="en-US" altLang="ko-KR" sz="1400" b="1" u="sng" dirty="0" smtClean="0">
                <a:solidFill>
                  <a:srgbClr val="00B050"/>
                </a:solidFill>
              </a:rPr>
              <a:t>Primitive to report</a:t>
            </a:r>
          </a:p>
          <a:p>
            <a:r>
              <a:rPr lang="en-US" altLang="ko-KR" sz="1400" b="1" u="sng" dirty="0" smtClean="0">
                <a:solidFill>
                  <a:srgbClr val="00B050"/>
                </a:solidFill>
              </a:rPr>
              <a:t>MN’s bad link status</a:t>
            </a:r>
            <a:endParaRPr lang="ko-KR" altLang="en-US" sz="1400" b="1" u="sng" dirty="0">
              <a:solidFill>
                <a:srgbClr val="00B050"/>
              </a:solidFill>
            </a:endParaRPr>
          </a:p>
        </p:txBody>
      </p:sp>
      <p:sp>
        <p:nvSpPr>
          <p:cNvPr id="51" name="TextBox 50"/>
          <p:cNvSpPr txBox="1"/>
          <p:nvPr/>
        </p:nvSpPr>
        <p:spPr>
          <a:xfrm>
            <a:off x="5032514" y="4922004"/>
            <a:ext cx="1800200" cy="523220"/>
          </a:xfrm>
          <a:prstGeom prst="rect">
            <a:avLst/>
          </a:prstGeom>
          <a:noFill/>
        </p:spPr>
        <p:txBody>
          <a:bodyPr wrap="square" rtlCol="0">
            <a:spAutoFit/>
          </a:bodyPr>
          <a:lstStyle/>
          <a:p>
            <a:r>
              <a:rPr lang="en-US" altLang="ko-KR" sz="1400" b="1" u="sng" dirty="0" smtClean="0">
                <a:solidFill>
                  <a:srgbClr val="00B050"/>
                </a:solidFill>
              </a:rPr>
              <a:t>Primitive to change channel allocation</a:t>
            </a:r>
            <a:endParaRPr lang="ko-KR" altLang="en-US" sz="1400" b="1" u="sng" dirty="0">
              <a:solidFill>
                <a:srgbClr val="00B050"/>
              </a:solidFill>
            </a:endParaRPr>
          </a:p>
        </p:txBody>
      </p:sp>
    </p:spTree>
    <p:extLst>
      <p:ext uri="{BB962C8B-B14F-4D97-AF65-F5344CB8AC3E}">
        <p14:creationId xmlns:p14="http://schemas.microsoft.com/office/powerpoint/2010/main" val="42061076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7512</TotalTime>
  <Words>1020</Words>
  <Application>Microsoft Office PowerPoint</Application>
  <PresentationFormat>화면 슬라이드 쇼(4:3)</PresentationFormat>
  <Paragraphs>129</Paragraphs>
  <Slides>12</Slides>
  <Notes>4</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blank presentation</vt:lpstr>
      <vt:lpstr>PowerPoint 프레젠테이션</vt:lpstr>
      <vt:lpstr>PowerPoint 프레젠테이션</vt:lpstr>
      <vt:lpstr>Problem of Dense WLAN Environment</vt:lpstr>
      <vt:lpstr>Problem of Dense WLAN Environment</vt:lpstr>
      <vt:lpstr>“Feasibility of Coordinated Transmission  for HEW” (DCN: 11-13-1157-03) </vt:lpstr>
      <vt:lpstr>“Feasibility of Coordinated Transmission  for HEW” (DCN: 11-13-1157-03)  (Cont’d)</vt:lpstr>
      <vt:lpstr>Proposal of Dynamic Channel Allocation</vt:lpstr>
      <vt:lpstr>MIH Framework for Dynamic Channel Allocation of IEEE 802.11 WLANs</vt:lpstr>
      <vt:lpstr>MIH Use Case 1: Dynamic Channel Allocation  based on report of MNs (for Uncoordinated APs)</vt:lpstr>
      <vt:lpstr>MIH Use Case 2: Dynamic Channel Allocation based on  Link Status of WLAN APs (for Uncoordinated APs)</vt:lpstr>
      <vt:lpstr>MIH Use Case 3: Dynamic Channel Allocation  by using a WLAN AC (for Coordinated APs)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USER</cp:lastModifiedBy>
  <cp:revision>905</cp:revision>
  <cp:lastPrinted>2012-05-01T00:28:57Z</cp:lastPrinted>
  <dcterms:created xsi:type="dcterms:W3CDTF">2012-04-29T17:31:25Z</dcterms:created>
  <dcterms:modified xsi:type="dcterms:W3CDTF">2013-11-09T11:39:00Z</dcterms:modified>
</cp:coreProperties>
</file>