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18"/>
  </p:notesMasterIdLst>
  <p:handoutMasterIdLst>
    <p:handoutMasterId r:id="rId19"/>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1022" r:id="rId14"/>
    <p:sldId id="1023" r:id="rId15"/>
    <p:sldId id="1018" r:id="rId16"/>
    <p:sldId id="1021" r:id="rId17"/>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3" d="100"/>
          <a:sy n="43" d="100"/>
        </p:scale>
        <p:origin x="-1085" y="-6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2189"/>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16</a:t>
            </a:fld>
            <a:endParaRPr lang="en-US" altLang="zh-TW"/>
          </a:p>
        </p:txBody>
      </p:sp>
    </p:spTree>
    <p:extLst>
      <p:ext uri="{BB962C8B-B14F-4D97-AF65-F5344CB8AC3E}">
        <p14:creationId xmlns:p14="http://schemas.microsoft.com/office/powerpoint/2010/main" xmlns="" val="47222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21-13-0012</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21-13-</a:t>
            </a:r>
            <a:r>
              <a:rPr lang="en-US" altLang="ko-KR" sz="2400" dirty="0" smtClean="0">
                <a:solidFill>
                  <a:srgbClr val="FF0000"/>
                </a:solidFill>
                <a:latin typeface="Times New Roman" pitchFamily="18" charset="0"/>
                <a:cs typeface="Times New Roman" pitchFamily="18" charset="0"/>
              </a:rPr>
              <a:t>0176</a:t>
            </a:r>
            <a:endParaRPr lang="en-US" altLang="ko-KR"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Title: </a:t>
            </a:r>
            <a:r>
              <a:rPr lang="en-US" altLang="ko-KR" sz="2400" dirty="0" smtClean="0">
                <a:latin typeface="Times New Roman" pitchFamily="18" charset="0"/>
                <a:cs typeface="Times New Roman" pitchFamily="18" charset="0"/>
              </a:rPr>
              <a:t>IEEE 802.21c TG </a:t>
            </a:r>
            <a:r>
              <a:rPr lang="en-US" altLang="zh-CN" sz="2400" dirty="0" smtClean="0">
                <a:solidFill>
                  <a:srgbClr val="FF0000"/>
                </a:solidFill>
                <a:latin typeface="Times New Roman" pitchFamily="18" charset="0"/>
                <a:cs typeface="Times New Roman" pitchFamily="18" charset="0"/>
              </a:rPr>
              <a:t>Sept </a:t>
            </a:r>
            <a:r>
              <a:rPr lang="en-US" altLang="zh-CN" sz="2400" dirty="0" smtClean="0">
                <a:solidFill>
                  <a:srgbClr val="FF0000"/>
                </a:solidFill>
                <a:latin typeface="Times New Roman" pitchFamily="18" charset="0"/>
                <a:cs typeface="Times New Roman" pitchFamily="18" charset="0"/>
              </a:rPr>
              <a:t>2013 </a:t>
            </a:r>
            <a:r>
              <a:rPr lang="en-US" altLang="ko-KR" sz="2400" dirty="0" smtClean="0">
                <a:latin typeface="Times New Roman" pitchFamily="18" charset="0"/>
                <a:cs typeface="Times New Roman" pitchFamily="18" charset="0"/>
              </a:rPr>
              <a:t>Report and Agenda</a:t>
            </a:r>
            <a:endParaRPr lang="en-US" altLang="ja-JP" sz="2400" dirty="0" smtClean="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Sept </a:t>
            </a:r>
            <a:r>
              <a:rPr lang="en-US" altLang="zh-CN" sz="2400" b="0" dirty="0" smtClean="0">
                <a:solidFill>
                  <a:srgbClr val="FF0000"/>
                </a:solidFill>
                <a:latin typeface="Times New Roman" pitchFamily="18" charset="0"/>
                <a:cs typeface="Times New Roman" pitchFamily="18" charset="0"/>
              </a:rPr>
              <a:t>2013</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Presented at IEEE 802.21 session </a:t>
            </a:r>
            <a:r>
              <a:rPr lang="en-US" altLang="ja-JP" sz="2400" b="0" dirty="0" smtClean="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58 </a:t>
            </a:r>
            <a:r>
              <a:rPr lang="en-US" altLang="ja-JP" sz="2400" b="0" dirty="0" smtClean="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Nanjing</a:t>
            </a:r>
            <a:r>
              <a:rPr lang="en-US" altLang="zh-CN" sz="2400" b="0" dirty="0" smtClean="0">
                <a:solidFill>
                  <a:srgbClr val="FF0000"/>
                </a:solidFill>
                <a:latin typeface="Times New Roman" pitchFamily="18" charset="0"/>
                <a:cs typeface="Times New Roman" pitchFamily="18" charset="0"/>
              </a:rPr>
              <a:t>, China</a:t>
            </a:r>
            <a:endParaRPr lang="en-US" altLang="ja-JP" sz="2400" b="0" dirty="0" smtClean="0">
              <a:solidFill>
                <a:srgbClr val="FF0000"/>
              </a:solidFill>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smtClean="0">
                <a:latin typeface="Times New Roman" pitchFamily="18" charset="0"/>
                <a:cs typeface="Times New Roman" pitchFamily="18" charset="0"/>
              </a:rPr>
              <a:t>Authors </a:t>
            </a:r>
            <a:r>
              <a:rPr lang="en-US" altLang="ja-JP" sz="2400" b="0" dirty="0">
                <a:latin typeface="Times New Roman" pitchFamily="18" charset="0"/>
                <a:cs typeface="Times New Roman" pitchFamily="18" charset="0"/>
              </a:rPr>
              <a:t>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so far (</a:t>
            </a:r>
            <a:r>
              <a:rPr lang="en-US" altLang="zh-CN" dirty="0" smtClean="0"/>
              <a:t>19)</a:t>
            </a:r>
            <a:endParaRPr lang="en-US" dirty="0"/>
          </a:p>
        </p:txBody>
      </p:sp>
      <p:sp>
        <p:nvSpPr>
          <p:cNvPr id="2" name="Content Placeholder 1"/>
          <p:cNvSpPr>
            <a:spLocks noGrp="1"/>
          </p:cNvSpPr>
          <p:nvPr>
            <p:ph idx="1"/>
          </p:nvPr>
        </p:nvSpPr>
        <p:spPr/>
        <p:txBody>
          <a:bodyPr>
            <a:normAutofit lnSpcReduction="10000"/>
          </a:bodyPr>
          <a:lstStyle/>
          <a:p>
            <a:r>
              <a:rPr lang="en-US" altLang="zh-CN" dirty="0" smtClean="0"/>
              <a:t>August 2013</a:t>
            </a:r>
            <a:endParaRPr lang="en-US" altLang="zh-CN" dirty="0" smtClean="0"/>
          </a:p>
          <a:p>
            <a:r>
              <a:rPr lang="en-US" altLang="ko-KR" dirty="0" smtClean="0"/>
              <a:t>WG ballot </a:t>
            </a:r>
            <a:r>
              <a:rPr lang="en-US" altLang="ko-KR" dirty="0" err="1" smtClean="0"/>
              <a:t>recir</a:t>
            </a:r>
            <a:r>
              <a:rPr lang="en-US" altLang="ko-KR" dirty="0" smtClean="0"/>
              <a:t> on</a:t>
            </a:r>
            <a:r>
              <a:rPr lang="en-US" altLang="zh-CN" dirty="0" smtClean="0"/>
              <a:t>: IEEE </a:t>
            </a:r>
            <a:r>
              <a:rPr lang="en-US" altLang="zh-CN" dirty="0" smtClean="0"/>
              <a:t>P802.21c/D05 </a:t>
            </a:r>
            <a:r>
              <a:rPr lang="en-US" altLang="zh-CN" dirty="0" smtClean="0"/>
              <a:t>from </a:t>
            </a:r>
            <a:r>
              <a:rPr lang="en-US" altLang="zh-CN" dirty="0" smtClean="0"/>
              <a:t>July 26 </a:t>
            </a:r>
            <a:r>
              <a:rPr lang="en-US" altLang="zh-CN" dirty="0" smtClean="0"/>
              <a:t>to </a:t>
            </a:r>
            <a:r>
              <a:rPr lang="en-US" altLang="zh-CN" dirty="0" smtClean="0"/>
              <a:t>August 10, </a:t>
            </a:r>
            <a:r>
              <a:rPr lang="en-US" altLang="zh-CN" dirty="0" smtClean="0"/>
              <a:t>2013</a:t>
            </a:r>
          </a:p>
          <a:p>
            <a:pPr lvl="1"/>
            <a:r>
              <a:rPr lang="en-US" altLang="zh-CN" dirty="0" smtClean="0"/>
              <a:t>18 </a:t>
            </a:r>
            <a:r>
              <a:rPr lang="en-US" altLang="zh-CN" dirty="0" smtClean="0"/>
              <a:t>approve, </a:t>
            </a:r>
            <a:r>
              <a:rPr lang="en-US" altLang="zh-CN" dirty="0" smtClean="0"/>
              <a:t>0 </a:t>
            </a:r>
            <a:r>
              <a:rPr lang="en-US" altLang="zh-CN" dirty="0" smtClean="0"/>
              <a:t>disapprove, 4 abstain. Result: approved.</a:t>
            </a:r>
          </a:p>
          <a:p>
            <a:pPr lvl="1"/>
            <a:r>
              <a:rPr lang="en-US" altLang="ko-KR" dirty="0" smtClean="0"/>
              <a:t>29</a:t>
            </a:r>
            <a:r>
              <a:rPr lang="en-US" altLang="ko-KR" dirty="0" smtClean="0"/>
              <a:t> </a:t>
            </a:r>
            <a:r>
              <a:rPr lang="en-US" altLang="ko-KR" dirty="0" smtClean="0"/>
              <a:t>comments: </a:t>
            </a:r>
            <a:r>
              <a:rPr lang="en-US" altLang="ko-KR" dirty="0" smtClean="0"/>
              <a:t>26 </a:t>
            </a:r>
            <a:r>
              <a:rPr lang="en-US" altLang="ko-KR" dirty="0" smtClean="0"/>
              <a:t>editorial, </a:t>
            </a:r>
            <a:r>
              <a:rPr lang="en-US" altLang="ko-KR" dirty="0" smtClean="0"/>
              <a:t>3 </a:t>
            </a:r>
            <a:r>
              <a:rPr lang="en-US" altLang="ko-KR" dirty="0" smtClean="0"/>
              <a:t>technical</a:t>
            </a:r>
          </a:p>
          <a:p>
            <a:pPr marL="342900" lvl="1" indent="-342900"/>
            <a:r>
              <a:rPr lang="en-US" altLang="ko-KR" dirty="0" smtClean="0"/>
              <a:t>All </a:t>
            </a:r>
            <a:r>
              <a:rPr lang="en-US" altLang="ko-KR" dirty="0" smtClean="0"/>
              <a:t>comments are resolved.</a:t>
            </a:r>
          </a:p>
          <a:p>
            <a:r>
              <a:rPr lang="en-US" altLang="ko-KR" dirty="0" smtClean="0"/>
              <a:t>WG ballot </a:t>
            </a:r>
            <a:r>
              <a:rPr lang="en-US" altLang="ko-KR" dirty="0" err="1" smtClean="0"/>
              <a:t>recir</a:t>
            </a:r>
            <a:r>
              <a:rPr lang="en-US" altLang="ko-KR" dirty="0" smtClean="0"/>
              <a:t> on</a:t>
            </a:r>
            <a:r>
              <a:rPr lang="en-US" altLang="zh-CN" dirty="0" smtClean="0"/>
              <a:t>: IEEE </a:t>
            </a:r>
            <a:r>
              <a:rPr lang="en-US" altLang="zh-CN" dirty="0" smtClean="0"/>
              <a:t>P802.21c/D06 </a:t>
            </a:r>
            <a:r>
              <a:rPr lang="en-US" altLang="zh-CN" dirty="0" smtClean="0"/>
              <a:t>from </a:t>
            </a:r>
            <a:r>
              <a:rPr lang="en-US" altLang="zh-CN" dirty="0" smtClean="0"/>
              <a:t>August 16 </a:t>
            </a:r>
            <a:r>
              <a:rPr lang="en-US" altLang="zh-CN" dirty="0" smtClean="0"/>
              <a:t>to August </a:t>
            </a:r>
            <a:r>
              <a:rPr lang="en-US" altLang="zh-CN" dirty="0" smtClean="0"/>
              <a:t>31, </a:t>
            </a:r>
            <a:r>
              <a:rPr lang="en-US" altLang="zh-CN" dirty="0" smtClean="0"/>
              <a:t>2013</a:t>
            </a:r>
          </a:p>
          <a:p>
            <a:pPr lvl="1"/>
            <a:r>
              <a:rPr lang="en-US" altLang="zh-CN" dirty="0" smtClean="0"/>
              <a:t>18 </a:t>
            </a:r>
            <a:r>
              <a:rPr lang="en-US" altLang="zh-CN" dirty="0" smtClean="0"/>
              <a:t>approve, </a:t>
            </a:r>
            <a:r>
              <a:rPr lang="en-US" altLang="zh-CN" dirty="0" smtClean="0"/>
              <a:t>0 </a:t>
            </a:r>
            <a:r>
              <a:rPr lang="en-US" altLang="zh-CN" dirty="0" smtClean="0"/>
              <a:t>disapprove, 4 abstain. Result: approved.</a:t>
            </a:r>
          </a:p>
          <a:p>
            <a:endParaRPr lang="en-US" altLang="zh-CN" dirty="0" smtClean="0"/>
          </a:p>
          <a:p>
            <a:endParaRPr lang="en-US" altLang="zh-CN" dirty="0" smtClean="0"/>
          </a:p>
          <a:p>
            <a:pPr lvl="1"/>
            <a:endParaRPr lang="en-US" altLang="ko-K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Sept </a:t>
            </a:r>
            <a:r>
              <a:rPr lang="en-US" altLang="ko-KR" dirty="0" smtClean="0"/>
              <a:t>2013</a:t>
            </a:r>
          </a:p>
          <a:p>
            <a:r>
              <a:rPr lang="en-US" altLang="zh-CN" dirty="0" smtClean="0"/>
              <a:t>Sessions</a:t>
            </a:r>
            <a:r>
              <a:rPr lang="en-US" altLang="zh-CN" dirty="0" smtClean="0"/>
              <a:t>: </a:t>
            </a:r>
            <a:r>
              <a:rPr lang="en-US" altLang="zh-CN" b="1" dirty="0" smtClean="0"/>
              <a:t>Wed AM1</a:t>
            </a:r>
            <a:endParaRPr lang="en-US" altLang="zh-CN" b="1" dirty="0" smtClean="0"/>
          </a:p>
          <a:p>
            <a:r>
              <a:rPr lang="en-US" altLang="zh-CN" dirty="0" smtClean="0"/>
              <a:t>Approval of Minutes </a:t>
            </a:r>
            <a:r>
              <a:rPr lang="en-US" altLang="zh-CN" dirty="0" smtClean="0"/>
              <a:t>of July 2013 802.21c TG Meeting (DCN#21-13-0144-00-srho)</a:t>
            </a:r>
          </a:p>
          <a:p>
            <a:r>
              <a:rPr lang="en-US" altLang="zh-CN" dirty="0" smtClean="0"/>
              <a:t>Approval of </a:t>
            </a:r>
            <a:r>
              <a:rPr lang="en-US" altLang="zh-CN" dirty="0" err="1" smtClean="0"/>
              <a:t>TGc</a:t>
            </a:r>
            <a:r>
              <a:rPr lang="en-US" altLang="zh-CN" dirty="0" smtClean="0"/>
              <a:t> </a:t>
            </a:r>
            <a:r>
              <a:rPr lang="en-US" altLang="zh-CN" dirty="0" smtClean="0"/>
              <a:t>August 13 Teleconference Minutes (DCN#21-13-0151-00-srho)</a:t>
            </a:r>
          </a:p>
          <a:p>
            <a:r>
              <a:rPr lang="en-US" altLang="zh-CN" dirty="0" smtClean="0"/>
              <a:t>Plan for Sponsor Ballot and subsequent comments resolution </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for this week</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dirty="0" smtClean="0"/>
              <a:t>WG Ballot #6 summary</a:t>
            </a:r>
            <a:endParaRPr lang="ko-KR" altLang="en-US" dirty="0" smtClean="0"/>
          </a:p>
        </p:txBody>
      </p:sp>
      <p:sp>
        <p:nvSpPr>
          <p:cNvPr id="36866" name="내용 개체 틀 2"/>
          <p:cNvSpPr>
            <a:spLocks noGrp="1"/>
          </p:cNvSpPr>
          <p:nvPr>
            <p:ph idx="1"/>
          </p:nvPr>
        </p:nvSpPr>
        <p:spPr/>
        <p:txBody>
          <a:bodyPr>
            <a:normAutofit fontScale="40000" lnSpcReduction="20000"/>
          </a:bodyPr>
          <a:lstStyle/>
          <a:p>
            <a:r>
              <a:rPr lang="en-US" altLang="ko-KR" dirty="0" smtClean="0"/>
              <a:t>LB#6: WG ballot on: IEEE P802.21c/D01 from October 10 to November 9, 2012</a:t>
            </a:r>
          </a:p>
          <a:p>
            <a:pPr lvl="1"/>
            <a:r>
              <a:rPr lang="en-US" altLang="ko-KR" dirty="0" smtClean="0"/>
              <a:t>46.7% approval;.</a:t>
            </a:r>
          </a:p>
          <a:p>
            <a:pPr lvl="1"/>
            <a:r>
              <a:rPr lang="en-US" altLang="ko-KR" dirty="0" smtClean="0"/>
              <a:t>283 comments: 130 editorial, 153 technical</a:t>
            </a:r>
          </a:p>
          <a:p>
            <a:pPr lvl="1"/>
            <a:r>
              <a:rPr lang="en-US" altLang="ko-KR" dirty="0" smtClean="0"/>
              <a:t>Comments resolution file: </a:t>
            </a:r>
            <a:r>
              <a:rPr lang="en-US" altLang="zh-CN" dirty="0" smtClean="0"/>
              <a:t>21-12-0165-10</a:t>
            </a:r>
          </a:p>
          <a:p>
            <a:pPr lvl="1"/>
            <a:r>
              <a:rPr lang="en-US" altLang="ko-KR" dirty="0" smtClean="0"/>
              <a:t>https://mentor.ieee.org/802.21/dcn/12/21-12-0165-10-srho-lb-comments-and-resolution.xlsx</a:t>
            </a:r>
          </a:p>
          <a:p>
            <a:r>
              <a:rPr lang="en-US" altLang="ko-KR" dirty="0" smtClean="0"/>
              <a:t>LB#6a: WG ballot </a:t>
            </a:r>
            <a:r>
              <a:rPr lang="en-US" altLang="ko-KR" dirty="0" err="1" smtClean="0"/>
              <a:t>recir</a:t>
            </a:r>
            <a:r>
              <a:rPr lang="en-US" altLang="ko-KR" dirty="0" smtClean="0"/>
              <a:t> on: IEEE P802.21c/D02 from Feb 1 to Feb 22, 2013</a:t>
            </a:r>
          </a:p>
          <a:p>
            <a:pPr lvl="1"/>
            <a:r>
              <a:rPr lang="en-US" altLang="ko-KR" dirty="0" smtClean="0"/>
              <a:t>61.1% approval</a:t>
            </a:r>
          </a:p>
          <a:p>
            <a:pPr lvl="1"/>
            <a:r>
              <a:rPr lang="en-US" altLang="ko-KR" dirty="0" smtClean="0"/>
              <a:t>252 comments: 134 editorial, 118 technical</a:t>
            </a:r>
          </a:p>
          <a:p>
            <a:pPr lvl="1"/>
            <a:r>
              <a:rPr lang="en-US" altLang="ko-KR" dirty="0" smtClean="0"/>
              <a:t>Comments resolution file: </a:t>
            </a:r>
            <a:r>
              <a:rPr lang="en-US" altLang="zh-CN" dirty="0" smtClean="0"/>
              <a:t>21-13-0063-03</a:t>
            </a:r>
          </a:p>
          <a:p>
            <a:pPr lvl="1"/>
            <a:r>
              <a:rPr lang="en-US" altLang="ko-KR" dirty="0" smtClean="0"/>
              <a:t>https://mentor.ieee.org/802.21/dcn/13/21-13-0063-03-0000-lb-comments-and-resolution.xlsx</a:t>
            </a:r>
          </a:p>
          <a:p>
            <a:r>
              <a:rPr lang="en-US" altLang="ko-KR" dirty="0" smtClean="0"/>
              <a:t>LB#6b: WG ballot </a:t>
            </a:r>
            <a:r>
              <a:rPr lang="en-US" altLang="ko-KR" dirty="0" err="1" smtClean="0"/>
              <a:t>recir</a:t>
            </a:r>
            <a:r>
              <a:rPr lang="en-US" altLang="ko-KR" dirty="0" smtClean="0"/>
              <a:t> on: IEEE P802.21c/D03 from April 26 to May 13, 2013</a:t>
            </a:r>
          </a:p>
          <a:p>
            <a:pPr lvl="1"/>
            <a:r>
              <a:rPr lang="en-US" altLang="ko-KR" dirty="0" smtClean="0"/>
              <a:t>76.5% approval</a:t>
            </a:r>
          </a:p>
          <a:p>
            <a:pPr lvl="1"/>
            <a:r>
              <a:rPr lang="en-US" altLang="ko-KR" dirty="0" smtClean="0"/>
              <a:t>143 comments: 82 editorial, 61 technical</a:t>
            </a:r>
          </a:p>
          <a:p>
            <a:pPr lvl="1"/>
            <a:r>
              <a:rPr lang="en-US" altLang="ko-KR" dirty="0" smtClean="0"/>
              <a:t>Comments resolution file: 21-13-0084-03</a:t>
            </a:r>
          </a:p>
          <a:p>
            <a:pPr lvl="1"/>
            <a:r>
              <a:rPr lang="en-US" altLang="ko-KR" dirty="0" smtClean="0"/>
              <a:t>https://mentor.ieee.org/802.21/dcn/13/21-13-0084-03-srho-802-21c-ballot-6b-comments-and-resolution.xlsx</a:t>
            </a:r>
          </a:p>
          <a:p>
            <a:r>
              <a:rPr lang="en-US" altLang="ko-KR" dirty="0" smtClean="0"/>
              <a:t>LB#6c: WG ballot </a:t>
            </a:r>
            <a:r>
              <a:rPr lang="en-US" altLang="ko-KR" dirty="0" err="1" smtClean="0"/>
              <a:t>recir</a:t>
            </a:r>
            <a:r>
              <a:rPr lang="en-US" altLang="ko-KR" dirty="0" smtClean="0"/>
              <a:t> on: IEEE P802.21c/D04 from June 25 to July 10, 2013</a:t>
            </a:r>
          </a:p>
          <a:p>
            <a:pPr lvl="1"/>
            <a:r>
              <a:rPr lang="en-US" altLang="ko-KR" dirty="0" smtClean="0"/>
              <a:t>88.9% approval</a:t>
            </a:r>
          </a:p>
          <a:p>
            <a:pPr lvl="1"/>
            <a:r>
              <a:rPr lang="en-US" altLang="ko-KR" dirty="0" smtClean="0"/>
              <a:t>101 comments: 64 editorial, 37 technical</a:t>
            </a:r>
          </a:p>
          <a:p>
            <a:pPr lvl="1"/>
            <a:r>
              <a:rPr lang="en-US" altLang="ko-KR" dirty="0" smtClean="0"/>
              <a:t>Comments resolution file: 21-13-0117-06; </a:t>
            </a:r>
          </a:p>
          <a:p>
            <a:pPr lvl="1"/>
            <a:r>
              <a:rPr lang="en-US" altLang="ko-KR" dirty="0" smtClean="0"/>
              <a:t>https://</a:t>
            </a:r>
            <a:r>
              <a:rPr lang="en-US" altLang="ko-KR" dirty="0" smtClean="0"/>
              <a:t>mentor.ieee.org/802.21/dcn/13/21-13-0117-06-srho-802-21c-lb6c-comment-resolution.xlsx</a:t>
            </a:r>
          </a:p>
          <a:p>
            <a:pPr lvl="1"/>
            <a:endParaRPr lang="en-US" altLang="ko-KR" dirty="0" smtClean="0"/>
          </a:p>
          <a:p>
            <a:r>
              <a:rPr lang="en-US" altLang="ko-KR" dirty="0" smtClean="0"/>
              <a:t>LB#6d: WG </a:t>
            </a:r>
            <a:r>
              <a:rPr lang="en-US" altLang="ko-KR" dirty="0" smtClean="0"/>
              <a:t>ballot </a:t>
            </a:r>
            <a:r>
              <a:rPr lang="en-US" altLang="ko-KR" dirty="0" err="1" smtClean="0"/>
              <a:t>recir</a:t>
            </a:r>
            <a:r>
              <a:rPr lang="en-US" altLang="ko-KR" dirty="0" smtClean="0"/>
              <a:t> on</a:t>
            </a:r>
            <a:r>
              <a:rPr lang="en-US" altLang="zh-CN" dirty="0" smtClean="0"/>
              <a:t>: IEEE P802.21c/D05 from July 26 to August 10, 2013</a:t>
            </a:r>
          </a:p>
          <a:p>
            <a:pPr lvl="1"/>
            <a:r>
              <a:rPr lang="en-US" altLang="zh-CN" dirty="0" smtClean="0"/>
              <a:t>100% </a:t>
            </a:r>
            <a:r>
              <a:rPr lang="en-US" altLang="zh-CN" dirty="0" smtClean="0"/>
              <a:t>approved.</a:t>
            </a:r>
          </a:p>
          <a:p>
            <a:pPr lvl="1"/>
            <a:r>
              <a:rPr lang="en-US" altLang="ko-KR" dirty="0" smtClean="0"/>
              <a:t>29 comments: 26 editorial, 3 </a:t>
            </a:r>
            <a:r>
              <a:rPr lang="en-US" altLang="ko-KR" dirty="0" smtClean="0"/>
              <a:t>technical</a:t>
            </a:r>
          </a:p>
          <a:p>
            <a:pPr lvl="1"/>
            <a:r>
              <a:rPr lang="en-US" altLang="ko-KR" dirty="0" smtClean="0"/>
              <a:t> Comments resolution file: </a:t>
            </a:r>
            <a:r>
              <a:rPr lang="en-US" altLang="ko-KR" dirty="0" smtClean="0"/>
              <a:t>21-13-0150-01</a:t>
            </a:r>
            <a:endParaRPr lang="en-US" altLang="ko-KR" dirty="0" smtClean="0"/>
          </a:p>
          <a:p>
            <a:pPr lvl="1"/>
            <a:r>
              <a:rPr lang="en-US" altLang="ko-KR" dirty="0" smtClean="0"/>
              <a:t>https://</a:t>
            </a:r>
            <a:r>
              <a:rPr lang="en-US" altLang="ko-KR" dirty="0" smtClean="0"/>
              <a:t>mentor.ieee.org/802.21/dcn/13/21-13-0150-01-srho-802-21c-ballot-6c-comments-and-resolution.xlsx</a:t>
            </a:r>
            <a:endParaRPr lang="en-US" altLang="ko-KR" dirty="0" smtClean="0"/>
          </a:p>
          <a:p>
            <a:r>
              <a:rPr lang="en-US" altLang="ko-KR" dirty="0" smtClean="0"/>
              <a:t>LB#6e: WG </a:t>
            </a:r>
            <a:r>
              <a:rPr lang="en-US" altLang="ko-KR" dirty="0" smtClean="0"/>
              <a:t>ballot </a:t>
            </a:r>
            <a:r>
              <a:rPr lang="en-US" altLang="ko-KR" dirty="0" err="1" smtClean="0"/>
              <a:t>recir</a:t>
            </a:r>
            <a:r>
              <a:rPr lang="en-US" altLang="ko-KR" dirty="0" smtClean="0"/>
              <a:t> on</a:t>
            </a:r>
            <a:r>
              <a:rPr lang="en-US" altLang="zh-CN" dirty="0" smtClean="0"/>
              <a:t>: IEEE P802.21c/D06 from </a:t>
            </a:r>
            <a:r>
              <a:rPr lang="en-US" altLang="zh-CN" dirty="0" smtClean="0"/>
              <a:t>August 16 </a:t>
            </a:r>
            <a:r>
              <a:rPr lang="en-US" altLang="zh-CN" dirty="0" smtClean="0"/>
              <a:t>to August </a:t>
            </a:r>
            <a:r>
              <a:rPr lang="en-US" altLang="zh-CN" dirty="0" smtClean="0"/>
              <a:t>31, </a:t>
            </a:r>
            <a:r>
              <a:rPr lang="en-US" altLang="zh-CN" dirty="0" smtClean="0"/>
              <a:t>2013</a:t>
            </a:r>
          </a:p>
          <a:p>
            <a:pPr lvl="1"/>
            <a:r>
              <a:rPr lang="en-US" altLang="zh-CN" dirty="0" smtClean="0"/>
              <a:t>100% approved.</a:t>
            </a:r>
          </a:p>
          <a:p>
            <a:pPr lvl="1"/>
            <a:endParaRPr lang="en-US" altLang="ko-KR" dirty="0" smtClean="0"/>
          </a:p>
          <a:p>
            <a:pPr lvl="1"/>
            <a:endParaRPr lang="en-US" altLang="ko-KR" dirty="0" smtClean="0"/>
          </a:p>
          <a:p>
            <a:endParaRPr lang="ko-KR" alt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Oct 22 </a:t>
            </a:r>
            <a:r>
              <a:rPr lang="en-US" altLang="zh-CN" dirty="0" smtClean="0"/>
              <a:t>Tuesday</a:t>
            </a:r>
            <a:r>
              <a:rPr lang="en-US" altLang="ko-KR" dirty="0" smtClean="0"/>
              <a:t> 9:30AM ET</a:t>
            </a:r>
          </a:p>
          <a:p>
            <a:pPr lvl="1">
              <a:spcBef>
                <a:spcPts val="600"/>
              </a:spcBef>
            </a:pPr>
            <a:r>
              <a:rPr lang="en-US" altLang="zh-CN" dirty="0" smtClean="0"/>
              <a:t>Evening </a:t>
            </a:r>
            <a:r>
              <a:rPr lang="en-US" altLang="zh-CN" dirty="0"/>
              <a:t>in </a:t>
            </a:r>
            <a:r>
              <a:rPr lang="en-US" altLang="zh-CN" dirty="0" smtClean="0"/>
              <a:t>Asia</a:t>
            </a:r>
            <a:r>
              <a:rPr lang="it-IT" altLang="zh-CN" dirty="0"/>
              <a:t>, PM in Europe, 6:30 in California</a:t>
            </a:r>
            <a:endParaRPr lang="en-US" altLang="zh-CN" dirty="0" smtClean="0"/>
          </a:p>
          <a:p>
            <a:pPr>
              <a:spcBef>
                <a:spcPts val="600"/>
              </a:spcBef>
            </a:pPr>
            <a:r>
              <a:rPr lang="en-US" altLang="zh-CN" dirty="0" smtClean="0"/>
              <a:t>Oct 29 Tuesday</a:t>
            </a:r>
            <a:r>
              <a:rPr lang="en-US" altLang="ko-KR" dirty="0" smtClean="0"/>
              <a:t> </a:t>
            </a:r>
            <a:r>
              <a:rPr lang="en-US" altLang="ko-KR" dirty="0"/>
              <a:t>8PM </a:t>
            </a:r>
            <a:r>
              <a:rPr lang="en-US" altLang="ko-KR" dirty="0" smtClean="0"/>
              <a:t>ET</a:t>
            </a:r>
          </a:p>
          <a:p>
            <a:pPr lvl="1">
              <a:spcBef>
                <a:spcPts val="600"/>
              </a:spcBef>
            </a:pPr>
            <a:r>
              <a:rPr lang="en-US" altLang="zh-CN" dirty="0" smtClean="0"/>
              <a:t>evening in </a:t>
            </a:r>
            <a:r>
              <a:rPr lang="en-US" altLang="zh-CN" dirty="0" smtClean="0"/>
              <a:t>Asia</a:t>
            </a:r>
            <a:endParaRPr lang="en-US" altLang="zh-CN"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36143</TotalTime>
  <Words>1571</Words>
  <Application>Microsoft Office PowerPoint</Application>
  <PresentationFormat>On-screen Show (4:3)</PresentationFormat>
  <Paragraphs>187</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 (19)</vt:lpstr>
      <vt:lpstr>Agenda for this week</vt:lpstr>
      <vt:lpstr>WG Ballot #6 summary</vt:lpstr>
      <vt:lpstr>Teleconference (Tentative)</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1101</cp:revision>
  <cp:lastPrinted>2000-04-10T21:29:30Z</cp:lastPrinted>
  <dcterms:created xsi:type="dcterms:W3CDTF">2000-03-13T21:22:56Z</dcterms:created>
  <dcterms:modified xsi:type="dcterms:W3CDTF">2013-09-17T03:15:35Z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(3)qYCh+tL5rbRJEZxC7hiSTuSogP2fU5kt648qhQUJ8M4tVxpbSQ9e0ha83VTfIeHA+sgMl8GKhcBcH5WVKM34+ll8+myKttxHuj0irJHVuxH1BRiEvUOjDluuKT+LojjgLa419nMafJSqsFJP93H/maNOuioyYuZWXDAxyY5304Y4D2zl8Q/6dxmLmR57iwNUUHx2/a70mxRh7YP8BObsJuxBz4DpNaskXtRqizQ9tQRz9HbI</vt:lpwstr>
  </property>
  <property fmtid="{D5CDD505-2E9C-101B-9397-08002B2CF9AE}" pid="4" name="_ms_pID_7253431">
    <vt:lpwstr>h4e1E3moKc7xFqtnA2TeEmnrgPPOwEQ/Ce6tmKAoVeaiqs9K4AfCeGByQ2FsrpON5UHqtOAtDs0A0KGhmv/Lnq6AaR02RDLYiwxIUYDnCW9LrzxVRpllvDMP3h5jbG1ecnJcOUqysWnvtNyK6L7BqIm6W6ZfwxT2xg0Q1TDS8BUiEwW4NGKglVn4q1YxPUNkFQ/Q7aWGEPFIxawrxpAuGhMMejnHHlWr7iJcBi1Vb9Rbj+AO</vt:lpwstr>
  </property>
  <property fmtid="{D5CDD505-2E9C-101B-9397-08002B2CF9AE}" pid="5" name="_ms_pID_7253432">
    <vt:lpwstr>H/7Oknu8I6AHKLi4KJV2gagIk9qAKkt96i+y6homXENRz2RljAesDSKaPboTriOyM+0w6eqhrrSoHH1AVRJo7rZMjn/B8T48z/sf8QPQu6+LC29ZRIPHqbu/FzawW9WseVW//ZSpb7pXqVKSgtrsuZ+XKPaQaFcRzzei8a3eqFp8K2wDOjxgqA==</vt:lpwstr>
  </property>
</Properties>
</file>