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62" r:id="rId2"/>
  </p:sldMasterIdLst>
  <p:notesMasterIdLst>
    <p:notesMasterId r:id="rId11"/>
  </p:notesMasterIdLst>
  <p:sldIdLst>
    <p:sldId id="331" r:id="rId3"/>
    <p:sldId id="332" r:id="rId4"/>
    <p:sldId id="424" r:id="rId5"/>
    <p:sldId id="431" r:id="rId6"/>
    <p:sldId id="430" r:id="rId7"/>
    <p:sldId id="433" r:id="rId8"/>
    <p:sldId id="434" r:id="rId9"/>
    <p:sldId id="432" r:id="rId10"/>
  </p:sldIdLst>
  <p:sldSz cx="9144000" cy="6858000" type="screen4x3"/>
  <p:notesSz cx="6797675" cy="9928225"/>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5pPr>
    <a:lvl6pPr marL="2286000" algn="l" defTabSz="914400" rtl="0" eaLnBrk="1" latinLnBrk="1" hangingPunct="1">
      <a:defRPr sz="2400" kern="1200">
        <a:solidFill>
          <a:schemeClr val="tx1"/>
        </a:solidFill>
        <a:latin typeface="Times New Roman" pitchFamily="18" charset="0"/>
        <a:ea typeface="ＭＳ Ｐゴシック" pitchFamily="34" charset="-128"/>
        <a:cs typeface="+mn-cs"/>
      </a:defRPr>
    </a:lvl6pPr>
    <a:lvl7pPr marL="2743200" algn="l" defTabSz="914400" rtl="0" eaLnBrk="1" latinLnBrk="1" hangingPunct="1">
      <a:defRPr sz="2400" kern="1200">
        <a:solidFill>
          <a:schemeClr val="tx1"/>
        </a:solidFill>
        <a:latin typeface="Times New Roman" pitchFamily="18" charset="0"/>
        <a:ea typeface="ＭＳ Ｐゴシック" pitchFamily="34" charset="-128"/>
        <a:cs typeface="+mn-cs"/>
      </a:defRPr>
    </a:lvl7pPr>
    <a:lvl8pPr marL="3200400" algn="l" defTabSz="914400" rtl="0" eaLnBrk="1" latinLnBrk="1" hangingPunct="1">
      <a:defRPr sz="2400" kern="1200">
        <a:solidFill>
          <a:schemeClr val="tx1"/>
        </a:solidFill>
        <a:latin typeface="Times New Roman" pitchFamily="18" charset="0"/>
        <a:ea typeface="ＭＳ Ｐゴシック" pitchFamily="34" charset="-128"/>
        <a:cs typeface="+mn-cs"/>
      </a:defRPr>
    </a:lvl8pPr>
    <a:lvl9pPr marL="3657600" algn="l" defTabSz="914400" rtl="0" eaLnBrk="1" latinLnBrk="1" hangingPunct="1">
      <a:defRPr sz="2400" kern="1200">
        <a:solidFill>
          <a:schemeClr val="tx1"/>
        </a:solidFill>
        <a:latin typeface="Times New Roman" pitchFamily="18" charset="0"/>
        <a:ea typeface="ＭＳ Ｐゴシック" pitchFamily="34" charset="-128"/>
        <a:cs typeface="+mn-cs"/>
      </a:defRPr>
    </a:lvl9pPr>
  </p:defaultTextStyle>
  <p:extLst>
    <p:ext uri="{521415D9-36F7-43E2-AB2F-B90AF26B5E84}">
      <p14:sectionLst xmlns:p14="http://schemas.microsoft.com/office/powerpoint/2010/main">
        <p14:section name="Default Section" id="{03F361F3-6B89-4BBF-80D8-E11EEF8F6022}">
          <p14:sldIdLst>
            <p14:sldId id="331"/>
          </p14:sldIdLst>
        </p14:section>
        <p14:section name="Untitled Section" id="{D0F4AEEF-8764-48D8-B53D-CD397DD00606}">
          <p14:sldIdLst>
            <p14:sldId id="332"/>
            <p14:sldId id="424"/>
            <p14:sldId id="431"/>
            <p14:sldId id="430"/>
            <p14:sldId id="433"/>
            <p14:sldId id="434"/>
            <p14:sldId id="43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0000"/>
    <a:srgbClr val="CC0000"/>
    <a:srgbClr val="66FF99"/>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9" autoAdjust="0"/>
    <p:restoredTop sz="86495" autoAdjust="0"/>
  </p:normalViewPr>
  <p:slideViewPr>
    <p:cSldViewPr>
      <p:cViewPr>
        <p:scale>
          <a:sx n="70" d="100"/>
          <a:sy n="70" d="100"/>
        </p:scale>
        <p:origin x="-468" y="564"/>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50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ltLang="ja-JP"/>
          </a:p>
        </p:txBody>
      </p:sp>
      <p:sp>
        <p:nvSpPr>
          <p:cNvPr id="512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ltLang="ja-JP"/>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ltLang="ja-JP"/>
          </a:p>
        </p:txBody>
      </p:sp>
      <p:sp>
        <p:nvSpPr>
          <p:cNvPr id="5127"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00EBFAD7-C6BC-4D4D-8EFD-99092A4245B2}" type="slidenum">
              <a:rPr lang="ja-JP" altLang="en-US"/>
              <a:pPr>
                <a:defRPr/>
              </a:pPr>
              <a:t>‹#›</a:t>
            </a:fld>
            <a:endParaRPr lang="en-US" altLang="ja-JP"/>
          </a:p>
        </p:txBody>
      </p:sp>
    </p:spTree>
    <p:extLst>
      <p:ext uri="{BB962C8B-B14F-4D97-AF65-F5344CB8AC3E}">
        <p14:creationId xmlns:p14="http://schemas.microsoft.com/office/powerpoint/2010/main" val="26674751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C2108317-E321-4A18-B2C1-74A62B3629FC}" type="slidenum">
              <a:rPr lang="ja-JP" altLang="en-US" smtClean="0"/>
              <a:pPr/>
              <a:t>1</a:t>
            </a:fld>
            <a:endParaRPr lang="en-US" altLang="ja-JP" smtClean="0"/>
          </a:p>
        </p:txBody>
      </p:sp>
      <p:sp>
        <p:nvSpPr>
          <p:cNvPr id="14339" name="Rectangle 2"/>
          <p:cNvSpPr>
            <a:spLocks noGrp="1" noRot="1" noChangeAspect="1" noChangeArrowheads="1" noTextEdit="1"/>
          </p:cNvSpPr>
          <p:nvPr>
            <p:ph type="sldImg"/>
          </p:nvPr>
        </p:nvSpPr>
        <p:spPr>
          <a:xfrm>
            <a:off x="1081088" y="863600"/>
            <a:ext cx="4637087" cy="3478213"/>
          </a:xfrm>
          <a:ln/>
        </p:spPr>
      </p:sp>
      <p:sp>
        <p:nvSpPr>
          <p:cNvPr id="14340"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C489B539-9D90-451A-8FD1-644573DF3F43}" type="slidenum">
              <a:rPr lang="ja-JP" altLang="en-US" smtClean="0"/>
              <a:pPr/>
              <a:t>2</a:t>
            </a:fld>
            <a:endParaRPr lang="en-US" altLang="ja-JP" smtClean="0"/>
          </a:p>
        </p:txBody>
      </p:sp>
      <p:sp>
        <p:nvSpPr>
          <p:cNvPr id="15363" name="Rectangle 2"/>
          <p:cNvSpPr>
            <a:spLocks noGrp="1" noRot="1" noChangeAspect="1" noChangeArrowheads="1" noTextEdit="1"/>
          </p:cNvSpPr>
          <p:nvPr>
            <p:ph type="sldImg"/>
          </p:nvPr>
        </p:nvSpPr>
        <p:spPr>
          <a:xfrm>
            <a:off x="1081088" y="863600"/>
            <a:ext cx="4637087" cy="3478213"/>
          </a:xfrm>
          <a:ln/>
        </p:spPr>
      </p:sp>
      <p:sp>
        <p:nvSpPr>
          <p:cNvPr id="15364"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0EBFAD7-C6BC-4D4D-8EFD-99092A4245B2}" type="slidenum">
              <a:rPr lang="ja-JP" altLang="en-US" smtClean="0"/>
              <a:pPr>
                <a:defRPr/>
              </a:pPr>
              <a:t>3</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0EBFAD7-C6BC-4D4D-8EFD-99092A4245B2}" type="slidenum">
              <a:rPr lang="ja-JP" altLang="en-US" smtClean="0"/>
              <a:pPr>
                <a:defRPr/>
              </a:pPr>
              <a:t>4</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0EBFAD7-C6BC-4D4D-8EFD-99092A4245B2}" type="slidenum">
              <a:rPr lang="ja-JP" altLang="en-US" smtClean="0"/>
              <a:pPr>
                <a:defRPr/>
              </a:pPr>
              <a:t>5</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0EBFAD7-C6BC-4D4D-8EFD-99092A4245B2}" type="slidenum">
              <a:rPr lang="ja-JP" altLang="en-US" smtClean="0"/>
              <a:pPr>
                <a:defRPr/>
              </a:pPr>
              <a:t>6</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0EBFAD7-C6BC-4D4D-8EFD-99092A4245B2}" type="slidenum">
              <a:rPr lang="ja-JP" altLang="en-US" smtClean="0"/>
              <a:pPr>
                <a:defRPr/>
              </a:pPr>
              <a:t>7</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0EBFAD7-C6BC-4D4D-8EFD-99092A4245B2}" type="slidenum">
              <a:rPr lang="ja-JP" altLang="en-US" smtClean="0"/>
              <a:pPr>
                <a:defRPr/>
              </a:pPr>
              <a:t>8</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xfrm>
            <a:off x="395536" y="6400800"/>
            <a:ext cx="1670720" cy="457200"/>
          </a:xfrm>
          <a:ln/>
        </p:spPr>
        <p:txBody>
          <a:bodyPr/>
          <a:lstStyle>
            <a:lvl1pPr>
              <a:defRPr/>
            </a:lvl1pPr>
          </a:lstStyle>
          <a:p>
            <a:pPr>
              <a:defRPr/>
            </a:pPr>
            <a:r>
              <a:rPr lang="en-US" smtClean="0"/>
              <a:t>21-13-0173-00-SAUC WMDG Use Case Proposal</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48823C9-B5B9-4558-8D57-6F2367C515D0}" type="slidenum">
              <a:rPr lang="en-US" altLang="ja-JP"/>
              <a:pPr>
                <a:defRPr/>
              </a:pPr>
              <a:t>‹#›</a:t>
            </a:fld>
            <a:endParaRPr lang="en-US" altLang="ja-JP"/>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21-13-0173-00-SAUC WMDG Use Case Proposal</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6780F08-52E7-46B3-80E7-2B7EF2B75CCB}" type="slidenum">
              <a:rPr lang="en-US" altLang="ja-JP"/>
              <a:pPr>
                <a:defRPr/>
              </a:pPr>
              <a:t>‹#›</a:t>
            </a:fld>
            <a:endParaRPr lang="en-US" altLang="ja-JP"/>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21-13-0173-00-SAUC WMDG Use Case Proposal</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6031FB8-7709-4512-BBD4-63F66CDF309A}" type="slidenum">
              <a:rPr lang="en-US" altLang="ja-JP"/>
              <a:pPr>
                <a:defRPr/>
              </a:pPr>
              <a:t>‹#›</a:t>
            </a:fld>
            <a:endParaRPr lang="en-US" altLang="ja-JP"/>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21-13-0173-00-SAUC WMDG Use Case Proposal</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4230626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21-13-0173-00-SAUC WMDG Use Case Proposal</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4048438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21-13-0173-00-SAUC WMDG Use Case Proposal</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630604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21-13-0173-00-SAUC WMDG Use Case Proposal</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1267093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21-13-0173-00-SAUC WMDG Use Case Proposal</a:t>
            </a:r>
            <a:endParaRPr lang="en-US"/>
          </a:p>
        </p:txBody>
      </p:sp>
      <p:sp>
        <p:nvSpPr>
          <p:cNvPr id="9" name="Slide Number Placeholder 8"/>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36183536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21-13-0173-00-SAUC WMDG Use Case Proposal</a:t>
            </a:r>
            <a:endParaRPr lang="en-US"/>
          </a:p>
        </p:txBody>
      </p:sp>
      <p:sp>
        <p:nvSpPr>
          <p:cNvPr id="5" name="Slide Number Placeholder 4"/>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36870150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21-13-0173-00-SAUC WMDG Use Case Proposal</a:t>
            </a:r>
            <a:endParaRPr lang="en-US"/>
          </a:p>
        </p:txBody>
      </p:sp>
      <p:sp>
        <p:nvSpPr>
          <p:cNvPr id="4" name="Slide Number Placeholder 3"/>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14150486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21-13-0173-00-SAUC WMDG Use Case Proposal</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240244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marL="666750" indent="-195263">
              <a:buFont typeface="Wingdings" pitchFamily="2" charset="2"/>
              <a:buChar char="Ø"/>
              <a:defRPr/>
            </a:lvl2pPr>
            <a:lvl3pPr marL="1147763" indent="-195263">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xfrm>
            <a:off x="395536" y="6377869"/>
            <a:ext cx="2304256" cy="480131"/>
          </a:xfrm>
          <a:ln/>
        </p:spPr>
        <p:txBody>
          <a:bodyPr/>
          <a:lstStyle>
            <a:lvl1pPr>
              <a:defRPr/>
            </a:lvl1pPr>
          </a:lstStyle>
          <a:p>
            <a:pPr>
              <a:defRPr/>
            </a:pPr>
            <a:r>
              <a:rPr lang="en-US" smtClean="0"/>
              <a:t>21-13-0173-00-SAUC WMDG Use Case Proposal</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58759753-D939-4166-844A-5788E071E3D0}" type="slidenum">
              <a:rPr lang="en-US" altLang="ja-JP"/>
              <a:pPr>
                <a:defRPr/>
              </a:pPr>
              <a:t>‹#›</a:t>
            </a:fld>
            <a:endParaRPr lang="en-US" altLang="ja-JP"/>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21-13-0173-00-SAUC WMDG Use Case Proposal</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5719379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21-13-0173-00-SAUC WMDG Use Case Proposal</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33089179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21-13-0173-00-SAUC WMDG Use Case Proposal</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195153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21-13-0173-00-SAUC WMDG Use Case Proposal</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8D8E898-F2A8-4899-98CB-6B7568149E6F}" type="slidenum">
              <a:rPr lang="en-US" altLang="ja-JP"/>
              <a:pPr>
                <a:defRPr/>
              </a:pPr>
              <a:t>‹#›</a:t>
            </a:fld>
            <a:endParaRPr lang="en-US" altLang="ja-JP"/>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21-13-0173-00-SAUC WMDG Use Case Proposal</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44B797C4-8DFC-4169-B69F-704B806B9DD5}" type="slidenum">
              <a:rPr lang="en-US" altLang="ja-JP"/>
              <a:pPr>
                <a:defRPr/>
              </a:pPr>
              <a:t>‹#›</a:t>
            </a:fld>
            <a:endParaRPr lang="en-US" altLang="ja-JP"/>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smtClean="0"/>
              <a:t>21-13-0173-00-SAUC WMDG Use Case Proposal</a:t>
            </a: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BC65A2E4-0303-4DEF-BFB9-D5EE2365CD93}" type="slidenum">
              <a:rPr lang="en-US" altLang="ja-JP"/>
              <a:pPr>
                <a:defRPr/>
              </a:pPr>
              <a:t>‹#›</a:t>
            </a:fld>
            <a:endParaRPr lang="en-US" altLang="ja-JP"/>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smtClean="0"/>
              <a:t>21-13-0173-00-SAUC WMDG Use Case Proposal</a:t>
            </a: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E2EC2C41-D403-46C3-A00A-FC4ACCAC7621}" type="slidenum">
              <a:rPr lang="en-US" altLang="ja-JP"/>
              <a:pPr>
                <a:defRPr/>
              </a:pPr>
              <a:t>‹#›</a:t>
            </a:fld>
            <a:endParaRPr lang="en-US" altLang="ja-JP"/>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smtClean="0"/>
              <a:t>21-13-0173-00-SAUC WMDG Use Case Proposal</a:t>
            </a: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1A79F39E-DBD4-4376-BCA9-E658173B428E}" type="slidenum">
              <a:rPr lang="en-US" altLang="ja-JP"/>
              <a:pPr>
                <a:defRPr/>
              </a:pPr>
              <a:t>‹#›</a:t>
            </a:fld>
            <a:endParaRPr lang="en-US" altLang="ja-JP"/>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21-13-0173-00-SAUC WMDG Use Case Proposal</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E682115B-9F49-4AD0-9CB2-5AC1260E7FDE}" type="slidenum">
              <a:rPr lang="en-US" altLang="ja-JP"/>
              <a:pPr>
                <a:defRPr/>
              </a:pPr>
              <a:t>‹#›</a:t>
            </a:fld>
            <a:endParaRPr lang="en-US" altLang="ja-JP"/>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21-13-0173-00-SAUC WMDG Use Case Proposal</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BDC7A787-6723-4C4B-8057-0408DC7296D2}" type="slidenum">
              <a:rPr lang="en-US" altLang="ja-JP"/>
              <a:pPr>
                <a:defRPr/>
              </a:pPr>
              <a:t>‹#›</a:t>
            </a:fld>
            <a:endParaRPr lang="en-US" altLang="ja-JP"/>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2051"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318792" cy="4801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a:defRPr/>
            </a:pPr>
            <a:r>
              <a:rPr lang="en-US" smtClean="0"/>
              <a:t>21-13-0173-00-SAUC WMDG Use Case Proposal</a:t>
            </a:r>
            <a:endParaRPr lang="en-US" dirty="0"/>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pitchFamily="18" charset="0"/>
              </a:defRPr>
            </a:lvl1pPr>
          </a:lstStyle>
          <a:p>
            <a:pPr>
              <a:defRPr/>
            </a:pPr>
            <a:fld id="{461CBDE0-E5CD-4D32-A906-77B064F84595}" type="slidenum">
              <a:rPr lang="en-US" altLang="ja-JP"/>
              <a:pPr>
                <a:defRPr/>
              </a:pPr>
              <a:t>‹#›</a:t>
            </a:fld>
            <a:endParaRPr lang="en-US" altLang="ja-JP"/>
          </a:p>
        </p:txBody>
      </p:sp>
      <p:pic>
        <p:nvPicPr>
          <p:cNvPr id="2054" name="Picture 6"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2055" name="Picture 7"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pitchFamily="34" charset="-128"/>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pitchFamily="34" charset="-128"/>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21-13-0173-00-SAUC WMDG Use Case Proposal</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4810E-AF68-4123-A969-B8796AE299C0}" type="slidenum">
              <a:rPr lang="en-US" smtClean="0"/>
              <a:t>‹#›</a:t>
            </a:fld>
            <a:endParaRPr lang="en-US"/>
          </a:p>
        </p:txBody>
      </p:sp>
    </p:spTree>
    <p:extLst>
      <p:ext uri="{BB962C8B-B14F-4D97-AF65-F5344CB8AC3E}">
        <p14:creationId xmlns:p14="http://schemas.microsoft.com/office/powerpoint/2010/main" val="309883475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opennetworking.org/about/onf-overview"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idx="1"/>
          </p:nvPr>
        </p:nvSpPr>
        <p:spPr>
          <a:xfrm>
            <a:off x="422275" y="1125538"/>
            <a:ext cx="8299450" cy="5181600"/>
          </a:xfrm>
          <a:solidFill>
            <a:srgbClr val="66CCFF"/>
          </a:solidFill>
        </p:spPr>
        <p:txBody>
          <a:bodyPr/>
          <a:lstStyle/>
          <a:p>
            <a:pPr eaLnBrk="1" hangingPunct="1">
              <a:buClr>
                <a:srgbClr val="FAFD00"/>
              </a:buClr>
              <a:buFontTx/>
              <a:buNone/>
            </a:pPr>
            <a:r>
              <a:rPr lang="en-US" altLang="ja-JP" b="1" dirty="0" smtClean="0">
                <a:latin typeface="Times New Roman" pitchFamily="18" charset="0"/>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cs typeface="Times New Roman" pitchFamily="18" charset="0"/>
              </a:rPr>
              <a:t>DCN: </a:t>
            </a:r>
            <a:r>
              <a:rPr lang="en-US" dirty="0" smtClean="0"/>
              <a:t>21-13-0173-00-SAUC</a:t>
            </a:r>
            <a:r>
              <a:rPr lang="en-US" altLang="ja-JP" dirty="0" smtClean="0">
                <a:latin typeface="Times New Roman" pitchFamily="18" charset="0"/>
                <a:cs typeface="Times New Roman" pitchFamily="18" charset="0"/>
              </a:rPr>
              <a:t>-WMDG-UseCase</a:t>
            </a:r>
          </a:p>
          <a:p>
            <a:pPr eaLnBrk="1" hangingPunct="1">
              <a:buClr>
                <a:srgbClr val="FAFD00"/>
              </a:buClr>
              <a:buFontTx/>
              <a:buNone/>
            </a:pPr>
            <a:r>
              <a:rPr lang="en-US" altLang="ja-JP" dirty="0" smtClean="0">
                <a:latin typeface="Times New Roman" pitchFamily="18" charset="0"/>
                <a:cs typeface="Times New Roman" pitchFamily="18" charset="0"/>
              </a:rPr>
              <a:t>Title:</a:t>
            </a:r>
            <a:r>
              <a:rPr lang="en-US" altLang="ja-JP" b="1" dirty="0" smtClean="0">
                <a:latin typeface="Times New Roman" pitchFamily="18" charset="0"/>
                <a:cs typeface="Times New Roman" pitchFamily="18" charset="0"/>
              </a:rPr>
              <a:t> ONF Wireless &amp; Mobility Use Case Proposal</a:t>
            </a:r>
          </a:p>
          <a:p>
            <a:pPr eaLnBrk="1" hangingPunct="1">
              <a:buClr>
                <a:srgbClr val="FAFD00"/>
              </a:buClr>
              <a:buFontTx/>
              <a:buNone/>
            </a:pPr>
            <a:r>
              <a:rPr lang="en-US" altLang="ja-JP" dirty="0" smtClean="0">
                <a:latin typeface="Times New Roman" pitchFamily="18" charset="0"/>
                <a:cs typeface="Times New Roman" pitchFamily="18" charset="0"/>
              </a:rPr>
              <a:t>Date Submitted:</a:t>
            </a:r>
            <a:r>
              <a:rPr lang="ja-JP" altLang="en-US" dirty="0" smtClean="0">
                <a:latin typeface="Times New Roman" pitchFamily="18" charset="0"/>
                <a:cs typeface="Times New Roman" pitchFamily="18" charset="0"/>
              </a:rPr>
              <a:t> </a:t>
            </a:r>
            <a:r>
              <a:rPr lang="en-US" altLang="ja-JP" dirty="0" smtClean="0">
                <a:latin typeface="Times New Roman" pitchFamily="18" charset="0"/>
                <a:cs typeface="Times New Roman" pitchFamily="18" charset="0"/>
              </a:rPr>
              <a:t>September 17</a:t>
            </a:r>
            <a:r>
              <a:rPr lang="en-US" altLang="ja-JP" baseline="30000" dirty="0" smtClean="0">
                <a:latin typeface="Times New Roman" pitchFamily="18" charset="0"/>
                <a:cs typeface="Times New Roman" pitchFamily="18" charset="0"/>
              </a:rPr>
              <a:t>th</a:t>
            </a:r>
            <a:r>
              <a:rPr lang="en-US" altLang="ja-JP" dirty="0" smtClean="0">
                <a:latin typeface="Times New Roman" pitchFamily="18" charset="0"/>
                <a:cs typeface="Times New Roman" pitchFamily="18" charset="0"/>
              </a:rPr>
              <a:t> 2013</a:t>
            </a:r>
          </a:p>
          <a:p>
            <a:pPr eaLnBrk="1" hangingPunct="1">
              <a:buClr>
                <a:srgbClr val="FAFD00"/>
              </a:buClr>
              <a:buFontTx/>
              <a:buNone/>
            </a:pPr>
            <a:r>
              <a:rPr lang="en-US" altLang="ja-JP" dirty="0" smtClean="0">
                <a:latin typeface="Times New Roman" pitchFamily="18" charset="0"/>
                <a:cs typeface="Times New Roman" pitchFamily="18" charset="0"/>
              </a:rPr>
              <a:t>To be presented at IEEE 802.21.1 TG, Nanjing Wireless Interim</a:t>
            </a:r>
          </a:p>
          <a:p>
            <a:pPr eaLnBrk="1" hangingPunct="1">
              <a:buClr>
                <a:srgbClr val="FAFD00"/>
              </a:buClr>
              <a:buFontTx/>
              <a:buNone/>
            </a:pPr>
            <a:r>
              <a:rPr lang="en-US" altLang="ja-JP" dirty="0" smtClean="0">
                <a:latin typeface="Times New Roman" pitchFamily="18" charset="0"/>
                <a:cs typeface="Times New Roman" pitchFamily="18" charset="0"/>
              </a:rPr>
              <a:t>Authors or Source(s): Charlie Perkins</a:t>
            </a:r>
          </a:p>
          <a:p>
            <a:pPr eaLnBrk="1" hangingPunct="1">
              <a:buClr>
                <a:srgbClr val="FAFD00"/>
              </a:buClr>
              <a:buFontTx/>
              <a:buNone/>
            </a:pPr>
            <a:r>
              <a:rPr lang="en-US" altLang="ja-JP" dirty="0" smtClean="0">
                <a:latin typeface="Times New Roman" pitchFamily="18" charset="0"/>
                <a:cs typeface="Times New Roman" pitchFamily="18" charset="0"/>
              </a:rPr>
              <a:t>Abstract: This contribution proposes an project for the 802.21.1 task group to create a use case for consideration in the Wireless &amp; Mobility Discussion Group of the ONF</a:t>
            </a:r>
          </a:p>
        </p:txBody>
      </p:sp>
      <p:sp>
        <p:nvSpPr>
          <p:cNvPr id="3075" name="Slide Number Placeholder 4"/>
          <p:cNvSpPr>
            <a:spLocks noGrp="1"/>
          </p:cNvSpPr>
          <p:nvPr>
            <p:ph type="sldNum" sz="quarter" idx="11"/>
          </p:nvPr>
        </p:nvSpPr>
        <p:spPr>
          <a:noFill/>
        </p:spPr>
        <p:txBody>
          <a:bodyPr/>
          <a:lstStyle/>
          <a:p>
            <a:fld id="{6895CF1A-A40E-40A8-803F-5F6053B23270}" type="slidenum">
              <a:rPr lang="en-US" altLang="ja-JP" smtClean="0">
                <a:latin typeface="Times" charset="0"/>
              </a:rPr>
              <a:pPr/>
              <a:t>1</a:t>
            </a:fld>
            <a:endParaRPr lang="en-US" altLang="ja-JP" smtClean="0">
              <a:latin typeface="Times" charset="0"/>
            </a:endParaRPr>
          </a:p>
        </p:txBody>
      </p:sp>
      <p:sp>
        <p:nvSpPr>
          <p:cNvPr id="4" name="Footer Placeholder 3"/>
          <p:cNvSpPr>
            <a:spLocks noGrp="1"/>
          </p:cNvSpPr>
          <p:nvPr>
            <p:ph type="ftr" sz="quarter" idx="10"/>
          </p:nvPr>
        </p:nvSpPr>
        <p:spPr/>
        <p:txBody>
          <a:bodyPr/>
          <a:lstStyle/>
          <a:p>
            <a:pPr>
              <a:defRPr/>
            </a:pPr>
            <a:r>
              <a:rPr lang="en-US" dirty="0" smtClean="0"/>
              <a:t>21-13-0173-00-SAUC WMDG Use Case Proposal</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p:spPr>
        <p:txBody>
          <a:bodyPr/>
          <a:lstStyle/>
          <a:p>
            <a:fld id="{F6F74825-E4B4-4F84-9005-C1707A594781}" type="slidenum">
              <a:rPr lang="en-US" altLang="ja-JP" smtClean="0">
                <a:latin typeface="Times" charset="0"/>
              </a:rPr>
              <a:pPr/>
              <a:t>2</a:t>
            </a:fld>
            <a:endParaRPr lang="en-US" altLang="ja-JP" smtClean="0">
              <a:latin typeface="Times" charset="0"/>
            </a:endParaRPr>
          </a:p>
        </p:txBody>
      </p:sp>
      <p:sp>
        <p:nvSpPr>
          <p:cNvPr id="4099"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b="1">
                <a:cs typeface="Times New Roman" pitchFamily="18" charset="0"/>
              </a:rPr>
              <a:t>IEEE 802.21 presentation release statements</a:t>
            </a:r>
            <a:endParaRPr lang="en-US" altLang="ja-JP">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cs typeface="Times New Roman" pitchFamily="18" charset="0"/>
              </a:rPr>
              <a:t>The contributor is familiar with IEEE patent policy, as stated in </a:t>
            </a:r>
            <a:r>
              <a:rPr lang="en-US" altLang="ja-JP" sz="1600">
                <a:cs typeface="Times New Roman" pitchFamily="18" charset="0"/>
                <a:hlinkClick r:id="rId3"/>
              </a:rPr>
              <a:t>Section 6 of the IEEE-SA Standards Board bylaws</a:t>
            </a:r>
            <a:r>
              <a:rPr lang="en-US" altLang="ja-JP" sz="1600">
                <a:solidFill>
                  <a:srgbClr val="000099"/>
                </a:solidFill>
                <a:cs typeface="Times New Roman" pitchFamily="18" charset="0"/>
              </a:rPr>
              <a:t> </a:t>
            </a:r>
            <a:r>
              <a:rPr lang="en-US" altLang="ja-JP" sz="1600">
                <a:cs typeface="Times New Roman" pitchFamily="18" charset="0"/>
              </a:rPr>
              <a:t>&lt;</a:t>
            </a:r>
            <a:r>
              <a:rPr lang="en-US" altLang="ja-JP" sz="1600">
                <a:cs typeface="Times New Roman" pitchFamily="18" charset="0"/>
                <a:hlinkClick r:id="rId4"/>
              </a:rPr>
              <a:t>http://standards.ieee.org/guides/bylaws/sect6-7.html#6</a:t>
            </a:r>
            <a:r>
              <a:rPr lang="en-US" altLang="ja-JP" sz="1600">
                <a:cs typeface="Times New Roman" pitchFamily="18" charset="0"/>
              </a:rPr>
              <a:t>&gt; and in </a:t>
            </a:r>
            <a:r>
              <a:rPr lang="en-US" altLang="ja-JP" sz="1600" i="1">
                <a:cs typeface="Times New Roman" pitchFamily="18" charset="0"/>
              </a:rPr>
              <a:t>Understanding Patent Issues During IEEE Standards Development</a:t>
            </a:r>
            <a:r>
              <a:rPr lang="en-US" altLang="ja-JP" sz="1600">
                <a:cs typeface="Times New Roman" pitchFamily="18" charset="0"/>
              </a:rPr>
              <a:t> </a:t>
            </a:r>
            <a:r>
              <a:rPr lang="en-US" altLang="ja-JP" sz="1600">
                <a:cs typeface="Times New Roman" pitchFamily="18" charset="0"/>
                <a:hlinkClick r:id="rId5"/>
              </a:rPr>
              <a:t>http://standards.ieee.org/board/pat/faq.pdf</a:t>
            </a:r>
            <a:r>
              <a:rPr lang="en-US" altLang="ja-JP" sz="1600">
                <a:cs typeface="Times New Roman" pitchFamily="18" charset="0"/>
              </a:rPr>
              <a:t>&gt; </a:t>
            </a:r>
          </a:p>
        </p:txBody>
      </p:sp>
      <p:sp>
        <p:nvSpPr>
          <p:cNvPr id="4" name="Footer Placeholder 3"/>
          <p:cNvSpPr>
            <a:spLocks noGrp="1"/>
          </p:cNvSpPr>
          <p:nvPr>
            <p:ph type="ftr" sz="quarter" idx="10"/>
          </p:nvPr>
        </p:nvSpPr>
        <p:spPr/>
        <p:txBody>
          <a:bodyPr/>
          <a:lstStyle/>
          <a:p>
            <a:pPr>
              <a:defRPr/>
            </a:pPr>
            <a:r>
              <a:rPr lang="en-US" smtClean="0"/>
              <a:t>21-13-0173-00-SAUC WMDG Use Case Proposal</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3" y="260648"/>
            <a:ext cx="6192687" cy="648072"/>
          </a:xfrm>
        </p:spPr>
        <p:txBody>
          <a:bodyPr/>
          <a:lstStyle/>
          <a:p>
            <a:pPr algn="l"/>
            <a:r>
              <a:rPr lang="en-US" dirty="0" smtClean="0"/>
              <a:t>Outline of presentation</a:t>
            </a:r>
            <a:endParaRPr lang="en-US" dirty="0"/>
          </a:p>
        </p:txBody>
      </p:sp>
      <p:sp>
        <p:nvSpPr>
          <p:cNvPr id="3" name="Content Placeholder 2"/>
          <p:cNvSpPr>
            <a:spLocks noGrp="1"/>
          </p:cNvSpPr>
          <p:nvPr>
            <p:ph idx="1"/>
          </p:nvPr>
        </p:nvSpPr>
        <p:spPr>
          <a:xfrm>
            <a:off x="251520" y="1340768"/>
            <a:ext cx="8496944" cy="3816424"/>
          </a:xfrm>
        </p:spPr>
        <p:txBody>
          <a:bodyPr/>
          <a:lstStyle/>
          <a:p>
            <a:r>
              <a:rPr lang="en-US" dirty="0" smtClean="0"/>
              <a:t>802.21 Media Independent Handover as </a:t>
            </a:r>
            <a:r>
              <a:rPr lang="en-US" i="1" dirty="0" smtClean="0"/>
              <a:t>North-Bound Interface</a:t>
            </a:r>
          </a:p>
          <a:p>
            <a:r>
              <a:rPr lang="en-US" dirty="0" smtClean="0"/>
              <a:t>ONF: Open Networking Foundation</a:t>
            </a:r>
          </a:p>
          <a:p>
            <a:pPr lvl="1"/>
            <a:r>
              <a:rPr lang="en-US" dirty="0" smtClean="0"/>
              <a:t> Created to promote Software Defined Networking</a:t>
            </a:r>
          </a:p>
          <a:p>
            <a:pPr lvl="1"/>
            <a:r>
              <a:rPr lang="en-US" dirty="0" smtClean="0"/>
              <a:t> Has an explicit focus on OpenFlow</a:t>
            </a:r>
          </a:p>
          <a:p>
            <a:pPr lvl="1"/>
            <a:r>
              <a:rPr lang="en-US" dirty="0" smtClean="0"/>
              <a:t> Is extremely active and very well funded</a:t>
            </a:r>
          </a:p>
          <a:p>
            <a:pPr lvl="1"/>
            <a:r>
              <a:rPr lang="en-US" dirty="0" smtClean="0"/>
              <a:t> Initially, equipment vendors were almost 2</a:t>
            </a:r>
            <a:r>
              <a:rPr lang="en-US" baseline="30000" dirty="0" smtClean="0"/>
              <a:t>nd</a:t>
            </a:r>
            <a:r>
              <a:rPr lang="en-US" dirty="0" smtClean="0"/>
              <a:t> class citizens</a:t>
            </a:r>
          </a:p>
          <a:p>
            <a:pPr>
              <a:buClr>
                <a:schemeClr val="accent1">
                  <a:lumMod val="75000"/>
                </a:schemeClr>
              </a:buClr>
            </a:pPr>
            <a:r>
              <a:rPr lang="en-US" dirty="0" smtClean="0"/>
              <a:t>ONF has created a new Discussion Group for Wireless &amp; Mobility (WMDG)</a:t>
            </a:r>
          </a:p>
          <a:p>
            <a:pPr>
              <a:buClr>
                <a:schemeClr val="accent1">
                  <a:lumMod val="75000"/>
                </a:schemeClr>
              </a:buClr>
            </a:pPr>
            <a:r>
              <a:rPr lang="en-US" dirty="0" smtClean="0"/>
              <a:t>Based on some initial discussion within 802.21 members. I submitted to WMDG a use case intended as 802.21.1 work item</a:t>
            </a:r>
          </a:p>
        </p:txBody>
      </p:sp>
      <p:sp>
        <p:nvSpPr>
          <p:cNvPr id="4" name="Footer Placeholder 3"/>
          <p:cNvSpPr>
            <a:spLocks noGrp="1"/>
          </p:cNvSpPr>
          <p:nvPr>
            <p:ph type="ftr" sz="quarter" idx="10"/>
          </p:nvPr>
        </p:nvSpPr>
        <p:spPr>
          <a:xfrm>
            <a:off x="395536" y="6165304"/>
            <a:ext cx="2304256" cy="480131"/>
          </a:xfrm>
        </p:spPr>
        <p:txBody>
          <a:bodyPr/>
          <a:lstStyle/>
          <a:p>
            <a:pPr>
              <a:defRPr/>
            </a:pPr>
            <a:r>
              <a:rPr lang="en-US" smtClean="0"/>
              <a:t>21-13-0173-00-SAUC WMDG Use Case Proposal</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3</a:t>
            </a:fld>
            <a:endParaRPr lang="en-US" altLang="ja-JP"/>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60648"/>
            <a:ext cx="6192687" cy="648072"/>
          </a:xfrm>
        </p:spPr>
        <p:txBody>
          <a:bodyPr/>
          <a:lstStyle/>
          <a:p>
            <a:pPr algn="l"/>
            <a:r>
              <a:rPr lang="en-US" dirty="0" smtClean="0"/>
              <a:t>OpenFlow: an agent of change</a:t>
            </a:r>
            <a:endParaRPr lang="en-US" dirty="0"/>
          </a:p>
        </p:txBody>
      </p:sp>
      <p:sp>
        <p:nvSpPr>
          <p:cNvPr id="3" name="Content Placeholder 2"/>
          <p:cNvSpPr>
            <a:spLocks noGrp="1"/>
          </p:cNvSpPr>
          <p:nvPr>
            <p:ph idx="1"/>
          </p:nvPr>
        </p:nvSpPr>
        <p:spPr>
          <a:xfrm>
            <a:off x="323528" y="1124744"/>
            <a:ext cx="8496944" cy="4248472"/>
          </a:xfrm>
        </p:spPr>
        <p:txBody>
          <a:bodyPr/>
          <a:lstStyle/>
          <a:p>
            <a:r>
              <a:rPr lang="en-US" dirty="0" smtClean="0"/>
              <a:t>Originated from Stanford as a way to enable campus-scale network experimentation (funded by NSF Clean-Slate)</a:t>
            </a:r>
          </a:p>
          <a:p>
            <a:r>
              <a:rPr lang="en-US" dirty="0" smtClean="0"/>
              <a:t>Gained consideration as a much more general wide-area solution</a:t>
            </a:r>
          </a:p>
          <a:p>
            <a:r>
              <a:rPr lang="en-US" dirty="0" smtClean="0"/>
              <a:t>[OpenFlow ::  traditional routing ] == [ RISC ::  CISC ]</a:t>
            </a:r>
          </a:p>
          <a:p>
            <a:pPr lvl="1"/>
            <a:r>
              <a:rPr lang="en-US" dirty="0" smtClean="0"/>
              <a:t> OpenFlow often used as a tool to create overlay networks</a:t>
            </a:r>
          </a:p>
          <a:p>
            <a:pPr lvl="1"/>
            <a:r>
              <a:rPr lang="en-US" dirty="0" smtClean="0"/>
              <a:t> OpenFlow switches are supposed to be dumb and very cheap</a:t>
            </a:r>
          </a:p>
          <a:p>
            <a:pPr lvl="2"/>
            <a:r>
              <a:rPr lang="en-US" dirty="0"/>
              <a:t> </a:t>
            </a:r>
            <a:r>
              <a:rPr lang="en-US" dirty="0" smtClean="0"/>
              <a:t>90% cheaper than existing infrastructure routing fabric?</a:t>
            </a:r>
          </a:p>
          <a:p>
            <a:pPr lvl="2"/>
            <a:r>
              <a:rPr lang="en-US" dirty="0"/>
              <a:t> </a:t>
            </a:r>
            <a:r>
              <a:rPr lang="en-US" dirty="0" smtClean="0"/>
              <a:t>Simpler equipment  </a:t>
            </a:r>
            <a:r>
              <a:rPr lang="en-US" sz="1800" dirty="0" smtClean="0">
                <a:sym typeface="Wingdings" pitchFamily="2" charset="2"/>
              </a:rPr>
              <a:t></a:t>
            </a:r>
            <a:r>
              <a:rPr lang="en-US" dirty="0" smtClean="0">
                <a:sym typeface="Wingdings" pitchFamily="2" charset="2"/>
              </a:rPr>
              <a:t>  less expensive </a:t>
            </a:r>
            <a:r>
              <a:rPr lang="en-US" dirty="0" err="1" smtClean="0">
                <a:sym typeface="Wingdings" pitchFamily="2" charset="2"/>
              </a:rPr>
              <a:t>OpEx</a:t>
            </a:r>
            <a:r>
              <a:rPr lang="en-US" dirty="0" smtClean="0">
                <a:sym typeface="Wingdings" pitchFamily="2" charset="2"/>
              </a:rPr>
              <a:t>?</a:t>
            </a:r>
            <a:endParaRPr lang="en-US" dirty="0" smtClean="0"/>
          </a:p>
          <a:p>
            <a:pPr lvl="1"/>
            <a:r>
              <a:rPr lang="en-US" dirty="0" smtClean="0"/>
              <a:t> Protocol defines match tables for incoming packets</a:t>
            </a:r>
          </a:p>
          <a:p>
            <a:pPr lvl="1"/>
            <a:r>
              <a:rPr lang="en-US" dirty="0"/>
              <a:t> </a:t>
            </a:r>
            <a:r>
              <a:rPr lang="en-US" dirty="0" smtClean="0"/>
              <a:t>Each match triggers an action – e.g., select output port</a:t>
            </a:r>
          </a:p>
          <a:p>
            <a:pPr lvl="1"/>
            <a:r>
              <a:rPr lang="en-US" dirty="0"/>
              <a:t> </a:t>
            </a:r>
            <a:r>
              <a:rPr lang="en-US" dirty="0" smtClean="0"/>
              <a:t>Non-matching packets are sent to controller (or dropped)</a:t>
            </a:r>
          </a:p>
        </p:txBody>
      </p:sp>
      <p:sp>
        <p:nvSpPr>
          <p:cNvPr id="4" name="Footer Placeholder 3"/>
          <p:cNvSpPr>
            <a:spLocks noGrp="1"/>
          </p:cNvSpPr>
          <p:nvPr>
            <p:ph type="ftr" sz="quarter" idx="10"/>
          </p:nvPr>
        </p:nvSpPr>
        <p:spPr>
          <a:xfrm>
            <a:off x="395536" y="6165304"/>
            <a:ext cx="2304256" cy="480131"/>
          </a:xfrm>
        </p:spPr>
        <p:txBody>
          <a:bodyPr/>
          <a:lstStyle/>
          <a:p>
            <a:pPr>
              <a:defRPr/>
            </a:pPr>
            <a:r>
              <a:rPr lang="en-US" smtClean="0"/>
              <a:t>21-13-0173-00-SAUC WMDG Use Case Proposal</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4</a:t>
            </a:fld>
            <a:endParaRPr lang="en-US" altLang="ja-JP"/>
          </a:p>
        </p:txBody>
      </p:sp>
    </p:spTree>
    <p:extLst>
      <p:ext uri="{BB962C8B-B14F-4D97-AF65-F5344CB8AC3E}">
        <p14:creationId xmlns:p14="http://schemas.microsoft.com/office/powerpoint/2010/main" val="408068086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7744" y="188640"/>
            <a:ext cx="4752527" cy="896144"/>
          </a:xfrm>
        </p:spPr>
        <p:txBody>
          <a:bodyPr/>
          <a:lstStyle/>
          <a:p>
            <a:r>
              <a:rPr lang="en-US" dirty="0" smtClean="0"/>
              <a:t>SDN Controller</a:t>
            </a:r>
            <a:endParaRPr lang="en-US" dirty="0"/>
          </a:p>
        </p:txBody>
      </p:sp>
      <p:sp>
        <p:nvSpPr>
          <p:cNvPr id="3" name="Content Placeholder 2"/>
          <p:cNvSpPr>
            <a:spLocks noGrp="1"/>
          </p:cNvSpPr>
          <p:nvPr>
            <p:ph idx="1"/>
          </p:nvPr>
        </p:nvSpPr>
        <p:spPr>
          <a:xfrm>
            <a:off x="251520" y="1340768"/>
            <a:ext cx="8640960" cy="3816424"/>
          </a:xfrm>
        </p:spPr>
        <p:txBody>
          <a:bodyPr/>
          <a:lstStyle/>
          <a:p>
            <a:pPr marL="280988" lvl="1" indent="-280988">
              <a:spcBef>
                <a:spcPct val="40000"/>
              </a:spcBef>
              <a:buSzTx/>
              <a:buFontTx/>
              <a:buChar char="•"/>
            </a:pPr>
            <a:r>
              <a:rPr lang="en-US" dirty="0" smtClean="0"/>
              <a:t>SDN Controller configures switches by using OpenFlow</a:t>
            </a:r>
          </a:p>
          <a:p>
            <a:r>
              <a:rPr lang="en-US" dirty="0" smtClean="0"/>
              <a:t>Software on the SDN controller </a:t>
            </a:r>
            <a:r>
              <a:rPr lang="en-US" dirty="0"/>
              <a:t>“creates” the network (policy, topology, </a:t>
            </a:r>
            <a:r>
              <a:rPr lang="en-US" dirty="0" smtClean="0"/>
              <a:t>…) – e.g., overlay networks</a:t>
            </a:r>
          </a:p>
          <a:p>
            <a:r>
              <a:rPr lang="en-US" dirty="0" smtClean="0"/>
              <a:t>SDN controller software updates “instantly” change the network</a:t>
            </a:r>
          </a:p>
          <a:p>
            <a:pPr lvl="1"/>
            <a:r>
              <a:rPr lang="en-US" dirty="0" smtClean="0"/>
              <a:t> More agile than replacing router hardware</a:t>
            </a:r>
          </a:p>
          <a:p>
            <a:pPr lvl="1"/>
            <a:r>
              <a:rPr lang="en-US" dirty="0"/>
              <a:t> </a:t>
            </a:r>
            <a:r>
              <a:rPr lang="en-US" dirty="0" smtClean="0"/>
              <a:t>Has been proposed to de-emphasize need for standardization</a:t>
            </a:r>
          </a:p>
          <a:p>
            <a:pPr lvl="1"/>
            <a:r>
              <a:rPr lang="en-US" dirty="0"/>
              <a:t> </a:t>
            </a:r>
            <a:r>
              <a:rPr lang="en-US" dirty="0" smtClean="0"/>
              <a:t>Increases the need for improved configuration management</a:t>
            </a:r>
          </a:p>
          <a:p>
            <a:pPr lvl="2"/>
            <a:r>
              <a:rPr lang="en-US" dirty="0"/>
              <a:t> </a:t>
            </a:r>
            <a:r>
              <a:rPr lang="en-US" dirty="0" smtClean="0"/>
              <a:t>“orchestration”</a:t>
            </a:r>
          </a:p>
          <a:p>
            <a:r>
              <a:rPr lang="en-US" dirty="0" smtClean="0"/>
              <a:t>Signaling from the SDN controller constitutes the “control plane”</a:t>
            </a:r>
          </a:p>
        </p:txBody>
      </p:sp>
      <p:sp>
        <p:nvSpPr>
          <p:cNvPr id="4" name="Footer Placeholder 3"/>
          <p:cNvSpPr>
            <a:spLocks noGrp="1"/>
          </p:cNvSpPr>
          <p:nvPr>
            <p:ph type="ftr" sz="quarter" idx="10"/>
          </p:nvPr>
        </p:nvSpPr>
        <p:spPr>
          <a:xfrm>
            <a:off x="395536" y="6165304"/>
            <a:ext cx="2304256" cy="480131"/>
          </a:xfrm>
        </p:spPr>
        <p:txBody>
          <a:bodyPr/>
          <a:lstStyle/>
          <a:p>
            <a:pPr>
              <a:defRPr/>
            </a:pPr>
            <a:r>
              <a:rPr lang="en-US" smtClean="0"/>
              <a:t>21-13-0173-00-SAUC WMDG Use Case Proposal</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5</a:t>
            </a:fld>
            <a:endParaRPr lang="en-US" altLang="ja-JP"/>
          </a:p>
        </p:txBody>
      </p:sp>
    </p:spTree>
    <p:extLst>
      <p:ext uri="{BB962C8B-B14F-4D97-AF65-F5344CB8AC3E}">
        <p14:creationId xmlns:p14="http://schemas.microsoft.com/office/powerpoint/2010/main" val="216299774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16632"/>
            <a:ext cx="7200799" cy="720080"/>
          </a:xfrm>
        </p:spPr>
        <p:txBody>
          <a:bodyPr/>
          <a:lstStyle/>
          <a:p>
            <a:pPr algn="l"/>
            <a:r>
              <a:rPr lang="en-US" dirty="0" smtClean="0"/>
              <a:t>Wireless &amp; Mobility Discussion </a:t>
            </a:r>
            <a:r>
              <a:rPr lang="en-US" dirty="0" err="1" smtClean="0"/>
              <a:t>Gp</a:t>
            </a:r>
            <a:r>
              <a:rPr lang="en-US" dirty="0" smtClean="0"/>
              <a:t>.</a:t>
            </a:r>
            <a:endParaRPr lang="en-US" dirty="0"/>
          </a:p>
        </p:txBody>
      </p:sp>
      <p:sp>
        <p:nvSpPr>
          <p:cNvPr id="3" name="Content Placeholder 2"/>
          <p:cNvSpPr>
            <a:spLocks noGrp="1"/>
          </p:cNvSpPr>
          <p:nvPr>
            <p:ph idx="1"/>
          </p:nvPr>
        </p:nvSpPr>
        <p:spPr>
          <a:xfrm>
            <a:off x="251520" y="1340768"/>
            <a:ext cx="8568952" cy="3816424"/>
          </a:xfrm>
        </p:spPr>
        <p:txBody>
          <a:bodyPr/>
          <a:lstStyle/>
          <a:p>
            <a:r>
              <a:rPr lang="en-US" dirty="0" smtClean="0"/>
              <a:t>ONF has chartered quite a few Working Groups</a:t>
            </a:r>
          </a:p>
          <a:p>
            <a:pPr lvl="1"/>
            <a:r>
              <a:rPr lang="en-US" dirty="0" smtClean="0"/>
              <a:t> </a:t>
            </a:r>
            <a:r>
              <a:rPr lang="en-US" dirty="0" smtClean="0">
                <a:hlinkClick r:id="rId3"/>
              </a:rPr>
              <a:t>https</a:t>
            </a:r>
            <a:r>
              <a:rPr lang="en-US" dirty="0">
                <a:hlinkClick r:id="rId3"/>
              </a:rPr>
              <a:t>://</a:t>
            </a:r>
            <a:r>
              <a:rPr lang="en-US" dirty="0" smtClean="0">
                <a:hlinkClick r:id="rId3"/>
              </a:rPr>
              <a:t>www.opennetworking.org/about/onf-overview</a:t>
            </a:r>
            <a:endParaRPr lang="en-US" dirty="0" smtClean="0"/>
          </a:p>
          <a:p>
            <a:pPr lvl="1"/>
            <a:r>
              <a:rPr lang="en-US" dirty="0"/>
              <a:t> </a:t>
            </a:r>
            <a:r>
              <a:rPr lang="en-US" dirty="0" smtClean="0"/>
              <a:t>Architecture, Extensibility, </a:t>
            </a:r>
            <a:r>
              <a:rPr lang="en-US" dirty="0" err="1" smtClean="0"/>
              <a:t>Config</a:t>
            </a:r>
            <a:r>
              <a:rPr lang="en-US" dirty="0" smtClean="0"/>
              <a:t>, Market Education, etc.</a:t>
            </a:r>
          </a:p>
          <a:p>
            <a:r>
              <a:rPr lang="en-US" dirty="0" smtClean="0"/>
              <a:t>Discussion Group can become Working Group if there’s interest</a:t>
            </a:r>
          </a:p>
          <a:p>
            <a:pPr>
              <a:buClr>
                <a:schemeClr val="accent1">
                  <a:lumMod val="75000"/>
                </a:schemeClr>
              </a:buClr>
            </a:pPr>
            <a:r>
              <a:rPr lang="en-US" dirty="0" smtClean="0"/>
              <a:t>ONF has </a:t>
            </a:r>
            <a:r>
              <a:rPr lang="en-US" dirty="0"/>
              <a:t>created (WMDG</a:t>
            </a:r>
            <a:r>
              <a:rPr lang="en-US" dirty="0" smtClean="0"/>
              <a:t>), </a:t>
            </a:r>
            <a:r>
              <a:rPr lang="en-US" dirty="0"/>
              <a:t>a </a:t>
            </a:r>
            <a:r>
              <a:rPr lang="en-US" dirty="0" smtClean="0"/>
              <a:t>new Discussion Group for Wireless &amp; Mobility</a:t>
            </a:r>
          </a:p>
          <a:p>
            <a:r>
              <a:rPr lang="en-US" dirty="0" smtClean="0"/>
              <a:t>WMDG is applying to the ONF Board to be chartered</a:t>
            </a:r>
          </a:p>
          <a:p>
            <a:pPr lvl="1"/>
            <a:r>
              <a:rPr lang="en-US" dirty="0"/>
              <a:t> </a:t>
            </a:r>
            <a:r>
              <a:rPr lang="en-US" dirty="0" smtClean="0"/>
              <a:t>In this process, collecting use cases (e.g., MIH, NFV)</a:t>
            </a:r>
          </a:p>
        </p:txBody>
      </p:sp>
      <p:sp>
        <p:nvSpPr>
          <p:cNvPr id="4" name="Footer Placeholder 3"/>
          <p:cNvSpPr>
            <a:spLocks noGrp="1"/>
          </p:cNvSpPr>
          <p:nvPr>
            <p:ph type="ftr" sz="quarter" idx="10"/>
          </p:nvPr>
        </p:nvSpPr>
        <p:spPr>
          <a:xfrm>
            <a:off x="395536" y="6165304"/>
            <a:ext cx="2304256" cy="480131"/>
          </a:xfrm>
        </p:spPr>
        <p:txBody>
          <a:bodyPr/>
          <a:lstStyle/>
          <a:p>
            <a:pPr>
              <a:defRPr/>
            </a:pPr>
            <a:r>
              <a:rPr lang="en-US" smtClean="0"/>
              <a:t>21-13-0173-00-SAUC WMDG Use Case Proposal</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6</a:t>
            </a:fld>
            <a:endParaRPr lang="en-US" altLang="ja-JP"/>
          </a:p>
        </p:txBody>
      </p:sp>
    </p:spTree>
    <p:extLst>
      <p:ext uri="{BB962C8B-B14F-4D97-AF65-F5344CB8AC3E}">
        <p14:creationId xmlns:p14="http://schemas.microsoft.com/office/powerpoint/2010/main" val="149625493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3" y="260648"/>
            <a:ext cx="5184575" cy="896144"/>
          </a:xfrm>
        </p:spPr>
        <p:txBody>
          <a:bodyPr/>
          <a:lstStyle/>
          <a:p>
            <a:pPr algn="l"/>
            <a:r>
              <a:rPr lang="en-US" dirty="0" smtClean="0"/>
              <a:t>802.21.1 Use Case:</a:t>
            </a:r>
            <a:br>
              <a:rPr lang="en-US" dirty="0" smtClean="0"/>
            </a:br>
            <a:r>
              <a:rPr lang="en-US" dirty="0" smtClean="0"/>
              <a:t>PoS as SDN Controller</a:t>
            </a:r>
            <a:endParaRPr lang="en-US" dirty="0"/>
          </a:p>
        </p:txBody>
      </p:sp>
      <p:sp>
        <p:nvSpPr>
          <p:cNvPr id="3" name="Content Placeholder 2"/>
          <p:cNvSpPr>
            <a:spLocks noGrp="1"/>
          </p:cNvSpPr>
          <p:nvPr>
            <p:ph idx="1"/>
          </p:nvPr>
        </p:nvSpPr>
        <p:spPr>
          <a:xfrm>
            <a:off x="251520" y="1340768"/>
            <a:ext cx="8299450" cy="3960440"/>
          </a:xfrm>
        </p:spPr>
        <p:txBody>
          <a:bodyPr/>
          <a:lstStyle/>
          <a:p>
            <a:r>
              <a:rPr lang="en-US" dirty="0" smtClean="0"/>
              <a:t>802.21 specifies Media Independent Handover mediated by a Point of Service (PoS)</a:t>
            </a:r>
          </a:p>
          <a:p>
            <a:pPr>
              <a:buClr>
                <a:schemeClr val="accent1">
                  <a:lumMod val="75000"/>
                </a:schemeClr>
              </a:buClr>
            </a:pPr>
            <a:r>
              <a:rPr lang="en-US" dirty="0" smtClean="0"/>
              <a:t>OpenFlow is a Media-Independent protocol for controlling switch operations </a:t>
            </a:r>
            <a:r>
              <a:rPr lang="en-US" dirty="0" smtClean="0">
                <a:sym typeface="Wingdings" pitchFamily="2" charset="2"/>
              </a:rPr>
              <a:t> should be a natural fit for 802.21</a:t>
            </a:r>
            <a:endParaRPr lang="en-US" dirty="0" smtClean="0"/>
          </a:p>
          <a:p>
            <a:pPr>
              <a:buClr>
                <a:schemeClr val="accent1">
                  <a:lumMod val="75000"/>
                </a:schemeClr>
              </a:buClr>
            </a:pPr>
            <a:r>
              <a:rPr lang="en-US" dirty="0" smtClean="0"/>
              <a:t>Idea: model fabric between PoA and PoS as composed of OpenFlow switches</a:t>
            </a:r>
          </a:p>
          <a:p>
            <a:pPr>
              <a:buClr>
                <a:schemeClr val="accent1">
                  <a:lumMod val="75000"/>
                </a:schemeClr>
              </a:buClr>
            </a:pPr>
            <a:r>
              <a:rPr lang="en-US" dirty="0" smtClean="0"/>
              <a:t>Idea: try to use OpenFlow switches to work as PoA</a:t>
            </a:r>
          </a:p>
          <a:p>
            <a:pPr lvl="1">
              <a:buClr>
                <a:schemeClr val="accent1">
                  <a:lumMod val="75000"/>
                </a:schemeClr>
              </a:buClr>
            </a:pPr>
            <a:r>
              <a:rPr lang="en-US" dirty="0" smtClean="0"/>
              <a:t>Then PoS can naturally be considered an SDN controller</a:t>
            </a:r>
          </a:p>
        </p:txBody>
      </p:sp>
      <p:sp>
        <p:nvSpPr>
          <p:cNvPr id="4" name="Footer Placeholder 3"/>
          <p:cNvSpPr>
            <a:spLocks noGrp="1"/>
          </p:cNvSpPr>
          <p:nvPr>
            <p:ph type="ftr" sz="quarter" idx="10"/>
          </p:nvPr>
        </p:nvSpPr>
        <p:spPr>
          <a:xfrm>
            <a:off x="395536" y="6165304"/>
            <a:ext cx="2304256" cy="480131"/>
          </a:xfrm>
        </p:spPr>
        <p:txBody>
          <a:bodyPr/>
          <a:lstStyle/>
          <a:p>
            <a:pPr>
              <a:defRPr/>
            </a:pPr>
            <a:r>
              <a:rPr lang="en-US" smtClean="0"/>
              <a:t>21-13-0173-00-SAUC WMDG Use Case Proposal</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7</a:t>
            </a:fld>
            <a:endParaRPr lang="en-US" altLang="ja-JP"/>
          </a:p>
        </p:txBody>
      </p:sp>
    </p:spTree>
    <p:extLst>
      <p:ext uri="{BB962C8B-B14F-4D97-AF65-F5344CB8AC3E}">
        <p14:creationId xmlns:p14="http://schemas.microsoft.com/office/powerpoint/2010/main" val="348422857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260648"/>
            <a:ext cx="6480719" cy="896144"/>
          </a:xfrm>
        </p:spPr>
        <p:txBody>
          <a:bodyPr/>
          <a:lstStyle/>
          <a:p>
            <a:pPr algn="l"/>
            <a:r>
              <a:rPr lang="en-US" dirty="0" smtClean="0"/>
              <a:t>802.21m Guidance:</a:t>
            </a:r>
            <a:br>
              <a:rPr lang="en-US" dirty="0" smtClean="0"/>
            </a:br>
            <a:r>
              <a:rPr lang="en-US" dirty="0" smtClean="0"/>
              <a:t>Learn from important use case</a:t>
            </a:r>
            <a:endParaRPr lang="en-US" dirty="0"/>
          </a:p>
        </p:txBody>
      </p:sp>
      <p:sp>
        <p:nvSpPr>
          <p:cNvPr id="3" name="Content Placeholder 2"/>
          <p:cNvSpPr>
            <a:spLocks noGrp="1"/>
          </p:cNvSpPr>
          <p:nvPr>
            <p:ph idx="1"/>
          </p:nvPr>
        </p:nvSpPr>
        <p:spPr>
          <a:xfrm>
            <a:off x="251520" y="1340768"/>
            <a:ext cx="8299450" cy="3960440"/>
          </a:xfrm>
        </p:spPr>
        <p:txBody>
          <a:bodyPr/>
          <a:lstStyle/>
          <a:p>
            <a:r>
              <a:rPr lang="en-US" dirty="0" smtClean="0"/>
              <a:t>This is a modern use case for 802.21, so will help understand proper organization for 802.21m revision</a:t>
            </a:r>
          </a:p>
          <a:p>
            <a:r>
              <a:rPr lang="en-US" dirty="0"/>
              <a:t>Idea: investigate make-before-break and break-before-make handover </a:t>
            </a:r>
            <a:r>
              <a:rPr lang="en-US" dirty="0" smtClean="0"/>
              <a:t>behavior</a:t>
            </a:r>
          </a:p>
          <a:p>
            <a:pPr>
              <a:buClr>
                <a:schemeClr val="accent1">
                  <a:lumMod val="75000"/>
                </a:schemeClr>
              </a:buClr>
            </a:pPr>
            <a:r>
              <a:rPr lang="en-US" dirty="0" smtClean="0"/>
              <a:t>Also will be very helpful to generate additional interest</a:t>
            </a:r>
          </a:p>
          <a:p>
            <a:pPr>
              <a:buClr>
                <a:schemeClr val="accent1">
                  <a:lumMod val="75000"/>
                </a:schemeClr>
              </a:buClr>
            </a:pPr>
            <a:r>
              <a:rPr lang="en-US" dirty="0" smtClean="0"/>
              <a:t>First step: identify specific wireless access network (WiFi?) and representative topology</a:t>
            </a:r>
          </a:p>
          <a:p>
            <a:pPr>
              <a:buClr>
                <a:schemeClr val="accent1">
                  <a:lumMod val="75000"/>
                </a:schemeClr>
              </a:buClr>
            </a:pPr>
            <a:r>
              <a:rPr lang="en-US" dirty="0" smtClean="0"/>
              <a:t>Select a representative deployment scenario (Enterprise?)</a:t>
            </a:r>
          </a:p>
          <a:p>
            <a:pPr>
              <a:buClr>
                <a:schemeClr val="accent1">
                  <a:lumMod val="75000"/>
                </a:schemeClr>
              </a:buClr>
            </a:pPr>
            <a:r>
              <a:rPr lang="en-US" dirty="0" smtClean="0"/>
              <a:t>Could also engage work from other Use Cases in WMDG</a:t>
            </a:r>
          </a:p>
          <a:p>
            <a:pPr>
              <a:buClr>
                <a:schemeClr val="accent1">
                  <a:lumMod val="75000"/>
                </a:schemeClr>
              </a:buClr>
            </a:pPr>
            <a:endParaRPr lang="en-US" dirty="0" smtClean="0"/>
          </a:p>
        </p:txBody>
      </p:sp>
      <p:sp>
        <p:nvSpPr>
          <p:cNvPr id="4" name="Footer Placeholder 3"/>
          <p:cNvSpPr>
            <a:spLocks noGrp="1"/>
          </p:cNvSpPr>
          <p:nvPr>
            <p:ph type="ftr" sz="quarter" idx="10"/>
          </p:nvPr>
        </p:nvSpPr>
        <p:spPr>
          <a:xfrm>
            <a:off x="395536" y="6165304"/>
            <a:ext cx="2304256" cy="480131"/>
          </a:xfrm>
        </p:spPr>
        <p:txBody>
          <a:bodyPr/>
          <a:lstStyle/>
          <a:p>
            <a:pPr>
              <a:defRPr/>
            </a:pPr>
            <a:r>
              <a:rPr lang="en-US" smtClean="0"/>
              <a:t>21-13-0173-00-SAUC WMDG Use Case Proposal</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8</a:t>
            </a:fld>
            <a:endParaRPr lang="en-US" altLang="ja-JP"/>
          </a:p>
        </p:txBody>
      </p:sp>
    </p:spTree>
    <p:extLst>
      <p:ext uri="{BB962C8B-B14F-4D97-AF65-F5344CB8AC3E}">
        <p14:creationId xmlns:p14="http://schemas.microsoft.com/office/powerpoint/2010/main" val="2604766780"/>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29759</TotalTime>
  <Words>819</Words>
  <Application>Microsoft Office PowerPoint</Application>
  <PresentationFormat>On-screen Show (4:3)</PresentationFormat>
  <Paragraphs>85</Paragraphs>
  <Slides>8</Slides>
  <Notes>8</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blank presentation</vt:lpstr>
      <vt:lpstr>Custom Design</vt:lpstr>
      <vt:lpstr>PowerPoint Presentation</vt:lpstr>
      <vt:lpstr>PowerPoint Presentation</vt:lpstr>
      <vt:lpstr>Outline of presentation</vt:lpstr>
      <vt:lpstr>OpenFlow: an agent of change</vt:lpstr>
      <vt:lpstr>SDN Controller</vt:lpstr>
      <vt:lpstr>Wireless &amp; Mobility Discussion Gp.</vt:lpstr>
      <vt:lpstr>802.21.1 Use Case: PoS as SDN Controller</vt:lpstr>
      <vt:lpstr>802.21m Guidance: Learn from important use case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Charlie Perkins</dc:creator>
  <cp:lastModifiedBy>charliep</cp:lastModifiedBy>
  <cp:revision>1631</cp:revision>
  <cp:lastPrinted>2012-06-25T07:51:33Z</cp:lastPrinted>
  <dcterms:created xsi:type="dcterms:W3CDTF">1601-01-01T00:00:00Z</dcterms:created>
  <dcterms:modified xsi:type="dcterms:W3CDTF">2013-09-17T02:23:51Z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(2)TrSU9hmaz5JnX4CK5DjZzfazFL05afnpgf4/tsCschFBKGLoepY1b8a7Nmk9tiwepmnmx7hT_x000d_
Xbg4l+OLaRIShv07S2ibXAYUvc4ZHvexD0tx9COtQYXBDpwl9/htVdI6Y0jmOhqCFSpA1ApW_x000d_
VBZ5XLBhxoOW/8rlqgw2HwtsSzwAaZOJ5I/W/GZkDbAuLzMPU+pUiwSj/7nok7uucJ9L4USH_x000d_
MNU16dQmCSYA10qJz4</vt:lpwstr>
  </property>
  <property fmtid="{D5CDD505-2E9C-101B-9397-08002B2CF9AE}" pid="3" name="_ms_pID_7253431">
    <vt:lpwstr>EBqUbMU14Ot50GPzDDurSkdEI2hnhW08t4zo1DZ6GK2g4htCJyqQmf_x000d_
pAxX8TM3OYZfI3Q9wsMkynIdZyM3Mz8YH3Vtl/hdDuphZb2PUUheIQ==</vt:lpwstr>
  </property>
  <property fmtid="{D5CDD505-2E9C-101B-9397-08002B2CF9AE}" pid="4" name="sflag">
    <vt:lpwstr>1368440108</vt:lpwstr>
  </property>
</Properties>
</file>