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7"/>
  </p:notesMasterIdLst>
  <p:handoutMasterIdLst>
    <p:handoutMasterId r:id="rId28"/>
  </p:handoutMasterIdLst>
  <p:sldIdLst>
    <p:sldId id="413" r:id="rId6"/>
    <p:sldId id="431" r:id="rId7"/>
    <p:sldId id="432" r:id="rId8"/>
    <p:sldId id="437"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39" r:id="rId22"/>
    <p:sldId id="440" r:id="rId23"/>
    <p:sldId id="441" r:id="rId24"/>
    <p:sldId id="428" r:id="rId25"/>
    <p:sldId id="442"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95" autoAdjust="0"/>
    <p:restoredTop sz="86522" autoAdjust="0"/>
  </p:normalViewPr>
  <p:slideViewPr>
    <p:cSldViewPr>
      <p:cViewPr varScale="1">
        <p:scale>
          <a:sx n="80" d="100"/>
          <a:sy n="80" d="100"/>
        </p:scale>
        <p:origin x="-534" y="-7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082"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449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dirty="0" smtClean="0"/>
          </a:p>
        </p:txBody>
      </p:sp>
      <p:sp>
        <p:nvSpPr>
          <p:cNvPr id="39940" name="Header Placeholder 3"/>
          <p:cNvSpPr>
            <a:spLocks noGrp="1"/>
          </p:cNvSpPr>
          <p:nvPr>
            <p:ph type="hdr" sz="quarter"/>
          </p:nvPr>
        </p:nvSpPr>
        <p:spPr>
          <a:noFill/>
        </p:spPr>
        <p:txBody>
          <a:bodyPr/>
          <a:lstStyle/>
          <a:p>
            <a:r>
              <a:rPr lang="en-US" dirty="0"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39942" name="Footer Placeholder 5"/>
          <p:cNvSpPr>
            <a:spLocks noGrp="1"/>
          </p:cNvSpPr>
          <p:nvPr>
            <p:ph type="ftr" sz="quarter" idx="4"/>
          </p:nvPr>
        </p:nvSpPr>
        <p:spPr>
          <a:noFill/>
        </p:spPr>
        <p:txBody>
          <a:bodyPr/>
          <a:lstStyle/>
          <a:p>
            <a:pPr lvl="4"/>
            <a:r>
              <a:rPr lang="en-US" dirty="0"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47E86FD9-54B1-4280-945A-202E0A5B216E}" type="slidenum">
              <a:rPr lang="en-US" smtClean="0"/>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9" name="Slide Number Placeholder 8"/>
          <p:cNvSpPr>
            <a:spLocks noGrp="1"/>
          </p:cNvSpPr>
          <p:nvPr>
            <p:ph type="sldNum" sz="quarter" idx="12"/>
          </p:nvPr>
        </p:nvSpPr>
        <p:spPr/>
        <p:txBody>
          <a:bodyPr/>
          <a:lstStyle>
            <a:lvl1pPr>
              <a:defRPr/>
            </a:lvl1pPr>
          </a:lstStyle>
          <a:p>
            <a:pPr>
              <a:defRPr/>
            </a:pPr>
            <a:r>
              <a:rPr lang="en-US" dirty="0"/>
              <a:t>Slide </a:t>
            </a:r>
            <a:fld id="{EA519437-B6E0-45D2-ADBE-CED11A2324BD}"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5F31B28D-59C5-4D92-A491-E66C7A6F60AE}"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4" name="Slide Number Placeholder 3"/>
          <p:cNvSpPr>
            <a:spLocks noGrp="1"/>
          </p:cNvSpPr>
          <p:nvPr>
            <p:ph type="sldNum" sz="quarter" idx="12"/>
          </p:nvPr>
        </p:nvSpPr>
        <p:spPr/>
        <p:txBody>
          <a:bodyPr/>
          <a:lstStyle>
            <a:lvl1pPr>
              <a:defRPr/>
            </a:lvl1pPr>
          </a:lstStyle>
          <a:p>
            <a:pPr>
              <a:defRPr/>
            </a:pPr>
            <a:r>
              <a:rPr lang="en-US" dirty="0"/>
              <a:t>Slide </a:t>
            </a:r>
            <a:fld id="{C922C443-5D96-4DE7-99CD-7C5E19B8A471}"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6825E2F7-1D07-407B-992F-AC7D28176587}"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Sept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Sept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Sept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dirty="0"/>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dirty="0"/>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dirty="0"/>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dirty="0"/>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dirty="0"/>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dirty="0"/>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dirty="0"/>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dirty="0"/>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dirty="0"/>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dirty="0"/>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Sept 2013</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dirty="0"/>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Sept 2013</a:t>
            </a:r>
            <a:endParaRPr lang="en-US" dirty="0"/>
          </a:p>
        </p:txBody>
      </p:sp>
      <p:sp>
        <p:nvSpPr>
          <p:cNvPr id="4" name="Footer Placeholder 3"/>
          <p:cNvSpPr>
            <a:spLocks noGrp="1"/>
          </p:cNvSpPr>
          <p:nvPr>
            <p:ph type="ftr" sz="quarter" idx="11"/>
          </p:nvPr>
        </p:nvSpPr>
        <p:spPr/>
        <p:txBody>
          <a:bodyPr/>
          <a:lstStyle/>
          <a:p>
            <a:r>
              <a:rPr lang="pt-BR" smtClean="0"/>
              <a:t>Subir Das, Chair, IEEE 802.21</a:t>
            </a:r>
            <a:endParaRPr lang="en-US" dirty="0"/>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Sept 2013</a:t>
            </a:r>
            <a:endParaRPr lang="en-US" dirty="0"/>
          </a:p>
        </p:txBody>
      </p:sp>
      <p:sp>
        <p:nvSpPr>
          <p:cNvPr id="3" name="Footer Placeholder 2"/>
          <p:cNvSpPr>
            <a:spLocks noGrp="1"/>
          </p:cNvSpPr>
          <p:nvPr>
            <p:ph type="ftr" sz="quarter" idx="11"/>
          </p:nvPr>
        </p:nvSpPr>
        <p:spPr/>
        <p:txBody>
          <a:bodyPr/>
          <a:lstStyle/>
          <a:p>
            <a:r>
              <a:rPr lang="pt-BR" smtClean="0"/>
              <a:t>Subir Das, Chair, IEEE 802.21</a:t>
            </a:r>
            <a:endParaRPr lang="en-US" dirty="0"/>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dirty="0"/>
          </a:p>
        </p:txBody>
      </p:sp>
      <p:sp>
        <p:nvSpPr>
          <p:cNvPr id="5" name="Slide Number Placeholder 4"/>
          <p:cNvSpPr>
            <a:spLocks noGrp="1"/>
          </p:cNvSpPr>
          <p:nvPr>
            <p:ph type="sldNum" sz="quarter" idx="12"/>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3CBDE478-540A-4533-B630-5289DA16E16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43DACD2F-9786-486C-9E92-757D70B8C56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Sept 2013</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dirty="0" smtClean="0"/>
              <a:t>Sept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21-13-0162-00-0000-Session#58-Opening_Plenary_Notes.ppt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Sept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Sept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Sept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dirty="0"/>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Sept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dirty="0"/>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21/ballot_6.html"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hyperlink" Target="http://www.ieee802.org/21/ballot_7.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hyperlink" Target="https://resweb.passkey.com/go/IEEENov2013"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 Id="rId4" Type="http://schemas.openxmlformats.org/officeDocument/2006/relationships/hyperlink" Target="http://802world.org/plenary"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58, </a:t>
            </a:r>
            <a:r>
              <a:rPr lang="en-US" b="1" dirty="0" smtClean="0">
                <a:latin typeface="Arial" charset="0"/>
              </a:rPr>
              <a:t/>
            </a:r>
            <a:br>
              <a:rPr lang="en-US" b="1" dirty="0" smtClean="0">
                <a:latin typeface="Arial" charset="0"/>
              </a:rPr>
            </a:br>
            <a:r>
              <a:rPr lang="en-US" b="1" dirty="0" smtClean="0">
                <a:latin typeface="Arial" charset="0"/>
              </a:rPr>
              <a:t>Nanjing</a:t>
            </a:r>
            <a:r>
              <a:rPr lang="en-US" b="1" dirty="0" smtClean="0">
                <a:latin typeface="Arial" charset="0"/>
              </a:rPr>
              <a:t>, China </a:t>
            </a:r>
            <a:r>
              <a:rPr lang="en-US" b="1" dirty="0" smtClean="0">
                <a:latin typeface="Arial" charset="0"/>
              </a:rPr>
              <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smtClean="0">
                <a:latin typeface="Arial" charset="0"/>
              </a:rPr>
              <a:t>sdas at appcomsci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http://standards.ieee.org/guides/bylaws/sect6-7.html#6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http://standards.ieee.org/guides/opman/sect6.html#6.3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#2</a:t>
            </a:r>
            <a:endParaRPr lang="en-US" sz="2400" dirty="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dirty="0">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7"/>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19200"/>
            <a:ext cx="8686800" cy="5105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a:t>
            </a:r>
          </a:p>
          <a:p>
            <a:pPr lvl="2">
              <a:lnSpc>
                <a:spcPct val="80000"/>
              </a:lnSpc>
            </a:pPr>
            <a:r>
              <a:rPr lang="en-US" sz="2000" dirty="0" smtClean="0">
                <a:latin typeface="Arial" charset="0"/>
              </a:rPr>
              <a:t>Completed WG Letter Re-circulation Ballot (#</a:t>
            </a:r>
            <a:r>
              <a:rPr lang="en-US" sz="2000" dirty="0" smtClean="0">
                <a:latin typeface="Arial" charset="0"/>
              </a:rPr>
              <a:t>6e)  on , August 31, 2013 </a:t>
            </a:r>
            <a:endParaRPr lang="en-US" sz="2000" dirty="0" smtClean="0">
              <a:latin typeface="Arial" charset="0"/>
            </a:endParaRPr>
          </a:p>
          <a:p>
            <a:pPr lvl="2">
              <a:lnSpc>
                <a:spcPct val="90000"/>
              </a:lnSpc>
            </a:pPr>
            <a:r>
              <a:rPr lang="en-US" sz="1800" dirty="0" smtClean="0">
                <a:latin typeface="Arial" charset="0"/>
              </a:rPr>
              <a:t>Result announced on </a:t>
            </a:r>
            <a:r>
              <a:rPr lang="en-US" sz="1800" dirty="0" smtClean="0">
                <a:latin typeface="Arial" charset="0"/>
              </a:rPr>
              <a:t>Sept 02</a:t>
            </a:r>
            <a:r>
              <a:rPr lang="en-US" sz="1800" dirty="0" smtClean="0">
                <a:latin typeface="Arial" charset="0"/>
              </a:rPr>
              <a:t>, </a:t>
            </a:r>
            <a:r>
              <a:rPr lang="en-US" sz="1800" dirty="0" smtClean="0">
                <a:latin typeface="Arial" charset="0"/>
              </a:rPr>
              <a:t>2013</a:t>
            </a:r>
          </a:p>
          <a:p>
            <a:pPr lvl="3">
              <a:lnSpc>
                <a:spcPct val="90000"/>
              </a:lnSpc>
            </a:pPr>
            <a:r>
              <a:rPr lang="en-US" sz="1400" dirty="0" smtClean="0">
                <a:latin typeface="Arial" charset="0"/>
                <a:hlinkClick r:id="rId3"/>
              </a:rPr>
              <a:t>http://www.ieee802.org/21/ballot_6.html</a:t>
            </a:r>
            <a:endParaRPr lang="en-US" sz="2000" dirty="0" smtClean="0">
              <a:latin typeface="Arial" charset="0"/>
            </a:endParaRP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Completed WG Letter Ballot (#7)  on July 04, 2013</a:t>
            </a:r>
          </a:p>
          <a:p>
            <a:pPr lvl="2">
              <a:lnSpc>
                <a:spcPct val="90000"/>
              </a:lnSpc>
            </a:pPr>
            <a:r>
              <a:rPr lang="en-US" sz="1800" dirty="0" smtClean="0">
                <a:latin typeface="Arial" charset="0"/>
              </a:rPr>
              <a:t>Result announced on July 04, 2013</a:t>
            </a:r>
          </a:p>
          <a:p>
            <a:pPr lvl="3">
              <a:lnSpc>
                <a:spcPct val="90000"/>
              </a:lnSpc>
            </a:pPr>
            <a:r>
              <a:rPr lang="en-US" sz="1400" dirty="0" smtClean="0">
                <a:latin typeface="Arial" charset="0"/>
                <a:hlinkClick r:id="rId4"/>
              </a:rPr>
              <a:t>http://www.ieee802.org/21/ballot_7.html</a:t>
            </a:r>
            <a:endParaRPr lang="en-US" sz="2000" dirty="0" smtClean="0">
              <a:latin typeface="Arial" charset="0"/>
            </a:endParaRPr>
          </a:p>
          <a:p>
            <a:pPr lvl="1">
              <a:lnSpc>
                <a:spcPct val="80000"/>
              </a:lnSpc>
            </a:pPr>
            <a:r>
              <a:rPr lang="en-US" sz="2400" dirty="0" smtClean="0">
                <a:latin typeface="Arial" charset="0"/>
              </a:rPr>
              <a:t>802.21m  Revision Project </a:t>
            </a:r>
          </a:p>
          <a:p>
            <a:pPr lvl="2">
              <a:lnSpc>
                <a:spcPct val="80000"/>
              </a:lnSpc>
            </a:pPr>
            <a:r>
              <a:rPr lang="en-US" sz="2000" dirty="0" smtClean="0">
                <a:latin typeface="Arial" charset="0"/>
              </a:rPr>
              <a:t>Working on the document structure and existing issues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 Use case presentation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September</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524000"/>
            <a:ext cx="8305800" cy="41148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a:t>
            </a:r>
          </a:p>
          <a:p>
            <a:pPr lvl="2">
              <a:lnSpc>
                <a:spcPct val="90000"/>
              </a:lnSpc>
            </a:pPr>
            <a:r>
              <a:rPr lang="en-US" sz="1800" dirty="0" smtClean="0">
                <a:latin typeface="Arial" charset="0"/>
              </a:rPr>
              <a:t>Initiate Sponsor Ballot</a:t>
            </a:r>
            <a:endParaRPr lang="en-US" sz="1800" dirty="0" smtClean="0">
              <a:latin typeface="Arial" charset="0"/>
            </a:endParaRPr>
          </a:p>
          <a:p>
            <a:pPr lvl="1">
              <a:lnSpc>
                <a:spcPct val="90000"/>
              </a:lnSpc>
            </a:pPr>
            <a:r>
              <a:rPr lang="en-US" sz="2200" dirty="0" smtClean="0">
                <a:latin typeface="Arial" charset="0"/>
              </a:rPr>
              <a:t>802.21d </a:t>
            </a:r>
          </a:p>
          <a:p>
            <a:pPr lvl="2">
              <a:lnSpc>
                <a:spcPct val="90000"/>
              </a:lnSpc>
            </a:pPr>
            <a:r>
              <a:rPr lang="en-US" sz="1800" dirty="0" smtClean="0">
                <a:latin typeface="Arial" charset="0"/>
              </a:rPr>
              <a:t> Resolve </a:t>
            </a:r>
            <a:r>
              <a:rPr lang="en-US" sz="1800" dirty="0" smtClean="0">
                <a:latin typeface="Arial" charset="0"/>
              </a:rPr>
              <a:t>remaining Letter </a:t>
            </a:r>
            <a:r>
              <a:rPr lang="en-US" sz="1800" dirty="0" smtClean="0">
                <a:latin typeface="Arial" charset="0"/>
              </a:rPr>
              <a:t>Ballot  comments </a:t>
            </a:r>
          </a:p>
          <a:p>
            <a:pPr lvl="1">
              <a:lnSpc>
                <a:spcPct val="80000"/>
              </a:lnSpc>
            </a:pPr>
            <a:r>
              <a:rPr lang="en-US" sz="2000" dirty="0" smtClean="0">
                <a:latin typeface="Arial" charset="0"/>
              </a:rPr>
              <a:t>802.21m  Revision Project </a:t>
            </a:r>
          </a:p>
          <a:p>
            <a:pPr lvl="2">
              <a:lnSpc>
                <a:spcPct val="80000"/>
              </a:lnSpc>
            </a:pPr>
            <a:r>
              <a:rPr lang="en-US" sz="1800" dirty="0" smtClean="0">
                <a:latin typeface="Arial" charset="0"/>
              </a:rPr>
              <a:t>Discuss the document structure and existing issues </a:t>
            </a:r>
          </a:p>
          <a:p>
            <a:pPr lvl="1">
              <a:lnSpc>
                <a:spcPct val="80000"/>
              </a:lnSpc>
            </a:pPr>
            <a:r>
              <a:rPr lang="en-US" sz="2000" dirty="0" smtClean="0">
                <a:latin typeface="Arial" charset="0"/>
              </a:rPr>
              <a:t>802.21.1 Use cases and Services </a:t>
            </a:r>
          </a:p>
          <a:p>
            <a:pPr lvl="2">
              <a:lnSpc>
                <a:spcPct val="80000"/>
              </a:lnSpc>
            </a:pPr>
            <a:r>
              <a:rPr lang="en-US" sz="1800" dirty="0" smtClean="0">
                <a:latin typeface="Arial" charset="0"/>
              </a:rPr>
              <a:t> Use case and services discussion </a:t>
            </a:r>
          </a:p>
          <a:p>
            <a:pPr lvl="1">
              <a:lnSpc>
                <a:spcPct val="90000"/>
              </a:lnSpc>
              <a:buNone/>
            </a:pPr>
            <a:endParaRPr lang="en-US" sz="22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4"/>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2613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22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November</a:t>
            </a:r>
            <a:r>
              <a:rPr lang="en-US" sz="3600" dirty="0" smtClean="0">
                <a:solidFill>
                  <a:schemeClr val="accent2"/>
                </a:solidFill>
              </a:rPr>
              <a:t> </a:t>
            </a:r>
            <a:r>
              <a:rPr lang="en-US" sz="3600" dirty="0" smtClean="0">
                <a:solidFill>
                  <a:schemeClr val="accent2"/>
                </a:solidFill>
              </a:rPr>
              <a:t>2013 Sessions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Content Placeholder 5"/>
          <p:cNvSpPr>
            <a:spLocks noGrp="1"/>
          </p:cNvSpPr>
          <p:nvPr>
            <p:ph idx="1"/>
          </p:nvPr>
        </p:nvSpPr>
        <p:spPr>
          <a:xfrm>
            <a:off x="533400" y="1524000"/>
            <a:ext cx="7924800" cy="4800600"/>
          </a:xfrm>
        </p:spPr>
        <p:txBody>
          <a:bodyPr/>
          <a:lstStyle/>
          <a:p>
            <a:r>
              <a:rPr lang="en-US" sz="2000" dirty="0" smtClean="0"/>
              <a:t>Plenary Session will </a:t>
            </a:r>
            <a:r>
              <a:rPr lang="en-US" sz="2000" dirty="0" smtClean="0"/>
              <a:t>be held in Hyatt Regency </a:t>
            </a:r>
            <a:r>
              <a:rPr lang="en-US" sz="2000" dirty="0" smtClean="0"/>
              <a:t>Dallas, 300 </a:t>
            </a:r>
            <a:r>
              <a:rPr lang="en-US" sz="2000" dirty="0" smtClean="0"/>
              <a:t>Reunion </a:t>
            </a:r>
            <a:r>
              <a:rPr lang="en-US" sz="2000" dirty="0" smtClean="0"/>
              <a:t>Boulevard, Dallas</a:t>
            </a:r>
            <a:r>
              <a:rPr lang="en-US" sz="2000" dirty="0" smtClean="0"/>
              <a:t>, Texas, USA, </a:t>
            </a:r>
            <a:r>
              <a:rPr lang="en-US" sz="2000" dirty="0" smtClean="0"/>
              <a:t>75207.</a:t>
            </a:r>
            <a:endParaRPr lang="en-US" sz="2000" dirty="0" smtClean="0"/>
          </a:p>
          <a:p>
            <a:pPr lvl="1"/>
            <a:r>
              <a:rPr lang="en-US" sz="1600" dirty="0" smtClean="0"/>
              <a:t>GROUP RATE:  $US 174/Night (plus applicable taxes</a:t>
            </a:r>
            <a:r>
              <a:rPr lang="en-US" sz="1600" dirty="0" smtClean="0"/>
              <a:t>)*</a:t>
            </a:r>
          </a:p>
          <a:p>
            <a:pPr lvl="1"/>
            <a:r>
              <a:rPr lang="en-US" sz="1600" dirty="0" smtClean="0"/>
              <a:t>Reserve room online at: </a:t>
            </a:r>
            <a:r>
              <a:rPr lang="en-US" sz="1600" dirty="0" smtClean="0"/>
              <a:t> </a:t>
            </a:r>
            <a:r>
              <a:rPr lang="en-US" sz="1600" dirty="0" smtClean="0">
                <a:hlinkClick r:id="rId3"/>
              </a:rPr>
              <a:t>https</a:t>
            </a:r>
            <a:r>
              <a:rPr lang="en-US" sz="1600" dirty="0" smtClean="0">
                <a:hlinkClick r:id="rId3"/>
              </a:rPr>
              <a:t>://</a:t>
            </a:r>
            <a:r>
              <a:rPr lang="en-US" sz="1600" dirty="0" smtClean="0">
                <a:hlinkClick r:id="rId3"/>
              </a:rPr>
              <a:t>resweb.passkey.com/go/IEEENov2013</a:t>
            </a:r>
            <a:r>
              <a:rPr lang="en-US" sz="1600" dirty="0" smtClean="0"/>
              <a:t> or</a:t>
            </a:r>
            <a:endParaRPr lang="en-US" sz="1600" dirty="0" smtClean="0"/>
          </a:p>
          <a:p>
            <a:pPr lvl="1"/>
            <a:r>
              <a:rPr lang="en-US" sz="1600" dirty="0" smtClean="0"/>
              <a:t>Reserve a room by </a:t>
            </a:r>
            <a:r>
              <a:rPr lang="en-US" sz="1600" dirty="0" smtClean="0"/>
              <a:t>phone: +1 </a:t>
            </a:r>
            <a:r>
              <a:rPr lang="en-US" sz="1600" dirty="0" smtClean="0"/>
              <a:t>214 651 1234</a:t>
            </a:r>
          </a:p>
          <a:p>
            <a:r>
              <a:rPr lang="en-US" sz="2000" dirty="0" smtClean="0"/>
              <a:t>Session and Registration information for </a:t>
            </a:r>
            <a:r>
              <a:rPr lang="en-US" sz="2000" dirty="0" smtClean="0"/>
              <a:t>the </a:t>
            </a:r>
            <a:r>
              <a:rPr lang="en-US" sz="2000" dirty="0" smtClean="0"/>
              <a:t>November</a:t>
            </a:r>
            <a:r>
              <a:rPr lang="en-US" sz="2000" dirty="0" smtClean="0"/>
              <a:t>  </a:t>
            </a:r>
            <a:r>
              <a:rPr lang="en-US" sz="2000" dirty="0" smtClean="0"/>
              <a:t>2013 IEEE 802 </a:t>
            </a:r>
            <a:r>
              <a:rPr lang="en-US" sz="2000" dirty="0" smtClean="0"/>
              <a:t>Plenary Session </a:t>
            </a:r>
            <a:r>
              <a:rPr lang="en-US" sz="2000" dirty="0" smtClean="0"/>
              <a:t> </a:t>
            </a:r>
            <a:r>
              <a:rPr lang="en-US" sz="2000" dirty="0" smtClean="0"/>
              <a:t>is available at</a:t>
            </a:r>
          </a:p>
          <a:p>
            <a:pPr lvl="1"/>
            <a:r>
              <a:rPr lang="en-US" sz="1600" dirty="0" smtClean="0">
                <a:hlinkClick r:id="rId4"/>
              </a:rPr>
              <a:t>http</a:t>
            </a:r>
            <a:r>
              <a:rPr lang="en-US" sz="1600" dirty="0" smtClean="0">
                <a:hlinkClick r:id="rId4"/>
              </a:rPr>
              <a:t>://</a:t>
            </a:r>
            <a:r>
              <a:rPr lang="en-US" sz="1600" dirty="0" smtClean="0">
                <a:hlinkClick r:id="rId4"/>
              </a:rPr>
              <a:t>802world.org/plenary</a:t>
            </a:r>
            <a:r>
              <a:rPr lang="en-US" sz="1600" dirty="0" smtClean="0"/>
              <a:t> </a:t>
            </a:r>
          </a:p>
          <a:p>
            <a:pPr lvl="1"/>
            <a:r>
              <a:rPr lang="en-US" sz="1600" dirty="0" smtClean="0"/>
              <a:t>EARLY (Before 6pm Pacific Time, Friday, October 4, 2013)</a:t>
            </a:r>
          </a:p>
          <a:p>
            <a:pPr lvl="2"/>
            <a:r>
              <a:rPr lang="en-US" sz="1200" dirty="0" smtClean="0"/>
              <a:t>$US 500 for attendees staying at the Hyatt Regency </a:t>
            </a:r>
            <a:r>
              <a:rPr lang="en-US" sz="1200" dirty="0" smtClean="0"/>
              <a:t>Dallas otherwise $US 800</a:t>
            </a:r>
            <a:endParaRPr lang="en-US" sz="1200" dirty="0" smtClean="0"/>
          </a:p>
          <a:p>
            <a:pPr lvl="1"/>
            <a:r>
              <a:rPr lang="en-US" sz="1600" dirty="0" smtClean="0"/>
              <a:t>STANDARD (After Early Registration and before 6pm Pacific Time, Friday November 1, 2013)</a:t>
            </a:r>
          </a:p>
          <a:p>
            <a:pPr lvl="2"/>
            <a:r>
              <a:rPr lang="en-US" sz="1200" dirty="0" smtClean="0"/>
              <a:t>$ US 600 for attendees staying at the Hyatt Regency </a:t>
            </a:r>
            <a:r>
              <a:rPr lang="en-US" sz="1200" dirty="0" smtClean="0"/>
              <a:t>Dallas otherwise $</a:t>
            </a:r>
            <a:r>
              <a:rPr lang="en-US" sz="1200" dirty="0" smtClean="0"/>
              <a:t>US </a:t>
            </a:r>
            <a:r>
              <a:rPr lang="en-US" sz="1200" dirty="0" smtClean="0"/>
              <a:t>900</a:t>
            </a:r>
            <a:endParaRPr lang="en-US" sz="1200" dirty="0" smtClean="0"/>
          </a:p>
          <a:p>
            <a:pPr lvl="1"/>
            <a:r>
              <a:rPr lang="en-US" sz="1600" dirty="0" smtClean="0"/>
              <a:t>LATE/ONSITE (After 6pm Pacific Time Friday November 1, 2013)</a:t>
            </a:r>
          </a:p>
          <a:p>
            <a:pPr lvl="2"/>
            <a:r>
              <a:rPr lang="en-US" sz="1200" dirty="0" smtClean="0"/>
              <a:t>$US 800 for attendees staying at the Hyatt Regency </a:t>
            </a:r>
            <a:r>
              <a:rPr lang="en-US" sz="1200" dirty="0" smtClean="0"/>
              <a:t>Dallas otherwise  $</a:t>
            </a:r>
            <a:r>
              <a:rPr lang="en-US" sz="1200" dirty="0" smtClean="0"/>
              <a:t>US </a:t>
            </a:r>
            <a:r>
              <a:rPr lang="en-US" sz="1200" dirty="0" smtClean="0"/>
              <a:t>1100</a:t>
            </a:r>
            <a:endParaRPr lang="en-US" sz="1200" dirty="0" smtClean="0"/>
          </a:p>
          <a:p>
            <a:pPr lvl="1"/>
            <a:endParaRPr lang="en-US" sz="1600" dirty="0" smtClean="0"/>
          </a:p>
          <a:p>
            <a:endParaRPr lang="en-US" sz="2000" dirty="0" smtClean="0"/>
          </a:p>
          <a:p>
            <a:endParaRPr lang="en-US" dirty="0"/>
          </a:p>
        </p:txBody>
      </p:sp>
      <p:sp>
        <p:nvSpPr>
          <p:cNvPr id="7" name="Date Placeholder 6"/>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990600"/>
            <a:ext cx="8610600" cy="5715000"/>
          </a:xfrm>
        </p:spPr>
        <p:txBody>
          <a:bodyPr/>
          <a:lstStyle/>
          <a:p>
            <a:pPr>
              <a:lnSpc>
                <a:spcPct val="90000"/>
              </a:lnSpc>
            </a:pPr>
            <a:r>
              <a:rPr lang="en-US" sz="2400" b="1" dirty="0" smtClean="0">
                <a:solidFill>
                  <a:srgbClr val="0000FF"/>
                </a:solidFill>
              </a:rPr>
              <a:t>Interim: 19-24 January, 2014, </a:t>
            </a:r>
            <a:r>
              <a:rPr lang="es-ES" sz="2400" b="1" dirty="0" smtClean="0">
                <a:solidFill>
                  <a:srgbClr val="0000FF"/>
                </a:solidFill>
              </a:rPr>
              <a:t>Century Plaza, Los Angeles,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China World Hotel, Beijing PRC (Pending)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smtClean="0">
                <a:solidFill>
                  <a:srgbClr val="FF0000"/>
                </a:solidFill>
              </a:rPr>
              <a:t>13-18 </a:t>
            </a:r>
            <a:r>
              <a:rPr lang="en-US" sz="2400" b="1" dirty="0" smtClean="0">
                <a:solidFill>
                  <a:srgbClr val="FF0000"/>
                </a:solidFill>
              </a:rPr>
              <a:t>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smtClean="0">
                <a:solidFill>
                  <a:srgbClr val="0000FF"/>
                </a:solidFill>
              </a:rPr>
              <a:t>14-19 </a:t>
            </a:r>
            <a:r>
              <a:rPr lang="en-US" sz="2400" b="1" dirty="0" smtClean="0">
                <a:solidFill>
                  <a:srgbClr val="0000FF"/>
                </a:solidFill>
              </a:rPr>
              <a:t>September 2014,  TBD </a:t>
            </a:r>
            <a:r>
              <a:rPr lang="en-US" sz="2400" b="1" dirty="0" smtClean="0">
                <a:solidFill>
                  <a:srgbClr val="0000FF"/>
                </a:solidFill>
              </a:rPr>
              <a:t>(</a:t>
            </a:r>
            <a:r>
              <a:rPr lang="en-US" sz="2400" b="1" dirty="0" smtClean="0">
                <a:solidFill>
                  <a:srgbClr val="0000FF"/>
                </a:solidFill>
              </a:rPr>
              <a:t>Most likely in Athens, Greece</a:t>
            </a:r>
            <a:r>
              <a:rPr lang="en-US" sz="2400" b="1" dirty="0" smtClean="0">
                <a:solidFill>
                  <a:srgbClr val="0000FF"/>
                </a:solidFill>
              </a:rPr>
              <a:t>) </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err="1" smtClean="0">
                <a:solidFill>
                  <a:srgbClr val="FF0000"/>
                </a:solidFill>
              </a:rPr>
              <a:t>Plenary</a:t>
            </a:r>
            <a:r>
              <a:rPr lang="en-US" sz="2400" dirty="0" err="1" smtClean="0">
                <a:solidFill>
                  <a:srgbClr val="FF0000"/>
                </a:solidFill>
              </a:rPr>
              <a:t>u</a:t>
            </a:r>
            <a:r>
              <a:rPr lang="en-US" sz="2400" b="1" dirty="0" smtClean="0">
                <a:solidFill>
                  <a:srgbClr val="FF0000"/>
                </a:solidFill>
              </a:rPr>
              <a:t>: </a:t>
            </a:r>
            <a:r>
              <a:rPr lang="en-US" sz="2400" b="1" dirty="0" smtClean="0">
                <a:solidFill>
                  <a:srgbClr val="FF0000"/>
                </a:solidFill>
              </a:rPr>
              <a:t>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a:t>
            </a:r>
            <a:r>
              <a:rPr lang="en-US" sz="2000" dirty="0" err="1" smtClean="0">
                <a:solidFill>
                  <a:srgbClr val="FF0000"/>
                </a:solidFill>
              </a:rPr>
              <a:t>grops</a:t>
            </a:r>
            <a:r>
              <a:rPr lang="en-US" sz="2000" dirty="0" smtClean="0">
                <a:solidFill>
                  <a:srgbClr val="FF0000"/>
                </a:solidFill>
              </a:rPr>
              <a:t> </a:t>
            </a:r>
            <a:endParaRPr lang="en-US" sz="2000" dirty="0" smtClean="0">
              <a:solidFill>
                <a:srgbClr val="FF0000"/>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90600" y="5638800"/>
            <a:ext cx="6781800" cy="307777"/>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Room 205 (Main Building)</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9" name="Table 18"/>
          <p:cNvGraphicFramePr>
            <a:graphicFrameLocks noGrp="1"/>
          </p:cNvGraphicFramePr>
          <p:nvPr/>
        </p:nvGraphicFramePr>
        <p:xfrm>
          <a:off x="838200" y="1523999"/>
          <a:ext cx="7467600" cy="3962401"/>
        </p:xfrm>
        <a:graphic>
          <a:graphicData uri="http://schemas.openxmlformats.org/drawingml/2006/table">
            <a:tbl>
              <a:tblPr/>
              <a:tblGrid>
                <a:gridCol w="1350582"/>
                <a:gridCol w="1639768"/>
                <a:gridCol w="1347430"/>
                <a:gridCol w="1540483"/>
                <a:gridCol w="1589337"/>
              </a:tblGrid>
              <a:tr h="756661">
                <a:tc>
                  <a:txBody>
                    <a:bodyPr/>
                    <a:lstStyle/>
                    <a:p>
                      <a:pPr marL="0" marR="0">
                        <a:spcBef>
                          <a:spcPts val="0"/>
                        </a:spcBef>
                        <a:spcAft>
                          <a:spcPts val="0"/>
                        </a:spcAft>
                      </a:pP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rPr>
                        <a:t>Monday</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(Sept 16, 2013)</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rPr>
                        <a:t>Tuesday</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(Sept 17, 2013)</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rPr>
                        <a:t>Wednesday</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(Sept 18, 2013)</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dirty="0">
                          <a:latin typeface="Times New Roman"/>
                          <a:ea typeface="Times New Roman"/>
                        </a:rPr>
                        <a:t>Thursday</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(Sept 19, 2013)</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2935">
                <a:tc>
                  <a:txBody>
                    <a:bodyPr/>
                    <a:lstStyle/>
                    <a:p>
                      <a:pPr marL="0" marR="0">
                        <a:spcBef>
                          <a:spcPts val="0"/>
                        </a:spcBef>
                        <a:spcAft>
                          <a:spcPts val="0"/>
                        </a:spcAft>
                      </a:pPr>
                      <a:r>
                        <a:rPr lang="en-US" sz="1200" b="1" dirty="0">
                          <a:latin typeface="Times New Roman"/>
                          <a:ea typeface="Times New Roman"/>
                        </a:rPr>
                        <a:t>AM-1</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8:00-10:00a</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Opening Ceremony (9:00-10:00a)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802.21m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3233">
                <a:tc>
                  <a:txBody>
                    <a:bodyPr/>
                    <a:lstStyle/>
                    <a:p>
                      <a:pPr marL="0" marR="0">
                        <a:spcBef>
                          <a:spcPts val="0"/>
                        </a:spcBef>
                        <a:spcAft>
                          <a:spcPts val="0"/>
                        </a:spcAft>
                      </a:pPr>
                      <a:r>
                        <a:rPr lang="en-US" sz="1200" b="1" dirty="0">
                          <a:latin typeface="Times New Roman"/>
                          <a:ea typeface="Times New Roman"/>
                        </a:rPr>
                        <a:t>AM-2</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10:30-12:30</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Joint  Opening Plenary (10:30-11:30a)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802.21c </a:t>
                      </a:r>
                      <a:r>
                        <a:rPr lang="en-US" sz="1200" dirty="0" smtClean="0">
                          <a:latin typeface="Times New Roman"/>
                          <a:ea typeface="Times New Roman"/>
                        </a:rPr>
                        <a:t>TG</a:t>
                      </a:r>
                      <a:endParaRPr lang="en-US" sz="12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802.21.1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6440">
                <a:tc>
                  <a:txBody>
                    <a:bodyPr/>
                    <a:lstStyle/>
                    <a:p>
                      <a:pPr marL="0" marR="0">
                        <a:spcBef>
                          <a:spcPts val="0"/>
                        </a:spcBef>
                        <a:spcAft>
                          <a:spcPts val="0"/>
                        </a:spcAft>
                      </a:pPr>
                      <a:r>
                        <a:rPr lang="en-US" sz="1200" b="1" dirty="0">
                          <a:latin typeface="Times New Roman"/>
                          <a:ea typeface="Times New Roman"/>
                        </a:rPr>
                        <a:t>PM-1</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1:30 – 3:30p</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802.21 WG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802.21m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802.21m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66">
                <a:tc>
                  <a:txBody>
                    <a:bodyPr/>
                    <a:lstStyle/>
                    <a:p>
                      <a:pPr marL="0" marR="0">
                        <a:spcBef>
                          <a:spcPts val="0"/>
                        </a:spcBef>
                        <a:spcAft>
                          <a:spcPts val="0"/>
                        </a:spcAft>
                      </a:pPr>
                      <a:r>
                        <a:rPr lang="en-US" sz="1200" b="1" dirty="0">
                          <a:latin typeface="Times New Roman"/>
                          <a:ea typeface="Times New Roman"/>
                        </a:rPr>
                        <a:t>PM-2</a:t>
                      </a:r>
                      <a:r>
                        <a:rPr lang="en-US" sz="1200" dirty="0">
                          <a:latin typeface="Times New Roman"/>
                          <a:ea typeface="Times New Roman"/>
                        </a:rPr>
                        <a:t> </a:t>
                      </a:r>
                    </a:p>
                    <a:p>
                      <a:pPr marL="0" marR="0">
                        <a:spcBef>
                          <a:spcPts val="0"/>
                        </a:spcBef>
                        <a:spcAft>
                          <a:spcPts val="0"/>
                        </a:spcAft>
                      </a:pPr>
                      <a:r>
                        <a:rPr lang="en-US" sz="1200" b="1" dirty="0">
                          <a:latin typeface="Times New Roman"/>
                          <a:ea typeface="Times New Roman"/>
                        </a:rPr>
                        <a:t>4:00 – 6:00p</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566">
                <a:tc>
                  <a:txBody>
                    <a:bodyPr/>
                    <a:lstStyle/>
                    <a:p>
                      <a:pPr marL="0" marR="0">
                        <a:spcBef>
                          <a:spcPts val="0"/>
                        </a:spcBef>
                        <a:spcAft>
                          <a:spcPts val="0"/>
                        </a:spcAft>
                      </a:pPr>
                      <a:r>
                        <a:rPr lang="en-US" sz="1200" b="1" dirty="0">
                          <a:latin typeface="Times New Roman"/>
                          <a:ea typeface="Times New Roman"/>
                        </a:rPr>
                        <a:t>Eve </a:t>
                      </a:r>
                      <a:endParaRPr lang="en-US" sz="1200" dirty="0">
                        <a:latin typeface="Times New Roman"/>
                        <a:ea typeface="Times New Roman"/>
                      </a:endParaRPr>
                    </a:p>
                    <a:p>
                      <a:pPr marL="0" marR="0">
                        <a:spcBef>
                          <a:spcPts val="0"/>
                        </a:spcBef>
                        <a:spcAft>
                          <a:spcPts val="0"/>
                        </a:spcAft>
                      </a:pPr>
                      <a:r>
                        <a:rPr lang="en-US" sz="1200" b="1" dirty="0">
                          <a:latin typeface="Times New Roman"/>
                          <a:ea typeface="Times New Roman"/>
                        </a:rPr>
                        <a:t>6:30 – 9:30p</a:t>
                      </a: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Social Event (7:00- 9:00 pm)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000" dirty="0">
                        <a:latin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hlinkClick r:id="rId3"/>
              </a:rPr>
              <a:t>https://imat.ieee.org/attendance</a:t>
            </a:r>
            <a:r>
              <a:rPr lang="en-US" altLang="ja-JP" sz="1600" dirty="0" smtClean="0">
                <a:ea typeface="ＭＳ Ｐゴシック" charset="-128"/>
              </a:rPr>
              <a:t>, or</a:t>
            </a:r>
          </a:p>
          <a:p>
            <a:pPr lvl="1">
              <a:lnSpc>
                <a:spcPct val="80000"/>
              </a:lnSpc>
              <a:defRPr/>
            </a:pPr>
            <a:r>
              <a:rPr lang="en-US" sz="2000" dirty="0" smtClean="0">
                <a:latin typeface="Arial" charset="0"/>
              </a:rPr>
              <a:t>Mark </a:t>
            </a:r>
            <a:r>
              <a:rPr lang="en-US" sz="2000" dirty="0" smtClean="0">
                <a:latin typeface="Arial" charset="0"/>
              </a:rPr>
              <a:t>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14</a:t>
            </a:r>
            <a:endParaRPr lang="en-US" sz="2000" dirty="0" smtClean="0">
              <a:latin typeface="Arial" charset="0"/>
            </a:endParaRPr>
          </a:p>
          <a:p>
            <a:pPr>
              <a:lnSpc>
                <a:spcPct val="80000"/>
              </a:lnSpc>
              <a:defRPr/>
            </a:pPr>
            <a:r>
              <a:rPr lang="en-US" sz="2000" dirty="0" smtClean="0">
                <a:latin typeface="Arial" charset="0"/>
              </a:rPr>
              <a:t>11 sessions </a:t>
            </a:r>
            <a:r>
              <a:rPr lang="en-US" sz="2000" dirty="0" smtClean="0">
                <a:latin typeface="Arial" charset="0"/>
              </a:rPr>
              <a:t>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8153400" cy="4876800"/>
          </a:xfrm>
        </p:spPr>
        <p:txBody>
          <a:bodyPr/>
          <a:lstStyle/>
          <a:p>
            <a:pPr>
              <a:lnSpc>
                <a:spcPct val="90000"/>
              </a:lnSpc>
            </a:pPr>
            <a:r>
              <a:rPr lang="en-US" sz="2400" dirty="0" smtClean="0">
                <a:latin typeface="Arial" charset="0"/>
              </a:rPr>
              <a:t>Meeting Information: </a:t>
            </a:r>
            <a:r>
              <a:rPr lang="en-US" sz="2400" dirty="0" smtClean="0">
                <a:latin typeface="Arial" charset="0"/>
              </a:rPr>
              <a:t>Registration Desk Notice Board </a:t>
            </a:r>
            <a:endParaRPr lang="en-US" sz="2400" dirty="0" smtClean="0">
              <a:latin typeface="Arial" charset="0"/>
            </a:endParaRPr>
          </a:p>
          <a:p>
            <a:r>
              <a:rPr lang="en-US" sz="2400" dirty="0" smtClean="0">
                <a:latin typeface="Arial" pitchFamily="34" charset="0"/>
                <a:cs typeface="Arial" pitchFamily="34" charset="0"/>
              </a:rPr>
              <a:t>Meeting </a:t>
            </a:r>
            <a:r>
              <a:rPr lang="en-US" sz="2400" dirty="0" smtClean="0">
                <a:latin typeface="Arial" pitchFamily="34" charset="0"/>
                <a:cs typeface="Arial" pitchFamily="34" charset="0"/>
              </a:rPr>
              <a:t>space Network: P</a:t>
            </a:r>
            <a:r>
              <a:rPr lang="en-US" sz="2400" dirty="0" smtClean="0">
                <a:latin typeface="Arial" pitchFamily="34" charset="0"/>
                <a:cs typeface="Arial" pitchFamily="34" charset="0"/>
              </a:rPr>
              <a:t>rovided by VeriLAN </a:t>
            </a:r>
            <a:endParaRPr lang="en-US" sz="2400" dirty="0" smtClean="0">
              <a:latin typeface="Arial" pitchFamily="34" charset="0"/>
              <a:cs typeface="Arial" pitchFamily="34" charset="0"/>
            </a:endParaRPr>
          </a:p>
          <a:p>
            <a:pPr>
              <a:lnSpc>
                <a:spcPct val="90000"/>
              </a:lnSpc>
            </a:pPr>
            <a:r>
              <a:rPr lang="en-US" sz="2400" dirty="0" smtClean="0">
                <a:latin typeface="Arial" charset="0"/>
              </a:rPr>
              <a:t>Food </a:t>
            </a:r>
            <a:r>
              <a:rPr lang="en-US" sz="2400" dirty="0" smtClean="0">
                <a:latin typeface="Arial" charset="0"/>
              </a:rPr>
              <a:t>and Beverage Service: </a:t>
            </a:r>
            <a:r>
              <a:rPr lang="en-US" sz="2400" dirty="0" smtClean="0">
                <a:latin typeface="Arial" charset="0"/>
              </a:rPr>
              <a:t>Lunch </a:t>
            </a:r>
            <a:endParaRPr lang="en-US" sz="2400" dirty="0" smtClean="0">
              <a:latin typeface="Arial" charset="0"/>
            </a:endParaRPr>
          </a:p>
          <a:p>
            <a:pPr lvl="1">
              <a:lnSpc>
                <a:spcPct val="90000"/>
              </a:lnSpc>
            </a:pPr>
            <a:r>
              <a:rPr lang="en-US" sz="2000" dirty="0" smtClean="0">
                <a:latin typeface="Arial" charset="0"/>
              </a:rPr>
              <a:t>Breakfast:  On your own </a:t>
            </a:r>
          </a:p>
          <a:p>
            <a:pPr lvl="1">
              <a:lnSpc>
                <a:spcPct val="90000"/>
              </a:lnSpc>
            </a:pPr>
            <a:r>
              <a:rPr lang="en-US" sz="2000" dirty="0" smtClean="0">
                <a:latin typeface="Arial" charset="0"/>
              </a:rPr>
              <a:t>Lunch:  Restaurant between building</a:t>
            </a:r>
            <a:r>
              <a:rPr lang="en-US" sz="2000" dirty="0" smtClean="0">
                <a:latin typeface="Arial" charset="0"/>
              </a:rPr>
              <a:t>s</a:t>
            </a:r>
          </a:p>
          <a:p>
            <a:pPr lvl="1">
              <a:lnSpc>
                <a:spcPct val="90000"/>
              </a:lnSpc>
            </a:pPr>
            <a:r>
              <a:rPr lang="en-US" sz="2000" dirty="0" smtClean="0">
                <a:latin typeface="Arial" charset="0"/>
              </a:rPr>
              <a:t>Tea/Coffee:  Near meeting room </a:t>
            </a:r>
          </a:p>
          <a:p>
            <a:pPr lvl="1">
              <a:lnSpc>
                <a:spcPct val="90000"/>
              </a:lnSpc>
              <a:buNone/>
            </a:pPr>
            <a:endParaRPr lang="en-US" sz="2000" dirty="0" smtClean="0">
              <a:latin typeface="Arial" charset="0"/>
            </a:endParaRPr>
          </a:p>
          <a:p>
            <a:pPr>
              <a:lnSpc>
                <a:spcPct val="90000"/>
              </a:lnSpc>
            </a:pPr>
            <a:r>
              <a:rPr lang="en-US" sz="2400" dirty="0" smtClean="0">
                <a:latin typeface="Arial" charset="0"/>
              </a:rPr>
              <a:t>Social </a:t>
            </a:r>
            <a:r>
              <a:rPr lang="en-US" sz="2400" dirty="0" smtClean="0">
                <a:latin typeface="Arial" charset="0"/>
              </a:rPr>
              <a:t>Event : </a:t>
            </a:r>
            <a:endParaRPr lang="en-US" sz="2400" dirty="0" smtClean="0">
              <a:latin typeface="Arial" charset="0"/>
            </a:endParaRPr>
          </a:p>
          <a:p>
            <a:pPr lvl="1">
              <a:lnSpc>
                <a:spcPct val="90000"/>
              </a:lnSpc>
            </a:pPr>
            <a:r>
              <a:rPr lang="en-US" sz="2000" dirty="0" smtClean="0">
                <a:latin typeface="Arial" charset="0"/>
              </a:rPr>
              <a:t>Wednesday evening</a:t>
            </a:r>
          </a:p>
          <a:p>
            <a:pPr lvl="1">
              <a:lnSpc>
                <a:spcPct val="90000"/>
              </a:lnSpc>
            </a:pPr>
            <a:r>
              <a:rPr lang="en-US" sz="2000" dirty="0" smtClean="0">
                <a:latin typeface="Arial" charset="0"/>
              </a:rPr>
              <a:t>Near Restaurant </a:t>
            </a:r>
          </a:p>
          <a:p>
            <a:pPr lvl="1">
              <a:lnSpc>
                <a:spcPct val="90000"/>
              </a:lnSpc>
            </a:pPr>
            <a:r>
              <a:rPr lang="en-US" sz="2000" dirty="0" smtClean="0">
                <a:latin typeface="Arial" charset="0"/>
              </a:rPr>
              <a:t>Dress Code: Business casual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dirty="0" smtClean="0"/>
              <a:t>Sept 2013</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43070</TotalTime>
  <Words>1911</Words>
  <Application>Microsoft Office PowerPoint</Application>
  <PresentationFormat>On-screen Show (4:3)</PresentationFormat>
  <Paragraphs>374</Paragraphs>
  <Slides>21</Slides>
  <Notes>21</Notes>
  <HiddenSlides>0</HiddenSlides>
  <MMClips>0</MMClips>
  <ScaleCrop>false</ScaleCrop>
  <HeadingPairs>
    <vt:vector size="4" baseType="variant">
      <vt:variant>
        <vt:lpstr>Theme</vt:lpstr>
      </vt:variant>
      <vt:variant>
        <vt:i4>5</vt:i4>
      </vt:variant>
      <vt:variant>
        <vt:lpstr>Slide Titles</vt:lpstr>
      </vt:variant>
      <vt:variant>
        <vt:i4>21</vt:i4>
      </vt:variant>
    </vt:vector>
  </HeadingPairs>
  <TitlesOfParts>
    <vt:vector size="26" baseType="lpstr">
      <vt:lpstr>802.11PowerPointTemplate-Landscape</vt:lpstr>
      <vt:lpstr>1_Custom Design</vt:lpstr>
      <vt:lpstr>2_Custom Design</vt:lpstr>
      <vt:lpstr>3_Custom Design</vt:lpstr>
      <vt:lpstr>Custom Design</vt:lpstr>
      <vt:lpstr>IEEE 802.21 Session #58,  Nanjing, China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Work Status </vt:lpstr>
      <vt:lpstr>Objectives for the September  Meeting</vt:lpstr>
      <vt:lpstr>Future Sessions – 2013 </vt:lpstr>
      <vt:lpstr>November 2013 Sessions Details  </vt:lpstr>
      <vt:lpstr>Future Sessions – 2014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564</cp:revision>
  <cp:lastPrinted>1998-02-10T13:28:06Z</cp:lastPrinted>
  <dcterms:created xsi:type="dcterms:W3CDTF">2002-07-08T22:03:28Z</dcterms:created>
  <dcterms:modified xsi:type="dcterms:W3CDTF">2013-09-15T21:22:32Z</dcterms:modified>
</cp:coreProperties>
</file>