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 id="2147483866" r:id="rId2"/>
    <p:sldMasterId id="2147483878" r:id="rId3"/>
    <p:sldMasterId id="2147483890" r:id="rId4"/>
    <p:sldMasterId id="2147483734" r:id="rId5"/>
  </p:sldMasterIdLst>
  <p:notesMasterIdLst>
    <p:notesMasterId r:id="rId27"/>
  </p:notesMasterIdLst>
  <p:handoutMasterIdLst>
    <p:handoutMasterId r:id="rId28"/>
  </p:handoutMasterIdLst>
  <p:sldIdLst>
    <p:sldId id="413" r:id="rId6"/>
    <p:sldId id="431" r:id="rId7"/>
    <p:sldId id="432" r:id="rId8"/>
    <p:sldId id="437" r:id="rId9"/>
    <p:sldId id="400" r:id="rId10"/>
    <p:sldId id="401" r:id="rId11"/>
    <p:sldId id="402" r:id="rId12"/>
    <p:sldId id="403" r:id="rId13"/>
    <p:sldId id="404" r:id="rId14"/>
    <p:sldId id="405" r:id="rId15"/>
    <p:sldId id="406" r:id="rId16"/>
    <p:sldId id="407" r:id="rId17"/>
    <p:sldId id="408" r:id="rId18"/>
    <p:sldId id="409" r:id="rId19"/>
    <p:sldId id="410" r:id="rId20"/>
    <p:sldId id="411" r:id="rId21"/>
    <p:sldId id="439" r:id="rId22"/>
    <p:sldId id="440" r:id="rId23"/>
    <p:sldId id="441" r:id="rId24"/>
    <p:sldId id="428" r:id="rId25"/>
    <p:sldId id="442"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95" autoAdjust="0"/>
    <p:restoredTop sz="86522" autoAdjust="0"/>
  </p:normalViewPr>
  <p:slideViewPr>
    <p:cSldViewPr>
      <p:cViewPr varScale="1">
        <p:scale>
          <a:sx n="80" d="100"/>
          <a:sy n="80" d="100"/>
        </p:scale>
        <p:origin x="-534" y="-78"/>
      </p:cViewPr>
      <p:guideLst>
        <p:guide orient="horz" pos="2160"/>
        <p:guide pos="2880"/>
      </p:guideLst>
    </p:cSldViewPr>
  </p:slideViewPr>
  <p:outlineViewPr>
    <p:cViewPr>
      <p:scale>
        <a:sx n="33" d="100"/>
        <a:sy n="33" d="100"/>
      </p:scale>
      <p:origin x="252"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2082" y="-10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1104900" y="449262"/>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dirty="0" smtClean="0"/>
          </a:p>
        </p:txBody>
      </p:sp>
      <p:sp>
        <p:nvSpPr>
          <p:cNvPr id="38916" name="Header Placeholder 3"/>
          <p:cNvSpPr>
            <a:spLocks noGrp="1"/>
          </p:cNvSpPr>
          <p:nvPr>
            <p:ph type="hdr" sz="quarter"/>
          </p:nvPr>
        </p:nvSpPr>
        <p:spPr>
          <a:noFill/>
        </p:spPr>
        <p:txBody>
          <a:bodyPr/>
          <a:lstStyle/>
          <a:p>
            <a:r>
              <a:rPr lang="en-US" dirty="0"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dirty="0" smtClean="0"/>
              <a:t>Month 20xx</a:t>
            </a:r>
          </a:p>
        </p:txBody>
      </p:sp>
      <p:sp>
        <p:nvSpPr>
          <p:cNvPr id="38918" name="Footer Placeholder 5"/>
          <p:cNvSpPr>
            <a:spLocks noGrp="1"/>
          </p:cNvSpPr>
          <p:nvPr>
            <p:ph type="ftr" sz="quarter" idx="4"/>
          </p:nvPr>
        </p:nvSpPr>
        <p:spPr>
          <a:noFill/>
        </p:spPr>
        <p:txBody>
          <a:bodyPr/>
          <a:lstStyle/>
          <a:p>
            <a:pPr lvl="4"/>
            <a:r>
              <a:rPr lang="en-US" dirty="0"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dirty="0" smtClean="0"/>
              <a:t>Page </a:t>
            </a:r>
            <a:fld id="{9ADD8F5F-B7E5-4B0C-9D30-C37ACEF62728}" type="slidenum">
              <a:rPr lang="en-US" smtClean="0"/>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dirty="0"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4036" name="Rectangle 6"/>
          <p:cNvSpPr>
            <a:spLocks noGrp="1" noChangeArrowheads="1"/>
          </p:cNvSpPr>
          <p:nvPr>
            <p:ph type="ftr" sz="quarter" idx="4"/>
          </p:nvPr>
        </p:nvSpPr>
        <p:spPr>
          <a:noFill/>
        </p:spPr>
        <p:txBody>
          <a:bodyPr/>
          <a:lstStyle/>
          <a:p>
            <a:pPr lvl="4"/>
            <a:r>
              <a:rPr lang="en-US" dirty="0"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2873825-BC60-48EB-9FFF-65A50B4E4F2E}" type="slidenum">
              <a:rPr lang="en-US" smtClean="0"/>
              <a:pPr/>
              <a:t>10</a:t>
            </a:fld>
            <a:endParaRPr lang="en-US" dirty="0"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dirty="0"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dirty="0"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5060" name="Rectangle 6"/>
          <p:cNvSpPr>
            <a:spLocks noGrp="1" noChangeArrowheads="1"/>
          </p:cNvSpPr>
          <p:nvPr>
            <p:ph type="ftr" sz="quarter" idx="4"/>
          </p:nvPr>
        </p:nvSpPr>
        <p:spPr>
          <a:noFill/>
        </p:spPr>
        <p:txBody>
          <a:bodyPr/>
          <a:lstStyle/>
          <a:p>
            <a:pPr lvl="4"/>
            <a:r>
              <a:rPr lang="en-US" dirty="0"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DF36E325-9DCB-4E9C-B2E9-33A2A74CDECF}" type="slidenum">
              <a:rPr lang="en-US" smtClean="0"/>
              <a:pPr/>
              <a:t>11</a:t>
            </a:fld>
            <a:endParaRPr lang="en-US" dirty="0"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dirty="0"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6084" name="Rectangle 6"/>
          <p:cNvSpPr>
            <a:spLocks noGrp="1" noChangeArrowheads="1"/>
          </p:cNvSpPr>
          <p:nvPr>
            <p:ph type="ftr" sz="quarter" idx="4"/>
          </p:nvPr>
        </p:nvSpPr>
        <p:spPr>
          <a:noFill/>
        </p:spPr>
        <p:txBody>
          <a:bodyPr/>
          <a:lstStyle/>
          <a:p>
            <a:pPr lvl="4"/>
            <a:r>
              <a:rPr lang="en-US" dirty="0"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9802E4C-7981-4917-956C-79C57D027130}" type="slidenum">
              <a:rPr lang="en-US" smtClean="0"/>
              <a:pPr/>
              <a:t>14</a:t>
            </a:fld>
            <a:endParaRPr lang="en-US" dirty="0"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dirty="0"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7108" name="Rectangle 6"/>
          <p:cNvSpPr>
            <a:spLocks noGrp="1" noChangeArrowheads="1"/>
          </p:cNvSpPr>
          <p:nvPr>
            <p:ph type="ftr" sz="quarter" idx="4"/>
          </p:nvPr>
        </p:nvSpPr>
        <p:spPr>
          <a:noFill/>
        </p:spPr>
        <p:txBody>
          <a:bodyPr/>
          <a:lstStyle/>
          <a:p>
            <a:pPr lvl="4"/>
            <a:r>
              <a:rPr lang="en-US" dirty="0"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BD247846-25D8-40D6-95C5-A08682899269}" type="slidenum">
              <a:rPr lang="en-US" smtClean="0"/>
              <a:pPr/>
              <a:t>16</a:t>
            </a:fld>
            <a:endParaRPr lang="en-US" dirty="0"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dirty="0"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81100" y="677863"/>
            <a:ext cx="4625975" cy="3468687"/>
          </a:xfrm>
          <a:prstGeom prst="rect">
            <a:avLst/>
          </a:prstGeom>
          <a:noFill/>
          <a:ln>
            <a:miter lim="800000"/>
            <a:headEnd/>
            <a:tailEnd/>
          </a:ln>
        </p:spPr>
      </p:sp>
      <p:sp>
        <p:nvSpPr>
          <p:cNvPr id="39939" name="Notes Placeholder 2"/>
          <p:cNvSpPr>
            <a:spLocks noGrp="1"/>
          </p:cNvSpPr>
          <p:nvPr>
            <p:ph type="body" idx="1"/>
          </p:nvPr>
        </p:nvSpPr>
        <p:spPr>
          <a:noFill/>
          <a:ln/>
        </p:spPr>
        <p:txBody>
          <a:bodyPr/>
          <a:lstStyle/>
          <a:p>
            <a:endParaRPr lang="en-US" dirty="0" smtClean="0"/>
          </a:p>
        </p:txBody>
      </p:sp>
      <p:sp>
        <p:nvSpPr>
          <p:cNvPr id="39940" name="Header Placeholder 3"/>
          <p:cNvSpPr>
            <a:spLocks noGrp="1"/>
          </p:cNvSpPr>
          <p:nvPr>
            <p:ph type="hdr" sz="quarter"/>
          </p:nvPr>
        </p:nvSpPr>
        <p:spPr>
          <a:noFill/>
        </p:spPr>
        <p:txBody>
          <a:bodyPr/>
          <a:lstStyle/>
          <a:p>
            <a:r>
              <a:rPr lang="en-US" dirty="0" smtClean="0"/>
              <a:t>doc.: IEEE 802.21-02/xxxr0</a:t>
            </a:r>
          </a:p>
        </p:txBody>
      </p:sp>
      <p:sp>
        <p:nvSpPr>
          <p:cNvPr id="39941" name="Date Placeholder 4"/>
          <p:cNvSpPr>
            <a:spLocks noGrp="1"/>
          </p:cNvSpPr>
          <p:nvPr>
            <p:ph type="dt" sz="quarter" idx="1"/>
          </p:nvPr>
        </p:nvSpPr>
        <p:spPr>
          <a:xfrm>
            <a:off x="654050" y="95250"/>
            <a:ext cx="1060450" cy="215900"/>
          </a:xfrm>
          <a:prstGeom prst="rect">
            <a:avLst/>
          </a:prstGeom>
          <a:noFill/>
        </p:spPr>
        <p:txBody>
          <a:bodyPr/>
          <a:lstStyle/>
          <a:p>
            <a:r>
              <a:rPr lang="en-US" dirty="0" smtClean="0"/>
              <a:t>Month 20xx</a:t>
            </a:r>
          </a:p>
        </p:txBody>
      </p:sp>
      <p:sp>
        <p:nvSpPr>
          <p:cNvPr id="39942" name="Footer Placeholder 5"/>
          <p:cNvSpPr>
            <a:spLocks noGrp="1"/>
          </p:cNvSpPr>
          <p:nvPr>
            <p:ph type="ftr" sz="quarter" idx="4"/>
          </p:nvPr>
        </p:nvSpPr>
        <p:spPr>
          <a:noFill/>
        </p:spPr>
        <p:txBody>
          <a:bodyPr/>
          <a:lstStyle/>
          <a:p>
            <a:pPr lvl="4"/>
            <a:r>
              <a:rPr lang="en-US" dirty="0" smtClean="0"/>
              <a:t>XXXX, His Company</a:t>
            </a:r>
          </a:p>
        </p:txBody>
      </p:sp>
      <p:sp>
        <p:nvSpPr>
          <p:cNvPr id="39943" name="Slide Number Placeholder 6"/>
          <p:cNvSpPr>
            <a:spLocks noGrp="1"/>
          </p:cNvSpPr>
          <p:nvPr>
            <p:ph type="sldNum" sz="quarter" idx="5"/>
          </p:nvPr>
        </p:nvSpPr>
        <p:spPr>
          <a:xfrm>
            <a:off x="3222625" y="8985250"/>
            <a:ext cx="512763" cy="182563"/>
          </a:xfrm>
          <a:prstGeom prst="rect">
            <a:avLst/>
          </a:prstGeom>
          <a:noFill/>
        </p:spPr>
        <p:txBody>
          <a:bodyPr/>
          <a:lstStyle/>
          <a:p>
            <a:r>
              <a:rPr lang="en-US" dirty="0" smtClean="0"/>
              <a:t>Page </a:t>
            </a:r>
            <a:fld id="{47E86FD9-54B1-4280-945A-202E0A5B216E}" type="slidenum">
              <a:rPr lang="en-US" smtClean="0"/>
              <a:pPr/>
              <a:t>2</a:t>
            </a:fld>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dirty="0" smtClean="0"/>
          </a:p>
        </p:txBody>
      </p:sp>
      <p:sp>
        <p:nvSpPr>
          <p:cNvPr id="40964" name="Header Placeholder 3"/>
          <p:cNvSpPr>
            <a:spLocks noGrp="1"/>
          </p:cNvSpPr>
          <p:nvPr>
            <p:ph type="hdr" sz="quarter"/>
          </p:nvPr>
        </p:nvSpPr>
        <p:spPr>
          <a:noFill/>
        </p:spPr>
        <p:txBody>
          <a:bodyPr/>
          <a:lstStyle/>
          <a:p>
            <a:r>
              <a:rPr lang="en-US" dirty="0"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dirty="0" smtClean="0"/>
              <a:t>Month 20xx</a:t>
            </a:r>
          </a:p>
        </p:txBody>
      </p:sp>
      <p:sp>
        <p:nvSpPr>
          <p:cNvPr id="40966" name="Footer Placeholder 5"/>
          <p:cNvSpPr>
            <a:spLocks noGrp="1"/>
          </p:cNvSpPr>
          <p:nvPr>
            <p:ph type="ftr" sz="quarter" idx="4"/>
          </p:nvPr>
        </p:nvSpPr>
        <p:spPr>
          <a:noFill/>
        </p:spPr>
        <p:txBody>
          <a:bodyPr/>
          <a:lstStyle/>
          <a:p>
            <a:pPr lvl="4"/>
            <a:r>
              <a:rPr lang="en-US" dirty="0"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dirty="0" smtClean="0"/>
              <a:t>Page </a:t>
            </a:r>
            <a:fld id="{FD72ED04-A864-4DC0-A8CE-E9B26A560A8E}"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dirty="0"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1988" name="Rectangle 6"/>
          <p:cNvSpPr>
            <a:spLocks noGrp="1" noChangeArrowheads="1"/>
          </p:cNvSpPr>
          <p:nvPr>
            <p:ph type="ftr" sz="quarter" idx="4"/>
          </p:nvPr>
        </p:nvSpPr>
        <p:spPr>
          <a:noFill/>
        </p:spPr>
        <p:txBody>
          <a:bodyPr/>
          <a:lstStyle/>
          <a:p>
            <a:pPr lvl="4"/>
            <a:r>
              <a:rPr lang="en-US" dirty="0"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4459728C-1439-493F-A35A-B1BCF95AB4CE}" type="slidenum">
              <a:rPr lang="en-US" smtClean="0"/>
              <a:pPr/>
              <a:t>8</a:t>
            </a:fld>
            <a:endParaRPr lang="en-US" dirty="0"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dirty="0"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3012" name="Rectangle 6"/>
          <p:cNvSpPr>
            <a:spLocks noGrp="1" noChangeArrowheads="1"/>
          </p:cNvSpPr>
          <p:nvPr>
            <p:ph type="ftr" sz="quarter" idx="4"/>
          </p:nvPr>
        </p:nvSpPr>
        <p:spPr>
          <a:noFill/>
        </p:spPr>
        <p:txBody>
          <a:bodyPr/>
          <a:lstStyle/>
          <a:p>
            <a:pPr lvl="4"/>
            <a:r>
              <a:rPr lang="en-US" dirty="0"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9FB3E486-5714-4476-87EF-E6E194B853B1}" type="slidenum">
              <a:rPr lang="en-US" smtClean="0"/>
              <a:pPr/>
              <a:t>9</a:t>
            </a:fld>
            <a:endParaRPr lang="en-US" dirty="0"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9" name="Slide Number Placeholder 8"/>
          <p:cNvSpPr>
            <a:spLocks noGrp="1"/>
          </p:cNvSpPr>
          <p:nvPr>
            <p:ph type="sldNum" sz="quarter" idx="12"/>
          </p:nvPr>
        </p:nvSpPr>
        <p:spPr/>
        <p:txBody>
          <a:bodyPr/>
          <a:lstStyle>
            <a:lvl1pPr>
              <a:defRPr/>
            </a:lvl1pPr>
          </a:lstStyle>
          <a:p>
            <a:pPr>
              <a:defRPr/>
            </a:pPr>
            <a:r>
              <a:rPr lang="en-US" dirty="0"/>
              <a:t>Slide </a:t>
            </a:r>
            <a:fld id="{EA519437-B6E0-45D2-ADBE-CED11A2324BD}"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5" name="Slide Number Placeholder 4"/>
          <p:cNvSpPr>
            <a:spLocks noGrp="1"/>
          </p:cNvSpPr>
          <p:nvPr>
            <p:ph type="sldNum" sz="quarter" idx="12"/>
          </p:nvPr>
        </p:nvSpPr>
        <p:spPr/>
        <p:txBody>
          <a:bodyPr/>
          <a:lstStyle>
            <a:lvl1pPr>
              <a:defRPr/>
            </a:lvl1pPr>
          </a:lstStyle>
          <a:p>
            <a:pPr>
              <a:defRPr/>
            </a:pPr>
            <a:r>
              <a:rPr lang="en-US" dirty="0"/>
              <a:t>Slide </a:t>
            </a:r>
            <a:fld id="{5F31B28D-59C5-4D92-A491-E66C7A6F60AE}"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4" name="Slide Number Placeholder 3"/>
          <p:cNvSpPr>
            <a:spLocks noGrp="1"/>
          </p:cNvSpPr>
          <p:nvPr>
            <p:ph type="sldNum" sz="quarter" idx="12"/>
          </p:nvPr>
        </p:nvSpPr>
        <p:spPr/>
        <p:txBody>
          <a:bodyPr/>
          <a:lstStyle>
            <a:lvl1pPr>
              <a:defRPr/>
            </a:lvl1pPr>
          </a:lstStyle>
          <a:p>
            <a:pPr>
              <a:defRPr/>
            </a:pPr>
            <a:r>
              <a:rPr lang="en-US" dirty="0"/>
              <a:t>Slide </a:t>
            </a:r>
            <a:fld id="{C922C443-5D96-4DE7-99CD-7C5E19B8A471}"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6825E2F7-1D07-407B-992F-AC7D28176587}"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Sept 2013</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dirty="0"/>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Sept 2013</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dirty="0"/>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Sept 2013</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dirty="0"/>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dirty="0"/>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dirty="0"/>
          </a:p>
        </p:txBody>
      </p:sp>
      <p:sp>
        <p:nvSpPr>
          <p:cNvPr id="9" name="Slide Number Placeholder 8"/>
          <p:cNvSpPr>
            <a:spLocks noGrp="1"/>
          </p:cNvSpPr>
          <p:nvPr>
            <p:ph type="sldNum" sz="quarter" idx="12"/>
          </p:nvPr>
        </p:nvSpPr>
        <p:spPr/>
        <p:txBody>
          <a:bodyPr/>
          <a:lstStyle/>
          <a:p>
            <a:fld id="{BDD46FBD-A606-464B-83CC-887A8D49DE81}" type="slidenum">
              <a:rPr lang="en-US" smtClean="0"/>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dirty="0"/>
          </a:p>
        </p:txBody>
      </p:sp>
      <p:sp>
        <p:nvSpPr>
          <p:cNvPr id="5" name="Slide Number Placeholder 4"/>
          <p:cNvSpPr>
            <a:spLocks noGrp="1"/>
          </p:cNvSpPr>
          <p:nvPr>
            <p:ph type="sldNum" sz="quarter" idx="12"/>
          </p:nvPr>
        </p:nvSpPr>
        <p:spPr/>
        <p:txBody>
          <a:bodyPr/>
          <a:lstStyle/>
          <a:p>
            <a:fld id="{BDD46FBD-A606-464B-83CC-887A8D49DE81}" type="slidenum">
              <a:rPr lang="en-US" smtClean="0"/>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pt-BR" smtClean="0"/>
              <a:t>Subir Das, Chair, IEEE 802.21</a:t>
            </a:r>
            <a:endParaRPr lang="en-US" dirty="0"/>
          </a:p>
        </p:txBody>
      </p:sp>
      <p:sp>
        <p:nvSpPr>
          <p:cNvPr id="4" name="Slide Number Placeholder 3"/>
          <p:cNvSpPr>
            <a:spLocks noGrp="1"/>
          </p:cNvSpPr>
          <p:nvPr>
            <p:ph type="sldNum" sz="quarter" idx="12"/>
          </p:nvPr>
        </p:nvSpPr>
        <p:spPr/>
        <p:txBody>
          <a:bodyPr/>
          <a:lstStyle/>
          <a:p>
            <a:fld id="{BDD46FBD-A606-464B-83CC-887A8D49DE81}" type="slidenum">
              <a:rPr lang="en-US" smtClean="0"/>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pt-BR" smtClean="0"/>
              <a:t>Subir Das, Chair, IEEE 802.21</a:t>
            </a:r>
            <a:endParaRPr lang="en-US" dirty="0"/>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pt-BR" smtClean="0"/>
              <a:t>Subir Das, Chair, IEEE 802.21</a:t>
            </a:r>
            <a:endParaRPr lang="en-US" dirty="0"/>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dirty="0"/>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dirty="0"/>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dirty="0"/>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dirty="0"/>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pt-BR" smtClean="0"/>
              <a:t>Subir Das, Chair, IEEE 802.21</a:t>
            </a:r>
            <a:endParaRPr lang="en-US" dirty="0"/>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dirty="0"/>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Sept 2013</a:t>
            </a:r>
            <a:endParaRPr lang="en-US" dirty="0"/>
          </a:p>
        </p:txBody>
      </p:sp>
      <p:sp>
        <p:nvSpPr>
          <p:cNvPr id="8" name="Footer Placeholder 7"/>
          <p:cNvSpPr>
            <a:spLocks noGrp="1"/>
          </p:cNvSpPr>
          <p:nvPr>
            <p:ph type="ftr" sz="quarter" idx="11"/>
          </p:nvPr>
        </p:nvSpPr>
        <p:spPr/>
        <p:txBody>
          <a:bodyPr/>
          <a:lstStyle/>
          <a:p>
            <a:r>
              <a:rPr lang="pt-BR" smtClean="0"/>
              <a:t>Subir Das, Chair, IEEE 802.21</a:t>
            </a:r>
            <a:endParaRPr lang="en-US" dirty="0"/>
          </a:p>
        </p:txBody>
      </p:sp>
      <p:sp>
        <p:nvSpPr>
          <p:cNvPr id="9" name="Slide Number Placeholder 8"/>
          <p:cNvSpPr>
            <a:spLocks noGrp="1"/>
          </p:cNvSpPr>
          <p:nvPr>
            <p:ph type="sldNum" sz="quarter" idx="12"/>
          </p:nvPr>
        </p:nvSpPr>
        <p:spPr/>
        <p:txBody>
          <a:bodyPr/>
          <a:lstStyle/>
          <a:p>
            <a:fld id="{E7FE8D70-5D40-4BDB-95DE-FF8791A85121}" type="slidenum">
              <a:rPr lang="en-US" smtClean="0"/>
              <a:pPr/>
              <a:t>‹#›</a:t>
            </a:fld>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Sept 2013</a:t>
            </a:r>
            <a:endParaRPr lang="en-US" dirty="0"/>
          </a:p>
        </p:txBody>
      </p:sp>
      <p:sp>
        <p:nvSpPr>
          <p:cNvPr id="4" name="Footer Placeholder 3"/>
          <p:cNvSpPr>
            <a:spLocks noGrp="1"/>
          </p:cNvSpPr>
          <p:nvPr>
            <p:ph type="ftr" sz="quarter" idx="11"/>
          </p:nvPr>
        </p:nvSpPr>
        <p:spPr/>
        <p:txBody>
          <a:bodyPr/>
          <a:lstStyle/>
          <a:p>
            <a:r>
              <a:rPr lang="pt-BR" smtClean="0"/>
              <a:t>Subir Das, Chair, IEEE 802.21</a:t>
            </a:r>
            <a:endParaRPr lang="en-US" dirty="0"/>
          </a:p>
        </p:txBody>
      </p:sp>
      <p:sp>
        <p:nvSpPr>
          <p:cNvPr id="5" name="Slide Number Placeholder 4"/>
          <p:cNvSpPr>
            <a:spLocks noGrp="1"/>
          </p:cNvSpPr>
          <p:nvPr>
            <p:ph type="sldNum" sz="quarter" idx="12"/>
          </p:nvPr>
        </p:nvSpPr>
        <p:spPr/>
        <p:txBody>
          <a:bodyPr/>
          <a:lstStyle/>
          <a:p>
            <a:fld id="{E7FE8D70-5D40-4BDB-95DE-FF8791A85121}" type="slidenum">
              <a:rPr lang="en-US" smtClean="0"/>
              <a:pPr/>
              <a:t>‹#›</a:t>
            </a:fld>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Sept 2013</a:t>
            </a:r>
            <a:endParaRPr lang="en-US" dirty="0"/>
          </a:p>
        </p:txBody>
      </p:sp>
      <p:sp>
        <p:nvSpPr>
          <p:cNvPr id="3" name="Footer Placeholder 2"/>
          <p:cNvSpPr>
            <a:spLocks noGrp="1"/>
          </p:cNvSpPr>
          <p:nvPr>
            <p:ph type="ftr" sz="quarter" idx="11"/>
          </p:nvPr>
        </p:nvSpPr>
        <p:spPr/>
        <p:txBody>
          <a:bodyPr/>
          <a:lstStyle/>
          <a:p>
            <a:r>
              <a:rPr lang="pt-BR" smtClean="0"/>
              <a:t>Subir Das, Chair, IEEE 802.21</a:t>
            </a:r>
            <a:endParaRPr lang="en-US" dirty="0"/>
          </a:p>
        </p:txBody>
      </p:sp>
      <p:sp>
        <p:nvSpPr>
          <p:cNvPr id="4" name="Slide Number Placeholder 3"/>
          <p:cNvSpPr>
            <a:spLocks noGrp="1"/>
          </p:cNvSpPr>
          <p:nvPr>
            <p:ph type="sldNum" sz="quarter" idx="12"/>
          </p:nvPr>
        </p:nvSpPr>
        <p:spPr/>
        <p:txBody>
          <a:bodyPr/>
          <a:lstStyle/>
          <a:p>
            <a:fld id="{E7FE8D70-5D40-4BDB-95DE-FF8791A8512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dirty="0"/>
          </a:p>
        </p:txBody>
      </p:sp>
      <p:sp>
        <p:nvSpPr>
          <p:cNvPr id="5" name="Slide Number Placeholder 4"/>
          <p:cNvSpPr>
            <a:spLocks noGrp="1"/>
          </p:cNvSpPr>
          <p:nvPr>
            <p:ph type="sldNum" sz="quarter" idx="12"/>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dirty="0"/>
          </a:p>
        </p:txBody>
      </p:sp>
      <p:sp>
        <p:nvSpPr>
          <p:cNvPr id="5" name="Slide Number Placeholder 4"/>
          <p:cNvSpPr>
            <a:spLocks noGrp="1"/>
          </p:cNvSpPr>
          <p:nvPr>
            <p:ph type="sldNum" sz="quarter" idx="12"/>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pt-BR" smtClean="0"/>
              <a:t>Subir Das, Chair, IEEE 802.21</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3CBDE478-540A-4533-B630-5289DA16E16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5" name="Slide Number Placeholder 4"/>
          <p:cNvSpPr>
            <a:spLocks noGrp="1"/>
          </p:cNvSpPr>
          <p:nvPr>
            <p:ph type="sldNum" sz="quarter" idx="12"/>
          </p:nvPr>
        </p:nvSpPr>
        <p:spPr/>
        <p:txBody>
          <a:bodyPr/>
          <a:lstStyle>
            <a:lvl1pPr>
              <a:defRPr/>
            </a:lvl1pPr>
          </a:lstStyle>
          <a:p>
            <a:pPr>
              <a:defRPr/>
            </a:pPr>
            <a:r>
              <a:rPr lang="en-US" dirty="0"/>
              <a:t>Slide </a:t>
            </a:r>
            <a:fld id="{43DACD2F-9786-486C-9E92-757D70B8C56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Sept 2013</a:t>
            </a:r>
            <a:endParaRPr lang="en-US" dirty="0"/>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09600" y="6477000"/>
            <a:ext cx="1371600" cy="215900"/>
          </a:xfrm>
          <a:prstGeom prst="rect">
            <a:avLst/>
          </a:prstGeom>
        </p:spPr>
        <p:txBody>
          <a:bodyPr/>
          <a:lstStyle>
            <a:lvl1pPr>
              <a:defRPr/>
            </a:lvl1pPr>
          </a:lstStyle>
          <a:p>
            <a:pPr>
              <a:defRPr/>
            </a:pPr>
            <a:r>
              <a:rPr lang="en-US" dirty="0" smtClean="0"/>
              <a:t>Sept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5" Type="http://schemas.openxmlformats.org/officeDocument/2006/relationships/slideLayout" Target="../slideLayouts/slideLayout34.xml"/><Relationship Id="rId4"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20"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21"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205339" y="394156"/>
            <a:ext cx="5070299"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21-13-0162-00-0000-Session#58-Opening_Plenary_Notes.ppt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62" r:id="rId4"/>
    <p:sldLayoutId id="2147483863" r:id="rId5"/>
    <p:sldLayoutId id="2147483837"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 id="2147483859" r:id="rId16"/>
    <p:sldLayoutId id="2147483860" r:id="rId17"/>
    <p:sldLayoutId id="2147483861" r:id="rId18"/>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Sept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46FBD-A606-464B-83CC-887A8D49DE8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Sept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E8D70-5D40-4BDB-95DE-FF8791A8512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Sept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84917-4E53-499C-90FA-BFF6A41DE948}" type="slidenum">
              <a:rPr lang="en-US" smtClean="0"/>
              <a:pPr/>
              <a:t>‹#›</a:t>
            </a:fld>
            <a:endParaRPr lang="en-US" dirty="0"/>
          </a:p>
        </p:txBody>
      </p:sp>
    </p:spTree>
  </p:cSld>
  <p:clrMap bg1="lt1" tx1="dk1" bg2="lt2" tx2="dk2" accent1="accent1" accent2="accent2" accent3="accent3" accent4="accent4" accent5="accent5" accent6="accent6" hlink="hlink" folHlink="folHlink"/>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dirty="0" smtClean="0"/>
              <a:t>Sept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t-BR" smtClean="0"/>
              <a:t>Subir Das, Chair, IEEE 802.21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79E6CA-7F7D-4CC3-86DB-B6301A399B07}" type="slidenum">
              <a:rPr lang="en-US"/>
              <a:pPr>
                <a:defRPr/>
              </a:pPr>
              <a:t>‹#›</a:t>
            </a:fld>
            <a:endParaRPr lang="en-US" dirty="0"/>
          </a:p>
        </p:txBody>
      </p:sp>
    </p:spTree>
  </p:cSld>
  <p:clrMap bg1="lt1" tx1="dk1" bg2="lt2" tx2="dk2" accent1="accent1" accent2="accent2" accent3="accent3" accent4="accent4" accent5="accent5" accent6="accent6" hlink="hlink" folHlink="folHlink"/>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21/ballot_6.html" TargetMode="External"/><Relationship Id="rId2" Type="http://schemas.openxmlformats.org/officeDocument/2006/relationships/notesSlide" Target="../notesSlides/notesSlide17.xml"/><Relationship Id="rId1" Type="http://schemas.openxmlformats.org/officeDocument/2006/relationships/slideLayout" Target="../slideLayouts/slideLayout8.xml"/><Relationship Id="rId4" Type="http://schemas.openxmlformats.org/officeDocument/2006/relationships/hyperlink" Target="http://www.ieee802.org/21/ballot_7.html"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hyperlink" Target="https://resweb.passkey.com/go/IEEENov2013" TargetMode="External"/><Relationship Id="rId2" Type="http://schemas.openxmlformats.org/officeDocument/2006/relationships/notesSlide" Target="../notesSlides/notesSlide20.xml"/><Relationship Id="rId1" Type="http://schemas.openxmlformats.org/officeDocument/2006/relationships/slideLayout" Target="../slideLayouts/slideLayout8.xml"/><Relationship Id="rId4" Type="http://schemas.openxmlformats.org/officeDocument/2006/relationships/hyperlink" Target="http://802world.org/plenary"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609600" y="1066800"/>
            <a:ext cx="7848600" cy="3505200"/>
          </a:xfrm>
        </p:spPr>
        <p:txBody>
          <a:bodyPr/>
          <a:lstStyle/>
          <a:p>
            <a:r>
              <a:rPr lang="en-US" sz="5400" b="1" dirty="0" smtClean="0">
                <a:latin typeface="Arial" charset="0"/>
              </a:rPr>
              <a:t>IEEE 802.21</a:t>
            </a:r>
            <a:br>
              <a:rPr lang="en-US" sz="5400" b="1" dirty="0" smtClean="0">
                <a:latin typeface="Arial" charset="0"/>
              </a:rPr>
            </a:br>
            <a:r>
              <a:rPr lang="en-US" b="1" dirty="0" smtClean="0">
                <a:latin typeface="Arial" charset="0"/>
              </a:rPr>
              <a:t>Session #</a:t>
            </a:r>
            <a:r>
              <a:rPr lang="en-US" b="1" dirty="0" smtClean="0">
                <a:latin typeface="Arial" charset="0"/>
              </a:rPr>
              <a:t>58, </a:t>
            </a:r>
            <a:r>
              <a:rPr lang="en-US" b="1" dirty="0" smtClean="0">
                <a:latin typeface="Arial" charset="0"/>
              </a:rPr>
              <a:t/>
            </a:r>
            <a:br>
              <a:rPr lang="en-US" b="1" dirty="0" smtClean="0">
                <a:latin typeface="Arial" charset="0"/>
              </a:rPr>
            </a:br>
            <a:r>
              <a:rPr lang="en-US" b="1" dirty="0" smtClean="0">
                <a:latin typeface="Arial" charset="0"/>
              </a:rPr>
              <a:t>Nanjing</a:t>
            </a:r>
            <a:r>
              <a:rPr lang="en-US" b="1" dirty="0" smtClean="0">
                <a:latin typeface="Arial" charset="0"/>
              </a:rPr>
              <a:t>, China </a:t>
            </a:r>
            <a:r>
              <a:rPr lang="en-US" b="1" dirty="0" smtClean="0">
                <a:latin typeface="Arial" charset="0"/>
              </a:rPr>
              <a:t/>
            </a:r>
            <a:br>
              <a:rPr lang="en-US" b="1" dirty="0" smtClean="0">
                <a:latin typeface="Arial" charset="0"/>
              </a:rPr>
            </a:br>
            <a:r>
              <a:rPr lang="en-US" b="1" dirty="0" smtClean="0">
                <a:latin typeface="Arial" charset="0"/>
              </a:rPr>
              <a:t>WG </a:t>
            </a:r>
            <a:r>
              <a:rPr lang="en-US" sz="3200" b="1" dirty="0" smtClean="0">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71600" y="4648200"/>
            <a:ext cx="6858000" cy="1066800"/>
          </a:xfrm>
        </p:spPr>
        <p:txBody>
          <a:bodyPr/>
          <a:lstStyle/>
          <a:p>
            <a:pPr eaLnBrk="1" hangingPunct="1"/>
            <a:r>
              <a:rPr lang="en-US" sz="2800" b="1" dirty="0" smtClean="0">
                <a:latin typeface="Arial" charset="0"/>
              </a:rPr>
              <a:t>Subir Das</a:t>
            </a:r>
          </a:p>
          <a:p>
            <a:pPr eaLnBrk="1" hangingPunct="1"/>
            <a:r>
              <a:rPr lang="en-US" sz="2800" b="1" dirty="0" smtClean="0">
                <a:latin typeface="Arial" charset="0"/>
              </a:rPr>
              <a:t>sdas at appcomsci dot 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dirty="0">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dirty="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dirty="0"/>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7"/>
          <p:cNvSpPr>
            <a:spLocks noGrp="1"/>
          </p:cNvSpPr>
          <p:nvPr>
            <p:ph type="dt" sz="half" idx="10"/>
          </p:nvPr>
        </p:nvSpPr>
        <p:spPr/>
        <p:txBody>
          <a:bodyPr/>
          <a:lstStyle/>
          <a:p>
            <a:pPr>
              <a:defRPr/>
            </a:pPr>
            <a:r>
              <a:rPr lang="en-US" dirty="0" smtClean="0"/>
              <a:t>Sept 2013</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subclause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#1</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7"/>
          <p:cNvSpPr>
            <a:spLocks noGrp="1"/>
          </p:cNvSpPr>
          <p:nvPr>
            <p:ph type="dt" sz="half" idx="10"/>
          </p:nvPr>
        </p:nvSpPr>
        <p:spPr/>
        <p:txBody>
          <a:bodyPr/>
          <a:lstStyle/>
          <a:p>
            <a:pPr>
              <a:defRPr/>
            </a:pPr>
            <a:r>
              <a:rPr lang="en-US" dirty="0" smtClean="0"/>
              <a:t>Sept 2013</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a:xfrm>
            <a:off x="685800" y="685800"/>
            <a:ext cx="7772400" cy="609600"/>
          </a:xfrm>
        </p:spPr>
        <p:txBody>
          <a:bodyPr/>
          <a:lstStyle/>
          <a:p>
            <a:r>
              <a:rPr lang="en-GB" sz="4000" u="sng" dirty="0" smtClean="0"/>
              <a:t>Patent Related Links</a:t>
            </a:r>
            <a:endParaRPr lang="en-US" sz="4000" u="sng" dirty="0"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http://standards.ieee.org/guides/bylaws/sect6-7.html#6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http://standards.ieee.org/guides/opman/sect6.html#6.3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#2</a:t>
            </a:r>
            <a:endParaRPr lang="en-US" sz="2400" dirty="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dirty="0">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This slide set is available at http://standards.ieee.org/board/pat/pat-slideset.ppt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7"/>
          <p:cNvSpPr>
            <a:spLocks noGrp="1"/>
          </p:cNvSpPr>
          <p:nvPr>
            <p:ph type="dt" sz="half" idx="10"/>
          </p:nvPr>
        </p:nvSpPr>
        <p:spPr/>
        <p:txBody>
          <a:bodyPr/>
          <a:lstStyle/>
          <a:p>
            <a:pPr>
              <a:defRPr/>
            </a:pPr>
            <a:r>
              <a:rPr lang="en-US" dirty="0" smtClean="0"/>
              <a:t>Sept 2013</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t>Either speak up now or</a:t>
            </a:r>
          </a:p>
          <a:p>
            <a:pPr lvl="1"/>
            <a:r>
              <a:rPr lang="en-US" sz="2000" dirty="0" smtClean="0"/>
              <a:t>Provide the chair of this group with the identity of the holder(s) of any and all such claims as soon as possible or</a:t>
            </a:r>
          </a:p>
          <a:p>
            <a:pPr lvl="1"/>
            <a:r>
              <a:rPr lang="en-US" sz="2000" dirty="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6"/>
          <p:cNvSpPr>
            <a:spLocks noGrp="1"/>
          </p:cNvSpPr>
          <p:nvPr>
            <p:ph type="dt" sz="half" idx="10"/>
          </p:nvPr>
        </p:nvSpPr>
        <p:spPr/>
        <p:txBody>
          <a:bodyPr/>
          <a:lstStyle/>
          <a:p>
            <a:pPr>
              <a:defRPr/>
            </a:pPr>
            <a:r>
              <a:rPr lang="en-US" dirty="0" smtClean="0"/>
              <a:t>Sept 2013</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#4</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7"/>
          <p:cNvSpPr>
            <a:spLocks noGrp="1"/>
          </p:cNvSpPr>
          <p:nvPr>
            <p:ph type="dt" sz="half" idx="10"/>
          </p:nvPr>
        </p:nvSpPr>
        <p:spPr/>
        <p:txBody>
          <a:bodyPr/>
          <a:lstStyle/>
          <a:p>
            <a:pPr>
              <a:defRPr/>
            </a:pPr>
            <a:r>
              <a:rPr lang="en-US" dirty="0" smtClean="0"/>
              <a:t>Sept 2013</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5"/>
          <p:cNvSpPr>
            <a:spLocks noGrp="1"/>
          </p:cNvSpPr>
          <p:nvPr>
            <p:ph type="dt" sz="half" idx="10"/>
          </p:nvPr>
        </p:nvSpPr>
        <p:spPr/>
        <p:txBody>
          <a:bodyPr/>
          <a:lstStyle/>
          <a:p>
            <a:pPr>
              <a:defRPr/>
            </a:pPr>
            <a:r>
              <a:rPr lang="en-US" dirty="0" smtClean="0"/>
              <a:t>Sept 2013</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dirty="0" smtClean="0">
                <a:latin typeface="Arial" charset="0"/>
              </a:rPr>
              <a:t>Under the current US copyright law — the author of information is deemed to own the copyright from the moment of creation</a:t>
            </a:r>
          </a:p>
          <a:p>
            <a:r>
              <a:rPr lang="en-US" sz="2800" dirty="0" smtClean="0">
                <a:latin typeface="Arial" charset="0"/>
              </a:rPr>
              <a:t>The IEEE Bylaws require </a:t>
            </a:r>
            <a:r>
              <a:rPr lang="en-US" sz="2800" b="1" i="1" u="sng" dirty="0" smtClean="0">
                <a:solidFill>
                  <a:schemeClr val="accent2"/>
                </a:solidFill>
                <a:latin typeface="Arial" charset="0"/>
              </a:rPr>
              <a:t>copyright of all material to be held by the IEEE</a:t>
            </a:r>
          </a:p>
          <a:p>
            <a:pPr lvl="1"/>
            <a:r>
              <a:rPr lang="en-US" sz="2400" dirty="0" smtClean="0">
                <a:latin typeface="Arial" charset="0"/>
              </a:rPr>
              <a:t>Must consult with IEEE for re-use of copyright material</a:t>
            </a:r>
          </a:p>
          <a:p>
            <a:r>
              <a:rPr lang="en-US" sz="2800" dirty="0" smtClean="0">
                <a:latin typeface="Arial" charset="0"/>
              </a:rPr>
              <a:t>The IEEE Standards accomplishes </a:t>
            </a:r>
            <a:r>
              <a:rPr lang="en-US" sz="2800" b="1" u="sng" dirty="0"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5"/>
          <p:cNvSpPr>
            <a:spLocks noGrp="1"/>
          </p:cNvSpPr>
          <p:nvPr>
            <p:ph type="dt" sz="half" idx="10"/>
          </p:nvPr>
        </p:nvSpPr>
        <p:spPr/>
        <p:txBody>
          <a:bodyPr/>
          <a:lstStyle/>
          <a:p>
            <a:pPr>
              <a:defRPr/>
            </a:pPr>
            <a:r>
              <a:rPr lang="en-US" dirty="0" smtClean="0"/>
              <a:t>Sept 2013</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Work Status </a:t>
            </a:r>
          </a:p>
        </p:txBody>
      </p:sp>
      <p:sp>
        <p:nvSpPr>
          <p:cNvPr id="33797" name="Rectangle 3"/>
          <p:cNvSpPr>
            <a:spLocks noGrp="1" noChangeArrowheads="1"/>
          </p:cNvSpPr>
          <p:nvPr>
            <p:ph type="body" idx="1"/>
          </p:nvPr>
        </p:nvSpPr>
        <p:spPr>
          <a:xfrm>
            <a:off x="304800" y="1219200"/>
            <a:ext cx="8686800" cy="5105400"/>
          </a:xfrm>
        </p:spPr>
        <p:txBody>
          <a:bodyPr/>
          <a:lstStyle/>
          <a:p>
            <a:pPr>
              <a:lnSpc>
                <a:spcPct val="80000"/>
              </a:lnSpc>
              <a:buNone/>
            </a:pPr>
            <a:endParaRPr lang="en-US" sz="2000" dirty="0" smtClean="0">
              <a:latin typeface="Arial" charset="0"/>
            </a:endParaRPr>
          </a:p>
          <a:p>
            <a:pPr>
              <a:lnSpc>
                <a:spcPct val="80000"/>
              </a:lnSpc>
            </a:pPr>
            <a:r>
              <a:rPr lang="en-US" sz="2800" dirty="0" smtClean="0">
                <a:latin typeface="Arial" charset="0"/>
              </a:rPr>
              <a:t>Task Group Status</a:t>
            </a:r>
          </a:p>
          <a:p>
            <a:pPr lvl="2">
              <a:lnSpc>
                <a:spcPct val="80000"/>
              </a:lnSpc>
              <a:buNone/>
            </a:pPr>
            <a:endParaRPr lang="en-US" sz="1200" dirty="0" smtClean="0">
              <a:latin typeface="Arial" charset="0"/>
            </a:endParaRPr>
          </a:p>
          <a:p>
            <a:pPr lvl="1">
              <a:lnSpc>
                <a:spcPct val="80000"/>
              </a:lnSpc>
            </a:pPr>
            <a:r>
              <a:rPr lang="en-US" sz="2400" dirty="0" smtClean="0">
                <a:latin typeface="Arial" charset="0"/>
              </a:rPr>
              <a:t>802.21c Single Radio Handover</a:t>
            </a:r>
          </a:p>
          <a:p>
            <a:pPr lvl="2">
              <a:lnSpc>
                <a:spcPct val="80000"/>
              </a:lnSpc>
            </a:pPr>
            <a:r>
              <a:rPr lang="en-US" sz="2000" dirty="0" smtClean="0">
                <a:latin typeface="Arial" charset="0"/>
              </a:rPr>
              <a:t>Completed WG Letter Re-circulation Ballot (#</a:t>
            </a:r>
            <a:r>
              <a:rPr lang="en-US" sz="2000" dirty="0" smtClean="0">
                <a:latin typeface="Arial" charset="0"/>
              </a:rPr>
              <a:t>6e)  on , August 31, 2013 </a:t>
            </a:r>
            <a:endParaRPr lang="en-US" sz="2000" dirty="0" smtClean="0">
              <a:latin typeface="Arial" charset="0"/>
            </a:endParaRPr>
          </a:p>
          <a:p>
            <a:pPr lvl="2">
              <a:lnSpc>
                <a:spcPct val="90000"/>
              </a:lnSpc>
            </a:pPr>
            <a:r>
              <a:rPr lang="en-US" sz="1800" dirty="0" smtClean="0">
                <a:latin typeface="Arial" charset="0"/>
              </a:rPr>
              <a:t>Result announced on </a:t>
            </a:r>
            <a:r>
              <a:rPr lang="en-US" sz="1800" dirty="0" smtClean="0">
                <a:latin typeface="Arial" charset="0"/>
              </a:rPr>
              <a:t>Sept 02</a:t>
            </a:r>
            <a:r>
              <a:rPr lang="en-US" sz="1800" dirty="0" smtClean="0">
                <a:latin typeface="Arial" charset="0"/>
              </a:rPr>
              <a:t>, </a:t>
            </a:r>
            <a:r>
              <a:rPr lang="en-US" sz="1800" dirty="0" smtClean="0">
                <a:latin typeface="Arial" charset="0"/>
              </a:rPr>
              <a:t>2013</a:t>
            </a:r>
          </a:p>
          <a:p>
            <a:pPr lvl="3">
              <a:lnSpc>
                <a:spcPct val="90000"/>
              </a:lnSpc>
            </a:pPr>
            <a:r>
              <a:rPr lang="en-US" sz="1400" dirty="0" smtClean="0">
                <a:latin typeface="Arial" charset="0"/>
                <a:hlinkClick r:id="rId3"/>
              </a:rPr>
              <a:t>http://www.ieee802.org/21/ballot_6.html</a:t>
            </a:r>
            <a:endParaRPr lang="en-US" sz="2000" dirty="0" smtClean="0">
              <a:latin typeface="Arial" charset="0"/>
            </a:endParaRPr>
          </a:p>
          <a:p>
            <a:pPr lvl="1">
              <a:lnSpc>
                <a:spcPct val="80000"/>
              </a:lnSpc>
            </a:pPr>
            <a:r>
              <a:rPr lang="en-US" sz="2400" dirty="0" smtClean="0">
                <a:latin typeface="Arial" charset="0"/>
              </a:rPr>
              <a:t>802.21d Multicast Group Management </a:t>
            </a:r>
          </a:p>
          <a:p>
            <a:pPr lvl="2">
              <a:lnSpc>
                <a:spcPct val="80000"/>
              </a:lnSpc>
            </a:pPr>
            <a:r>
              <a:rPr lang="en-US" sz="2000" dirty="0" smtClean="0">
                <a:latin typeface="Arial" charset="0"/>
              </a:rPr>
              <a:t>Completed WG Letter Ballot (#7)  on July 04, 2013</a:t>
            </a:r>
          </a:p>
          <a:p>
            <a:pPr lvl="2">
              <a:lnSpc>
                <a:spcPct val="90000"/>
              </a:lnSpc>
            </a:pPr>
            <a:r>
              <a:rPr lang="en-US" sz="1800" dirty="0" smtClean="0">
                <a:latin typeface="Arial" charset="0"/>
              </a:rPr>
              <a:t>Result announced on July 04, 2013</a:t>
            </a:r>
          </a:p>
          <a:p>
            <a:pPr lvl="3">
              <a:lnSpc>
                <a:spcPct val="90000"/>
              </a:lnSpc>
            </a:pPr>
            <a:r>
              <a:rPr lang="en-US" sz="1400" dirty="0" smtClean="0">
                <a:latin typeface="Arial" charset="0"/>
                <a:hlinkClick r:id="rId4"/>
              </a:rPr>
              <a:t>http://www.ieee802.org/21/ballot_7.html</a:t>
            </a:r>
            <a:endParaRPr lang="en-US" sz="2000" dirty="0" smtClean="0">
              <a:latin typeface="Arial" charset="0"/>
            </a:endParaRPr>
          </a:p>
          <a:p>
            <a:pPr lvl="1">
              <a:lnSpc>
                <a:spcPct val="80000"/>
              </a:lnSpc>
            </a:pPr>
            <a:r>
              <a:rPr lang="en-US" sz="2400" dirty="0" smtClean="0">
                <a:latin typeface="Arial" charset="0"/>
              </a:rPr>
              <a:t>802.21m  Revision Project </a:t>
            </a:r>
          </a:p>
          <a:p>
            <a:pPr lvl="2">
              <a:lnSpc>
                <a:spcPct val="80000"/>
              </a:lnSpc>
            </a:pPr>
            <a:r>
              <a:rPr lang="en-US" sz="2000" dirty="0" smtClean="0">
                <a:latin typeface="Arial" charset="0"/>
              </a:rPr>
              <a:t>Working on the document structure and existing issues </a:t>
            </a:r>
          </a:p>
          <a:p>
            <a:pPr lvl="1">
              <a:lnSpc>
                <a:spcPct val="80000"/>
              </a:lnSpc>
            </a:pPr>
            <a:r>
              <a:rPr lang="en-US" sz="2400" dirty="0" smtClean="0">
                <a:latin typeface="Arial" charset="0"/>
              </a:rPr>
              <a:t>802.21.1 Use cases and Services </a:t>
            </a:r>
          </a:p>
          <a:p>
            <a:pPr lvl="2">
              <a:lnSpc>
                <a:spcPct val="80000"/>
              </a:lnSpc>
            </a:pPr>
            <a:r>
              <a:rPr lang="en-US" sz="2000" dirty="0" smtClean="0">
                <a:latin typeface="Arial" charset="0"/>
              </a:rPr>
              <a:t> Use case presentation </a:t>
            </a:r>
          </a:p>
          <a:p>
            <a:pPr lvl="2">
              <a:lnSpc>
                <a:spcPct val="80000"/>
              </a:lnSpc>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5"/>
          <p:cNvSpPr>
            <a:spLocks noGrp="1"/>
          </p:cNvSpPr>
          <p:nvPr>
            <p:ph type="dt" sz="half" idx="10"/>
          </p:nvPr>
        </p:nvSpPr>
        <p:spPr/>
        <p:txBody>
          <a:bodyPr/>
          <a:lstStyle/>
          <a:p>
            <a:pPr>
              <a:defRPr/>
            </a:pPr>
            <a:r>
              <a:rPr lang="en-US" dirty="0" smtClean="0"/>
              <a:t>Sept 2013</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a:t>
            </a:r>
            <a:r>
              <a:rPr lang="en-US" sz="3200" dirty="0" smtClean="0">
                <a:solidFill>
                  <a:schemeClr val="accent2"/>
                </a:solidFill>
                <a:latin typeface="Arial" charset="0"/>
              </a:rPr>
              <a:t>September</a:t>
            </a:r>
            <a:r>
              <a:rPr lang="en-US" sz="3200" dirty="0" smtClean="0">
                <a:solidFill>
                  <a:schemeClr val="accent2"/>
                </a:solidFill>
                <a:latin typeface="Arial" charset="0"/>
              </a:rPr>
              <a:t>  </a:t>
            </a:r>
            <a:r>
              <a:rPr lang="en-US" sz="3200" dirty="0" smtClean="0">
                <a:solidFill>
                  <a:schemeClr val="accent2"/>
                </a:solidFill>
                <a:latin typeface="Arial" charset="0"/>
              </a:rPr>
              <a:t>Meeting</a:t>
            </a:r>
          </a:p>
        </p:txBody>
      </p:sp>
      <p:sp>
        <p:nvSpPr>
          <p:cNvPr id="34822" name="Rectangle 3"/>
          <p:cNvSpPr>
            <a:spLocks noGrp="1" noChangeArrowheads="1"/>
          </p:cNvSpPr>
          <p:nvPr>
            <p:ph type="body" idx="1"/>
          </p:nvPr>
        </p:nvSpPr>
        <p:spPr>
          <a:xfrm>
            <a:off x="381000" y="1524000"/>
            <a:ext cx="8305800" cy="41148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p>
          <a:p>
            <a:pPr lvl="1">
              <a:lnSpc>
                <a:spcPct val="90000"/>
              </a:lnSpc>
            </a:pPr>
            <a:r>
              <a:rPr lang="en-US" sz="2000" dirty="0" smtClean="0">
                <a:latin typeface="Arial" charset="0"/>
              </a:rPr>
              <a:t>802.21c: Single Radio Handover</a:t>
            </a:r>
          </a:p>
          <a:p>
            <a:pPr lvl="2">
              <a:lnSpc>
                <a:spcPct val="90000"/>
              </a:lnSpc>
            </a:pPr>
            <a:r>
              <a:rPr lang="en-US" sz="1800" dirty="0" smtClean="0">
                <a:latin typeface="Arial" charset="0"/>
              </a:rPr>
              <a:t>Initiate Sponsor Ballot</a:t>
            </a:r>
            <a:endParaRPr lang="en-US" sz="1800" dirty="0" smtClean="0">
              <a:latin typeface="Arial" charset="0"/>
            </a:endParaRPr>
          </a:p>
          <a:p>
            <a:pPr lvl="1">
              <a:lnSpc>
                <a:spcPct val="90000"/>
              </a:lnSpc>
            </a:pPr>
            <a:r>
              <a:rPr lang="en-US" sz="2200" dirty="0" smtClean="0">
                <a:latin typeface="Arial" charset="0"/>
              </a:rPr>
              <a:t>802.21d </a:t>
            </a:r>
          </a:p>
          <a:p>
            <a:pPr lvl="2">
              <a:lnSpc>
                <a:spcPct val="90000"/>
              </a:lnSpc>
            </a:pPr>
            <a:r>
              <a:rPr lang="en-US" sz="1800" dirty="0" smtClean="0">
                <a:latin typeface="Arial" charset="0"/>
              </a:rPr>
              <a:t> Resolve </a:t>
            </a:r>
            <a:r>
              <a:rPr lang="en-US" sz="1800" dirty="0" smtClean="0">
                <a:latin typeface="Arial" charset="0"/>
              </a:rPr>
              <a:t>remaining Letter </a:t>
            </a:r>
            <a:r>
              <a:rPr lang="en-US" sz="1800" dirty="0" smtClean="0">
                <a:latin typeface="Arial" charset="0"/>
              </a:rPr>
              <a:t>Ballot  comments </a:t>
            </a:r>
          </a:p>
          <a:p>
            <a:pPr lvl="1">
              <a:lnSpc>
                <a:spcPct val="80000"/>
              </a:lnSpc>
            </a:pPr>
            <a:r>
              <a:rPr lang="en-US" sz="2000" dirty="0" smtClean="0">
                <a:latin typeface="Arial" charset="0"/>
              </a:rPr>
              <a:t>802.21m  Revision Project </a:t>
            </a:r>
          </a:p>
          <a:p>
            <a:pPr lvl="2">
              <a:lnSpc>
                <a:spcPct val="80000"/>
              </a:lnSpc>
            </a:pPr>
            <a:r>
              <a:rPr lang="en-US" sz="1800" dirty="0" smtClean="0">
                <a:latin typeface="Arial" charset="0"/>
              </a:rPr>
              <a:t>Discuss the document structure and existing issues </a:t>
            </a:r>
          </a:p>
          <a:p>
            <a:pPr lvl="1">
              <a:lnSpc>
                <a:spcPct val="80000"/>
              </a:lnSpc>
            </a:pPr>
            <a:r>
              <a:rPr lang="en-US" sz="2000" dirty="0" smtClean="0">
                <a:latin typeface="Arial" charset="0"/>
              </a:rPr>
              <a:t>802.21.1 Use cases and Services </a:t>
            </a:r>
          </a:p>
          <a:p>
            <a:pPr lvl="2">
              <a:lnSpc>
                <a:spcPct val="80000"/>
              </a:lnSpc>
            </a:pPr>
            <a:r>
              <a:rPr lang="en-US" sz="1800" dirty="0" smtClean="0">
                <a:latin typeface="Arial" charset="0"/>
              </a:rPr>
              <a:t> Use case and services discussion </a:t>
            </a:r>
          </a:p>
          <a:p>
            <a:pPr lvl="1">
              <a:lnSpc>
                <a:spcPct val="90000"/>
              </a:lnSpc>
              <a:buNone/>
            </a:pPr>
            <a:endParaRPr lang="en-US" sz="2200" dirty="0" smtClean="0">
              <a:latin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5"/>
          <p:cNvSpPr>
            <a:spLocks noGrp="1"/>
          </p:cNvSpPr>
          <p:nvPr>
            <p:ph type="dt" sz="half" idx="10"/>
          </p:nvPr>
        </p:nvSpPr>
        <p:spPr/>
        <p:txBody>
          <a:bodyPr/>
          <a:lstStyle/>
          <a:p>
            <a:pPr>
              <a:defRPr/>
            </a:pPr>
            <a:r>
              <a:rPr lang="en-US" dirty="0" smtClean="0"/>
              <a:t>Sept 2013</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2013</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371600"/>
            <a:ext cx="8305800" cy="5029200"/>
          </a:xfrm>
        </p:spPr>
        <p:txBody>
          <a:bodyPr/>
          <a:lstStyle/>
          <a:p>
            <a:pPr>
              <a:lnSpc>
                <a:spcPct val="90000"/>
              </a:lnSpc>
            </a:pPr>
            <a:r>
              <a:rPr lang="en-US" sz="2400" b="1" dirty="0" smtClean="0">
                <a:solidFill>
                  <a:srgbClr val="FF0000"/>
                </a:solidFill>
              </a:rPr>
              <a:t>Plenary</a:t>
            </a:r>
            <a:r>
              <a:rPr lang="en-US" sz="2400" b="1" dirty="0" smtClean="0">
                <a:solidFill>
                  <a:srgbClr val="FF0000"/>
                </a:solidFill>
              </a:rPr>
              <a:t>: 10-15 Nov 2013, Hyatt Regency Reunion, Dallas, TX, USA</a:t>
            </a:r>
            <a:endParaRPr lang="it-IT" sz="2400" b="1" dirty="0" smtClean="0">
              <a:solidFill>
                <a:srgbClr val="FF0000"/>
              </a:solidFill>
            </a:endParaRPr>
          </a:p>
          <a:p>
            <a:pPr lvl="1">
              <a:lnSpc>
                <a:spcPct val="90000"/>
              </a:lnSpc>
            </a:pPr>
            <a:r>
              <a:rPr lang="en-US" sz="2000" dirty="0" smtClean="0">
                <a:solidFill>
                  <a:srgbClr val="FF0000"/>
                </a:solidFill>
              </a:rPr>
              <a:t>Co-located with all 802 groups</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5" name="Date Placeholder 4"/>
          <p:cNvSpPr>
            <a:spLocks noGrp="1"/>
          </p:cNvSpPr>
          <p:nvPr>
            <p:ph type="dt" sz="half" idx="10"/>
          </p:nvPr>
        </p:nvSpPr>
        <p:spPr/>
        <p:txBody>
          <a:bodyPr/>
          <a:lstStyle/>
          <a:p>
            <a:pPr>
              <a:defRPr/>
            </a:pPr>
            <a:r>
              <a:rPr lang="en-US" dirty="0" smtClean="0"/>
              <a:t>Sept 2013</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685800"/>
            <a:ext cx="7772400" cy="609600"/>
          </a:xfrm>
          <a:noFill/>
        </p:spPr>
        <p:txBody>
          <a:bodyPr/>
          <a:lstStyle/>
          <a:p>
            <a:pPr defTabSz="960438"/>
            <a:r>
              <a:rPr lang="en-US" sz="4000" b="1" dirty="0" smtClean="0">
                <a:solidFill>
                  <a:schemeClr val="accent2"/>
                </a:solidFill>
                <a:latin typeface="Arial" charset="0"/>
              </a:rPr>
              <a:t>WG Officers</a:t>
            </a:r>
          </a:p>
        </p:txBody>
      </p:sp>
      <p:graphicFrame>
        <p:nvGraphicFramePr>
          <p:cNvPr id="181251" name="Group 3"/>
          <p:cNvGraphicFramePr>
            <a:graphicFrameLocks noGrp="1"/>
          </p:cNvGraphicFramePr>
          <p:nvPr>
            <p:ph idx="1"/>
          </p:nvPr>
        </p:nvGraphicFramePr>
        <p:xfrm>
          <a:off x="1295400" y="1447800"/>
          <a:ext cx="6781800" cy="3261360"/>
        </p:xfrm>
        <a:graphic>
          <a:graphicData uri="http://schemas.openxmlformats.org/drawingml/2006/table">
            <a:tbl>
              <a:tblPr/>
              <a:tblGrid>
                <a:gridCol w="2819400"/>
                <a:gridCol w="3962400"/>
              </a:tblGrid>
              <a:tr h="5048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6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Subir Das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Vice 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Anthony Chan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7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Secretary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Charles E. Perkins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7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Editor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David Cypher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49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802.11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Clint Chaplin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IETF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Yoshihiro Ohba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443" name="Rectangle 32"/>
          <p:cNvSpPr>
            <a:spLocks noChangeArrowheads="1"/>
          </p:cNvSpPr>
          <p:nvPr/>
        </p:nvSpPr>
        <p:spPr bwMode="auto">
          <a:xfrm>
            <a:off x="381000" y="5562600"/>
            <a:ext cx="8153400" cy="6096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2400" dirty="0">
                <a:latin typeface="Arial" charset="0"/>
              </a:rPr>
              <a:t>The WG has </a:t>
            </a:r>
            <a:r>
              <a:rPr lang="en-US" sz="2400" dirty="0" smtClean="0">
                <a:latin typeface="Arial" charset="0"/>
              </a:rPr>
              <a:t>22 </a:t>
            </a:r>
            <a:r>
              <a:rPr lang="en-US" sz="2400" dirty="0">
                <a:latin typeface="Arial" charset="0"/>
              </a:rPr>
              <a:t>voting members as of this meeting</a:t>
            </a:r>
          </a:p>
        </p:txBody>
      </p:sp>
      <p:sp>
        <p:nvSpPr>
          <p:cNvPr id="11"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November</a:t>
            </a:r>
            <a:r>
              <a:rPr lang="en-US" sz="3600" dirty="0" smtClean="0">
                <a:solidFill>
                  <a:schemeClr val="accent2"/>
                </a:solidFill>
              </a:rPr>
              <a:t> </a:t>
            </a:r>
            <a:r>
              <a:rPr lang="en-US" sz="3600" dirty="0" smtClean="0">
                <a:solidFill>
                  <a:schemeClr val="accent2"/>
                </a:solidFill>
              </a:rPr>
              <a:t>2013 Sessions Details </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Content Placeholder 5"/>
          <p:cNvSpPr>
            <a:spLocks noGrp="1"/>
          </p:cNvSpPr>
          <p:nvPr>
            <p:ph idx="1"/>
          </p:nvPr>
        </p:nvSpPr>
        <p:spPr>
          <a:xfrm>
            <a:off x="533400" y="1524000"/>
            <a:ext cx="7924800" cy="4800600"/>
          </a:xfrm>
        </p:spPr>
        <p:txBody>
          <a:bodyPr/>
          <a:lstStyle/>
          <a:p>
            <a:r>
              <a:rPr lang="en-US" sz="2000" dirty="0" smtClean="0"/>
              <a:t>Plenary Session will </a:t>
            </a:r>
            <a:r>
              <a:rPr lang="en-US" sz="2000" dirty="0" smtClean="0"/>
              <a:t>be held in Hyatt Regency </a:t>
            </a:r>
            <a:r>
              <a:rPr lang="en-US" sz="2000" dirty="0" smtClean="0"/>
              <a:t>Dallas, 300 </a:t>
            </a:r>
            <a:r>
              <a:rPr lang="en-US" sz="2000" dirty="0" smtClean="0"/>
              <a:t>Reunion </a:t>
            </a:r>
            <a:r>
              <a:rPr lang="en-US" sz="2000" dirty="0" smtClean="0"/>
              <a:t>Boulevard, Dallas</a:t>
            </a:r>
            <a:r>
              <a:rPr lang="en-US" sz="2000" dirty="0" smtClean="0"/>
              <a:t>, Texas, USA, </a:t>
            </a:r>
            <a:r>
              <a:rPr lang="en-US" sz="2000" dirty="0" smtClean="0"/>
              <a:t>75207.</a:t>
            </a:r>
            <a:endParaRPr lang="en-US" sz="2000" dirty="0" smtClean="0"/>
          </a:p>
          <a:p>
            <a:pPr lvl="1"/>
            <a:r>
              <a:rPr lang="en-US" sz="1600" dirty="0" smtClean="0"/>
              <a:t>GROUP RATE:  $US 174/Night (plus applicable taxes</a:t>
            </a:r>
            <a:r>
              <a:rPr lang="en-US" sz="1600" dirty="0" smtClean="0"/>
              <a:t>)*</a:t>
            </a:r>
          </a:p>
          <a:p>
            <a:pPr lvl="1"/>
            <a:r>
              <a:rPr lang="en-US" sz="1600" dirty="0" smtClean="0"/>
              <a:t>Reserve room online at: </a:t>
            </a:r>
            <a:r>
              <a:rPr lang="en-US" sz="1600" dirty="0" smtClean="0"/>
              <a:t> </a:t>
            </a:r>
            <a:r>
              <a:rPr lang="en-US" sz="1600" dirty="0" smtClean="0">
                <a:hlinkClick r:id="rId3"/>
              </a:rPr>
              <a:t>https</a:t>
            </a:r>
            <a:r>
              <a:rPr lang="en-US" sz="1600" dirty="0" smtClean="0">
                <a:hlinkClick r:id="rId3"/>
              </a:rPr>
              <a:t>://</a:t>
            </a:r>
            <a:r>
              <a:rPr lang="en-US" sz="1600" dirty="0" smtClean="0">
                <a:hlinkClick r:id="rId3"/>
              </a:rPr>
              <a:t>resweb.passkey.com/go/IEEENov2013</a:t>
            </a:r>
            <a:r>
              <a:rPr lang="en-US" sz="1600" dirty="0" smtClean="0"/>
              <a:t> or</a:t>
            </a:r>
            <a:endParaRPr lang="en-US" sz="1600" dirty="0" smtClean="0"/>
          </a:p>
          <a:p>
            <a:pPr lvl="1"/>
            <a:r>
              <a:rPr lang="en-US" sz="1600" dirty="0" smtClean="0"/>
              <a:t>Reserve a room by </a:t>
            </a:r>
            <a:r>
              <a:rPr lang="en-US" sz="1600" dirty="0" smtClean="0"/>
              <a:t>phone: +1 </a:t>
            </a:r>
            <a:r>
              <a:rPr lang="en-US" sz="1600" dirty="0" smtClean="0"/>
              <a:t>214 651 1234</a:t>
            </a:r>
          </a:p>
          <a:p>
            <a:r>
              <a:rPr lang="en-US" sz="2000" dirty="0" smtClean="0"/>
              <a:t>Session and Registration information for </a:t>
            </a:r>
            <a:r>
              <a:rPr lang="en-US" sz="2000" dirty="0" smtClean="0"/>
              <a:t>the </a:t>
            </a:r>
            <a:r>
              <a:rPr lang="en-US" sz="2000" dirty="0" smtClean="0"/>
              <a:t>November</a:t>
            </a:r>
            <a:r>
              <a:rPr lang="en-US" sz="2000" dirty="0" smtClean="0"/>
              <a:t>  </a:t>
            </a:r>
            <a:r>
              <a:rPr lang="en-US" sz="2000" dirty="0" smtClean="0"/>
              <a:t>2013 IEEE 802 </a:t>
            </a:r>
            <a:r>
              <a:rPr lang="en-US" sz="2000" dirty="0" smtClean="0"/>
              <a:t>Plenary Session </a:t>
            </a:r>
            <a:r>
              <a:rPr lang="en-US" sz="2000" dirty="0" smtClean="0"/>
              <a:t> </a:t>
            </a:r>
            <a:r>
              <a:rPr lang="en-US" sz="2000" dirty="0" smtClean="0"/>
              <a:t>is available at</a:t>
            </a:r>
          </a:p>
          <a:p>
            <a:pPr lvl="1"/>
            <a:r>
              <a:rPr lang="en-US" sz="1600" dirty="0" smtClean="0">
                <a:hlinkClick r:id="rId4"/>
              </a:rPr>
              <a:t>http</a:t>
            </a:r>
            <a:r>
              <a:rPr lang="en-US" sz="1600" dirty="0" smtClean="0">
                <a:hlinkClick r:id="rId4"/>
              </a:rPr>
              <a:t>://</a:t>
            </a:r>
            <a:r>
              <a:rPr lang="en-US" sz="1600" dirty="0" smtClean="0">
                <a:hlinkClick r:id="rId4"/>
              </a:rPr>
              <a:t>802world.org/plenary</a:t>
            </a:r>
            <a:r>
              <a:rPr lang="en-US" sz="1600" dirty="0" smtClean="0"/>
              <a:t> </a:t>
            </a:r>
          </a:p>
          <a:p>
            <a:pPr lvl="1"/>
            <a:r>
              <a:rPr lang="en-US" sz="1600" dirty="0" smtClean="0"/>
              <a:t>EARLY (Before 6pm Pacific Time, Friday, October 4, 2013)</a:t>
            </a:r>
          </a:p>
          <a:p>
            <a:pPr lvl="2"/>
            <a:r>
              <a:rPr lang="en-US" sz="1200" dirty="0" smtClean="0"/>
              <a:t>$US 500 for attendees staying at the Hyatt Regency </a:t>
            </a:r>
            <a:r>
              <a:rPr lang="en-US" sz="1200" dirty="0" smtClean="0"/>
              <a:t>Dallas otherwise $US 800</a:t>
            </a:r>
            <a:endParaRPr lang="en-US" sz="1200" dirty="0" smtClean="0"/>
          </a:p>
          <a:p>
            <a:pPr lvl="1"/>
            <a:r>
              <a:rPr lang="en-US" sz="1600" dirty="0" smtClean="0"/>
              <a:t>STANDARD (After Early Registration and before 6pm Pacific Time, Friday November 1, 2013)</a:t>
            </a:r>
          </a:p>
          <a:p>
            <a:pPr lvl="2"/>
            <a:r>
              <a:rPr lang="en-US" sz="1200" dirty="0" smtClean="0"/>
              <a:t>$ US 600 for attendees staying at the Hyatt Regency </a:t>
            </a:r>
            <a:r>
              <a:rPr lang="en-US" sz="1200" dirty="0" smtClean="0"/>
              <a:t>Dallas otherwise $</a:t>
            </a:r>
            <a:r>
              <a:rPr lang="en-US" sz="1200" dirty="0" smtClean="0"/>
              <a:t>US </a:t>
            </a:r>
            <a:r>
              <a:rPr lang="en-US" sz="1200" dirty="0" smtClean="0"/>
              <a:t>900</a:t>
            </a:r>
            <a:endParaRPr lang="en-US" sz="1200" dirty="0" smtClean="0"/>
          </a:p>
          <a:p>
            <a:pPr lvl="1"/>
            <a:r>
              <a:rPr lang="en-US" sz="1600" dirty="0" smtClean="0"/>
              <a:t>LATE/ONSITE (After 6pm Pacific Time Friday November 1, 2013)</a:t>
            </a:r>
          </a:p>
          <a:p>
            <a:pPr lvl="2"/>
            <a:r>
              <a:rPr lang="en-US" sz="1200" dirty="0" smtClean="0"/>
              <a:t>$US 800 for attendees staying at the Hyatt Regency </a:t>
            </a:r>
            <a:r>
              <a:rPr lang="en-US" sz="1200" dirty="0" smtClean="0"/>
              <a:t>Dallas otherwise  $</a:t>
            </a:r>
            <a:r>
              <a:rPr lang="en-US" sz="1200" dirty="0" smtClean="0"/>
              <a:t>US </a:t>
            </a:r>
            <a:r>
              <a:rPr lang="en-US" sz="1200" dirty="0" smtClean="0"/>
              <a:t>1100</a:t>
            </a:r>
            <a:endParaRPr lang="en-US" sz="1200" dirty="0" smtClean="0"/>
          </a:p>
          <a:p>
            <a:pPr lvl="1"/>
            <a:endParaRPr lang="en-US" sz="1600" dirty="0" smtClean="0"/>
          </a:p>
          <a:p>
            <a:endParaRPr lang="en-US" sz="2000" dirty="0" smtClean="0"/>
          </a:p>
          <a:p>
            <a:endParaRPr lang="en-US" dirty="0"/>
          </a:p>
        </p:txBody>
      </p:sp>
      <p:sp>
        <p:nvSpPr>
          <p:cNvPr id="7" name="Date Placeholder 6"/>
          <p:cNvSpPr>
            <a:spLocks noGrp="1"/>
          </p:cNvSpPr>
          <p:nvPr>
            <p:ph type="dt" sz="half" idx="10"/>
          </p:nvPr>
        </p:nvSpPr>
        <p:spPr/>
        <p:txBody>
          <a:bodyPr/>
          <a:lstStyle/>
          <a:p>
            <a:pPr>
              <a:defRPr/>
            </a:pPr>
            <a:r>
              <a:rPr lang="en-US" dirty="0" smtClean="0"/>
              <a:t>Sept 2013</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2014</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990600"/>
            <a:ext cx="8610600" cy="5715000"/>
          </a:xfrm>
        </p:spPr>
        <p:txBody>
          <a:bodyPr/>
          <a:lstStyle/>
          <a:p>
            <a:pPr>
              <a:lnSpc>
                <a:spcPct val="90000"/>
              </a:lnSpc>
            </a:pPr>
            <a:r>
              <a:rPr lang="en-US" sz="2400" b="1" dirty="0" smtClean="0">
                <a:solidFill>
                  <a:srgbClr val="0000FF"/>
                </a:solidFill>
              </a:rPr>
              <a:t>Interim: 19-24 January, 2014, </a:t>
            </a:r>
            <a:r>
              <a:rPr lang="es-ES" sz="2400" b="1" dirty="0" smtClean="0">
                <a:solidFill>
                  <a:srgbClr val="0000FF"/>
                </a:solidFill>
              </a:rPr>
              <a:t>Century Plaza, Los Angeles, CA, USA</a:t>
            </a:r>
          </a:p>
          <a:p>
            <a:pPr lvl="1">
              <a:lnSpc>
                <a:spcPct val="90000"/>
              </a:lnSpc>
            </a:pPr>
            <a:r>
              <a:rPr lang="en-US" sz="1800" dirty="0" smtClean="0">
                <a:solidFill>
                  <a:srgbClr val="FF0000"/>
                </a:solidFill>
              </a:rPr>
              <a:t>Co-located with all 802 groups</a:t>
            </a:r>
            <a:r>
              <a:rPr lang="en-US" sz="1800" b="1" dirty="0" smtClean="0">
                <a:solidFill>
                  <a:srgbClr val="FF0000"/>
                </a:solidFill>
              </a:rPr>
              <a:t> </a:t>
            </a:r>
          </a:p>
          <a:p>
            <a:pPr>
              <a:lnSpc>
                <a:spcPct val="90000"/>
              </a:lnSpc>
            </a:pPr>
            <a:r>
              <a:rPr lang="en-US" sz="2400" b="1" dirty="0" smtClean="0">
                <a:solidFill>
                  <a:srgbClr val="FF0000"/>
                </a:solidFill>
              </a:rPr>
              <a:t>Plenary: 16-21 March, 2014,  China World Hotel, Beijing PRC (Pending)  </a:t>
            </a: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400" b="1" dirty="0" smtClean="0">
                <a:solidFill>
                  <a:srgbClr val="0000FF"/>
                </a:solidFill>
              </a:rPr>
              <a:t>Interim:  11-16 May 2014, Hilton Waikoloa Village,  HI</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a:t>
            </a:r>
            <a:r>
              <a:rPr lang="en-US" sz="2400" b="1" dirty="0" smtClean="0">
                <a:solidFill>
                  <a:srgbClr val="FF0000"/>
                </a:solidFill>
              </a:rPr>
              <a:t>13-18 </a:t>
            </a:r>
            <a:r>
              <a:rPr lang="en-US" sz="2400" b="1" dirty="0" smtClean="0">
                <a:solidFill>
                  <a:srgbClr val="FF0000"/>
                </a:solidFill>
              </a:rPr>
              <a:t>July 2014, Manchester Grand Hyatt, San Diego, CA,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a:t>
            </a:r>
            <a:r>
              <a:rPr lang="en-US" sz="2400" b="1" dirty="0" smtClean="0">
                <a:solidFill>
                  <a:srgbClr val="0000FF"/>
                </a:solidFill>
              </a:rPr>
              <a:t>14-19 </a:t>
            </a:r>
            <a:r>
              <a:rPr lang="en-US" sz="2400" b="1" dirty="0" smtClean="0">
                <a:solidFill>
                  <a:srgbClr val="0000FF"/>
                </a:solidFill>
              </a:rPr>
              <a:t>September 2014,  TBD </a:t>
            </a:r>
            <a:r>
              <a:rPr lang="en-US" sz="2400" b="1" dirty="0" smtClean="0">
                <a:solidFill>
                  <a:srgbClr val="0000FF"/>
                </a:solidFill>
              </a:rPr>
              <a:t>(</a:t>
            </a:r>
            <a:r>
              <a:rPr lang="en-US" sz="2400" b="1" dirty="0" smtClean="0">
                <a:solidFill>
                  <a:srgbClr val="0000FF"/>
                </a:solidFill>
              </a:rPr>
              <a:t>Most likely in Athens, Greece</a:t>
            </a:r>
            <a:r>
              <a:rPr lang="en-US" sz="2400" b="1" dirty="0" smtClean="0">
                <a:solidFill>
                  <a:srgbClr val="0000FF"/>
                </a:solidFill>
              </a:rPr>
              <a:t>) </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err="1" smtClean="0">
                <a:solidFill>
                  <a:srgbClr val="FF0000"/>
                </a:solidFill>
              </a:rPr>
              <a:t>Plenary</a:t>
            </a:r>
            <a:r>
              <a:rPr lang="en-US" sz="2400" dirty="0" err="1" smtClean="0">
                <a:solidFill>
                  <a:srgbClr val="FF0000"/>
                </a:solidFill>
              </a:rPr>
              <a:t>u</a:t>
            </a:r>
            <a:r>
              <a:rPr lang="en-US" sz="2400" b="1" dirty="0" smtClean="0">
                <a:solidFill>
                  <a:srgbClr val="FF0000"/>
                </a:solidFill>
              </a:rPr>
              <a:t>: </a:t>
            </a:r>
            <a:r>
              <a:rPr lang="en-US" sz="2400" b="1" dirty="0" smtClean="0">
                <a:solidFill>
                  <a:srgbClr val="FF0000"/>
                </a:solidFill>
              </a:rPr>
              <a:t>2-7 Nov 2014, </a:t>
            </a:r>
            <a:r>
              <a:rPr lang="it-IT" sz="2400" b="1" dirty="0" smtClean="0">
                <a:solidFill>
                  <a:srgbClr val="FF0000"/>
                </a:solidFill>
              </a:rPr>
              <a:t>Grand Hyatt, San Antonio, TX, USA</a:t>
            </a:r>
          </a:p>
          <a:p>
            <a:pPr lvl="1">
              <a:lnSpc>
                <a:spcPct val="90000"/>
              </a:lnSpc>
            </a:pPr>
            <a:r>
              <a:rPr lang="en-US" sz="2000" dirty="0" smtClean="0">
                <a:solidFill>
                  <a:srgbClr val="FF0000"/>
                </a:solidFill>
              </a:rPr>
              <a:t>Co-located with all 802 </a:t>
            </a:r>
            <a:r>
              <a:rPr lang="en-US" sz="2000" dirty="0" err="1" smtClean="0">
                <a:solidFill>
                  <a:srgbClr val="FF0000"/>
                </a:solidFill>
              </a:rPr>
              <a:t>grops</a:t>
            </a:r>
            <a:r>
              <a:rPr lang="en-US" sz="2000" dirty="0" smtClean="0">
                <a:solidFill>
                  <a:srgbClr val="FF0000"/>
                </a:solidFill>
              </a:rPr>
              <a:t> </a:t>
            </a:r>
            <a:endParaRPr lang="en-US" sz="2000" dirty="0" smtClean="0">
              <a:solidFill>
                <a:srgbClr val="FF0000"/>
              </a:solidFill>
            </a:endParaRP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990600" y="5638800"/>
            <a:ext cx="6781800" cy="307777"/>
          </a:xfrm>
          <a:prstGeom prst="rect">
            <a:avLst/>
          </a:prstGeom>
          <a:noFill/>
          <a:ln w="9525">
            <a:noFill/>
            <a:miter lim="800000"/>
            <a:headEnd/>
            <a:tailEnd/>
          </a:ln>
        </p:spPr>
        <p:txBody>
          <a:bodyPr wrap="square">
            <a:spAutoFit/>
          </a:bodyPr>
          <a:lstStyle/>
          <a:p>
            <a:pPr eaLnBrk="1" hangingPunct="1"/>
            <a:r>
              <a:rPr lang="en-US" sz="1400" b="1" dirty="0" smtClean="0"/>
              <a:t>Default </a:t>
            </a:r>
            <a:r>
              <a:rPr lang="en-US" sz="1400" b="1" dirty="0"/>
              <a:t>Location</a:t>
            </a:r>
            <a:r>
              <a:rPr lang="en-US" sz="1400" dirty="0" smtClean="0"/>
              <a:t>: Room 205 (Main Building)</a:t>
            </a:r>
            <a:endParaRPr lang="en-US" sz="14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dirty="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dirty="0"/>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9" name="Table 18"/>
          <p:cNvGraphicFramePr>
            <a:graphicFrameLocks noGrp="1"/>
          </p:cNvGraphicFramePr>
          <p:nvPr/>
        </p:nvGraphicFramePr>
        <p:xfrm>
          <a:off x="838200" y="1523999"/>
          <a:ext cx="7467600" cy="3962401"/>
        </p:xfrm>
        <a:graphic>
          <a:graphicData uri="http://schemas.openxmlformats.org/drawingml/2006/table">
            <a:tbl>
              <a:tblPr/>
              <a:tblGrid>
                <a:gridCol w="1350582"/>
                <a:gridCol w="1639768"/>
                <a:gridCol w="1347430"/>
                <a:gridCol w="1540483"/>
                <a:gridCol w="1589337"/>
              </a:tblGrid>
              <a:tr h="756661">
                <a:tc>
                  <a:txBody>
                    <a:bodyPr/>
                    <a:lstStyle/>
                    <a:p>
                      <a:pPr marL="0" marR="0">
                        <a:spcBef>
                          <a:spcPts val="0"/>
                        </a:spcBef>
                        <a:spcAft>
                          <a:spcPts val="0"/>
                        </a:spcAft>
                      </a:pPr>
                      <a:r>
                        <a:rPr lang="en-US" sz="1200" dirty="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latin typeface="Times New Roman"/>
                          <a:ea typeface="Times New Roman"/>
                        </a:rPr>
                        <a:t>Monday</a:t>
                      </a:r>
                      <a:r>
                        <a:rPr lang="en-US" sz="1200" dirty="0">
                          <a:latin typeface="Times New Roman"/>
                          <a:ea typeface="Times New Roman"/>
                        </a:rPr>
                        <a:t> </a:t>
                      </a:r>
                    </a:p>
                    <a:p>
                      <a:pPr marL="0" marR="0">
                        <a:spcBef>
                          <a:spcPts val="0"/>
                        </a:spcBef>
                        <a:spcAft>
                          <a:spcPts val="0"/>
                        </a:spcAft>
                      </a:pPr>
                      <a:r>
                        <a:rPr lang="en-US" sz="1200" b="1" dirty="0">
                          <a:latin typeface="Times New Roman"/>
                          <a:ea typeface="Times New Roman"/>
                        </a:rPr>
                        <a:t>(Sept 16, 2013)</a:t>
                      </a:r>
                      <a:r>
                        <a:rPr lang="en-US" sz="1200" dirty="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latin typeface="Times New Roman"/>
                          <a:ea typeface="Times New Roman"/>
                        </a:rPr>
                        <a:t>Tuesday</a:t>
                      </a:r>
                      <a:r>
                        <a:rPr lang="en-US" sz="1200" dirty="0">
                          <a:latin typeface="Times New Roman"/>
                          <a:ea typeface="Times New Roman"/>
                        </a:rPr>
                        <a:t> </a:t>
                      </a:r>
                    </a:p>
                    <a:p>
                      <a:pPr marL="0" marR="0">
                        <a:spcBef>
                          <a:spcPts val="0"/>
                        </a:spcBef>
                        <a:spcAft>
                          <a:spcPts val="0"/>
                        </a:spcAft>
                      </a:pPr>
                      <a:r>
                        <a:rPr lang="en-US" sz="1200" b="1" dirty="0">
                          <a:latin typeface="Times New Roman"/>
                          <a:ea typeface="Times New Roman"/>
                        </a:rPr>
                        <a:t>(Sept 17, 2013)</a:t>
                      </a:r>
                      <a:r>
                        <a:rPr lang="en-US" sz="1200" dirty="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latin typeface="Times New Roman"/>
                          <a:ea typeface="Times New Roman"/>
                        </a:rPr>
                        <a:t>Wednesday</a:t>
                      </a:r>
                      <a:r>
                        <a:rPr lang="en-US" sz="1200" dirty="0">
                          <a:latin typeface="Times New Roman"/>
                          <a:ea typeface="Times New Roman"/>
                        </a:rPr>
                        <a:t> </a:t>
                      </a:r>
                    </a:p>
                    <a:p>
                      <a:pPr marL="0" marR="0">
                        <a:spcBef>
                          <a:spcPts val="0"/>
                        </a:spcBef>
                        <a:spcAft>
                          <a:spcPts val="0"/>
                        </a:spcAft>
                      </a:pPr>
                      <a:r>
                        <a:rPr lang="en-US" sz="1200" b="1" dirty="0">
                          <a:latin typeface="Times New Roman"/>
                          <a:ea typeface="Times New Roman"/>
                        </a:rPr>
                        <a:t>(Sept 18, 2013)</a:t>
                      </a:r>
                      <a:r>
                        <a:rPr lang="en-US" sz="1200" dirty="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latin typeface="Times New Roman"/>
                          <a:ea typeface="Times New Roman"/>
                        </a:rPr>
                        <a:t>Thursday</a:t>
                      </a:r>
                      <a:r>
                        <a:rPr lang="en-US" sz="1200" dirty="0">
                          <a:latin typeface="Times New Roman"/>
                          <a:ea typeface="Times New Roman"/>
                        </a:rPr>
                        <a:t> </a:t>
                      </a:r>
                    </a:p>
                    <a:p>
                      <a:pPr marL="0" marR="0">
                        <a:spcBef>
                          <a:spcPts val="0"/>
                        </a:spcBef>
                        <a:spcAft>
                          <a:spcPts val="0"/>
                        </a:spcAft>
                      </a:pPr>
                      <a:r>
                        <a:rPr lang="en-US" sz="1200" b="1" dirty="0">
                          <a:latin typeface="Times New Roman"/>
                          <a:ea typeface="Times New Roman"/>
                        </a:rPr>
                        <a:t>(Sept 19, 2013)</a:t>
                      </a:r>
                      <a:r>
                        <a:rPr lang="en-US" sz="1200" dirty="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2935">
                <a:tc>
                  <a:txBody>
                    <a:bodyPr/>
                    <a:lstStyle/>
                    <a:p>
                      <a:pPr marL="0" marR="0">
                        <a:spcBef>
                          <a:spcPts val="0"/>
                        </a:spcBef>
                        <a:spcAft>
                          <a:spcPts val="0"/>
                        </a:spcAft>
                      </a:pPr>
                      <a:r>
                        <a:rPr lang="en-US" sz="1200" b="1" dirty="0">
                          <a:latin typeface="Times New Roman"/>
                          <a:ea typeface="Times New Roman"/>
                        </a:rPr>
                        <a:t>AM-1</a:t>
                      </a:r>
                      <a:r>
                        <a:rPr lang="en-US" sz="1200" dirty="0">
                          <a:latin typeface="Times New Roman"/>
                          <a:ea typeface="Times New Roman"/>
                        </a:rPr>
                        <a:t> </a:t>
                      </a:r>
                    </a:p>
                    <a:p>
                      <a:pPr marL="0" marR="0">
                        <a:spcBef>
                          <a:spcPts val="0"/>
                        </a:spcBef>
                        <a:spcAft>
                          <a:spcPts val="0"/>
                        </a:spcAft>
                      </a:pPr>
                      <a:r>
                        <a:rPr lang="en-US" sz="1200" b="1" dirty="0">
                          <a:latin typeface="Times New Roman"/>
                          <a:ea typeface="Times New Roman"/>
                        </a:rPr>
                        <a:t>8:00-10:00a</a:t>
                      </a:r>
                      <a:r>
                        <a:rPr lang="en-US" sz="1200" dirty="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rPr>
                        <a:t>Opening Ceremony (9:00-10:00a)</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rPr>
                        <a:t>  802.21m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rPr>
                        <a:t>  802.21c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rPr>
                        <a:t>  802.21d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3233">
                <a:tc>
                  <a:txBody>
                    <a:bodyPr/>
                    <a:lstStyle/>
                    <a:p>
                      <a:pPr marL="0" marR="0">
                        <a:spcBef>
                          <a:spcPts val="0"/>
                        </a:spcBef>
                        <a:spcAft>
                          <a:spcPts val="0"/>
                        </a:spcAft>
                      </a:pPr>
                      <a:r>
                        <a:rPr lang="en-US" sz="1200" b="1" dirty="0">
                          <a:latin typeface="Times New Roman"/>
                          <a:ea typeface="Times New Roman"/>
                        </a:rPr>
                        <a:t>AM-2</a:t>
                      </a:r>
                      <a:r>
                        <a:rPr lang="en-US" sz="1200" dirty="0">
                          <a:latin typeface="Times New Roman"/>
                          <a:ea typeface="Times New Roman"/>
                        </a:rPr>
                        <a:t> </a:t>
                      </a:r>
                    </a:p>
                    <a:p>
                      <a:pPr marL="0" marR="0">
                        <a:spcBef>
                          <a:spcPts val="0"/>
                        </a:spcBef>
                        <a:spcAft>
                          <a:spcPts val="0"/>
                        </a:spcAft>
                      </a:pPr>
                      <a:r>
                        <a:rPr lang="en-US" sz="1200" b="1" dirty="0">
                          <a:latin typeface="Times New Roman"/>
                          <a:ea typeface="Times New Roman"/>
                        </a:rPr>
                        <a:t>10:30-12:30</a:t>
                      </a:r>
                      <a:r>
                        <a:rPr lang="en-US" sz="1200" dirty="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rPr>
                        <a:t>Joint  Opening Plenary (10:30-11:30a)</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rPr>
                        <a:t>802.21c </a:t>
                      </a:r>
                      <a:r>
                        <a:rPr lang="en-US" sz="1200" dirty="0" smtClean="0">
                          <a:latin typeface="Times New Roman"/>
                          <a:ea typeface="Times New Roman"/>
                        </a:rPr>
                        <a:t>TG</a:t>
                      </a:r>
                      <a:endParaRPr lang="en-US" sz="1200" dirty="0">
                        <a:latin typeface="Times New Roman"/>
                        <a:ea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rPr>
                        <a:t> 802.21d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rPr>
                        <a:t>  802.21.1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6440">
                <a:tc>
                  <a:txBody>
                    <a:bodyPr/>
                    <a:lstStyle/>
                    <a:p>
                      <a:pPr marL="0" marR="0">
                        <a:spcBef>
                          <a:spcPts val="0"/>
                        </a:spcBef>
                        <a:spcAft>
                          <a:spcPts val="0"/>
                        </a:spcAft>
                      </a:pPr>
                      <a:r>
                        <a:rPr lang="en-US" sz="1200" b="1" dirty="0">
                          <a:latin typeface="Times New Roman"/>
                          <a:ea typeface="Times New Roman"/>
                        </a:rPr>
                        <a:t>PM-1</a:t>
                      </a:r>
                      <a:r>
                        <a:rPr lang="en-US" sz="1200" dirty="0">
                          <a:latin typeface="Times New Roman"/>
                          <a:ea typeface="Times New Roman"/>
                        </a:rPr>
                        <a:t> </a:t>
                      </a:r>
                    </a:p>
                    <a:p>
                      <a:pPr marL="0" marR="0">
                        <a:spcBef>
                          <a:spcPts val="0"/>
                        </a:spcBef>
                        <a:spcAft>
                          <a:spcPts val="0"/>
                        </a:spcAft>
                      </a:pPr>
                      <a:r>
                        <a:rPr lang="en-US" sz="1200" b="1" dirty="0">
                          <a:latin typeface="Times New Roman"/>
                          <a:ea typeface="Times New Roman"/>
                        </a:rPr>
                        <a:t>1:30 – 3:30p</a:t>
                      </a:r>
                      <a:r>
                        <a:rPr lang="en-US" sz="1200" dirty="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rPr>
                        <a:t>802.21 WG Opening Plenary</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rPr>
                        <a:t>802.21d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rPr>
                        <a:t> 802.21m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rPr>
                        <a:t> 802.21m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66">
                <a:tc>
                  <a:txBody>
                    <a:bodyPr/>
                    <a:lstStyle/>
                    <a:p>
                      <a:pPr marL="0" marR="0">
                        <a:spcBef>
                          <a:spcPts val="0"/>
                        </a:spcBef>
                        <a:spcAft>
                          <a:spcPts val="0"/>
                        </a:spcAft>
                      </a:pPr>
                      <a:r>
                        <a:rPr lang="en-US" sz="1200" b="1" dirty="0">
                          <a:latin typeface="Times New Roman"/>
                          <a:ea typeface="Times New Roman"/>
                        </a:rPr>
                        <a:t>PM-2</a:t>
                      </a:r>
                      <a:r>
                        <a:rPr lang="en-US" sz="1200" dirty="0">
                          <a:latin typeface="Times New Roman"/>
                          <a:ea typeface="Times New Roman"/>
                        </a:rPr>
                        <a:t> </a:t>
                      </a:r>
                    </a:p>
                    <a:p>
                      <a:pPr marL="0" marR="0">
                        <a:spcBef>
                          <a:spcPts val="0"/>
                        </a:spcBef>
                        <a:spcAft>
                          <a:spcPts val="0"/>
                        </a:spcAft>
                      </a:pPr>
                      <a:r>
                        <a:rPr lang="en-US" sz="1200" b="1" dirty="0">
                          <a:latin typeface="Times New Roman"/>
                          <a:ea typeface="Times New Roman"/>
                        </a:rPr>
                        <a:t>4:00 – 6:00p</a:t>
                      </a:r>
                      <a:r>
                        <a:rPr lang="en-US" sz="1200" dirty="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rPr>
                        <a:t>802.21d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rPr>
                        <a:t>802.21.1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rPr>
                        <a:t>802.21d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rPr>
                        <a:t>802.21 WG Closing Plenary</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66">
                <a:tc>
                  <a:txBody>
                    <a:bodyPr/>
                    <a:lstStyle/>
                    <a:p>
                      <a:pPr marL="0" marR="0">
                        <a:spcBef>
                          <a:spcPts val="0"/>
                        </a:spcBef>
                        <a:spcAft>
                          <a:spcPts val="0"/>
                        </a:spcAft>
                      </a:pPr>
                      <a:r>
                        <a:rPr lang="en-US" sz="1200" b="1" dirty="0">
                          <a:latin typeface="Times New Roman"/>
                          <a:ea typeface="Times New Roman"/>
                        </a:rPr>
                        <a:t>Eve </a:t>
                      </a:r>
                      <a:endParaRPr lang="en-US" sz="1200" dirty="0">
                        <a:latin typeface="Times New Roman"/>
                        <a:ea typeface="Times New Roman"/>
                      </a:endParaRPr>
                    </a:p>
                    <a:p>
                      <a:pPr marL="0" marR="0">
                        <a:spcBef>
                          <a:spcPts val="0"/>
                        </a:spcBef>
                        <a:spcAft>
                          <a:spcPts val="0"/>
                        </a:spcAft>
                      </a:pPr>
                      <a:r>
                        <a:rPr lang="en-US" sz="1200" b="1" dirty="0">
                          <a:latin typeface="Times New Roman"/>
                          <a:ea typeface="Times New Roman"/>
                        </a:rPr>
                        <a:t>6:30 – 9:30p</a:t>
                      </a:r>
                      <a:r>
                        <a:rPr lang="en-US" sz="1200" dirty="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rPr>
                        <a:t>Social Event (7:00- 9:00 pm)</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000" dirty="0">
                        <a:latin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 </a:t>
            </a:r>
          </a:p>
          <a:p>
            <a:pPr lvl="2">
              <a:lnSpc>
                <a:spcPct val="80000"/>
              </a:lnSpc>
              <a:defRPr/>
            </a:pPr>
            <a:r>
              <a:rPr lang="en-US" altLang="ja-JP" sz="1600" dirty="0" smtClean="0">
                <a:ea typeface="ＭＳ Ｐゴシック" charset="-128"/>
              </a:rPr>
              <a:t>Changed from earlier version: one view  </a:t>
            </a:r>
          </a:p>
          <a:p>
            <a:pPr lvl="2">
              <a:lnSpc>
                <a:spcPct val="80000"/>
              </a:lnSpc>
              <a:defRPr/>
            </a:pPr>
            <a:r>
              <a:rPr lang="en-US" altLang="ja-JP" sz="1600" dirty="0" smtClean="0">
                <a:ea typeface="ＭＳ Ｐゴシック" charset="-128"/>
                <a:hlinkClick r:id="rId3"/>
              </a:rPr>
              <a:t>https://imat.ieee.org/attendance</a:t>
            </a:r>
            <a:r>
              <a:rPr lang="en-US" altLang="ja-JP" sz="1600" dirty="0" smtClean="0">
                <a:ea typeface="ＭＳ Ｐゴシック" charset="-128"/>
              </a:rPr>
              <a:t>, or</a:t>
            </a:r>
          </a:p>
          <a:p>
            <a:pPr lvl="1">
              <a:lnSpc>
                <a:spcPct val="80000"/>
              </a:lnSpc>
              <a:defRPr/>
            </a:pPr>
            <a:r>
              <a:rPr lang="en-US" sz="2000" dirty="0" smtClean="0">
                <a:latin typeface="Arial" charset="0"/>
              </a:rPr>
              <a:t>Mark </a:t>
            </a:r>
            <a:r>
              <a:rPr lang="en-US" sz="2000" dirty="0" smtClean="0">
                <a:latin typeface="Arial" charset="0"/>
              </a:rPr>
              <a:t>attendance during every session </a:t>
            </a:r>
          </a:p>
          <a:p>
            <a:pPr>
              <a:lnSpc>
                <a:spcPct val="80000"/>
              </a:lnSpc>
              <a:defRPr/>
            </a:pPr>
            <a:r>
              <a:rPr lang="en-US" sz="2000" dirty="0" smtClean="0">
                <a:latin typeface="Arial" charset="0"/>
              </a:rPr>
              <a:t>Total number of 802.21 WG sessions: </a:t>
            </a:r>
            <a:r>
              <a:rPr lang="en-US" sz="2000" dirty="0" smtClean="0">
                <a:latin typeface="Arial" charset="0"/>
              </a:rPr>
              <a:t>14</a:t>
            </a:r>
            <a:endParaRPr lang="en-US" sz="2000" dirty="0" smtClean="0">
              <a:latin typeface="Arial" charset="0"/>
            </a:endParaRPr>
          </a:p>
          <a:p>
            <a:pPr>
              <a:lnSpc>
                <a:spcPct val="80000"/>
              </a:lnSpc>
              <a:defRPr/>
            </a:pPr>
            <a:r>
              <a:rPr lang="en-US" sz="2000" dirty="0" smtClean="0">
                <a:latin typeface="Arial" charset="0"/>
              </a:rPr>
              <a:t>11 sessions </a:t>
            </a:r>
            <a:r>
              <a:rPr lang="en-US" sz="2000" dirty="0" smtClean="0">
                <a:latin typeface="Arial" charset="0"/>
              </a:rPr>
              <a:t>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5"/>
          <p:cNvSpPr>
            <a:spLocks noGrp="1"/>
          </p:cNvSpPr>
          <p:nvPr>
            <p:ph type="dt" sz="half" idx="10"/>
          </p:nvPr>
        </p:nvSpPr>
        <p:spPr/>
        <p:txBody>
          <a:bodyPr/>
          <a:lstStyle/>
          <a:p>
            <a:pPr>
              <a:defRPr/>
            </a:pPr>
            <a:r>
              <a:rPr lang="en-US" dirty="0" smtClean="0"/>
              <a:t>Sept 2013</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5"/>
          <p:cNvSpPr>
            <a:spLocks noGrp="1"/>
          </p:cNvSpPr>
          <p:nvPr>
            <p:ph type="dt" sz="half" idx="10"/>
          </p:nvPr>
        </p:nvSpPr>
        <p:spPr/>
        <p:txBody>
          <a:bodyPr/>
          <a:lstStyle/>
          <a:p>
            <a:pPr>
              <a:defRPr/>
            </a:pPr>
            <a:r>
              <a:rPr lang="en-US" dirty="0" smtClean="0"/>
              <a:t>Sept 2013</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609600" y="1219200"/>
            <a:ext cx="8153400" cy="4876800"/>
          </a:xfrm>
        </p:spPr>
        <p:txBody>
          <a:bodyPr/>
          <a:lstStyle/>
          <a:p>
            <a:pPr>
              <a:lnSpc>
                <a:spcPct val="90000"/>
              </a:lnSpc>
            </a:pPr>
            <a:r>
              <a:rPr lang="en-US" sz="2400" dirty="0" smtClean="0">
                <a:latin typeface="Arial" charset="0"/>
              </a:rPr>
              <a:t>Meeting Information: </a:t>
            </a:r>
            <a:r>
              <a:rPr lang="en-US" sz="2400" dirty="0" smtClean="0">
                <a:latin typeface="Arial" charset="0"/>
              </a:rPr>
              <a:t>Registration Desk Notice Board </a:t>
            </a:r>
            <a:endParaRPr lang="en-US" sz="2400" dirty="0" smtClean="0">
              <a:latin typeface="Arial" charset="0"/>
            </a:endParaRPr>
          </a:p>
          <a:p>
            <a:r>
              <a:rPr lang="en-US" sz="2400" dirty="0" smtClean="0">
                <a:latin typeface="Arial" pitchFamily="34" charset="0"/>
                <a:cs typeface="Arial" pitchFamily="34" charset="0"/>
              </a:rPr>
              <a:t>Meeting </a:t>
            </a:r>
            <a:r>
              <a:rPr lang="en-US" sz="2400" dirty="0" smtClean="0">
                <a:latin typeface="Arial" pitchFamily="34" charset="0"/>
                <a:cs typeface="Arial" pitchFamily="34" charset="0"/>
              </a:rPr>
              <a:t>space Network: P</a:t>
            </a:r>
            <a:r>
              <a:rPr lang="en-US" sz="2400" dirty="0" smtClean="0">
                <a:latin typeface="Arial" pitchFamily="34" charset="0"/>
                <a:cs typeface="Arial" pitchFamily="34" charset="0"/>
              </a:rPr>
              <a:t>rovided by VeriLAN </a:t>
            </a:r>
            <a:endParaRPr lang="en-US" sz="2400" dirty="0" smtClean="0">
              <a:latin typeface="Arial" pitchFamily="34" charset="0"/>
              <a:cs typeface="Arial" pitchFamily="34" charset="0"/>
            </a:endParaRPr>
          </a:p>
          <a:p>
            <a:pPr>
              <a:lnSpc>
                <a:spcPct val="90000"/>
              </a:lnSpc>
            </a:pPr>
            <a:r>
              <a:rPr lang="en-US" sz="2400" dirty="0" smtClean="0">
                <a:latin typeface="Arial" charset="0"/>
              </a:rPr>
              <a:t>Food </a:t>
            </a:r>
            <a:r>
              <a:rPr lang="en-US" sz="2400" dirty="0" smtClean="0">
                <a:latin typeface="Arial" charset="0"/>
              </a:rPr>
              <a:t>and Beverage Service: </a:t>
            </a:r>
            <a:r>
              <a:rPr lang="en-US" sz="2400" dirty="0" smtClean="0">
                <a:latin typeface="Arial" charset="0"/>
              </a:rPr>
              <a:t>Lunch </a:t>
            </a:r>
            <a:endParaRPr lang="en-US" sz="2400" dirty="0" smtClean="0">
              <a:latin typeface="Arial" charset="0"/>
            </a:endParaRPr>
          </a:p>
          <a:p>
            <a:pPr lvl="1">
              <a:lnSpc>
                <a:spcPct val="90000"/>
              </a:lnSpc>
            </a:pPr>
            <a:r>
              <a:rPr lang="en-US" sz="2000" dirty="0" smtClean="0">
                <a:latin typeface="Arial" charset="0"/>
              </a:rPr>
              <a:t>Breakfast:  On your own </a:t>
            </a:r>
          </a:p>
          <a:p>
            <a:pPr lvl="1">
              <a:lnSpc>
                <a:spcPct val="90000"/>
              </a:lnSpc>
            </a:pPr>
            <a:r>
              <a:rPr lang="en-US" sz="2000" dirty="0" smtClean="0">
                <a:latin typeface="Arial" charset="0"/>
              </a:rPr>
              <a:t>Lunch:  Restaurant between building</a:t>
            </a:r>
            <a:r>
              <a:rPr lang="en-US" sz="2000" dirty="0" smtClean="0">
                <a:latin typeface="Arial" charset="0"/>
              </a:rPr>
              <a:t>s</a:t>
            </a:r>
          </a:p>
          <a:p>
            <a:pPr lvl="1">
              <a:lnSpc>
                <a:spcPct val="90000"/>
              </a:lnSpc>
            </a:pPr>
            <a:r>
              <a:rPr lang="en-US" sz="2000" dirty="0" smtClean="0">
                <a:latin typeface="Arial" charset="0"/>
              </a:rPr>
              <a:t>Tea/Coffee:  Near meeting room </a:t>
            </a:r>
          </a:p>
          <a:p>
            <a:pPr lvl="1">
              <a:lnSpc>
                <a:spcPct val="90000"/>
              </a:lnSpc>
              <a:buNone/>
            </a:pPr>
            <a:endParaRPr lang="en-US" sz="2000" dirty="0" smtClean="0">
              <a:latin typeface="Arial" charset="0"/>
            </a:endParaRPr>
          </a:p>
          <a:p>
            <a:pPr>
              <a:lnSpc>
                <a:spcPct val="90000"/>
              </a:lnSpc>
            </a:pPr>
            <a:r>
              <a:rPr lang="en-US" sz="2400" dirty="0" smtClean="0">
                <a:latin typeface="Arial" charset="0"/>
              </a:rPr>
              <a:t>Social </a:t>
            </a:r>
            <a:r>
              <a:rPr lang="en-US" sz="2400" dirty="0" smtClean="0">
                <a:latin typeface="Arial" charset="0"/>
              </a:rPr>
              <a:t>Event : </a:t>
            </a:r>
            <a:endParaRPr lang="en-US" sz="2400" dirty="0" smtClean="0">
              <a:latin typeface="Arial" charset="0"/>
            </a:endParaRPr>
          </a:p>
          <a:p>
            <a:pPr lvl="1">
              <a:lnSpc>
                <a:spcPct val="90000"/>
              </a:lnSpc>
            </a:pPr>
            <a:r>
              <a:rPr lang="en-US" sz="2000" dirty="0" smtClean="0">
                <a:latin typeface="Arial" charset="0"/>
              </a:rPr>
              <a:t>Wednesday evening</a:t>
            </a:r>
          </a:p>
          <a:p>
            <a:pPr lvl="1">
              <a:lnSpc>
                <a:spcPct val="90000"/>
              </a:lnSpc>
            </a:pPr>
            <a:r>
              <a:rPr lang="en-US" sz="2000" dirty="0" smtClean="0">
                <a:latin typeface="Arial" charset="0"/>
              </a:rPr>
              <a:t>Near Restaurant </a:t>
            </a:r>
          </a:p>
          <a:p>
            <a:pPr lvl="1">
              <a:lnSpc>
                <a:spcPct val="90000"/>
              </a:lnSpc>
            </a:pPr>
            <a:r>
              <a:rPr lang="en-US" sz="2000" dirty="0" smtClean="0">
                <a:latin typeface="Arial" charset="0"/>
              </a:rPr>
              <a:t>Dress Code: Business casual </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5"/>
          <p:cNvSpPr>
            <a:spLocks noGrp="1"/>
          </p:cNvSpPr>
          <p:nvPr>
            <p:ph type="dt" sz="half" idx="10"/>
          </p:nvPr>
        </p:nvSpPr>
        <p:spPr/>
        <p:txBody>
          <a:bodyPr/>
          <a:lstStyle/>
          <a:p>
            <a:pPr>
              <a:defRPr/>
            </a:pPr>
            <a:r>
              <a:rPr lang="en-US" dirty="0" smtClean="0"/>
              <a:t>Sept 2013</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dirty="0" smtClean="0">
                <a:latin typeface="Arial" charset="0"/>
              </a:rPr>
              <a:t>Each Attendee must provide contact information and pay conference fee</a:t>
            </a:r>
          </a:p>
          <a:p>
            <a:pPr>
              <a:lnSpc>
                <a:spcPct val="80000"/>
              </a:lnSpc>
            </a:pPr>
            <a:r>
              <a:rPr lang="en-US" sz="2400" dirty="0" smtClean="0">
                <a:solidFill>
                  <a:schemeClr val="accent2"/>
                </a:solidFill>
                <a:latin typeface="Arial" charset="0"/>
              </a:rPr>
              <a:t>Conference fee</a:t>
            </a:r>
            <a:r>
              <a:rPr lang="en-US" sz="2400" dirty="0" smtClean="0">
                <a:latin typeface="Arial" charset="0"/>
              </a:rPr>
              <a:t> has to be </a:t>
            </a:r>
            <a:r>
              <a:rPr lang="en-US" sz="2400" dirty="0" smtClean="0">
                <a:solidFill>
                  <a:schemeClr val="accent2"/>
                </a:solidFill>
                <a:latin typeface="Arial" charset="0"/>
              </a:rPr>
              <a:t>paid through</a:t>
            </a:r>
            <a:r>
              <a:rPr lang="en-US" sz="2400" dirty="0" smtClean="0">
                <a:latin typeface="Arial" charset="0"/>
              </a:rPr>
              <a:t> the </a:t>
            </a:r>
            <a:r>
              <a:rPr lang="en-US" sz="2400" dirty="0" smtClean="0">
                <a:solidFill>
                  <a:schemeClr val="accent2"/>
                </a:solidFill>
                <a:latin typeface="Arial" charset="0"/>
              </a:rPr>
              <a:t>registration desk at the </a:t>
            </a:r>
            <a:r>
              <a:rPr lang="en-US" sz="2400" dirty="0" smtClean="0">
                <a:latin typeface="Arial" charset="0"/>
              </a:rPr>
              <a:t>hotel or </a:t>
            </a:r>
            <a:r>
              <a:rPr lang="en-US" sz="2400" dirty="0" smtClean="0">
                <a:solidFill>
                  <a:schemeClr val="accent2"/>
                </a:solidFill>
                <a:latin typeface="Arial" charset="0"/>
              </a:rPr>
              <a:t>through sponsor</a:t>
            </a:r>
          </a:p>
          <a:p>
            <a:pPr>
              <a:lnSpc>
                <a:spcPct val="80000"/>
              </a:lnSpc>
            </a:pPr>
            <a:r>
              <a:rPr lang="en-US" sz="2400" dirty="0" smtClean="0">
                <a:solidFill>
                  <a:schemeClr val="accent2"/>
                </a:solidFill>
                <a:latin typeface="Arial" charset="0"/>
              </a:rPr>
              <a:t>Failure to pay conference fee</a:t>
            </a:r>
            <a:r>
              <a:rPr lang="en-US" sz="2400" dirty="0" smtClean="0">
                <a:latin typeface="Arial" charset="0"/>
              </a:rPr>
              <a:t> results in </a:t>
            </a:r>
            <a:r>
              <a:rPr lang="en-US" sz="2400" dirty="0" smtClean="0">
                <a:solidFill>
                  <a:schemeClr val="accent2"/>
                </a:solidFill>
                <a:latin typeface="Arial" charset="0"/>
              </a:rPr>
              <a:t>loss </a:t>
            </a:r>
            <a:r>
              <a:rPr lang="en-US" sz="2400" dirty="0" smtClean="0">
                <a:latin typeface="Arial" charset="0"/>
              </a:rPr>
              <a:t>of credit for </a:t>
            </a:r>
            <a:r>
              <a:rPr lang="en-US" sz="2400" dirty="0" smtClean="0">
                <a:solidFill>
                  <a:schemeClr val="accent2"/>
                </a:solidFill>
                <a:latin typeface="Arial" charset="0"/>
              </a:rPr>
              <a:t>voting rights</a:t>
            </a:r>
          </a:p>
          <a:p>
            <a:pPr>
              <a:lnSpc>
                <a:spcPct val="80000"/>
              </a:lnSpc>
            </a:pPr>
            <a:r>
              <a:rPr lang="en-US" sz="2400" dirty="0" smtClean="0">
                <a:latin typeface="Arial" charset="0"/>
              </a:rPr>
              <a:t>Photography not permitted unless approved by WG Chair</a:t>
            </a:r>
          </a:p>
          <a:p>
            <a:pPr>
              <a:lnSpc>
                <a:spcPct val="80000"/>
              </a:lnSpc>
            </a:pPr>
            <a:r>
              <a:rPr lang="en-US" sz="2400" dirty="0" smtClean="0">
                <a:latin typeface="Arial" charset="0"/>
              </a:rPr>
              <a:t>Audio taping of IEEE 802.21 meetings is NOT allowed</a:t>
            </a:r>
          </a:p>
          <a:p>
            <a:pPr>
              <a:lnSpc>
                <a:spcPct val="80000"/>
              </a:lnSpc>
            </a:pPr>
            <a:r>
              <a:rPr lang="en-US" sz="2400" dirty="0" smtClean="0">
                <a:latin typeface="Arial" charset="0"/>
              </a:rPr>
              <a:t>Media – Press and Analyst briefings</a:t>
            </a:r>
          </a:p>
          <a:p>
            <a:pPr lvl="1">
              <a:lnSpc>
                <a:spcPct val="80000"/>
              </a:lnSpc>
            </a:pPr>
            <a:r>
              <a:rPr lang="en-US" sz="2000" dirty="0" smtClean="0">
                <a:latin typeface="Arial" charset="0"/>
              </a:rPr>
              <a:t>Only the 802.21 WG Chair and WG Vice-Chair are allowed to give verbal statements/interviews to the media on behalf of the IEEE 802.21 working group</a:t>
            </a:r>
            <a:endParaRPr lang="en-US" sz="2000" dirty="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5"/>
          <p:cNvSpPr>
            <a:spLocks noGrp="1"/>
          </p:cNvSpPr>
          <p:nvPr>
            <p:ph type="dt" sz="half" idx="10"/>
          </p:nvPr>
        </p:nvSpPr>
        <p:spPr/>
        <p:txBody>
          <a:bodyPr/>
          <a:lstStyle/>
          <a:p>
            <a:pPr>
              <a:defRPr/>
            </a:pPr>
            <a:r>
              <a:rPr lang="en-US" dirty="0" smtClean="0"/>
              <a:t>Sept 2013</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dirty="0" smtClean="0">
                <a:latin typeface="Arial" charset="0"/>
              </a:rPr>
              <a:t>Individual membership</a:t>
            </a:r>
          </a:p>
          <a:p>
            <a:pPr lvl="1"/>
            <a:r>
              <a:rPr lang="en-US" sz="2400" dirty="0" smtClean="0">
                <a:latin typeface="Arial" charset="0"/>
              </a:rPr>
              <a:t>In all IEEE standards meetings, </a:t>
            </a:r>
            <a:r>
              <a:rPr lang="en-US" sz="2400" b="1" i="1" u="sng" dirty="0" smtClean="0">
                <a:solidFill>
                  <a:schemeClr val="accent2"/>
                </a:solidFill>
                <a:latin typeface="Arial" charset="0"/>
              </a:rPr>
              <a:t>membership is by individual</a:t>
            </a:r>
            <a:r>
              <a:rPr lang="en-US" sz="2400" dirty="0" smtClean="0">
                <a:latin typeface="Arial" charset="0"/>
              </a:rPr>
              <a:t>, hence you do </a:t>
            </a:r>
            <a:r>
              <a:rPr lang="en-US" sz="2400" b="1" dirty="0" smtClean="0">
                <a:solidFill>
                  <a:schemeClr val="accent2"/>
                </a:solidFill>
                <a:latin typeface="Arial" charset="0"/>
              </a:rPr>
              <a:t>not</a:t>
            </a:r>
            <a:r>
              <a:rPr lang="en-US" sz="2400" dirty="0" smtClean="0">
                <a:latin typeface="Arial" charset="0"/>
              </a:rPr>
              <a:t> represent a </a:t>
            </a:r>
            <a:r>
              <a:rPr lang="en-US" sz="2400" b="1" dirty="0" smtClean="0">
                <a:solidFill>
                  <a:schemeClr val="accent2"/>
                </a:solidFill>
                <a:latin typeface="Arial" charset="0"/>
              </a:rPr>
              <a:t>company or organization</a:t>
            </a:r>
            <a:r>
              <a:rPr lang="en-US" sz="2400" dirty="0" smtClean="0">
                <a:latin typeface="Arial" charset="0"/>
              </a:rPr>
              <a:t>.</a:t>
            </a:r>
          </a:p>
          <a:p>
            <a:pPr lvl="1"/>
            <a:endParaRPr lang="en-US" sz="2400" dirty="0" smtClean="0">
              <a:latin typeface="Arial" charset="0"/>
            </a:endParaRPr>
          </a:p>
          <a:p>
            <a:r>
              <a:rPr lang="en-US" sz="2800" dirty="0" smtClean="0">
                <a:latin typeface="Arial" charset="0"/>
              </a:rPr>
              <a:t>Anti-Trust laws</a:t>
            </a:r>
          </a:p>
          <a:p>
            <a:pPr lvl="1"/>
            <a:r>
              <a:rPr lang="en-US" sz="2400" dirty="0" smtClean="0">
                <a:latin typeface="Arial" charset="0"/>
              </a:rPr>
              <a:t>The Anti-Trust laws forbid the </a:t>
            </a:r>
            <a:r>
              <a:rPr lang="en-US" sz="2400" b="1" i="1" u="sng" dirty="0" smtClean="0">
                <a:solidFill>
                  <a:schemeClr val="accent2"/>
                </a:solidFill>
                <a:latin typeface="Arial" charset="0"/>
              </a:rPr>
              <a:t>discussion of prices</a:t>
            </a:r>
            <a:r>
              <a:rPr lang="en-US" sz="2400" dirty="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5"/>
          <p:cNvSpPr>
            <a:spLocks noGrp="1"/>
          </p:cNvSpPr>
          <p:nvPr>
            <p:ph type="dt" sz="half" idx="10"/>
          </p:nvPr>
        </p:nvSpPr>
        <p:spPr/>
        <p:txBody>
          <a:bodyPr/>
          <a:lstStyle/>
          <a:p>
            <a:pPr>
              <a:defRPr/>
            </a:pPr>
            <a:r>
              <a:rPr lang="en-US" dirty="0" smtClean="0"/>
              <a:t>Sept 2013</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43070</TotalTime>
  <Words>1911</Words>
  <Application>Microsoft Office PowerPoint</Application>
  <PresentationFormat>On-screen Show (4:3)</PresentationFormat>
  <Paragraphs>374</Paragraphs>
  <Slides>21</Slides>
  <Notes>21</Notes>
  <HiddenSlides>0</HiddenSlides>
  <MMClips>0</MMClips>
  <ScaleCrop>false</ScaleCrop>
  <HeadingPairs>
    <vt:vector size="4" baseType="variant">
      <vt:variant>
        <vt:lpstr>Theme</vt:lpstr>
      </vt:variant>
      <vt:variant>
        <vt:i4>5</vt:i4>
      </vt:variant>
      <vt:variant>
        <vt:lpstr>Slide Titles</vt:lpstr>
      </vt:variant>
      <vt:variant>
        <vt:i4>21</vt:i4>
      </vt:variant>
    </vt:vector>
  </HeadingPairs>
  <TitlesOfParts>
    <vt:vector size="26" baseType="lpstr">
      <vt:lpstr>802.11PowerPointTemplate-Landscape</vt:lpstr>
      <vt:lpstr>1_Custom Design</vt:lpstr>
      <vt:lpstr>2_Custom Design</vt:lpstr>
      <vt:lpstr>3_Custom Design</vt:lpstr>
      <vt:lpstr>Custom Design</vt:lpstr>
      <vt:lpstr>IEEE 802.21 Session #58,  Nanjing, China  WG Opening Plenary</vt:lpstr>
      <vt:lpstr>WG Officers</vt:lpstr>
      <vt:lpstr>IEEE 802.21 Meeting Server Details</vt:lpstr>
      <vt:lpstr>Session Time and Location   </vt:lpstr>
      <vt:lpstr>Attendance</vt:lpstr>
      <vt:lpstr>Voting Membership</vt:lpstr>
      <vt:lpstr>Miscellaneous Meeting Logistics</vt:lpstr>
      <vt:lpstr>Registration and Media Recording</vt:lpstr>
      <vt:lpstr> Membership &amp; Anti-Trust</vt:lpstr>
      <vt:lpstr>Slide 10</vt:lpstr>
      <vt:lpstr>Participants, Patents, and Duty to Inform</vt:lpstr>
      <vt:lpstr>Patent Related Links</vt:lpstr>
      <vt:lpstr>Call for Potentially Essential Patents</vt:lpstr>
      <vt:lpstr>Other Guidelines for IEEE WG Meetings</vt:lpstr>
      <vt:lpstr>2.7 LMSC Chair’s Guidelines on Commercialism at meetings</vt:lpstr>
      <vt:lpstr>Copyright</vt:lpstr>
      <vt:lpstr>Work Status </vt:lpstr>
      <vt:lpstr>Objectives for the September  Meeting</vt:lpstr>
      <vt:lpstr>Future Sessions – 2013 </vt:lpstr>
      <vt:lpstr>November 2013 Sessions Details  </vt:lpstr>
      <vt:lpstr>Future Sessions – 2014 </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Subir Das</cp:lastModifiedBy>
  <cp:revision>564</cp:revision>
  <cp:lastPrinted>1998-02-10T13:28:06Z</cp:lastPrinted>
  <dcterms:created xsi:type="dcterms:W3CDTF">2002-07-08T22:03:28Z</dcterms:created>
  <dcterms:modified xsi:type="dcterms:W3CDTF">2013-09-15T21:22:32Z</dcterms:modified>
</cp:coreProperties>
</file>