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64" r:id="rId2"/>
    <p:sldId id="265" r:id="rId3"/>
    <p:sldId id="299" r:id="rId4"/>
    <p:sldId id="322" r:id="rId5"/>
    <p:sldId id="313" r:id="rId6"/>
    <p:sldId id="308" r:id="rId7"/>
    <p:sldId id="310" r:id="rId8"/>
    <p:sldId id="334" r:id="rId9"/>
    <p:sldId id="331" r:id="rId10"/>
    <p:sldId id="332" r:id="rId11"/>
    <p:sldId id="319" r:id="rId12"/>
    <p:sldId id="320" r:id="rId13"/>
    <p:sldId id="314" r:id="rId14"/>
    <p:sldId id="300" r:id="rId15"/>
    <p:sldId id="335" r:id="rId16"/>
    <p:sldId id="336" r:id="rId17"/>
    <p:sldId id="337" r:id="rId18"/>
    <p:sldId id="338" r:id="rId19"/>
    <p:sldId id="290" r:id="rId20"/>
    <p:sldId id="321" r:id="rId21"/>
    <p:sldId id="288" r:id="rId22"/>
    <p:sldId id="295" r:id="rId23"/>
    <p:sldId id="291" r:id="rId24"/>
    <p:sldId id="292" r:id="rId25"/>
    <p:sldId id="317" r:id="rId26"/>
    <p:sldId id="318" r:id="rId27"/>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79" autoAdjust="0"/>
    <p:restoredTop sz="86511" autoAdjust="0"/>
  </p:normalViewPr>
  <p:slideViewPr>
    <p:cSldViewPr>
      <p:cViewPr varScale="1">
        <p:scale>
          <a:sx n="85" d="100"/>
          <a:sy n="85" d="100"/>
        </p:scale>
        <p:origin x="-90" y="-948"/>
      </p:cViewPr>
      <p:guideLst>
        <p:guide orient="horz" pos="2160"/>
        <p:guide pos="2880"/>
      </p:guideLst>
    </p:cSldViewPr>
  </p:slideViewPr>
  <p:outlineViewPr>
    <p:cViewPr>
      <p:scale>
        <a:sx n="33" d="100"/>
        <a:sy n="33" d="100"/>
      </p:scale>
      <p:origin x="54" y="1885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2013-09-12</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t>13</a:t>
            </a:fld>
            <a:endParaRPr lang="ko-KR" altLang="en-US"/>
          </a:p>
        </p:txBody>
      </p:sp>
    </p:spTree>
    <p:extLst>
      <p:ext uri="{BB962C8B-B14F-4D97-AF65-F5344CB8AC3E}">
        <p14:creationId xmlns:p14="http://schemas.microsoft.com/office/powerpoint/2010/main" val="2241507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t>16</a:t>
            </a:fld>
            <a:endParaRPr lang="ko-KR" altLang="en-US"/>
          </a:p>
        </p:txBody>
      </p:sp>
    </p:spTree>
    <p:extLst>
      <p:ext uri="{BB962C8B-B14F-4D97-AF65-F5344CB8AC3E}">
        <p14:creationId xmlns:p14="http://schemas.microsoft.com/office/powerpoint/2010/main" val="2068116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r>
              <a:rPr lang="en-US" altLang="ko-KR" smtClean="0">
                <a:solidFill>
                  <a:srgbClr val="000000"/>
                </a:solidFill>
              </a:rPr>
              <a:t>21-13-0160-00-SAUC</a:t>
            </a:r>
            <a:endParaRPr lang="en-US" altLang="ko-KR">
              <a:solidFill>
                <a:srgbClr val="000000"/>
              </a:solidFill>
            </a:endParaRP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12966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a:p>
        </p:txBody>
      </p:sp>
      <p:sp>
        <p:nvSpPr>
          <p:cNvPr id="4" name="Date Placeholder 3"/>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5" name="Footer Placeholder 4"/>
          <p:cNvSpPr>
            <a:spLocks noGrp="1"/>
          </p:cNvSpPr>
          <p:nvPr>
            <p:ph type="ftr" sz="quarter" idx="11"/>
          </p:nvPr>
        </p:nvSpPr>
        <p:spPr>
          <a:xfrm>
            <a:off x="1730375" y="6378575"/>
            <a:ext cx="3889375" cy="304800"/>
          </a:xfrm>
        </p:spPr>
        <p:txBody>
          <a:bodyPr/>
          <a:lstStyle>
            <a:lvl1pPr>
              <a:defRPr/>
            </a:lvl1pPr>
          </a:lstStyle>
          <a:p>
            <a:pPr>
              <a:defRPr/>
            </a:pPr>
            <a:r>
              <a:rPr lang="en-US" altLang="ko-KR" smtClean="0">
                <a:solidFill>
                  <a:srgbClr val="000000"/>
                </a:solidFill>
              </a:rPr>
              <a:t>21-13-0160-00-SAUC</a:t>
            </a:r>
            <a:endParaRPr lang="en-US" altLang="ko-KR">
              <a:solidFill>
                <a:srgbClr val="000000"/>
              </a:solidFill>
            </a:endParaRPr>
          </a:p>
        </p:txBody>
      </p:sp>
      <p:sp>
        <p:nvSpPr>
          <p:cNvPr id="6" name="Slide Number Placeholder 5"/>
          <p:cNvSpPr>
            <a:spLocks noGrp="1"/>
          </p:cNvSpPr>
          <p:nvPr>
            <p:ph type="sldNum" sz="quarter" idx="12"/>
          </p:nvPr>
        </p:nvSpPr>
        <p:spPr>
          <a:xfrm>
            <a:off x="442913" y="6553200"/>
            <a:ext cx="415925" cy="304800"/>
          </a:xfrm>
        </p:spPr>
        <p:txBody>
          <a:bodyPr/>
          <a:lstStyle>
            <a:lvl1pPr>
              <a:defRPr/>
            </a:lvl1pPr>
          </a:lstStyle>
          <a:p>
            <a:pPr>
              <a:defRPr/>
            </a:pPr>
            <a:fld id="{6391A880-6C06-47C5-81DF-14A63377EC77}"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01019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6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r>
              <a:rPr lang="en-US" altLang="ko-KR" smtClean="0"/>
              <a:t>21-13-0160-00-SAUC</a:t>
            </a:r>
            <a:endParaRPr lang="en-US" altLang="ko-KR" dirty="0" smtClean="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wmf"/><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6.png"/><Relationship Id="rId4" Type="http://schemas.openxmlformats.org/officeDocument/2006/relationships/image" Target="../media/image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7.wmf"/><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5.wmf"/><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8.wmf"/><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3.emf"/><Relationship Id="rId5" Type="http://schemas.openxmlformats.org/officeDocument/2006/relationships/oleObject" Target="../embeddings/oleObject3.bin"/><Relationship Id="rId4" Type="http://schemas.openxmlformats.org/officeDocument/2006/relationships/image" Target="../media/image12.emf"/></Relationships>
</file>

<file path=ppt/slides/_rels/slide21.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jpeg"/><Relationship Id="rId7" Type="http://schemas.openxmlformats.org/officeDocument/2006/relationships/image" Target="../media/image19.png"/><Relationship Id="rId2" Type="http://schemas.openxmlformats.org/officeDocument/2006/relationships/image" Target="../media/image14.emf"/><Relationship Id="rId1" Type="http://schemas.openxmlformats.org/officeDocument/2006/relationships/slideLayout" Target="../slideLayouts/slideLayout12.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jpeg"/></Relationships>
</file>

<file path=ppt/slides/_rels/slide2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7.wmf"/><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wmf"/><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algn="just"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a:t>
            </a:r>
            <a:r>
              <a:rPr lang="en-US" altLang="ja-JP" dirty="0" smtClean="0">
                <a:latin typeface="Times New Roman" pitchFamily="18" charset="0"/>
                <a:ea typeface="ＭＳ Ｐゴシック" pitchFamily="50" charset="-128"/>
                <a:cs typeface="Times New Roman" pitchFamily="18" charset="0"/>
              </a:rPr>
              <a:t>21-13-0160-00-SAUC</a:t>
            </a:r>
            <a:endParaRPr lang="en-US" altLang="ja-JP" dirty="0" smtClean="0">
              <a:latin typeface="Times New Roman" pitchFamily="18" charset="0"/>
              <a:ea typeface="ＭＳ Ｐゴシック" pitchFamily="50" charset="-128"/>
              <a:cs typeface="Times New Roman" pitchFamily="18" charset="0"/>
            </a:endParaRP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MIH Service Use </a:t>
            </a:r>
            <a:r>
              <a:rPr lang="en-US" altLang="ja-JP" b="1" dirty="0">
                <a:latin typeface="Times New Roman" pitchFamily="18" charset="0"/>
                <a:ea typeface="ＭＳ Ｐゴシック" pitchFamily="50" charset="-128"/>
                <a:cs typeface="Times New Roman" pitchFamily="18" charset="0"/>
              </a:rPr>
              <a:t>C</a:t>
            </a:r>
            <a:r>
              <a:rPr lang="en-US" altLang="ja-JP" b="1" dirty="0" smtClean="0">
                <a:latin typeface="Times New Roman" pitchFamily="18" charset="0"/>
                <a:ea typeface="ＭＳ Ｐゴシック" pitchFamily="50" charset="-128"/>
                <a:cs typeface="Times New Roman" pitchFamily="18" charset="0"/>
              </a:rPr>
              <a:t>ases for Network-Assisted D2D Communication</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September </a:t>
            </a:r>
            <a:r>
              <a:rPr lang="en-US" altLang="ja-JP" dirty="0" smtClean="0">
                <a:latin typeface="Times New Roman" pitchFamily="18" charset="0"/>
                <a:ea typeface="ＭＳ Ｐゴシック" pitchFamily="50" charset="-128"/>
                <a:cs typeface="Times New Roman" pitchFamily="18" charset="0"/>
              </a:rPr>
              <a:t>11th</a:t>
            </a:r>
            <a:r>
              <a:rPr lang="en-US" altLang="ja-JP"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2013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a:t>
            </a:r>
            <a:r>
              <a:rPr lang="it-IT" altLang="ja-JP" dirty="0">
                <a:latin typeface="Times New Roman" pitchFamily="18" charset="0"/>
                <a:ea typeface="ＭＳ Ｐゴシック" pitchFamily="50" charset="-128"/>
                <a:cs typeface="Times New Roman" pitchFamily="18" charset="0"/>
              </a:rPr>
              <a:t>IEEE 802.21 Session #58 –Nanjing, China</a:t>
            </a:r>
            <a:endParaRPr lang="en-US" altLang="ko-KR" dirty="0" smtClean="0">
              <a:latin typeface="Times New Roman" pitchFamily="18" charset="0"/>
              <a:ea typeface="ＭＳ Ｐゴシック" pitchFamily="50" charset="-128"/>
              <a:cs typeface="Times New Roman" pitchFamily="18" charset="0"/>
            </a:endParaRP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algn="just" eaLnBrk="1" hangingPunct="1">
              <a:buClr>
                <a:srgbClr val="FAFD00"/>
              </a:buClr>
              <a:buFontTx/>
              <a:buNone/>
            </a:pPr>
            <a:r>
              <a:rPr lang="en-US" altLang="ja-JP" b="1" dirty="0" smtClean="0">
                <a:ea typeface="ＭＳ Ｐゴシック" pitchFamily="50" charset="-128"/>
                <a:cs typeface="Times New Roman" pitchFamily="18" charset="0"/>
              </a:rPr>
              <a:t>Hyunho Park, </a:t>
            </a:r>
            <a:r>
              <a:rPr lang="en-US" altLang="ja-JP" b="1" dirty="0" err="1" smtClean="0">
                <a:ea typeface="ＭＳ Ｐゴシック" pitchFamily="50" charset="-128"/>
                <a:cs typeface="Times New Roman" pitchFamily="18" charset="0"/>
              </a:rPr>
              <a:t>Hyeong</a:t>
            </a:r>
            <a:r>
              <a:rPr lang="en-US" altLang="ja-JP" b="1" dirty="0" smtClean="0">
                <a:ea typeface="ＭＳ Ｐゴシック" pitchFamily="50" charset="-128"/>
                <a:cs typeface="Times New Roman" pitchFamily="18" charset="0"/>
              </a:rPr>
              <a:t>-Ho Lee, </a:t>
            </a:r>
            <a:r>
              <a:rPr lang="en-US" altLang="ja-JP" b="1" dirty="0">
                <a:ea typeface="ＭＳ Ｐゴシック" pitchFamily="50" charset="-128"/>
                <a:cs typeface="Times New Roman" pitchFamily="18" charset="0"/>
              </a:rPr>
              <a:t>and </a:t>
            </a:r>
            <a:r>
              <a:rPr lang="en-US" altLang="ja-JP" b="1" dirty="0" err="1" smtClean="0">
                <a:ea typeface="ＭＳ Ｐゴシック" pitchFamily="50" charset="-128"/>
                <a:cs typeface="Times New Roman" pitchFamily="18" charset="0"/>
              </a:rPr>
              <a:t>Seung</a:t>
            </a:r>
            <a:r>
              <a:rPr lang="en-US" altLang="ja-JP" b="1" dirty="0" smtClean="0">
                <a:ea typeface="ＭＳ Ｐゴシック" pitchFamily="50" charset="-128"/>
                <a:cs typeface="Times New Roman" pitchFamily="18" charset="0"/>
              </a:rPr>
              <a:t>-Hwan Lee (ETRI)</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proposes MIH service use </a:t>
            </a:r>
            <a:r>
              <a:rPr lang="en-US" altLang="ja-JP" dirty="0">
                <a:latin typeface="Times New Roman" pitchFamily="18" charset="0"/>
                <a:ea typeface="ＭＳ Ｐゴシック" pitchFamily="50" charset="-128"/>
                <a:cs typeface="Times New Roman" pitchFamily="18" charset="0"/>
              </a:rPr>
              <a:t>c</a:t>
            </a:r>
            <a:r>
              <a:rPr lang="en-US" altLang="ja-JP" dirty="0" smtClean="0">
                <a:latin typeface="Times New Roman" pitchFamily="18" charset="0"/>
                <a:ea typeface="ＭＳ Ｐゴシック" pitchFamily="50" charset="-128"/>
                <a:cs typeface="Times New Roman" pitchFamily="18" charset="0"/>
              </a:rPr>
              <a:t>ases for Network-Assisted D2D Communication (NADC).</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
        <p:nvSpPr>
          <p:cNvPr id="2" name="바닥글 개체 틀 1"/>
          <p:cNvSpPr>
            <a:spLocks noGrp="1"/>
          </p:cNvSpPr>
          <p:nvPr>
            <p:ph type="ftr" sz="quarter" idx="10"/>
          </p:nvPr>
        </p:nvSpPr>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280988" lvl="1" indent="-280988" latinLnBrk="1">
              <a:spcBef>
                <a:spcPct val="40000"/>
              </a:spcBef>
            </a:pPr>
            <a:r>
              <a:rPr lang="en-US" altLang="ko-KR" sz="3200" dirty="0" smtClean="0"/>
              <a:t>3GPP </a:t>
            </a:r>
            <a:r>
              <a:rPr lang="en-US" altLang="ko-KR" sz="3200" dirty="0" err="1" smtClean="0"/>
              <a:t>ProSe</a:t>
            </a:r>
            <a:r>
              <a:rPr lang="en-US" altLang="ko-KR" sz="3200" dirty="0" smtClean="0"/>
              <a:t> Use Cases as NADC</a:t>
            </a:r>
            <a:endParaRPr lang="en-US" altLang="ko-KR" sz="3200" kern="1200" dirty="0"/>
          </a:p>
        </p:txBody>
      </p:sp>
      <p:sp>
        <p:nvSpPr>
          <p:cNvPr id="3" name="내용 개체 틀 2"/>
          <p:cNvSpPr>
            <a:spLocks noGrp="1"/>
          </p:cNvSpPr>
          <p:nvPr>
            <p:ph idx="1"/>
          </p:nvPr>
        </p:nvSpPr>
        <p:spPr>
          <a:xfrm>
            <a:off x="422275" y="1143000"/>
            <a:ext cx="8299450" cy="485800"/>
          </a:xfrm>
        </p:spPr>
        <p:txBody>
          <a:bodyPr/>
          <a:lstStyle/>
          <a:p>
            <a:pPr marL="342900" lvl="1" indent="-342900" algn="just" latinLnBrk="1">
              <a:spcBef>
                <a:spcPct val="40000"/>
              </a:spcBef>
              <a:buClr>
                <a:schemeClr val="accent1"/>
              </a:buClr>
              <a:buFont typeface="Arial" pitchFamily="34" charset="0"/>
              <a:buChar char="•"/>
            </a:pPr>
            <a:r>
              <a:rPr lang="en-GB" altLang="ko-KR" dirty="0" smtClean="0"/>
              <a:t>Network </a:t>
            </a:r>
            <a:r>
              <a:rPr lang="en-GB" altLang="ko-KR" dirty="0"/>
              <a:t>Offloading via WLAN </a:t>
            </a:r>
            <a:r>
              <a:rPr lang="en-GB" altLang="ko-KR" dirty="0" err="1"/>
              <a:t>ProSe</a:t>
            </a:r>
            <a:r>
              <a:rPr lang="en-GB" altLang="ko-KR" dirty="0"/>
              <a:t> Communication</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10</a:t>
            </a:fld>
            <a:endParaRPr lang="en-US" altLang="ja-JP">
              <a:solidFill>
                <a:srgbClr val="000000"/>
              </a:solidFill>
            </a:endParaRPr>
          </a:p>
        </p:txBody>
      </p:sp>
      <p:sp>
        <p:nvSpPr>
          <p:cNvPr id="5" name="TextBox 4"/>
          <p:cNvSpPr txBox="1"/>
          <p:nvPr/>
        </p:nvSpPr>
        <p:spPr>
          <a:xfrm>
            <a:off x="607716" y="6002704"/>
            <a:ext cx="8352928" cy="738664"/>
          </a:xfrm>
          <a:prstGeom prst="rect">
            <a:avLst/>
          </a:prstGeom>
          <a:noFill/>
        </p:spPr>
        <p:txBody>
          <a:bodyPr wrap="square" rtlCol="0">
            <a:spAutoFit/>
          </a:bodyPr>
          <a:lstStyle/>
          <a:p>
            <a:pPr marL="361950" indent="-361950"/>
            <a:r>
              <a:rPr lang="en-US" altLang="ko-KR" sz="1400" dirty="0"/>
              <a:t>Ref. 3GPP TR 22.803 V12.2.0 (2013-06), “3rd Generation Partnership </a:t>
            </a:r>
            <a:r>
              <a:rPr lang="en-US" altLang="ko-KR" sz="1400" dirty="0" smtClean="0"/>
              <a:t>Project; Technical </a:t>
            </a:r>
            <a:r>
              <a:rPr lang="en-US" altLang="ko-KR" sz="1400" dirty="0"/>
              <a:t>Specification Group Services and System </a:t>
            </a:r>
            <a:r>
              <a:rPr lang="en-US" altLang="ko-KR" sz="1400" dirty="0" smtClean="0"/>
              <a:t>Aspects; Feasibility </a:t>
            </a:r>
            <a:r>
              <a:rPr lang="en-US" altLang="ko-KR" sz="1400" dirty="0"/>
              <a:t>study for Proximity Services (</a:t>
            </a:r>
            <a:r>
              <a:rPr lang="en-US" altLang="ko-KR" sz="1400" dirty="0" err="1"/>
              <a:t>ProSe</a:t>
            </a:r>
            <a:r>
              <a:rPr lang="en-US" altLang="ko-KR" sz="1400" dirty="0" smtClean="0"/>
              <a:t>) (</a:t>
            </a:r>
            <a:r>
              <a:rPr lang="en-US" altLang="ko-KR" sz="1400" dirty="0"/>
              <a:t>Release 12</a:t>
            </a:r>
            <a:r>
              <a:rPr lang="en-US" altLang="ko-KR" sz="1400" dirty="0" smtClean="0"/>
              <a:t>).”</a:t>
            </a:r>
            <a:endParaRPr lang="en-US" altLang="ko-KR" sz="1400" dirty="0"/>
          </a:p>
          <a:p>
            <a:pPr marL="542925" indent="-542925"/>
            <a:endParaRPr lang="en-US" altLang="ko-KR" sz="1400" dirty="0" smtClean="0"/>
          </a:p>
        </p:txBody>
      </p:sp>
      <p:pic>
        <p:nvPicPr>
          <p:cNvPr id="6" name="Picture 3" descr="C:\Users\user\AppData\Local\Microsoft\Windows\Temporary Internet Files\Content.IE5\GYG2MC0L\MC90043994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8584" y="4119693"/>
            <a:ext cx="1179356" cy="153289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5659" y="4966211"/>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755576" y="3907796"/>
            <a:ext cx="602686"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a:t>
            </a:r>
            <a:endParaRPr lang="ko-KR" altLang="en-US" sz="1400" dirty="0">
              <a:latin typeface="Arial Unicode MS" pitchFamily="50" charset="-127"/>
              <a:ea typeface="Arial Unicode MS" pitchFamily="50" charset="-127"/>
              <a:cs typeface="Arial Unicode MS" pitchFamily="50" charset="-127"/>
            </a:endParaRPr>
          </a:p>
        </p:txBody>
      </p:sp>
      <p:pic>
        <p:nvPicPr>
          <p:cNvPr id="10" name="Picture 5" descr="C:\Users\user\AppData\Local\Microsoft\Windows\Temporary Internet Files\Content.IE5\7XODC43D\MC900440633[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6296" y="4070897"/>
            <a:ext cx="1263557" cy="143872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4941168"/>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65"/>
          <p:cNvSpPr txBox="1"/>
          <p:nvPr/>
        </p:nvSpPr>
        <p:spPr>
          <a:xfrm>
            <a:off x="6175953" y="2688930"/>
            <a:ext cx="2540163" cy="461665"/>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(1) Data session is routed over the MNO’s core network infrastructure.</a:t>
            </a:r>
            <a:endParaRPr lang="ko-KR" altLang="en-US" sz="1200" dirty="0"/>
          </a:p>
        </p:txBody>
      </p:sp>
      <p:cxnSp>
        <p:nvCxnSpPr>
          <p:cNvPr id="14" name="직선 연결선 13"/>
          <p:cNvCxnSpPr>
            <a:endCxn id="7" idx="0"/>
          </p:cNvCxnSpPr>
          <p:nvPr/>
        </p:nvCxnSpPr>
        <p:spPr>
          <a:xfrm flipH="1">
            <a:off x="2025960" y="3207594"/>
            <a:ext cx="2114476" cy="1758617"/>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254988" y="5593454"/>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John’s UE</a:t>
            </a:r>
            <a:endParaRPr lang="ko-KR" altLang="en-US" sz="1400" dirty="0">
              <a:latin typeface="Arial Unicode MS" pitchFamily="50" charset="-127"/>
              <a:ea typeface="Arial Unicode MS" pitchFamily="50" charset="-127"/>
              <a:cs typeface="Arial Unicode MS" pitchFamily="50" charset="-127"/>
            </a:endParaRPr>
          </a:p>
        </p:txBody>
      </p:sp>
      <p:cxnSp>
        <p:nvCxnSpPr>
          <p:cNvPr id="17" name="직선 연결선 16"/>
          <p:cNvCxnSpPr/>
          <p:nvPr/>
        </p:nvCxnSpPr>
        <p:spPr>
          <a:xfrm flipV="1">
            <a:off x="2267744" y="5496497"/>
            <a:ext cx="4542974" cy="13123"/>
          </a:xfrm>
          <a:prstGeom prst="line">
            <a:avLst/>
          </a:prstGeom>
          <a:ln w="28575">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구름 17"/>
          <p:cNvSpPr/>
          <p:nvPr/>
        </p:nvSpPr>
        <p:spPr>
          <a:xfrm>
            <a:off x="2718971" y="2132856"/>
            <a:ext cx="3869253" cy="648072"/>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dirty="0">
              <a:solidFill>
                <a:schemeClr val="tx1">
                  <a:lumMod val="95000"/>
                  <a:lumOff val="5000"/>
                </a:schemeClr>
              </a:solidFill>
            </a:endParaRPr>
          </a:p>
        </p:txBody>
      </p:sp>
      <p:sp>
        <p:nvSpPr>
          <p:cNvPr id="19" name="TextBox 49"/>
          <p:cNvSpPr txBox="1"/>
          <p:nvPr/>
        </p:nvSpPr>
        <p:spPr>
          <a:xfrm>
            <a:off x="2915816" y="2226350"/>
            <a:ext cx="3704326" cy="338554"/>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600" dirty="0" smtClean="0">
                <a:latin typeface="Arial Unicode MS" pitchFamily="50" charset="-127"/>
                <a:ea typeface="Arial Unicode MS" pitchFamily="50" charset="-127"/>
                <a:cs typeface="Arial Unicode MS" pitchFamily="50" charset="-127"/>
              </a:rPr>
              <a:t>MNO’s core network infrastructure</a:t>
            </a:r>
            <a:endParaRPr lang="ko-KR" altLang="en-US" sz="1600" dirty="0">
              <a:latin typeface="Arial Unicode MS" pitchFamily="50" charset="-127"/>
              <a:ea typeface="Arial Unicode MS" pitchFamily="50" charset="-127"/>
              <a:cs typeface="Arial Unicode MS" pitchFamily="50" charset="-127"/>
            </a:endParaRPr>
          </a:p>
        </p:txBody>
      </p:sp>
      <p:pic>
        <p:nvPicPr>
          <p:cNvPr id="20"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211960" y="2500364"/>
            <a:ext cx="520115" cy="7072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TextBox 20"/>
          <p:cNvSpPr txBox="1"/>
          <p:nvPr/>
        </p:nvSpPr>
        <p:spPr>
          <a:xfrm>
            <a:off x="4162331" y="3212976"/>
            <a:ext cx="834157" cy="523220"/>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3GPP EPC</a:t>
            </a:r>
            <a:endParaRPr lang="ko-KR" altLang="en-US" sz="1400" dirty="0">
              <a:latin typeface="Arial Unicode MS" pitchFamily="50" charset="-127"/>
              <a:ea typeface="Arial Unicode MS" pitchFamily="50" charset="-127"/>
              <a:cs typeface="Arial Unicode MS" pitchFamily="50" charset="-127"/>
            </a:endParaRPr>
          </a:p>
        </p:txBody>
      </p:sp>
      <p:cxnSp>
        <p:nvCxnSpPr>
          <p:cNvPr id="22" name="직선 연결선 21"/>
          <p:cNvCxnSpPr/>
          <p:nvPr/>
        </p:nvCxnSpPr>
        <p:spPr>
          <a:xfrm>
            <a:off x="4732075" y="3236913"/>
            <a:ext cx="2078643" cy="1755249"/>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TextBox 65"/>
          <p:cNvSpPr txBox="1"/>
          <p:nvPr/>
        </p:nvSpPr>
        <p:spPr>
          <a:xfrm>
            <a:off x="3373674" y="3658314"/>
            <a:ext cx="2264611" cy="276999"/>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(3) Connect directly via WLAN!</a:t>
            </a:r>
            <a:endParaRPr lang="ko-KR" altLang="en-US" sz="1200" dirty="0"/>
          </a:p>
        </p:txBody>
      </p:sp>
      <p:sp>
        <p:nvSpPr>
          <p:cNvPr id="28" name="TextBox 27"/>
          <p:cNvSpPr txBox="1"/>
          <p:nvPr/>
        </p:nvSpPr>
        <p:spPr>
          <a:xfrm>
            <a:off x="8101216" y="3904929"/>
            <a:ext cx="797273"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a:t>
            </a:r>
            <a:endParaRPr lang="ko-KR" altLang="en-US" sz="1400" dirty="0">
              <a:latin typeface="Arial Unicode MS" pitchFamily="50" charset="-127"/>
              <a:ea typeface="Arial Unicode MS" pitchFamily="50" charset="-127"/>
              <a:cs typeface="Arial Unicode MS" pitchFamily="50" charset="-127"/>
            </a:endParaRPr>
          </a:p>
        </p:txBody>
      </p:sp>
      <p:sp>
        <p:nvSpPr>
          <p:cNvPr id="30" name="자유형 29"/>
          <p:cNvSpPr/>
          <p:nvPr/>
        </p:nvSpPr>
        <p:spPr>
          <a:xfrm>
            <a:off x="2031307" y="2582327"/>
            <a:ext cx="5093192" cy="2237323"/>
          </a:xfrm>
          <a:custGeom>
            <a:avLst/>
            <a:gdLst>
              <a:gd name="connsiteX0" fmla="*/ 0 w 6153150"/>
              <a:gd name="connsiteY0" fmla="*/ 2237323 h 2237323"/>
              <a:gd name="connsiteX1" fmla="*/ 1019175 w 6153150"/>
              <a:gd name="connsiteY1" fmla="*/ 741898 h 2237323"/>
              <a:gd name="connsiteX2" fmla="*/ 2838450 w 6153150"/>
              <a:gd name="connsiteY2" fmla="*/ 8473 h 2237323"/>
              <a:gd name="connsiteX3" fmla="*/ 4533900 w 6153150"/>
              <a:gd name="connsiteY3" fmla="*/ 379948 h 2237323"/>
              <a:gd name="connsiteX4" fmla="*/ 5638800 w 6153150"/>
              <a:gd name="connsiteY4" fmla="*/ 941923 h 2237323"/>
              <a:gd name="connsiteX5" fmla="*/ 6153150 w 6153150"/>
              <a:gd name="connsiteY5" fmla="*/ 2218273 h 2237323"/>
              <a:gd name="connsiteX6" fmla="*/ 6153150 w 6153150"/>
              <a:gd name="connsiteY6" fmla="*/ 2218273 h 2237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3150" h="2237323">
                <a:moveTo>
                  <a:pt x="0" y="2237323"/>
                </a:moveTo>
                <a:cubicBezTo>
                  <a:pt x="273050" y="1675348"/>
                  <a:pt x="546100" y="1113373"/>
                  <a:pt x="1019175" y="741898"/>
                </a:cubicBezTo>
                <a:cubicBezTo>
                  <a:pt x="1492250" y="370423"/>
                  <a:pt x="2252663" y="68798"/>
                  <a:pt x="2838450" y="8473"/>
                </a:cubicBezTo>
                <a:cubicBezTo>
                  <a:pt x="3424237" y="-51852"/>
                  <a:pt x="4067175" y="224373"/>
                  <a:pt x="4533900" y="379948"/>
                </a:cubicBezTo>
                <a:cubicBezTo>
                  <a:pt x="5000625" y="535523"/>
                  <a:pt x="5368925" y="635536"/>
                  <a:pt x="5638800" y="941923"/>
                </a:cubicBezTo>
                <a:cubicBezTo>
                  <a:pt x="5908675" y="1248310"/>
                  <a:pt x="6153150" y="2218273"/>
                  <a:pt x="6153150" y="2218273"/>
                </a:cubicBezTo>
                <a:lnTo>
                  <a:pt x="6153150" y="2218273"/>
                </a:lnTo>
              </a:path>
            </a:pathLst>
          </a:custGeom>
          <a:ln w="28575">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31" name="TextBox 30"/>
          <p:cNvSpPr txBox="1"/>
          <p:nvPr/>
        </p:nvSpPr>
        <p:spPr>
          <a:xfrm>
            <a:off x="1281228" y="5680558"/>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Bob’s UE</a:t>
            </a:r>
            <a:endParaRPr lang="ko-KR" altLang="en-US" sz="1400" dirty="0">
              <a:latin typeface="Arial Unicode MS" pitchFamily="50" charset="-127"/>
              <a:ea typeface="Arial Unicode MS" pitchFamily="50" charset="-127"/>
              <a:cs typeface="Arial Unicode MS" pitchFamily="50" charset="-127"/>
            </a:endParaRPr>
          </a:p>
        </p:txBody>
      </p:sp>
      <p:sp>
        <p:nvSpPr>
          <p:cNvPr id="32" name="TextBox 65"/>
          <p:cNvSpPr txBox="1"/>
          <p:nvPr/>
        </p:nvSpPr>
        <p:spPr>
          <a:xfrm>
            <a:off x="3557275" y="5031681"/>
            <a:ext cx="2029450" cy="276999"/>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(4) WLAN direct connection</a:t>
            </a:r>
            <a:endParaRPr lang="ko-KR" altLang="en-US" sz="1200" dirty="0"/>
          </a:p>
        </p:txBody>
      </p:sp>
      <p:pic>
        <p:nvPicPr>
          <p:cNvPr id="9218" name="Picture 2" descr="C:\Users\user\AppData\Local\Microsoft\Windows\Temporary Internet Files\Content.IE5\EVQU9V7S\MC900371018[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44877" y="1436577"/>
            <a:ext cx="791119" cy="840012"/>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65"/>
          <p:cNvSpPr txBox="1"/>
          <p:nvPr/>
        </p:nvSpPr>
        <p:spPr>
          <a:xfrm>
            <a:off x="4584335" y="1718083"/>
            <a:ext cx="2540163" cy="276999"/>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(2) MNO’s core network is congested.</a:t>
            </a:r>
            <a:endParaRPr lang="ko-KR" altLang="en-US" sz="1200" dirty="0"/>
          </a:p>
        </p:txBody>
      </p:sp>
      <p:cxnSp>
        <p:nvCxnSpPr>
          <p:cNvPr id="41" name="직선 연결선 40"/>
          <p:cNvCxnSpPr/>
          <p:nvPr/>
        </p:nvCxnSpPr>
        <p:spPr>
          <a:xfrm flipV="1">
            <a:off x="2176261" y="5299928"/>
            <a:ext cx="4699995" cy="1"/>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4" name="TextBox 65"/>
          <p:cNvSpPr txBox="1"/>
          <p:nvPr/>
        </p:nvSpPr>
        <p:spPr>
          <a:xfrm>
            <a:off x="2176262" y="5589240"/>
            <a:ext cx="5269772" cy="276999"/>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(5) 3GPP EPC moves data session from infrastructure path to WLAN direct path.</a:t>
            </a:r>
            <a:endParaRPr lang="ko-KR" altLang="en-US" sz="1200" dirty="0"/>
          </a:p>
        </p:txBody>
      </p:sp>
      <p:sp>
        <p:nvSpPr>
          <p:cNvPr id="9" name="바닥글 개체 틀 8"/>
          <p:cNvSpPr>
            <a:spLocks noGrp="1"/>
          </p:cNvSpPr>
          <p:nvPr>
            <p:ph type="ftr" sz="quarter" idx="10"/>
          </p:nvPr>
        </p:nvSpPr>
        <p:spPr>
          <a:xfrm>
            <a:off x="381000" y="6527144"/>
            <a:ext cx="1981200" cy="286232"/>
          </a:xfrm>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144690233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a:t>Architecture for </a:t>
            </a:r>
            <a:r>
              <a:rPr lang="en-US" altLang="ko-KR" sz="3200" dirty="0" smtClean="0"/>
              <a:t>3GPP </a:t>
            </a:r>
            <a:r>
              <a:rPr lang="en-US" altLang="ko-KR" sz="3200" dirty="0" err="1" smtClean="0"/>
              <a:t>ProSe</a:t>
            </a:r>
            <a:endParaRPr lang="en-US" altLang="ko-KR" sz="3200" dirty="0"/>
          </a:p>
        </p:txBody>
      </p:sp>
      <p:sp>
        <p:nvSpPr>
          <p:cNvPr id="3" name="내용 개체 틀 2"/>
          <p:cNvSpPr>
            <a:spLocks noGrp="1"/>
          </p:cNvSpPr>
          <p:nvPr>
            <p:ph idx="1"/>
          </p:nvPr>
        </p:nvSpPr>
        <p:spPr>
          <a:xfrm>
            <a:off x="422275" y="1143000"/>
            <a:ext cx="8299450" cy="2286000"/>
          </a:xfrm>
        </p:spPr>
        <p:txBody>
          <a:bodyPr/>
          <a:lstStyle/>
          <a:p>
            <a:pPr marL="280988" lvl="1" indent="-280988" algn="just" latinLnBrk="1">
              <a:lnSpc>
                <a:spcPct val="100000"/>
              </a:lnSpc>
              <a:spcBef>
                <a:spcPts val="0"/>
              </a:spcBef>
              <a:buClr>
                <a:schemeClr val="accent1"/>
              </a:buClr>
              <a:buFont typeface="+mj-lt"/>
              <a:buChar char="•"/>
            </a:pPr>
            <a:r>
              <a:rPr lang="en-US" altLang="ko-KR" sz="2000" dirty="0" smtClean="0"/>
              <a:t>Application </a:t>
            </a:r>
            <a:r>
              <a:rPr lang="en-US" altLang="ko-KR" sz="2000" dirty="0"/>
              <a:t>Server (AS): stores user’s profile for applications relying on </a:t>
            </a:r>
            <a:r>
              <a:rPr lang="en-US" altLang="ko-KR" sz="2000" dirty="0" err="1"/>
              <a:t>ProSe</a:t>
            </a:r>
            <a:r>
              <a:rPr lang="en-US" altLang="ko-KR" sz="2000" dirty="0"/>
              <a:t> service </a:t>
            </a:r>
          </a:p>
          <a:p>
            <a:pPr marL="280988" lvl="1" indent="-280988" algn="just" latinLnBrk="1">
              <a:lnSpc>
                <a:spcPct val="100000"/>
              </a:lnSpc>
              <a:spcBef>
                <a:spcPts val="0"/>
              </a:spcBef>
              <a:buClr>
                <a:schemeClr val="accent1"/>
              </a:buClr>
              <a:buFont typeface="+mj-lt"/>
              <a:buChar char="•"/>
            </a:pPr>
            <a:r>
              <a:rPr lang="en-US" altLang="ko-KR" sz="2000" dirty="0"/>
              <a:t>Mobility Management Entity (MME): issues and maintains the </a:t>
            </a:r>
            <a:r>
              <a:rPr lang="en-US" altLang="ko-KR" sz="2000" dirty="0" err="1"/>
              <a:t>ProSe</a:t>
            </a:r>
            <a:r>
              <a:rPr lang="en-US" altLang="ko-KR" sz="2000" dirty="0"/>
              <a:t> ID</a:t>
            </a:r>
          </a:p>
          <a:p>
            <a:pPr marL="280988" lvl="1" indent="-280988" algn="just" latinLnBrk="1">
              <a:lnSpc>
                <a:spcPct val="100000"/>
              </a:lnSpc>
              <a:spcBef>
                <a:spcPts val="0"/>
              </a:spcBef>
              <a:buClr>
                <a:schemeClr val="accent1"/>
              </a:buClr>
              <a:buFont typeface="+mj-lt"/>
              <a:buChar char="•"/>
            </a:pPr>
            <a:r>
              <a:rPr lang="en-US" altLang="ko-KR" sz="2000" dirty="0"/>
              <a:t>Gateway Mobile Location Centers (GMLC): stores current locations of UEs</a:t>
            </a:r>
          </a:p>
          <a:p>
            <a:pPr marL="280988" lvl="1" indent="-280988" algn="just" latinLnBrk="1">
              <a:lnSpc>
                <a:spcPct val="100000"/>
              </a:lnSpc>
              <a:spcBef>
                <a:spcPts val="0"/>
              </a:spcBef>
              <a:buClr>
                <a:schemeClr val="accent1"/>
              </a:buClr>
              <a:buFont typeface="+mj-lt"/>
              <a:buChar char="•"/>
            </a:pPr>
            <a:r>
              <a:rPr lang="en-US" altLang="ko-KR" sz="2000" dirty="0" err="1"/>
              <a:t>ProSe</a:t>
            </a:r>
            <a:r>
              <a:rPr lang="en-US" altLang="ko-KR" sz="2000" dirty="0"/>
              <a:t> Server: stores subscriber’s </a:t>
            </a:r>
            <a:r>
              <a:rPr lang="en-US" altLang="ko-KR" sz="2000" dirty="0" err="1"/>
              <a:t>ProSe</a:t>
            </a:r>
            <a:r>
              <a:rPr lang="en-US" altLang="ko-KR" sz="2000" dirty="0"/>
              <a:t> profile and acts as a location services (LCS) client to GMLC</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11</a:t>
            </a:fld>
            <a:endParaRPr lang="en-US" altLang="ja-JP">
              <a:solidFill>
                <a:srgbClr val="000000"/>
              </a:solidFill>
            </a:endParaRPr>
          </a:p>
        </p:txBody>
      </p:sp>
      <p:sp>
        <p:nvSpPr>
          <p:cNvPr id="5" name="TextBox 4"/>
          <p:cNvSpPr txBox="1"/>
          <p:nvPr/>
        </p:nvSpPr>
        <p:spPr>
          <a:xfrm>
            <a:off x="251520" y="5877272"/>
            <a:ext cx="8640960" cy="523220"/>
          </a:xfrm>
          <a:prstGeom prst="rect">
            <a:avLst/>
          </a:prstGeom>
          <a:noFill/>
        </p:spPr>
        <p:txBody>
          <a:bodyPr wrap="square" rtlCol="0">
            <a:spAutoFit/>
          </a:bodyPr>
          <a:lstStyle/>
          <a:p>
            <a:pPr marL="361950" indent="-361950"/>
            <a:r>
              <a:rPr lang="en-US" altLang="ko-KR" sz="1400" dirty="0"/>
              <a:t>Ref. 3GPP TR </a:t>
            </a:r>
            <a:r>
              <a:rPr lang="en-US" altLang="ko-KR" sz="1400" dirty="0" smtClean="0"/>
              <a:t>23.703 V0.4.1 </a:t>
            </a:r>
            <a:r>
              <a:rPr lang="en-US" altLang="ko-KR" sz="1400" dirty="0"/>
              <a:t>(2013-06), “3rd Generation Partnership </a:t>
            </a:r>
            <a:r>
              <a:rPr lang="en-US" altLang="ko-KR" sz="1400" dirty="0" smtClean="0"/>
              <a:t>Project; Technical </a:t>
            </a:r>
            <a:r>
              <a:rPr lang="en-US" altLang="ko-KR" sz="1400" dirty="0"/>
              <a:t>Specification Group Services and System </a:t>
            </a:r>
            <a:r>
              <a:rPr lang="en-US" altLang="ko-KR" sz="1400" dirty="0" smtClean="0"/>
              <a:t>Aspects; Study on architecture enhancements to support Proximity </a:t>
            </a:r>
            <a:r>
              <a:rPr lang="en-US" altLang="ko-KR" sz="1400" dirty="0"/>
              <a:t>Services (</a:t>
            </a:r>
            <a:r>
              <a:rPr lang="en-US" altLang="ko-KR" sz="1400" dirty="0" err="1"/>
              <a:t>ProSe</a:t>
            </a:r>
            <a:r>
              <a:rPr lang="en-US" altLang="ko-KR" sz="1400" dirty="0" smtClean="0"/>
              <a:t>) (</a:t>
            </a:r>
            <a:r>
              <a:rPr lang="en-US" altLang="ko-KR" sz="1400" dirty="0"/>
              <a:t>Release 12</a:t>
            </a:r>
            <a:r>
              <a:rPr lang="en-US" altLang="ko-KR" sz="1400" dirty="0" smtClean="0"/>
              <a:t>).”</a:t>
            </a:r>
            <a:endParaRPr lang="en-US" altLang="ko-KR" sz="1400"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7" name="개체 6"/>
          <p:cNvGraphicFramePr>
            <a:graphicFrameLocks noChangeAspect="1"/>
          </p:cNvGraphicFramePr>
          <p:nvPr>
            <p:extLst>
              <p:ext uri="{D42A27DB-BD31-4B8C-83A1-F6EECF244321}">
                <p14:modId xmlns:p14="http://schemas.microsoft.com/office/powerpoint/2010/main" val="3694681366"/>
              </p:ext>
            </p:extLst>
          </p:nvPr>
        </p:nvGraphicFramePr>
        <p:xfrm>
          <a:off x="1259632" y="3429000"/>
          <a:ext cx="6912768" cy="2448272"/>
        </p:xfrm>
        <a:graphic>
          <a:graphicData uri="http://schemas.openxmlformats.org/presentationml/2006/ole">
            <mc:AlternateContent xmlns:mc="http://schemas.openxmlformats.org/markup-compatibility/2006">
              <mc:Choice xmlns:v="urn:schemas-microsoft-com:vml" Requires="v">
                <p:oleObj spid="_x0000_s5374" name="Picture" r:id="rId3" imgW="4736862" imgH="1657752" progId="Word.Picture.8">
                  <p:embed/>
                </p:oleObj>
              </mc:Choice>
              <mc:Fallback>
                <p:oleObj name="Picture" r:id="rId3" imgW="4736862" imgH="1657752"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3429000"/>
                        <a:ext cx="6912768" cy="2448272"/>
                      </a:xfrm>
                      <a:prstGeom prst="rect">
                        <a:avLst/>
                      </a:prstGeom>
                      <a:noFill/>
                    </p:spPr>
                  </p:pic>
                </p:oleObj>
              </mc:Fallback>
            </mc:AlternateContent>
          </a:graphicData>
        </a:graphic>
      </p:graphicFrame>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9" name="바닥글 개체 틀 8"/>
          <p:cNvSpPr>
            <a:spLocks noGrp="1"/>
          </p:cNvSpPr>
          <p:nvPr>
            <p:ph type="ftr" sz="quarter" idx="10"/>
          </p:nvPr>
        </p:nvSpPr>
        <p:spPr>
          <a:xfrm>
            <a:off x="381000" y="6527144"/>
            <a:ext cx="1981200" cy="286232"/>
          </a:xfrm>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367953605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3GPP EPC-level </a:t>
            </a:r>
            <a:r>
              <a:rPr lang="en-US" altLang="ko-KR" sz="3200" dirty="0" err="1"/>
              <a:t>ProSe</a:t>
            </a:r>
            <a:r>
              <a:rPr lang="en-US" altLang="ko-KR" sz="3200" dirty="0"/>
              <a:t> Discovery</a:t>
            </a:r>
            <a:endParaRPr lang="ko-KR" altLang="en-US" sz="3200" dirty="0"/>
          </a:p>
        </p:txBody>
      </p:sp>
      <p:sp>
        <p:nvSpPr>
          <p:cNvPr id="3" name="내용 개체 틀 2"/>
          <p:cNvSpPr>
            <a:spLocks noGrp="1"/>
          </p:cNvSpPr>
          <p:nvPr>
            <p:ph idx="1"/>
          </p:nvPr>
        </p:nvSpPr>
        <p:spPr>
          <a:xfrm>
            <a:off x="251520" y="1143000"/>
            <a:ext cx="8709123" cy="485800"/>
          </a:xfrm>
        </p:spPr>
        <p:txBody>
          <a:bodyPr/>
          <a:lstStyle/>
          <a:p>
            <a:pPr marL="280988" lvl="1" indent="-280988" latinLnBrk="1">
              <a:spcBef>
                <a:spcPct val="40000"/>
              </a:spcBef>
              <a:buClr>
                <a:schemeClr val="accent1"/>
              </a:buClr>
              <a:buFont typeface="+mj-lt"/>
              <a:buChar char="•"/>
            </a:pPr>
            <a:r>
              <a:rPr lang="en-US" altLang="ko-KR" dirty="0" smtClean="0"/>
              <a:t>Proximity </a:t>
            </a:r>
            <a:r>
              <a:rPr lang="en-US" altLang="ko-KR" dirty="0"/>
              <a:t>Alert</a:t>
            </a:r>
          </a:p>
          <a:p>
            <a:pPr marL="823913" lvl="2" indent="-342900" latinLnBrk="1">
              <a:spcBef>
                <a:spcPct val="40000"/>
              </a:spcBef>
              <a:buClr>
                <a:schemeClr val="accent1"/>
              </a:buClr>
              <a:buFont typeface="Wingdings" pitchFamily="2" charset="2"/>
              <a:buChar char="Ø"/>
            </a:pPr>
            <a:endParaRPr lang="en-GB" altLang="ko-KR" sz="2200" dirty="0" smtClean="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12</a:t>
            </a:fld>
            <a:endParaRPr lang="en-US" altLang="ja-JP">
              <a:solidFill>
                <a:srgbClr val="000000"/>
              </a:solidFill>
            </a:endParaRPr>
          </a:p>
        </p:txBody>
      </p:sp>
      <p:sp>
        <p:nvSpPr>
          <p:cNvPr id="5" name="TextBox 4"/>
          <p:cNvSpPr txBox="1"/>
          <p:nvPr/>
        </p:nvSpPr>
        <p:spPr>
          <a:xfrm>
            <a:off x="251520" y="5877272"/>
            <a:ext cx="8640960" cy="523220"/>
          </a:xfrm>
          <a:prstGeom prst="rect">
            <a:avLst/>
          </a:prstGeom>
          <a:noFill/>
        </p:spPr>
        <p:txBody>
          <a:bodyPr wrap="square" rtlCol="0">
            <a:spAutoFit/>
          </a:bodyPr>
          <a:lstStyle/>
          <a:p>
            <a:pPr marL="361950" indent="-361950"/>
            <a:r>
              <a:rPr lang="en-US" altLang="ko-KR" sz="1400" dirty="0"/>
              <a:t>Ref. 3GPP TR </a:t>
            </a:r>
            <a:r>
              <a:rPr lang="en-US" altLang="ko-KR" sz="1400" dirty="0" smtClean="0"/>
              <a:t>23.703 V0.4.1 </a:t>
            </a:r>
            <a:r>
              <a:rPr lang="en-US" altLang="ko-KR" sz="1400" dirty="0"/>
              <a:t>(2013-06), “3rd Generation Partnership </a:t>
            </a:r>
            <a:r>
              <a:rPr lang="en-US" altLang="ko-KR" sz="1400" dirty="0" smtClean="0"/>
              <a:t>Project; Technical </a:t>
            </a:r>
            <a:r>
              <a:rPr lang="en-US" altLang="ko-KR" sz="1400" dirty="0"/>
              <a:t>Specification Group Services and System </a:t>
            </a:r>
            <a:r>
              <a:rPr lang="en-US" altLang="ko-KR" sz="1400" dirty="0" smtClean="0"/>
              <a:t>Aspects; Study on architecture enhancements to support Proximity </a:t>
            </a:r>
            <a:r>
              <a:rPr lang="en-US" altLang="ko-KR" sz="1400" dirty="0"/>
              <a:t>Services (</a:t>
            </a:r>
            <a:r>
              <a:rPr lang="en-US" altLang="ko-KR" sz="1400" dirty="0" err="1"/>
              <a:t>ProSe</a:t>
            </a:r>
            <a:r>
              <a:rPr lang="en-US" altLang="ko-KR" sz="1400" dirty="0" smtClean="0"/>
              <a:t>) (</a:t>
            </a:r>
            <a:r>
              <a:rPr lang="en-US" altLang="ko-KR" sz="1400" dirty="0"/>
              <a:t>Release 12</a:t>
            </a:r>
            <a:r>
              <a:rPr lang="en-US" altLang="ko-KR" sz="1400" dirty="0" smtClean="0"/>
              <a:t>).”</a:t>
            </a:r>
            <a:endParaRPr lang="en-US" altLang="ko-KR" sz="1400"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556792"/>
            <a:ext cx="8640960" cy="4043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바닥글 개체 틀 6"/>
          <p:cNvSpPr>
            <a:spLocks noGrp="1"/>
          </p:cNvSpPr>
          <p:nvPr>
            <p:ph type="ftr" sz="quarter" idx="10"/>
          </p:nvPr>
        </p:nvSpPr>
        <p:spPr>
          <a:xfrm>
            <a:off x="381000" y="6525344"/>
            <a:ext cx="1981200" cy="286232"/>
          </a:xfrm>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79743644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MIH Framework for NADC</a:t>
            </a:r>
            <a:endParaRPr lang="ko-KR" altLang="en-US" sz="3200" dirty="0"/>
          </a:p>
        </p:txBody>
      </p:sp>
      <p:sp>
        <p:nvSpPr>
          <p:cNvPr id="6" name="내용 개체 틀 5"/>
          <p:cNvSpPr>
            <a:spLocks noGrp="1"/>
          </p:cNvSpPr>
          <p:nvPr>
            <p:ph idx="1"/>
          </p:nvPr>
        </p:nvSpPr>
        <p:spPr>
          <a:xfrm>
            <a:off x="251520" y="1143000"/>
            <a:ext cx="8640959" cy="5181600"/>
          </a:xfrm>
        </p:spPr>
        <p:txBody>
          <a:bodyPr/>
          <a:lstStyle/>
          <a:p>
            <a:pPr algn="just">
              <a:buClr>
                <a:schemeClr val="accent1"/>
              </a:buClr>
            </a:pPr>
            <a:r>
              <a:rPr lang="en-US" altLang="ko-KR" dirty="0" smtClean="0"/>
              <a:t>Characteristics of </a:t>
            </a:r>
            <a:r>
              <a:rPr lang="en-US" altLang="ko-KR" dirty="0"/>
              <a:t>MIH framework  </a:t>
            </a:r>
          </a:p>
          <a:p>
            <a:pPr lvl="1" algn="just">
              <a:buClr>
                <a:schemeClr val="accent1"/>
              </a:buClr>
              <a:buFont typeface="Wingdings" pitchFamily="2" charset="2"/>
              <a:buChar char="Ø"/>
            </a:pPr>
            <a:r>
              <a:rPr lang="en-US" altLang="ko-KR" sz="2200" dirty="0" smtClean="0">
                <a:cs typeface="ＭＳ Ｐゴシック" charset="0"/>
              </a:rPr>
              <a:t>Common platform to support interworking between networks using IEEE 802 and cellular technologies </a:t>
            </a:r>
          </a:p>
          <a:p>
            <a:pPr lvl="1" algn="just">
              <a:buClr>
                <a:schemeClr val="accent1"/>
              </a:buClr>
              <a:buFont typeface="Wingdings" pitchFamily="2" charset="2"/>
              <a:buChar char="Ø"/>
            </a:pPr>
            <a:r>
              <a:rPr lang="en-US" altLang="ko-KR" sz="2200" dirty="0" smtClean="0">
                <a:cs typeface="ＭＳ Ｐゴシック" charset="0"/>
              </a:rPr>
              <a:t>Network </a:t>
            </a:r>
            <a:r>
              <a:rPr lang="en-US" altLang="ko-KR" sz="2200" dirty="0">
                <a:cs typeface="ＭＳ Ｐゴシック" charset="0"/>
              </a:rPr>
              <a:t>discovery and selection with network assistance</a:t>
            </a:r>
          </a:p>
          <a:p>
            <a:pPr lvl="1" algn="just">
              <a:buClr>
                <a:schemeClr val="accent1"/>
              </a:buClr>
              <a:buFont typeface="Wingdings" pitchFamily="2" charset="2"/>
              <a:buChar char="Ø"/>
            </a:pPr>
            <a:endParaRPr lang="en-US" altLang="ko-KR" sz="2200" dirty="0" smtClean="0">
              <a:cs typeface="ＭＳ Ｐゴシック" charset="0"/>
            </a:endParaRPr>
          </a:p>
          <a:p>
            <a:pPr algn="just">
              <a:buClr>
                <a:schemeClr val="accent1"/>
              </a:buClr>
              <a:buFont typeface="Arial" pitchFamily="34" charset="0"/>
              <a:buChar char="•"/>
            </a:pPr>
            <a:r>
              <a:rPr lang="en-US" altLang="ko-KR" dirty="0"/>
              <a:t>MIH framework is a good platform of </a:t>
            </a:r>
            <a:r>
              <a:rPr lang="en-US" altLang="ko-KR" dirty="0" smtClean="0"/>
              <a:t>NADC for </a:t>
            </a:r>
            <a:r>
              <a:rPr lang="en-US" altLang="ko-KR" dirty="0"/>
              <a:t>Wi-Fi Direct, PAC, and </a:t>
            </a:r>
            <a:r>
              <a:rPr lang="en-US" altLang="ko-KR" dirty="0" err="1" smtClean="0"/>
              <a:t>ProSe</a:t>
            </a:r>
            <a:r>
              <a:rPr lang="en-US" altLang="ko-KR" dirty="0" smtClean="0"/>
              <a:t> Direct Communication.</a:t>
            </a:r>
            <a:endParaRPr lang="en-US" altLang="ko-KR" dirty="0"/>
          </a:p>
          <a:p>
            <a:pPr algn="just">
              <a:buClr>
                <a:schemeClr val="accent1"/>
              </a:buClr>
            </a:pPr>
            <a:r>
              <a:rPr lang="en-US" altLang="ko-KR" dirty="0" smtClean="0"/>
              <a:t>Requirements </a:t>
            </a:r>
            <a:r>
              <a:rPr lang="en-US" altLang="ko-KR" dirty="0"/>
              <a:t>of MIH Framework to support </a:t>
            </a:r>
            <a:r>
              <a:rPr lang="en-US" altLang="ko-KR" dirty="0" smtClean="0"/>
              <a:t>NADC</a:t>
            </a:r>
            <a:endParaRPr lang="en-US" altLang="ko-KR" dirty="0"/>
          </a:p>
          <a:p>
            <a:pPr lvl="1" algn="just">
              <a:buClr>
                <a:schemeClr val="accent1"/>
              </a:buClr>
              <a:buFont typeface="Wingdings" pitchFamily="2" charset="2"/>
              <a:buChar char="Ø"/>
            </a:pPr>
            <a:r>
              <a:rPr lang="en-US" altLang="ko-KR" sz="2200" dirty="0">
                <a:cs typeface="ＭＳ Ｐゴシック" charset="0"/>
              </a:rPr>
              <a:t>Discovery of MN’s peer</a:t>
            </a:r>
          </a:p>
          <a:p>
            <a:pPr lvl="1" algn="just">
              <a:buClr>
                <a:schemeClr val="accent1"/>
              </a:buClr>
              <a:buFont typeface="Wingdings" pitchFamily="2" charset="2"/>
              <a:buChar char="Ø"/>
            </a:pPr>
            <a:r>
              <a:rPr lang="en-US" altLang="ko-KR" sz="2200" dirty="0">
                <a:cs typeface="ＭＳ Ｐゴシック" charset="0"/>
              </a:rPr>
              <a:t>Interworking between </a:t>
            </a:r>
            <a:r>
              <a:rPr lang="en-US" altLang="ko-KR" sz="2200" dirty="0" smtClean="0">
                <a:cs typeface="ＭＳ Ｐゴシック" charset="0"/>
              </a:rPr>
              <a:t>D2D </a:t>
            </a:r>
            <a:r>
              <a:rPr lang="en-US" altLang="ko-KR" sz="2200" dirty="0">
                <a:cs typeface="ＭＳ Ｐゴシック" charset="0"/>
              </a:rPr>
              <a:t>c</a:t>
            </a:r>
            <a:r>
              <a:rPr lang="en-US" altLang="ko-KR" sz="2200" dirty="0" smtClean="0">
                <a:cs typeface="ＭＳ Ｐゴシック" charset="0"/>
              </a:rPr>
              <a:t>ommunication </a:t>
            </a:r>
            <a:r>
              <a:rPr lang="en-US" altLang="ko-KR" sz="2200" dirty="0">
                <a:cs typeface="ＭＳ Ｐゴシック" charset="0"/>
              </a:rPr>
              <a:t>and legacy </a:t>
            </a:r>
            <a:r>
              <a:rPr lang="en-US" altLang="ko-KR" sz="2200" dirty="0" smtClean="0">
                <a:cs typeface="ＭＳ Ｐゴシック" charset="0"/>
              </a:rPr>
              <a:t>network </a:t>
            </a:r>
            <a:endParaRPr lang="en-US" altLang="ko-KR" sz="2200" dirty="0">
              <a:cs typeface="ＭＳ Ｐゴシック" charset="0"/>
            </a:endParaRPr>
          </a:p>
          <a:p>
            <a:pPr lvl="1" algn="just">
              <a:buClr>
                <a:schemeClr val="accent1"/>
              </a:buClr>
              <a:buFont typeface="Wingdings" pitchFamily="2" charset="2"/>
              <a:buChar char="Ø"/>
            </a:pPr>
            <a:r>
              <a:rPr lang="en-US" altLang="ko-KR" sz="2200" dirty="0">
                <a:cs typeface="ＭＳ Ｐゴシック" charset="0"/>
              </a:rPr>
              <a:t>Interworking between </a:t>
            </a:r>
            <a:r>
              <a:rPr lang="en-US" altLang="ko-KR" sz="2200" dirty="0" smtClean="0">
                <a:cs typeface="ＭＳ Ｐゴシック" charset="0"/>
              </a:rPr>
              <a:t>D2D communications </a:t>
            </a:r>
            <a:endParaRPr lang="ko-KR" altLang="en-US" sz="2200" dirty="0">
              <a:cs typeface="ＭＳ Ｐゴシック" charset="0"/>
            </a:endParaRPr>
          </a:p>
        </p:txBody>
      </p:sp>
      <p:sp>
        <p:nvSpPr>
          <p:cNvPr id="4" name="슬라이드 번호 개체 틀 3"/>
          <p:cNvSpPr>
            <a:spLocks noGrp="1"/>
          </p:cNvSpPr>
          <p:nvPr>
            <p:ph type="sldNum" sz="quarter" idx="11"/>
          </p:nvPr>
        </p:nvSpPr>
        <p:spPr/>
        <p:txBody>
          <a:bodyPr/>
          <a:lstStyle/>
          <a:p>
            <a:pPr>
              <a:defRPr/>
            </a:pPr>
            <a:fld id="{6391A880-6C06-47C5-81DF-14A63377EC77}" type="slidenum">
              <a:rPr lang="ko-KR" altLang="en-US" smtClean="0">
                <a:solidFill>
                  <a:srgbClr val="000000"/>
                </a:solidFill>
              </a:rPr>
              <a:pPr>
                <a:defRPr/>
              </a:pPr>
              <a:t>13</a:t>
            </a:fld>
            <a:endParaRPr lang="en-US" altLang="ko-KR">
              <a:solidFill>
                <a:srgbClr val="000000"/>
              </a:solidFill>
            </a:endParaRPr>
          </a:p>
        </p:txBody>
      </p:sp>
      <p:sp>
        <p:nvSpPr>
          <p:cNvPr id="3" name="바닥글 개체 틀 2"/>
          <p:cNvSpPr>
            <a:spLocks noGrp="1"/>
          </p:cNvSpPr>
          <p:nvPr>
            <p:ph type="ftr" sz="quarter" idx="10"/>
          </p:nvPr>
        </p:nvSpPr>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295112244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Architecture of NADC with MIH</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14</a:t>
            </a:fld>
            <a:endParaRPr lang="en-US" altLang="ja-JP">
              <a:solidFill>
                <a:srgbClr val="000000"/>
              </a:solidFill>
            </a:endParaRPr>
          </a:p>
        </p:txBody>
      </p:sp>
      <p:sp>
        <p:nvSpPr>
          <p:cNvPr id="6" name="구름 5"/>
          <p:cNvSpPr/>
          <p:nvPr/>
        </p:nvSpPr>
        <p:spPr>
          <a:xfrm>
            <a:off x="1619673" y="3646436"/>
            <a:ext cx="4608511" cy="1475441"/>
          </a:xfrm>
          <a:prstGeom prst="cloud">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077" y="5911083"/>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1" y="5911083"/>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직사각형 10"/>
          <p:cNvSpPr/>
          <p:nvPr/>
        </p:nvSpPr>
        <p:spPr>
          <a:xfrm>
            <a:off x="2780083" y="6346256"/>
            <a:ext cx="639662" cy="307777"/>
          </a:xfrm>
          <a:prstGeom prst="rect">
            <a:avLst/>
          </a:prstGeom>
        </p:spPr>
        <p:txBody>
          <a:bodyPr wrap="none">
            <a:spAutoFit/>
          </a:bodyPr>
          <a:lstStyle/>
          <a:p>
            <a:pPr algn="ctr"/>
            <a:r>
              <a:rPr lang="en-US" altLang="ko-KR" sz="1400" dirty="0"/>
              <a:t>MN A</a:t>
            </a:r>
            <a:endParaRPr lang="ko-KR" altLang="en-US" sz="1400" dirty="0"/>
          </a:p>
        </p:txBody>
      </p:sp>
      <p:sp>
        <p:nvSpPr>
          <p:cNvPr id="12" name="직사각형 11"/>
          <p:cNvSpPr/>
          <p:nvPr/>
        </p:nvSpPr>
        <p:spPr>
          <a:xfrm>
            <a:off x="4881267" y="6361583"/>
            <a:ext cx="639919" cy="307777"/>
          </a:xfrm>
          <a:prstGeom prst="rect">
            <a:avLst/>
          </a:prstGeom>
        </p:spPr>
        <p:txBody>
          <a:bodyPr wrap="none">
            <a:spAutoFit/>
          </a:bodyPr>
          <a:lstStyle/>
          <a:p>
            <a:pPr algn="ctr"/>
            <a:r>
              <a:rPr lang="en-US" altLang="ko-KR" sz="1400" dirty="0"/>
              <a:t>MN </a:t>
            </a:r>
            <a:r>
              <a:rPr lang="en-US" altLang="ko-KR" sz="1400" dirty="0" smtClean="0"/>
              <a:t>B</a:t>
            </a:r>
            <a:endParaRPr lang="ko-KR" altLang="en-US" sz="1400" dirty="0"/>
          </a:p>
        </p:txBody>
      </p:sp>
      <p:sp>
        <p:nvSpPr>
          <p:cNvPr id="14" name="순서도: 자기 디스크 13"/>
          <p:cNvSpPr/>
          <p:nvPr/>
        </p:nvSpPr>
        <p:spPr>
          <a:xfrm>
            <a:off x="3089609" y="2989072"/>
            <a:ext cx="1266368" cy="873388"/>
          </a:xfrm>
          <a:prstGeom prst="flowChartMagneticDisk">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직사각형 19"/>
          <p:cNvSpPr/>
          <p:nvPr/>
        </p:nvSpPr>
        <p:spPr>
          <a:xfrm>
            <a:off x="3230247" y="2989072"/>
            <a:ext cx="1079142" cy="738664"/>
          </a:xfrm>
          <a:prstGeom prst="rect">
            <a:avLst/>
          </a:prstGeom>
        </p:spPr>
        <p:txBody>
          <a:bodyPr wrap="none">
            <a:spAutoFit/>
          </a:bodyPr>
          <a:lstStyle/>
          <a:p>
            <a:pPr algn="ctr"/>
            <a:r>
              <a:rPr lang="en-US" altLang="ko-KR" sz="1400" dirty="0" smtClean="0">
                <a:latin typeface="Arial Unicode MS" pitchFamily="50" charset="-127"/>
                <a:ea typeface="Arial Unicode MS" pitchFamily="50" charset="-127"/>
                <a:cs typeface="Arial Unicode MS" pitchFamily="50" charset="-127"/>
              </a:rPr>
              <a:t>MIH </a:t>
            </a:r>
          </a:p>
          <a:p>
            <a:pPr algn="ctr"/>
            <a:r>
              <a:rPr lang="en-US" altLang="ko-KR" sz="1400" dirty="0" smtClean="0">
                <a:latin typeface="Arial Unicode MS" pitchFamily="50" charset="-127"/>
                <a:ea typeface="Arial Unicode MS" pitchFamily="50" charset="-127"/>
                <a:cs typeface="Arial Unicode MS" pitchFamily="50" charset="-127"/>
              </a:rPr>
              <a:t>Information</a:t>
            </a:r>
          </a:p>
          <a:p>
            <a:pPr algn="ctr"/>
            <a:r>
              <a:rPr lang="en-US" altLang="ko-KR" sz="1400" dirty="0" smtClean="0">
                <a:latin typeface="Arial Unicode MS" pitchFamily="50" charset="-127"/>
                <a:ea typeface="Arial Unicode MS" pitchFamily="50" charset="-127"/>
                <a:cs typeface="Arial Unicode MS" pitchFamily="50" charset="-127"/>
              </a:rPr>
              <a:t>Server</a:t>
            </a:r>
            <a:endParaRPr lang="en-US" altLang="ko-KR" sz="1400" dirty="0">
              <a:latin typeface="Arial Unicode MS" pitchFamily="50" charset="-127"/>
              <a:ea typeface="Arial Unicode MS" pitchFamily="50" charset="-127"/>
              <a:cs typeface="Arial Unicode MS" pitchFamily="50" charset="-127"/>
            </a:endParaRPr>
          </a:p>
        </p:txBody>
      </p:sp>
      <p:sp>
        <p:nvSpPr>
          <p:cNvPr id="21" name="직사각형 20"/>
          <p:cNvSpPr/>
          <p:nvPr/>
        </p:nvSpPr>
        <p:spPr>
          <a:xfrm>
            <a:off x="2186239" y="4060120"/>
            <a:ext cx="903370" cy="32403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latin typeface="Arial Unicode MS" pitchFamily="50" charset="-127"/>
                <a:ea typeface="Arial Unicode MS" pitchFamily="50" charset="-127"/>
                <a:cs typeface="Arial Unicode MS" pitchFamily="50" charset="-127"/>
              </a:rPr>
              <a:t>MIH </a:t>
            </a:r>
            <a:r>
              <a:rPr lang="en-US" altLang="ko-KR" sz="1400" dirty="0" err="1" smtClean="0">
                <a:solidFill>
                  <a:schemeClr val="tx1"/>
                </a:solidFill>
                <a:latin typeface="Arial Unicode MS" pitchFamily="50" charset="-127"/>
                <a:ea typeface="Arial Unicode MS" pitchFamily="50" charset="-127"/>
                <a:cs typeface="Arial Unicode MS" pitchFamily="50" charset="-127"/>
              </a:rPr>
              <a:t>PoS</a:t>
            </a:r>
            <a:endParaRPr lang="ko-KR" altLang="en-US" sz="1400" dirty="0">
              <a:solidFill>
                <a:schemeClr val="tx1"/>
              </a:solidFill>
              <a:latin typeface="Arial Unicode MS" pitchFamily="50" charset="-127"/>
              <a:ea typeface="Arial Unicode MS" pitchFamily="50" charset="-127"/>
              <a:cs typeface="Arial Unicode MS" pitchFamily="50" charset="-127"/>
            </a:endParaRPr>
          </a:p>
        </p:txBody>
      </p:sp>
      <p:sp>
        <p:nvSpPr>
          <p:cNvPr id="23" name="직사각형 22"/>
          <p:cNvSpPr/>
          <p:nvPr/>
        </p:nvSpPr>
        <p:spPr>
          <a:xfrm>
            <a:off x="4486678" y="4060120"/>
            <a:ext cx="903370" cy="32403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latin typeface="Arial Unicode MS" pitchFamily="50" charset="-127"/>
                <a:ea typeface="Arial Unicode MS" pitchFamily="50" charset="-127"/>
                <a:cs typeface="Arial Unicode MS" pitchFamily="50" charset="-127"/>
              </a:rPr>
              <a:t>MIH </a:t>
            </a:r>
            <a:r>
              <a:rPr lang="en-US" altLang="ko-KR" sz="1400" dirty="0" err="1" smtClean="0">
                <a:solidFill>
                  <a:schemeClr val="tx1"/>
                </a:solidFill>
                <a:latin typeface="Arial Unicode MS" pitchFamily="50" charset="-127"/>
                <a:ea typeface="Arial Unicode MS" pitchFamily="50" charset="-127"/>
                <a:cs typeface="Arial Unicode MS" pitchFamily="50" charset="-127"/>
              </a:rPr>
              <a:t>PoS</a:t>
            </a:r>
            <a:endParaRPr lang="ko-KR" altLang="en-US" sz="1400" dirty="0">
              <a:solidFill>
                <a:schemeClr val="tx1"/>
              </a:solidFill>
              <a:latin typeface="Arial Unicode MS" pitchFamily="50" charset="-127"/>
              <a:ea typeface="Arial Unicode MS" pitchFamily="50" charset="-127"/>
              <a:cs typeface="Arial Unicode MS" pitchFamily="50" charset="-127"/>
            </a:endParaRPr>
          </a:p>
        </p:txBody>
      </p:sp>
      <p:pic>
        <p:nvPicPr>
          <p:cNvPr id="2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0091" y="4656465"/>
            <a:ext cx="4572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6288" y="4656466"/>
            <a:ext cx="4572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직사각형 25"/>
          <p:cNvSpPr/>
          <p:nvPr/>
        </p:nvSpPr>
        <p:spPr>
          <a:xfrm>
            <a:off x="2859258" y="5276062"/>
            <a:ext cx="658642" cy="307777"/>
          </a:xfrm>
          <a:prstGeom prst="rect">
            <a:avLst/>
          </a:prstGeom>
        </p:spPr>
        <p:txBody>
          <a:bodyPr wrap="none">
            <a:spAutoFit/>
          </a:bodyPr>
          <a:lstStyle/>
          <a:p>
            <a:pPr algn="ctr"/>
            <a:r>
              <a:rPr lang="en-US" altLang="ko-KR" sz="1400" dirty="0" err="1" smtClean="0"/>
              <a:t>PoA</a:t>
            </a:r>
            <a:r>
              <a:rPr lang="en-US" altLang="ko-KR" sz="1400" dirty="0" smtClean="0"/>
              <a:t> A</a:t>
            </a:r>
            <a:endParaRPr lang="ko-KR" altLang="en-US" sz="1400" dirty="0"/>
          </a:p>
        </p:txBody>
      </p:sp>
      <p:sp>
        <p:nvSpPr>
          <p:cNvPr id="27" name="직사각형 26"/>
          <p:cNvSpPr/>
          <p:nvPr/>
        </p:nvSpPr>
        <p:spPr>
          <a:xfrm>
            <a:off x="5304272" y="5272614"/>
            <a:ext cx="658898" cy="307777"/>
          </a:xfrm>
          <a:prstGeom prst="rect">
            <a:avLst/>
          </a:prstGeom>
        </p:spPr>
        <p:txBody>
          <a:bodyPr wrap="none">
            <a:spAutoFit/>
          </a:bodyPr>
          <a:lstStyle/>
          <a:p>
            <a:pPr algn="ctr"/>
            <a:r>
              <a:rPr lang="en-US" altLang="ko-KR" sz="1400" dirty="0" err="1" smtClean="0"/>
              <a:t>PoA</a:t>
            </a:r>
            <a:r>
              <a:rPr lang="en-US" altLang="ko-KR" sz="1400" dirty="0" smtClean="0"/>
              <a:t> B</a:t>
            </a:r>
            <a:endParaRPr lang="ko-KR" altLang="en-US" sz="1400" dirty="0"/>
          </a:p>
        </p:txBody>
      </p:sp>
      <p:cxnSp>
        <p:nvCxnSpPr>
          <p:cNvPr id="30" name="직선 화살표 연결선 29"/>
          <p:cNvCxnSpPr/>
          <p:nvPr/>
        </p:nvCxnSpPr>
        <p:spPr>
          <a:xfrm flipV="1">
            <a:off x="2907407" y="3862460"/>
            <a:ext cx="428291" cy="197660"/>
          </a:xfrm>
          <a:prstGeom prst="straightConnector1">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직선 화살표 연결선 30"/>
          <p:cNvCxnSpPr/>
          <p:nvPr/>
        </p:nvCxnSpPr>
        <p:spPr>
          <a:xfrm flipH="1" flipV="1">
            <a:off x="4065939" y="3820225"/>
            <a:ext cx="486899" cy="282130"/>
          </a:xfrm>
          <a:prstGeom prst="straightConnector1">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직선 화살표 연결선 34"/>
          <p:cNvCxnSpPr/>
          <p:nvPr/>
        </p:nvCxnSpPr>
        <p:spPr>
          <a:xfrm flipH="1" flipV="1">
            <a:off x="2763099" y="4370346"/>
            <a:ext cx="16855" cy="1540737"/>
          </a:xfrm>
          <a:prstGeom prst="straightConnector1">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flipH="1" flipV="1">
            <a:off x="4778334" y="4397977"/>
            <a:ext cx="16855" cy="1540737"/>
          </a:xfrm>
          <a:prstGeom prst="straightConnector1">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flipH="1">
            <a:off x="3015955" y="6021288"/>
            <a:ext cx="1413675" cy="1"/>
          </a:xfrm>
          <a:prstGeom prst="straightConnector1">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직선 화살표 연결선 42"/>
          <p:cNvCxnSpPr/>
          <p:nvPr/>
        </p:nvCxnSpPr>
        <p:spPr>
          <a:xfrm flipH="1">
            <a:off x="3089609" y="6282557"/>
            <a:ext cx="1413675" cy="1"/>
          </a:xfrm>
          <a:prstGeom prst="straightConnector1">
            <a:avLst/>
          </a:prstGeom>
          <a:ln w="38100">
            <a:solidFill>
              <a:srgbClr val="00B050"/>
            </a:solidFill>
            <a:prstDash val="solid"/>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직선 화살표 연결선 47"/>
          <p:cNvCxnSpPr/>
          <p:nvPr/>
        </p:nvCxnSpPr>
        <p:spPr>
          <a:xfrm flipH="1">
            <a:off x="6156176" y="4869160"/>
            <a:ext cx="1080119" cy="0"/>
          </a:xfrm>
          <a:prstGeom prst="straightConnector1">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직선 화살표 연결선 49"/>
          <p:cNvCxnSpPr/>
          <p:nvPr/>
        </p:nvCxnSpPr>
        <p:spPr>
          <a:xfrm flipH="1">
            <a:off x="6143477" y="5373216"/>
            <a:ext cx="1092818" cy="0"/>
          </a:xfrm>
          <a:prstGeom prst="straightConnector1">
            <a:avLst/>
          </a:prstGeom>
          <a:ln w="38100">
            <a:solidFill>
              <a:srgbClr val="00B050"/>
            </a:solidFill>
            <a:prstDash val="solid"/>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7380312" y="4656466"/>
            <a:ext cx="1728192" cy="923330"/>
          </a:xfrm>
          <a:prstGeom prst="rect">
            <a:avLst/>
          </a:prstGeom>
          <a:noFill/>
        </p:spPr>
        <p:txBody>
          <a:bodyPr wrap="square" rtlCol="0">
            <a:spAutoFit/>
          </a:bodyPr>
          <a:lstStyle/>
          <a:p>
            <a:r>
              <a:rPr lang="en-US" altLang="ko-KR" dirty="0" smtClean="0">
                <a:solidFill>
                  <a:srgbClr val="FF0000"/>
                </a:solidFill>
                <a:latin typeface="Arial Unicode MS" pitchFamily="50" charset="-127"/>
                <a:ea typeface="Arial Unicode MS" pitchFamily="50" charset="-127"/>
                <a:cs typeface="Arial Unicode MS" pitchFamily="50" charset="-127"/>
              </a:rPr>
              <a:t>Control Path</a:t>
            </a:r>
          </a:p>
          <a:p>
            <a:endParaRPr lang="en-US" altLang="ko-KR" dirty="0">
              <a:latin typeface="Arial Unicode MS" pitchFamily="50" charset="-127"/>
              <a:ea typeface="Arial Unicode MS" pitchFamily="50" charset="-127"/>
              <a:cs typeface="Arial Unicode MS" pitchFamily="50" charset="-127"/>
            </a:endParaRPr>
          </a:p>
          <a:p>
            <a:r>
              <a:rPr lang="en-US" altLang="ko-KR" dirty="0" smtClean="0">
                <a:solidFill>
                  <a:srgbClr val="00B050"/>
                </a:solidFill>
                <a:latin typeface="Arial Unicode MS" pitchFamily="50" charset="-127"/>
                <a:ea typeface="Arial Unicode MS" pitchFamily="50" charset="-127"/>
                <a:cs typeface="Arial Unicode MS" pitchFamily="50" charset="-127"/>
              </a:rPr>
              <a:t>Data Path</a:t>
            </a:r>
            <a:endParaRPr lang="ko-KR" altLang="en-US" dirty="0">
              <a:solidFill>
                <a:srgbClr val="00B050"/>
              </a:solidFill>
              <a:latin typeface="Arial Unicode MS" pitchFamily="50" charset="-127"/>
              <a:ea typeface="Arial Unicode MS" pitchFamily="50" charset="-127"/>
              <a:cs typeface="Arial Unicode MS" pitchFamily="50" charset="-127"/>
            </a:endParaRPr>
          </a:p>
        </p:txBody>
      </p:sp>
      <p:graphicFrame>
        <p:nvGraphicFramePr>
          <p:cNvPr id="7" name="표 6"/>
          <p:cNvGraphicFramePr>
            <a:graphicFrameLocks noGrp="1"/>
          </p:cNvGraphicFramePr>
          <p:nvPr>
            <p:extLst>
              <p:ext uri="{D42A27DB-BD31-4B8C-83A1-F6EECF244321}">
                <p14:modId xmlns:p14="http://schemas.microsoft.com/office/powerpoint/2010/main" val="2973239530"/>
              </p:ext>
            </p:extLst>
          </p:nvPr>
        </p:nvGraphicFramePr>
        <p:xfrm>
          <a:off x="527721" y="1124744"/>
          <a:ext cx="8088560" cy="1737360"/>
        </p:xfrm>
        <a:graphic>
          <a:graphicData uri="http://schemas.openxmlformats.org/drawingml/2006/table">
            <a:tbl>
              <a:tblPr firstRow="1" bandRow="1">
                <a:tableStyleId>{5C22544A-7EE6-4342-B048-85BDC9FD1C3A}</a:tableStyleId>
              </a:tblPr>
              <a:tblGrid>
                <a:gridCol w="1803768"/>
                <a:gridCol w="3896695"/>
                <a:gridCol w="2388097"/>
              </a:tblGrid>
              <a:tr h="370840">
                <a:tc>
                  <a:txBody>
                    <a:bodyPr/>
                    <a:lstStyle/>
                    <a:p>
                      <a:pPr algn="ctr" latinLnBrk="1"/>
                      <a:r>
                        <a:rPr lang="en-US" altLang="ko-KR" sz="1600" dirty="0" smtClean="0"/>
                        <a:t>MIH entity</a:t>
                      </a:r>
                      <a:endParaRPr lang="ko-KR" altLang="en-US" sz="1600" dirty="0"/>
                    </a:p>
                  </a:txBody>
                  <a:tcPr/>
                </a:tc>
                <a:tc>
                  <a:txBody>
                    <a:bodyPr/>
                    <a:lstStyle/>
                    <a:p>
                      <a:pPr algn="ctr" latinLnBrk="1"/>
                      <a:r>
                        <a:rPr lang="en-US" altLang="ko-KR" sz="1600" dirty="0" smtClean="0"/>
                        <a:t>Functions</a:t>
                      </a:r>
                      <a:endParaRPr lang="ko-KR" altLang="en-US" sz="1600" dirty="0"/>
                    </a:p>
                  </a:txBody>
                  <a:tcPr/>
                </a:tc>
                <a:tc>
                  <a:txBody>
                    <a:bodyPr/>
                    <a:lstStyle/>
                    <a:p>
                      <a:pPr algn="ctr" latinLnBrk="1"/>
                      <a:r>
                        <a:rPr lang="en-US" altLang="ko-KR" sz="1600" dirty="0" smtClean="0"/>
                        <a:t>Corresponding entities </a:t>
                      </a:r>
                    </a:p>
                    <a:p>
                      <a:pPr algn="ctr" latinLnBrk="1"/>
                      <a:r>
                        <a:rPr lang="en-US" altLang="ko-KR" sz="1600" dirty="0" smtClean="0"/>
                        <a:t>in 3GPP </a:t>
                      </a:r>
                      <a:r>
                        <a:rPr lang="en-US" altLang="ko-KR" sz="1600" dirty="0" err="1" smtClean="0"/>
                        <a:t>ProSe</a:t>
                      </a:r>
                      <a:endParaRPr lang="ko-KR" altLang="en-US" sz="1600" dirty="0"/>
                    </a:p>
                  </a:txBody>
                  <a:tcPr/>
                </a:tc>
              </a:tr>
              <a:tr h="370840">
                <a:tc>
                  <a:txBody>
                    <a:bodyPr/>
                    <a:lstStyle/>
                    <a:p>
                      <a:pPr algn="ctr" latinLnBrk="1"/>
                      <a:r>
                        <a:rPr lang="en-US" altLang="ko-KR" sz="1600" dirty="0" smtClean="0">
                          <a:cs typeface="ＭＳ Ｐゴシック" charset="0"/>
                        </a:rPr>
                        <a:t>MIH Information Server</a:t>
                      </a:r>
                      <a:endParaRPr lang="ko-KR" altLang="en-US" sz="1600" dirty="0"/>
                    </a:p>
                  </a:txBody>
                  <a:tcP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cs typeface="ＭＳ Ｐゴシック" charset="0"/>
                        </a:rPr>
                        <a:t>stores MN’s current location and provide configuration information of MN’s peer</a:t>
                      </a:r>
                    </a:p>
                  </a:txBody>
                  <a:tcPr/>
                </a:tc>
                <a:tc>
                  <a:txBody>
                    <a:bodyPr/>
                    <a:lstStyle/>
                    <a:p>
                      <a:pPr algn="ctr" latinLnBrk="1"/>
                      <a:r>
                        <a:rPr lang="en-US" altLang="ko-KR" sz="1600" dirty="0" err="1" smtClean="0"/>
                        <a:t>ProSe</a:t>
                      </a:r>
                      <a:r>
                        <a:rPr lang="en-US" altLang="ko-KR" sz="1600" dirty="0" smtClean="0"/>
                        <a:t> Server + GMLC</a:t>
                      </a:r>
                      <a:endParaRPr lang="ko-KR" altLang="en-US" sz="1600" dirty="0"/>
                    </a:p>
                  </a:txBody>
                  <a:tcPr/>
                </a:tc>
              </a:tr>
              <a:tr h="370840">
                <a:tc>
                  <a:txBody>
                    <a:bodyPr/>
                    <a:lstStyle/>
                    <a:p>
                      <a:pPr algn="ctr" latinLnBrk="1"/>
                      <a:r>
                        <a:rPr lang="en-US" altLang="ko-KR" sz="1600" dirty="0" smtClean="0">
                          <a:cs typeface="ＭＳ Ｐゴシック" charset="0"/>
                        </a:rPr>
                        <a:t>MIH </a:t>
                      </a:r>
                      <a:r>
                        <a:rPr lang="en-US" altLang="ko-KR" sz="1600" dirty="0" err="1" smtClean="0">
                          <a:cs typeface="ＭＳ Ｐゴシック" charset="0"/>
                        </a:rPr>
                        <a:t>PoS</a:t>
                      </a:r>
                      <a:r>
                        <a:rPr lang="en-US" altLang="ko-KR" sz="1600" dirty="0" smtClean="0">
                          <a:cs typeface="ＭＳ Ｐゴシック" charset="0"/>
                        </a:rPr>
                        <a:t> (Point of Service)</a:t>
                      </a:r>
                      <a:endParaRPr lang="ko-KR" altLang="en-US" sz="1600" dirty="0"/>
                    </a:p>
                  </a:txBody>
                  <a:tcP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cs typeface="ＭＳ Ｐゴシック" charset="0"/>
                        </a:rPr>
                        <a:t>functions as a controller of MNs for NADC</a:t>
                      </a:r>
                    </a:p>
                    <a:p>
                      <a:pPr algn="ctr" latinLnBrk="1"/>
                      <a:endParaRPr lang="ko-KR" altLang="en-US" sz="1600" dirty="0"/>
                    </a:p>
                  </a:txBody>
                  <a:tcPr/>
                </a:tc>
                <a:tc>
                  <a:txBody>
                    <a:bodyPr/>
                    <a:lstStyle/>
                    <a:p>
                      <a:pPr algn="ctr" latinLnBrk="1"/>
                      <a:r>
                        <a:rPr lang="en-US" altLang="ko-KR" sz="1600" dirty="0" smtClean="0"/>
                        <a:t>MME</a:t>
                      </a:r>
                      <a:endParaRPr lang="ko-KR" altLang="en-US" sz="1600" dirty="0"/>
                    </a:p>
                  </a:txBody>
                  <a:tcPr/>
                </a:tc>
              </a:tr>
            </a:tbl>
          </a:graphicData>
        </a:graphic>
      </p:graphicFrame>
      <p:sp>
        <p:nvSpPr>
          <p:cNvPr id="28" name="직사각형 27"/>
          <p:cNvSpPr/>
          <p:nvPr/>
        </p:nvSpPr>
        <p:spPr>
          <a:xfrm>
            <a:off x="1440160" y="4320823"/>
            <a:ext cx="4572000" cy="646331"/>
          </a:xfrm>
          <a:prstGeom prst="rect">
            <a:avLst/>
          </a:prstGeom>
        </p:spPr>
        <p:txBody>
          <a:bodyPr>
            <a:spAutoFit/>
          </a:bodyPr>
          <a:lstStyle/>
          <a:p>
            <a:pPr algn="ctr"/>
            <a:r>
              <a:rPr lang="en-US" altLang="ko-KR" dirty="0" smtClean="0"/>
              <a:t>WLAN/ WPAN/</a:t>
            </a:r>
            <a:r>
              <a:rPr lang="en-US" altLang="ko-KR" dirty="0" err="1" smtClean="0"/>
              <a:t>WiMAX</a:t>
            </a:r>
            <a:r>
              <a:rPr lang="en-US" altLang="ko-KR" dirty="0"/>
              <a:t>/</a:t>
            </a:r>
          </a:p>
          <a:p>
            <a:pPr algn="ctr"/>
            <a:r>
              <a:rPr lang="en-US" altLang="ko-KR" dirty="0"/>
              <a:t>Cellular Network</a:t>
            </a:r>
            <a:endParaRPr lang="ko-KR" altLang="en-US" dirty="0"/>
          </a:p>
        </p:txBody>
      </p:sp>
      <p:sp>
        <p:nvSpPr>
          <p:cNvPr id="3" name="바닥글 개체 틀 2"/>
          <p:cNvSpPr>
            <a:spLocks noGrp="1"/>
          </p:cNvSpPr>
          <p:nvPr>
            <p:ph type="ftr" sz="quarter" idx="10"/>
          </p:nvPr>
        </p:nvSpPr>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163451568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280988" lvl="1" indent="-280988" latinLnBrk="1">
              <a:spcBef>
                <a:spcPct val="40000"/>
              </a:spcBef>
            </a:pPr>
            <a:r>
              <a:rPr lang="en-US" altLang="ko-KR" sz="3200" dirty="0"/>
              <a:t>MIH Service Use Cases and Scenarios </a:t>
            </a:r>
            <a:br>
              <a:rPr lang="en-US" altLang="ko-KR" sz="3200" dirty="0"/>
            </a:br>
            <a:r>
              <a:rPr lang="en-US" altLang="ko-KR" sz="3200" dirty="0"/>
              <a:t>for </a:t>
            </a:r>
            <a:r>
              <a:rPr lang="en-US" altLang="ko-KR" sz="3200" dirty="0" smtClean="0"/>
              <a:t>NADC</a:t>
            </a:r>
            <a:endParaRPr lang="en-US" altLang="ko-KR" sz="3200" kern="1200" dirty="0"/>
          </a:p>
        </p:txBody>
      </p:sp>
      <p:sp>
        <p:nvSpPr>
          <p:cNvPr id="3" name="내용 개체 틀 2"/>
          <p:cNvSpPr>
            <a:spLocks noGrp="1"/>
          </p:cNvSpPr>
          <p:nvPr>
            <p:ph idx="1"/>
          </p:nvPr>
        </p:nvSpPr>
        <p:spPr>
          <a:xfrm>
            <a:off x="422275" y="1142999"/>
            <a:ext cx="8299450" cy="1284725"/>
          </a:xfrm>
        </p:spPr>
        <p:txBody>
          <a:bodyPr/>
          <a:lstStyle/>
          <a:p>
            <a:pPr marL="457200" lvl="1" indent="-457200" algn="just" latinLnBrk="1">
              <a:spcBef>
                <a:spcPct val="40000"/>
              </a:spcBef>
              <a:buClr>
                <a:schemeClr val="accent1"/>
              </a:buClr>
              <a:buFont typeface="+mj-lt"/>
              <a:buAutoNum type="arabicPeriod"/>
            </a:pPr>
            <a:r>
              <a:rPr lang="en-US" altLang="ko-KR" dirty="0" smtClean="0"/>
              <a:t>Peer </a:t>
            </a:r>
            <a:r>
              <a:rPr lang="en-GB" altLang="ko-KR" dirty="0" smtClean="0"/>
              <a:t>Discovery</a:t>
            </a:r>
          </a:p>
          <a:p>
            <a:pPr lvl="1" algn="just">
              <a:buClr>
                <a:srgbClr val="000000"/>
              </a:buClr>
              <a:buFont typeface="Times" pitchFamily="18" charset="0"/>
              <a:buChar char="­"/>
            </a:pPr>
            <a:r>
              <a:rPr lang="en-US" altLang="ko-KR" sz="2200" b="1" u="sng" dirty="0">
                <a:solidFill>
                  <a:srgbClr val="0070C0"/>
                </a:solidFill>
              </a:rPr>
              <a:t>The MIH information server </a:t>
            </a:r>
            <a:r>
              <a:rPr lang="en-US" altLang="ko-KR" sz="2200" dirty="0">
                <a:solidFill>
                  <a:srgbClr val="000000"/>
                </a:solidFill>
              </a:rPr>
              <a:t>provides information about MN’s peer.</a:t>
            </a:r>
          </a:p>
          <a:p>
            <a:pPr lvl="1" algn="just">
              <a:buClr>
                <a:srgbClr val="000000"/>
              </a:buClr>
              <a:buFont typeface="Times" pitchFamily="18" charset="0"/>
              <a:buChar char="­"/>
            </a:pPr>
            <a:r>
              <a:rPr lang="en-US" altLang="ko-KR" sz="2200" dirty="0">
                <a:solidFill>
                  <a:srgbClr val="000000"/>
                </a:solidFill>
              </a:rPr>
              <a:t>Scenario</a:t>
            </a:r>
          </a:p>
          <a:p>
            <a:pPr marL="457200" lvl="1" indent="-457200" algn="just" latinLnBrk="1">
              <a:spcBef>
                <a:spcPct val="40000"/>
              </a:spcBef>
              <a:buClr>
                <a:schemeClr val="accent1"/>
              </a:buClr>
              <a:buFont typeface="+mj-lt"/>
              <a:buAutoNum type="arabicPeriod"/>
            </a:pPr>
            <a:endParaRPr lang="en-GB" altLang="ko-KR"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15</a:t>
            </a:fld>
            <a:endParaRPr lang="en-US" altLang="ja-JP">
              <a:solidFill>
                <a:srgbClr val="000000"/>
              </a:solidFill>
            </a:endParaRPr>
          </a:p>
        </p:txBody>
      </p:sp>
      <p:pic>
        <p:nvPicPr>
          <p:cNvPr id="82" name="Picture 3" descr="C:\Users\user\AppData\Local\Microsoft\Windows\Temporary Internet Files\Content.IE5\GYG2MC0L\MC90043994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4303282"/>
            <a:ext cx="1179356" cy="1532893"/>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5" descr="C:\Users\user\AppData\Local\Microsoft\Windows\Temporary Internet Files\Content.IE5\7XODC43D\MC90044063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8803" y="4438549"/>
            <a:ext cx="1263557" cy="1438723"/>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3206" y="5139199"/>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3081" y="5094818"/>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6" name="직선 연결선 85"/>
          <p:cNvCxnSpPr/>
          <p:nvPr/>
        </p:nvCxnSpPr>
        <p:spPr>
          <a:xfrm flipH="1">
            <a:off x="2945700" y="3429360"/>
            <a:ext cx="1287695" cy="1796653"/>
          </a:xfrm>
          <a:prstGeom prst="line">
            <a:avLst/>
          </a:prstGeom>
          <a:ln w="57150">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1521043" y="4080784"/>
            <a:ext cx="602686"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a:t>
            </a:r>
            <a:endParaRPr lang="ko-KR" altLang="en-US" sz="1400" dirty="0">
              <a:latin typeface="Arial Unicode MS" pitchFamily="50" charset="-127"/>
              <a:ea typeface="Arial Unicode MS" pitchFamily="50" charset="-127"/>
              <a:cs typeface="Arial Unicode MS" pitchFamily="50" charset="-127"/>
            </a:endParaRPr>
          </a:p>
        </p:txBody>
      </p:sp>
      <p:sp>
        <p:nvSpPr>
          <p:cNvPr id="88" name="TextBox 87"/>
          <p:cNvSpPr txBox="1"/>
          <p:nvPr/>
        </p:nvSpPr>
        <p:spPr>
          <a:xfrm>
            <a:off x="7308304" y="4298634"/>
            <a:ext cx="797273"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a:t>
            </a:r>
            <a:endParaRPr lang="ko-KR" altLang="en-US" sz="1400" dirty="0">
              <a:latin typeface="Arial Unicode MS" pitchFamily="50" charset="-127"/>
              <a:ea typeface="Arial Unicode MS" pitchFamily="50" charset="-127"/>
              <a:cs typeface="Arial Unicode MS" pitchFamily="50" charset="-127"/>
            </a:endParaRPr>
          </a:p>
        </p:txBody>
      </p:sp>
      <p:sp>
        <p:nvSpPr>
          <p:cNvPr id="89" name="TextBox 88"/>
          <p:cNvSpPr txBox="1"/>
          <p:nvPr/>
        </p:nvSpPr>
        <p:spPr>
          <a:xfrm>
            <a:off x="2278634" y="5858108"/>
            <a:ext cx="1573285" cy="523220"/>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Bob’s MN </a:t>
            </a:r>
          </a:p>
          <a:p>
            <a:r>
              <a:rPr lang="en-US" altLang="ko-KR" sz="1400" dirty="0" smtClean="0">
                <a:latin typeface="Arial Unicode MS" pitchFamily="50" charset="-127"/>
                <a:ea typeface="Arial Unicode MS" pitchFamily="50" charset="-127"/>
                <a:cs typeface="Arial Unicode MS" pitchFamily="50" charset="-127"/>
              </a:rPr>
              <a:t>(Mobile Node)</a:t>
            </a:r>
            <a:endParaRPr lang="ko-KR" altLang="en-US" sz="1400" dirty="0">
              <a:latin typeface="Arial Unicode MS" pitchFamily="50" charset="-127"/>
              <a:ea typeface="Arial Unicode MS" pitchFamily="50" charset="-127"/>
              <a:cs typeface="Arial Unicode MS" pitchFamily="50" charset="-127"/>
            </a:endParaRPr>
          </a:p>
        </p:txBody>
      </p:sp>
      <p:sp>
        <p:nvSpPr>
          <p:cNvPr id="90" name="TextBox 89"/>
          <p:cNvSpPr txBox="1"/>
          <p:nvPr/>
        </p:nvSpPr>
        <p:spPr>
          <a:xfrm>
            <a:off x="5510660" y="5848427"/>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John’s MN</a:t>
            </a:r>
            <a:endParaRPr lang="ko-KR" altLang="en-US" sz="1400" dirty="0">
              <a:latin typeface="Arial Unicode MS" pitchFamily="50" charset="-127"/>
              <a:ea typeface="Arial Unicode MS" pitchFamily="50" charset="-127"/>
              <a:cs typeface="Arial Unicode MS" pitchFamily="50" charset="-127"/>
            </a:endParaRPr>
          </a:p>
        </p:txBody>
      </p:sp>
      <p:cxnSp>
        <p:nvCxnSpPr>
          <p:cNvPr id="91" name="직선 연결선 90"/>
          <p:cNvCxnSpPr/>
          <p:nvPr/>
        </p:nvCxnSpPr>
        <p:spPr>
          <a:xfrm flipV="1">
            <a:off x="2983871" y="5309671"/>
            <a:ext cx="2979210" cy="44381"/>
          </a:xfrm>
          <a:prstGeom prst="line">
            <a:avLst/>
          </a:prstGeom>
          <a:ln w="5715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2" name="구름 91"/>
          <p:cNvSpPr/>
          <p:nvPr/>
        </p:nvSpPr>
        <p:spPr>
          <a:xfrm>
            <a:off x="1385286" y="2473732"/>
            <a:ext cx="6133990" cy="1894178"/>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dirty="0">
              <a:solidFill>
                <a:schemeClr val="tx1">
                  <a:lumMod val="95000"/>
                  <a:lumOff val="5000"/>
                </a:schemeClr>
              </a:solidFill>
            </a:endParaRPr>
          </a:p>
        </p:txBody>
      </p:sp>
      <p:sp>
        <p:nvSpPr>
          <p:cNvPr id="93" name="TextBox 49"/>
          <p:cNvSpPr txBox="1"/>
          <p:nvPr/>
        </p:nvSpPr>
        <p:spPr>
          <a:xfrm>
            <a:off x="4989934" y="3056698"/>
            <a:ext cx="2963081" cy="461665"/>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(1) MIH Information Server determines proximity of Bob’s and John’s UEs</a:t>
            </a:r>
            <a:endParaRPr lang="ko-KR" altLang="en-US" sz="1200" dirty="0"/>
          </a:p>
        </p:txBody>
      </p:sp>
      <p:cxnSp>
        <p:nvCxnSpPr>
          <p:cNvPr id="94" name="직선 연결선 93"/>
          <p:cNvCxnSpPr/>
          <p:nvPr/>
        </p:nvCxnSpPr>
        <p:spPr>
          <a:xfrm>
            <a:off x="4753511" y="3429360"/>
            <a:ext cx="1209570" cy="1629767"/>
          </a:xfrm>
          <a:prstGeom prst="line">
            <a:avLst/>
          </a:prstGeom>
          <a:ln w="57150">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5" name="TextBox 65"/>
          <p:cNvSpPr txBox="1"/>
          <p:nvPr/>
        </p:nvSpPr>
        <p:spPr>
          <a:xfrm>
            <a:off x="3092549" y="5462510"/>
            <a:ext cx="2870532" cy="276999"/>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(3) Establishment of D2D communication</a:t>
            </a:r>
            <a:endParaRPr lang="ko-KR" altLang="en-US" sz="1200" dirty="0"/>
          </a:p>
        </p:txBody>
      </p:sp>
      <p:pic>
        <p:nvPicPr>
          <p:cNvPr id="96"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2502" y="3990559"/>
            <a:ext cx="4572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7" name="순서도: 자기 디스크 96"/>
          <p:cNvSpPr/>
          <p:nvPr/>
        </p:nvSpPr>
        <p:spPr>
          <a:xfrm>
            <a:off x="3779912" y="2989058"/>
            <a:ext cx="1256237" cy="924834"/>
          </a:xfrm>
          <a:prstGeom prst="flowChartMagneticDisk">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8" name="직사각형 97"/>
          <p:cNvSpPr/>
          <p:nvPr/>
        </p:nvSpPr>
        <p:spPr>
          <a:xfrm>
            <a:off x="3919425" y="3087173"/>
            <a:ext cx="1070509" cy="699194"/>
          </a:xfrm>
          <a:prstGeom prst="rect">
            <a:avLst/>
          </a:prstGeom>
        </p:spPr>
        <p:txBody>
          <a:bodyPr wrap="none">
            <a:spAutoFit/>
          </a:bodyPr>
          <a:lstStyle/>
          <a:p>
            <a:pPr algn="ctr"/>
            <a:r>
              <a:rPr lang="en-US" altLang="ko-KR" sz="1400" dirty="0" smtClean="0">
                <a:latin typeface="Arial Unicode MS" pitchFamily="50" charset="-127"/>
                <a:ea typeface="Arial Unicode MS" pitchFamily="50" charset="-127"/>
                <a:cs typeface="Arial Unicode MS" pitchFamily="50" charset="-127"/>
              </a:rPr>
              <a:t>MIH </a:t>
            </a:r>
          </a:p>
          <a:p>
            <a:pPr algn="ctr"/>
            <a:r>
              <a:rPr lang="en-US" altLang="ko-KR" sz="1400" dirty="0" smtClean="0">
                <a:latin typeface="Arial Unicode MS" pitchFamily="50" charset="-127"/>
                <a:ea typeface="Arial Unicode MS" pitchFamily="50" charset="-127"/>
                <a:cs typeface="Arial Unicode MS" pitchFamily="50" charset="-127"/>
              </a:rPr>
              <a:t>Information</a:t>
            </a:r>
          </a:p>
          <a:p>
            <a:pPr algn="ctr"/>
            <a:r>
              <a:rPr lang="en-US" altLang="ko-KR" sz="1400" dirty="0" smtClean="0">
                <a:latin typeface="Arial Unicode MS" pitchFamily="50" charset="-127"/>
                <a:ea typeface="Arial Unicode MS" pitchFamily="50" charset="-127"/>
                <a:cs typeface="Arial Unicode MS" pitchFamily="50" charset="-127"/>
              </a:rPr>
              <a:t>Server</a:t>
            </a:r>
            <a:endParaRPr lang="en-US" altLang="ko-KR" sz="1400" dirty="0">
              <a:latin typeface="Arial Unicode MS" pitchFamily="50" charset="-127"/>
              <a:ea typeface="Arial Unicode MS" pitchFamily="50" charset="-127"/>
              <a:cs typeface="Arial Unicode MS" pitchFamily="50" charset="-127"/>
            </a:endParaRPr>
          </a:p>
        </p:txBody>
      </p:sp>
      <p:sp>
        <p:nvSpPr>
          <p:cNvPr id="99" name="TextBox 65"/>
          <p:cNvSpPr txBox="1"/>
          <p:nvPr/>
        </p:nvSpPr>
        <p:spPr>
          <a:xfrm rot="18324847">
            <a:off x="2038471" y="3897657"/>
            <a:ext cx="2394849" cy="646331"/>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(2) Configuration information of D2D communication</a:t>
            </a:r>
          </a:p>
          <a:p>
            <a:pPr marL="176213" indent="-176213"/>
            <a:r>
              <a:rPr lang="en-US" altLang="ko-KR" sz="1200" dirty="0" smtClean="0"/>
              <a:t>    (E.g., Wi-Fi Direct or PAC)</a:t>
            </a:r>
            <a:endParaRPr lang="ko-KR" altLang="en-US" sz="1200" dirty="0"/>
          </a:p>
        </p:txBody>
      </p:sp>
      <p:sp>
        <p:nvSpPr>
          <p:cNvPr id="100" name="TextBox 65"/>
          <p:cNvSpPr txBox="1"/>
          <p:nvPr/>
        </p:nvSpPr>
        <p:spPr>
          <a:xfrm rot="3173283">
            <a:off x="4837244" y="4101228"/>
            <a:ext cx="2140634" cy="646331"/>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a:t>(2) Configuration information of D2D communication</a:t>
            </a:r>
          </a:p>
          <a:p>
            <a:pPr marL="176213" indent="-176213"/>
            <a:r>
              <a:rPr lang="en-US" altLang="ko-KR" sz="1200" dirty="0"/>
              <a:t>    (E.g., Wi-Fi Direct or PAC)</a:t>
            </a:r>
            <a:endParaRPr lang="ko-KR" altLang="en-US" sz="1200" dirty="0"/>
          </a:p>
        </p:txBody>
      </p:sp>
      <p:sp>
        <p:nvSpPr>
          <p:cNvPr id="101" name="TextBox 49"/>
          <p:cNvSpPr txBox="1"/>
          <p:nvPr/>
        </p:nvSpPr>
        <p:spPr>
          <a:xfrm>
            <a:off x="2195651" y="2696725"/>
            <a:ext cx="4752613" cy="338554"/>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600" dirty="0"/>
              <a:t>WLAN/ </a:t>
            </a:r>
            <a:r>
              <a:rPr lang="en-US" altLang="ko-KR" sz="1600" dirty="0" smtClean="0"/>
              <a:t>WPAN/</a:t>
            </a:r>
            <a:r>
              <a:rPr lang="en-US" altLang="ko-KR" sz="1600" dirty="0" err="1" smtClean="0"/>
              <a:t>WiMAX</a:t>
            </a:r>
            <a:r>
              <a:rPr lang="en-US" altLang="ko-KR" sz="1600" dirty="0" smtClean="0"/>
              <a:t>/Cellular </a:t>
            </a:r>
            <a:r>
              <a:rPr lang="en-US" altLang="ko-KR" sz="1600" dirty="0"/>
              <a:t>Network</a:t>
            </a:r>
            <a:endParaRPr lang="ko-KR" altLang="en-US" sz="1600" dirty="0"/>
          </a:p>
        </p:txBody>
      </p:sp>
      <p:sp>
        <p:nvSpPr>
          <p:cNvPr id="5" name="바닥글 개체 틀 4"/>
          <p:cNvSpPr>
            <a:spLocks noGrp="1"/>
          </p:cNvSpPr>
          <p:nvPr>
            <p:ph type="ftr" sz="quarter" idx="10"/>
          </p:nvPr>
        </p:nvSpPr>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17225308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280988" lvl="1" indent="-280988" latinLnBrk="1">
              <a:spcBef>
                <a:spcPct val="40000"/>
              </a:spcBef>
            </a:pPr>
            <a:r>
              <a:rPr lang="en-US" altLang="ko-KR" sz="3200" dirty="0"/>
              <a:t>MIH Service Use Cases and Scenarios </a:t>
            </a:r>
            <a:br>
              <a:rPr lang="en-US" altLang="ko-KR" sz="3200" dirty="0"/>
            </a:br>
            <a:r>
              <a:rPr lang="en-US" altLang="ko-KR" sz="3200" dirty="0"/>
              <a:t>for </a:t>
            </a:r>
            <a:r>
              <a:rPr lang="en-US" altLang="ko-KR" sz="3200" dirty="0" smtClean="0"/>
              <a:t>NADC (Cont’d)</a:t>
            </a:r>
            <a:endParaRPr lang="en-US" altLang="ko-KR" sz="3200" kern="1200" dirty="0"/>
          </a:p>
        </p:txBody>
      </p:sp>
      <p:sp>
        <p:nvSpPr>
          <p:cNvPr id="3" name="내용 개체 틀 2"/>
          <p:cNvSpPr>
            <a:spLocks noGrp="1"/>
          </p:cNvSpPr>
          <p:nvPr>
            <p:ph idx="1"/>
          </p:nvPr>
        </p:nvSpPr>
        <p:spPr>
          <a:xfrm>
            <a:off x="422275" y="1143000"/>
            <a:ext cx="8299450" cy="773832"/>
          </a:xfrm>
        </p:spPr>
        <p:txBody>
          <a:bodyPr/>
          <a:lstStyle/>
          <a:p>
            <a:pPr marL="457200" lvl="1" indent="-457200" algn="just" latinLnBrk="1">
              <a:spcBef>
                <a:spcPct val="40000"/>
              </a:spcBef>
              <a:buClr>
                <a:srgbClr val="618FFD"/>
              </a:buClr>
              <a:buFont typeface="+mj-lt"/>
              <a:buAutoNum type="arabicPeriod" startAt="2"/>
            </a:pPr>
            <a:r>
              <a:rPr lang="en-GB" altLang="ko-KR" dirty="0" smtClean="0"/>
              <a:t>Service Management and Continuity</a:t>
            </a:r>
          </a:p>
          <a:p>
            <a:pPr lvl="1" algn="just">
              <a:buClr>
                <a:srgbClr val="000000"/>
              </a:buClr>
              <a:buFont typeface="Times" pitchFamily="18" charset="0"/>
              <a:buChar char="­"/>
            </a:pPr>
            <a:r>
              <a:rPr lang="en-US" altLang="ko-KR" sz="2200" b="1" u="sng" dirty="0" smtClean="0">
                <a:solidFill>
                  <a:srgbClr val="0070C0"/>
                </a:solidFill>
              </a:rPr>
              <a:t>MIH Information Server</a:t>
            </a:r>
            <a:r>
              <a:rPr lang="en-US" altLang="ko-KR" sz="2200" b="1" dirty="0" smtClean="0">
                <a:solidFill>
                  <a:srgbClr val="0070C0"/>
                </a:solidFill>
              </a:rPr>
              <a:t> </a:t>
            </a:r>
            <a:r>
              <a:rPr lang="en-US" altLang="ko-KR" sz="2200" dirty="0" smtClean="0">
                <a:solidFill>
                  <a:srgbClr val="000000"/>
                </a:solidFill>
              </a:rPr>
              <a:t>provides service management and continuity.</a:t>
            </a:r>
          </a:p>
          <a:p>
            <a:pPr lvl="1" algn="just">
              <a:buClr>
                <a:srgbClr val="000000"/>
              </a:buClr>
              <a:buFont typeface="Times" pitchFamily="18" charset="0"/>
              <a:buChar char="­"/>
            </a:pPr>
            <a:r>
              <a:rPr lang="en-US" altLang="ko-KR" sz="2200" dirty="0">
                <a:solidFill>
                  <a:srgbClr val="000000"/>
                </a:solidFill>
              </a:rPr>
              <a:t>Scenario</a:t>
            </a:r>
          </a:p>
          <a:p>
            <a:pPr marL="471487" lvl="1" indent="0" algn="just">
              <a:buClr>
                <a:srgbClr val="000000"/>
              </a:buClr>
              <a:buNone/>
            </a:pPr>
            <a:endParaRPr lang="en-US" altLang="ko-KR" sz="2200" dirty="0">
              <a:solidFill>
                <a:srgbClr val="000000"/>
              </a:solidFill>
            </a:endParaRPr>
          </a:p>
          <a:p>
            <a:pPr marL="342900" lvl="1" indent="-342900" algn="just" latinLnBrk="1">
              <a:spcBef>
                <a:spcPct val="40000"/>
              </a:spcBef>
              <a:buClr>
                <a:schemeClr val="accent1"/>
              </a:buClr>
              <a:buFont typeface="Arial" pitchFamily="34" charset="0"/>
              <a:buChar char="•"/>
            </a:pPr>
            <a:endParaRPr lang="en-GB" altLang="ko-KR" dirty="0" smtClean="0"/>
          </a:p>
        </p:txBody>
      </p:sp>
      <p:sp>
        <p:nvSpPr>
          <p:cNvPr id="4" name="슬라이드 번호 개체 틀 3"/>
          <p:cNvSpPr>
            <a:spLocks noGrp="1"/>
          </p:cNvSpPr>
          <p:nvPr>
            <p:ph type="sldNum" sz="quarter" idx="11"/>
          </p:nvPr>
        </p:nvSpPr>
        <p:spPr>
          <a:xfrm>
            <a:off x="8460432" y="6504384"/>
            <a:ext cx="685800" cy="381000"/>
          </a:xfrm>
        </p:spPr>
        <p:txBody>
          <a:bodyPr/>
          <a:lstStyle/>
          <a:p>
            <a:fld id="{F29C0F80-CD8F-472D-AFB6-6F74E86F726D}" type="slidenum">
              <a:rPr lang="en-US" altLang="ja-JP" smtClean="0">
                <a:solidFill>
                  <a:srgbClr val="000000"/>
                </a:solidFill>
              </a:rPr>
              <a:pPr/>
              <a:t>16</a:t>
            </a:fld>
            <a:endParaRPr lang="en-US" altLang="ja-JP">
              <a:solidFill>
                <a:srgbClr val="000000"/>
              </a:solidFill>
            </a:endParaRPr>
          </a:p>
        </p:txBody>
      </p:sp>
      <p:grpSp>
        <p:nvGrpSpPr>
          <p:cNvPr id="40" name="그룹 39"/>
          <p:cNvGrpSpPr/>
          <p:nvPr/>
        </p:nvGrpSpPr>
        <p:grpSpPr>
          <a:xfrm>
            <a:off x="216307" y="2333404"/>
            <a:ext cx="8950712" cy="4407964"/>
            <a:chOff x="216307" y="2333404"/>
            <a:chExt cx="8950712" cy="4407964"/>
          </a:xfrm>
        </p:grpSpPr>
        <p:pic>
          <p:nvPicPr>
            <p:cNvPr id="29" name="Picture 3" descr="C:\Users\user\AppData\Local\Microsoft\Windows\Temporary Internet Files\Content.IE5\GYG2MC0L\MC90043994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44243" y="4872726"/>
              <a:ext cx="1179356" cy="1532893"/>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1318" y="5674839"/>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Box 30"/>
            <p:cNvSpPr txBox="1"/>
            <p:nvPr/>
          </p:nvSpPr>
          <p:spPr>
            <a:xfrm>
              <a:off x="2431235" y="4660829"/>
              <a:ext cx="602686"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a:t>
              </a:r>
              <a:endParaRPr lang="ko-KR" altLang="en-US" sz="1400" dirty="0">
                <a:latin typeface="Arial Unicode MS" pitchFamily="50" charset="-127"/>
                <a:ea typeface="Arial Unicode MS" pitchFamily="50" charset="-127"/>
                <a:cs typeface="Arial Unicode MS" pitchFamily="50" charset="-127"/>
              </a:endParaRPr>
            </a:p>
          </p:txBody>
        </p:sp>
        <p:pic>
          <p:nvPicPr>
            <p:cNvPr id="6" name="Picture 3" descr="C:\Users\user\AppData\Local\Microsoft\Windows\Temporary Internet Files\Content.IE5\GYG2MC0L\MC90043994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9315" y="4776846"/>
              <a:ext cx="1179356" cy="153289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C:\Users\user\AppData\Local\Microsoft\Windows\Temporary Internet Files\Content.IE5\7XODC43D\MC90044063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6071" y="4823930"/>
              <a:ext cx="1263557" cy="143872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6390" y="5623364"/>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6071" y="5713894"/>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65"/>
            <p:cNvSpPr txBox="1"/>
            <p:nvPr/>
          </p:nvSpPr>
          <p:spPr>
            <a:xfrm>
              <a:off x="6626856" y="3527923"/>
              <a:ext cx="2540163" cy="461665"/>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(1) Data session is routed over the network infrastructure.</a:t>
              </a:r>
              <a:endParaRPr lang="ko-KR" altLang="en-US" sz="1200" dirty="0"/>
            </a:p>
          </p:txBody>
        </p:sp>
        <p:cxnSp>
          <p:nvCxnSpPr>
            <p:cNvPr id="11" name="직선 연결선 10"/>
            <p:cNvCxnSpPr/>
            <p:nvPr/>
          </p:nvCxnSpPr>
          <p:spPr>
            <a:xfrm flipH="1">
              <a:off x="3701619" y="3966009"/>
              <a:ext cx="543749" cy="1657355"/>
            </a:xfrm>
            <a:prstGeom prst="line">
              <a:avLst/>
            </a:prstGeom>
            <a:ln w="57150">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16307" y="4564949"/>
              <a:ext cx="602686"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a:t>
              </a:r>
              <a:endParaRPr lang="ko-KR" altLang="en-US" sz="1400" dirty="0">
                <a:latin typeface="Arial Unicode MS" pitchFamily="50" charset="-127"/>
                <a:ea typeface="Arial Unicode MS" pitchFamily="50" charset="-127"/>
                <a:cs typeface="Arial Unicode MS" pitchFamily="50" charset="-127"/>
              </a:endParaRPr>
            </a:p>
          </p:txBody>
        </p:sp>
        <p:sp>
          <p:nvSpPr>
            <p:cNvPr id="13" name="TextBox 12"/>
            <p:cNvSpPr txBox="1"/>
            <p:nvPr/>
          </p:nvSpPr>
          <p:spPr>
            <a:xfrm>
              <a:off x="4833650" y="6332592"/>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John’s UE</a:t>
              </a:r>
              <a:endParaRPr lang="ko-KR" altLang="en-US" sz="1400" dirty="0">
                <a:latin typeface="Arial Unicode MS" pitchFamily="50" charset="-127"/>
                <a:ea typeface="Arial Unicode MS" pitchFamily="50" charset="-127"/>
                <a:cs typeface="Arial Unicode MS" pitchFamily="50" charset="-127"/>
              </a:endParaRPr>
            </a:p>
          </p:txBody>
        </p:sp>
        <p:cxnSp>
          <p:nvCxnSpPr>
            <p:cNvPr id="14" name="직선 연결선 13"/>
            <p:cNvCxnSpPr/>
            <p:nvPr/>
          </p:nvCxnSpPr>
          <p:spPr>
            <a:xfrm flipV="1">
              <a:off x="3851920" y="6093296"/>
              <a:ext cx="1368152" cy="26245"/>
            </a:xfrm>
            <a:prstGeom prst="line">
              <a:avLst/>
            </a:prstGeom>
            <a:ln w="5715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구름 14"/>
            <p:cNvSpPr/>
            <p:nvPr/>
          </p:nvSpPr>
          <p:spPr>
            <a:xfrm>
              <a:off x="2096528" y="2333404"/>
              <a:ext cx="4988966" cy="1656184"/>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dirty="0">
                <a:solidFill>
                  <a:schemeClr val="tx1">
                    <a:lumMod val="95000"/>
                    <a:lumOff val="5000"/>
                  </a:schemeClr>
                </a:solidFill>
              </a:endParaRPr>
            </a:p>
          </p:txBody>
        </p:sp>
        <p:sp>
          <p:nvSpPr>
            <p:cNvPr id="16" name="TextBox 49"/>
            <p:cNvSpPr txBox="1"/>
            <p:nvPr/>
          </p:nvSpPr>
          <p:spPr>
            <a:xfrm>
              <a:off x="2332881" y="2639732"/>
              <a:ext cx="4752613" cy="338554"/>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600" dirty="0"/>
                <a:t>WLAN/ </a:t>
              </a:r>
              <a:r>
                <a:rPr lang="en-US" altLang="ko-KR" sz="1600" dirty="0" smtClean="0"/>
                <a:t>WPAN/</a:t>
              </a:r>
              <a:r>
                <a:rPr lang="en-US" altLang="ko-KR" sz="1600" dirty="0" err="1" smtClean="0"/>
                <a:t>WiMAX</a:t>
              </a:r>
              <a:r>
                <a:rPr lang="en-US" altLang="ko-KR" sz="1600" dirty="0" smtClean="0"/>
                <a:t>/Cellular </a:t>
              </a:r>
              <a:r>
                <a:rPr lang="en-US" altLang="ko-KR" sz="1600" dirty="0"/>
                <a:t>Network</a:t>
              </a:r>
              <a:endParaRPr lang="ko-KR" altLang="en-US" sz="1600" dirty="0"/>
            </a:p>
          </p:txBody>
        </p:sp>
        <p:cxnSp>
          <p:nvCxnSpPr>
            <p:cNvPr id="19" name="직선 연결선 18"/>
            <p:cNvCxnSpPr/>
            <p:nvPr/>
          </p:nvCxnSpPr>
          <p:spPr>
            <a:xfrm>
              <a:off x="4644008" y="3966009"/>
              <a:ext cx="576064" cy="1595220"/>
            </a:xfrm>
            <a:prstGeom prst="line">
              <a:avLst/>
            </a:prstGeom>
            <a:ln w="57150">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TextBox 65"/>
            <p:cNvSpPr txBox="1"/>
            <p:nvPr/>
          </p:nvSpPr>
          <p:spPr>
            <a:xfrm>
              <a:off x="3203620" y="4661799"/>
              <a:ext cx="2644338" cy="646331"/>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(3</a:t>
              </a:r>
              <a:r>
                <a:rPr lang="en-US" altLang="ko-KR" sz="1200" dirty="0"/>
                <a:t>) Configuration information</a:t>
              </a:r>
            </a:p>
            <a:p>
              <a:pPr marL="176213" indent="-176213"/>
              <a:r>
                <a:rPr lang="en-US" altLang="ko-KR" sz="1200" dirty="0"/>
                <a:t>    (E.g., configuration information for Wi-Fi Direct or PAC)</a:t>
              </a:r>
              <a:endParaRPr lang="ko-KR" altLang="en-US" sz="1200" dirty="0"/>
            </a:p>
          </p:txBody>
        </p:sp>
        <p:pic>
          <p:nvPicPr>
            <p:cNvPr id="22" name="Picture 5" descr="C:\Users\user\AppData\Local\Microsoft\Windows\Temporary Internet Files\Content.IE5\7XODC43D\MC90044063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96336" y="4776846"/>
              <a:ext cx="1263557" cy="143872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6035" y="5659031"/>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TextBox 23"/>
            <p:cNvSpPr txBox="1"/>
            <p:nvPr/>
          </p:nvSpPr>
          <p:spPr>
            <a:xfrm>
              <a:off x="7294216" y="6342725"/>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John’s UE</a:t>
              </a:r>
              <a:endParaRPr lang="ko-KR" altLang="en-US" sz="1400" dirty="0">
                <a:latin typeface="Arial Unicode MS" pitchFamily="50" charset="-127"/>
                <a:ea typeface="Arial Unicode MS" pitchFamily="50" charset="-127"/>
                <a:cs typeface="Arial Unicode MS" pitchFamily="50" charset="-127"/>
              </a:endParaRPr>
            </a:p>
          </p:txBody>
        </p:sp>
        <p:sp>
          <p:nvSpPr>
            <p:cNvPr id="25" name="TextBox 24"/>
            <p:cNvSpPr txBox="1"/>
            <p:nvPr/>
          </p:nvSpPr>
          <p:spPr>
            <a:xfrm>
              <a:off x="8209777" y="4580625"/>
              <a:ext cx="797273"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a:t>
              </a:r>
              <a:endParaRPr lang="ko-KR" altLang="en-US" sz="1400" dirty="0">
                <a:latin typeface="Arial Unicode MS" pitchFamily="50" charset="-127"/>
                <a:ea typeface="Arial Unicode MS" pitchFamily="50" charset="-127"/>
                <a:cs typeface="Arial Unicode MS" pitchFamily="50" charset="-127"/>
              </a:endParaRPr>
            </a:p>
          </p:txBody>
        </p:sp>
        <p:sp>
          <p:nvSpPr>
            <p:cNvPr id="26" name="TextBox 25"/>
            <p:cNvSpPr txBox="1"/>
            <p:nvPr/>
          </p:nvSpPr>
          <p:spPr>
            <a:xfrm>
              <a:off x="6150991" y="4657962"/>
              <a:ext cx="797273"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a:t>
              </a:r>
              <a:endParaRPr lang="ko-KR" altLang="en-US" sz="1400" dirty="0">
                <a:latin typeface="Arial Unicode MS" pitchFamily="50" charset="-127"/>
                <a:ea typeface="Arial Unicode MS" pitchFamily="50" charset="-127"/>
                <a:cs typeface="Arial Unicode MS" pitchFamily="50" charset="-127"/>
              </a:endParaRPr>
            </a:p>
          </p:txBody>
        </p:sp>
        <p:sp>
          <p:nvSpPr>
            <p:cNvPr id="28" name="TextBox 27"/>
            <p:cNvSpPr txBox="1"/>
            <p:nvPr/>
          </p:nvSpPr>
          <p:spPr>
            <a:xfrm>
              <a:off x="1093481" y="6342273"/>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Bob’s UE</a:t>
              </a:r>
              <a:endParaRPr lang="ko-KR" altLang="en-US" sz="1400" dirty="0">
                <a:latin typeface="Arial Unicode MS" pitchFamily="50" charset="-127"/>
                <a:ea typeface="Arial Unicode MS" pitchFamily="50" charset="-127"/>
                <a:cs typeface="Arial Unicode MS" pitchFamily="50" charset="-127"/>
              </a:endParaRPr>
            </a:p>
          </p:txBody>
        </p:sp>
        <p:sp>
          <p:nvSpPr>
            <p:cNvPr id="34" name="자유형 33"/>
            <p:cNvSpPr/>
            <p:nvPr/>
          </p:nvSpPr>
          <p:spPr>
            <a:xfrm>
              <a:off x="1447800" y="2978286"/>
              <a:ext cx="5998235" cy="2594398"/>
            </a:xfrm>
            <a:custGeom>
              <a:avLst/>
              <a:gdLst>
                <a:gd name="connsiteX0" fmla="*/ 0 w 6153150"/>
                <a:gd name="connsiteY0" fmla="*/ 2237323 h 2237323"/>
                <a:gd name="connsiteX1" fmla="*/ 1019175 w 6153150"/>
                <a:gd name="connsiteY1" fmla="*/ 741898 h 2237323"/>
                <a:gd name="connsiteX2" fmla="*/ 2838450 w 6153150"/>
                <a:gd name="connsiteY2" fmla="*/ 8473 h 2237323"/>
                <a:gd name="connsiteX3" fmla="*/ 4533900 w 6153150"/>
                <a:gd name="connsiteY3" fmla="*/ 379948 h 2237323"/>
                <a:gd name="connsiteX4" fmla="*/ 5638800 w 6153150"/>
                <a:gd name="connsiteY4" fmla="*/ 941923 h 2237323"/>
                <a:gd name="connsiteX5" fmla="*/ 6153150 w 6153150"/>
                <a:gd name="connsiteY5" fmla="*/ 2218273 h 2237323"/>
                <a:gd name="connsiteX6" fmla="*/ 6153150 w 6153150"/>
                <a:gd name="connsiteY6" fmla="*/ 2218273 h 2237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3150" h="2237323">
                  <a:moveTo>
                    <a:pt x="0" y="2237323"/>
                  </a:moveTo>
                  <a:cubicBezTo>
                    <a:pt x="273050" y="1675348"/>
                    <a:pt x="546100" y="1113373"/>
                    <a:pt x="1019175" y="741898"/>
                  </a:cubicBezTo>
                  <a:cubicBezTo>
                    <a:pt x="1492250" y="370423"/>
                    <a:pt x="2252663" y="68798"/>
                    <a:pt x="2838450" y="8473"/>
                  </a:cubicBezTo>
                  <a:cubicBezTo>
                    <a:pt x="3424237" y="-51852"/>
                    <a:pt x="4067175" y="224373"/>
                    <a:pt x="4533900" y="379948"/>
                  </a:cubicBezTo>
                  <a:cubicBezTo>
                    <a:pt x="5000625" y="535523"/>
                    <a:pt x="5368925" y="635536"/>
                    <a:pt x="5638800" y="941923"/>
                  </a:cubicBezTo>
                  <a:cubicBezTo>
                    <a:pt x="5908675" y="1248310"/>
                    <a:pt x="6153150" y="2218273"/>
                    <a:pt x="6153150" y="2218273"/>
                  </a:cubicBezTo>
                  <a:lnTo>
                    <a:pt x="6153150" y="2218273"/>
                  </a:lnTo>
                </a:path>
              </a:pathLst>
            </a:custGeom>
            <a:ln w="5715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35" name="TextBox 34"/>
            <p:cNvSpPr txBox="1"/>
            <p:nvPr/>
          </p:nvSpPr>
          <p:spPr>
            <a:xfrm>
              <a:off x="2956887" y="6433591"/>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Bob’s UE</a:t>
              </a:r>
              <a:endParaRPr lang="ko-KR" altLang="en-US" sz="1400" dirty="0">
                <a:latin typeface="Arial Unicode MS" pitchFamily="50" charset="-127"/>
                <a:ea typeface="Arial Unicode MS" pitchFamily="50" charset="-127"/>
                <a:cs typeface="Arial Unicode MS" pitchFamily="50" charset="-127"/>
              </a:endParaRPr>
            </a:p>
          </p:txBody>
        </p:sp>
        <p:sp>
          <p:nvSpPr>
            <p:cNvPr id="45" name="TextBox 65"/>
            <p:cNvSpPr txBox="1"/>
            <p:nvPr/>
          </p:nvSpPr>
          <p:spPr>
            <a:xfrm>
              <a:off x="3623599" y="5445224"/>
              <a:ext cx="1759166" cy="646331"/>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(4) Data session over D2D communication path.</a:t>
              </a:r>
              <a:endParaRPr lang="ko-KR" altLang="en-US" sz="1200" dirty="0"/>
            </a:p>
          </p:txBody>
        </p:sp>
        <p:sp>
          <p:nvSpPr>
            <p:cNvPr id="46" name="오른쪽 화살표 45"/>
            <p:cNvSpPr/>
            <p:nvPr/>
          </p:nvSpPr>
          <p:spPr>
            <a:xfrm>
              <a:off x="1763688" y="5543292"/>
              <a:ext cx="535237" cy="4494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7" name="오른쪽 화살표 46"/>
            <p:cNvSpPr/>
            <p:nvPr/>
          </p:nvSpPr>
          <p:spPr>
            <a:xfrm flipH="1">
              <a:off x="6613160" y="5464837"/>
              <a:ext cx="681056" cy="4494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8" name="직사각형 47"/>
            <p:cNvSpPr/>
            <p:nvPr/>
          </p:nvSpPr>
          <p:spPr>
            <a:xfrm>
              <a:off x="1457416" y="5217690"/>
              <a:ext cx="858325" cy="307777"/>
            </a:xfrm>
            <a:prstGeom prst="rect">
              <a:avLst/>
            </a:prstGeom>
          </p:spPr>
          <p:txBody>
            <a:bodyPr wrap="square">
              <a:spAutoFit/>
            </a:bodyPr>
            <a:lstStyle/>
            <a:p>
              <a:pPr marL="176213" indent="-176213"/>
              <a:r>
                <a:rPr lang="en-US" altLang="ko-KR" sz="1400" dirty="0" smtClean="0"/>
                <a:t>(2) Move</a:t>
              </a:r>
              <a:endParaRPr lang="ko-KR" altLang="en-US" sz="1400" dirty="0"/>
            </a:p>
          </p:txBody>
        </p:sp>
        <p:sp>
          <p:nvSpPr>
            <p:cNvPr id="49" name="직사각형 48"/>
            <p:cNvSpPr/>
            <p:nvPr/>
          </p:nvSpPr>
          <p:spPr>
            <a:xfrm>
              <a:off x="6519101" y="5188430"/>
              <a:ext cx="858325" cy="307777"/>
            </a:xfrm>
            <a:prstGeom prst="rect">
              <a:avLst/>
            </a:prstGeom>
          </p:spPr>
          <p:txBody>
            <a:bodyPr wrap="square">
              <a:spAutoFit/>
            </a:bodyPr>
            <a:lstStyle/>
            <a:p>
              <a:pPr marL="176213" indent="-176213"/>
              <a:r>
                <a:rPr lang="en-US" altLang="ko-KR" sz="1400" dirty="0" smtClean="0"/>
                <a:t>(2) Move</a:t>
              </a:r>
              <a:endParaRPr lang="ko-KR" altLang="en-US" sz="1400" dirty="0"/>
            </a:p>
          </p:txBody>
        </p:sp>
        <p:pic>
          <p:nvPicPr>
            <p:cNvPr id="3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5230" y="4004236"/>
              <a:ext cx="334042" cy="65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 name="순서도: 자기 디스크 49"/>
            <p:cNvSpPr/>
            <p:nvPr/>
          </p:nvSpPr>
          <p:spPr>
            <a:xfrm>
              <a:off x="3825492" y="3046859"/>
              <a:ext cx="1256237" cy="924834"/>
            </a:xfrm>
            <a:prstGeom prst="flowChartMagneticDisk">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1" name="직사각형 50"/>
            <p:cNvSpPr/>
            <p:nvPr/>
          </p:nvSpPr>
          <p:spPr>
            <a:xfrm>
              <a:off x="3965005" y="3144974"/>
              <a:ext cx="1070509" cy="699194"/>
            </a:xfrm>
            <a:prstGeom prst="rect">
              <a:avLst/>
            </a:prstGeom>
          </p:spPr>
          <p:txBody>
            <a:bodyPr wrap="none">
              <a:spAutoFit/>
            </a:bodyPr>
            <a:lstStyle/>
            <a:p>
              <a:pPr algn="ctr"/>
              <a:r>
                <a:rPr lang="en-US" altLang="ko-KR" sz="1400" dirty="0" smtClean="0">
                  <a:latin typeface="Arial Unicode MS" pitchFamily="50" charset="-127"/>
                  <a:ea typeface="Arial Unicode MS" pitchFamily="50" charset="-127"/>
                  <a:cs typeface="Arial Unicode MS" pitchFamily="50" charset="-127"/>
                </a:rPr>
                <a:t>MIH </a:t>
              </a:r>
            </a:p>
            <a:p>
              <a:pPr algn="ctr"/>
              <a:r>
                <a:rPr lang="en-US" altLang="ko-KR" sz="1400" dirty="0" smtClean="0">
                  <a:latin typeface="Arial Unicode MS" pitchFamily="50" charset="-127"/>
                  <a:ea typeface="Arial Unicode MS" pitchFamily="50" charset="-127"/>
                  <a:cs typeface="Arial Unicode MS" pitchFamily="50" charset="-127"/>
                </a:rPr>
                <a:t>Information</a:t>
              </a:r>
            </a:p>
            <a:p>
              <a:pPr algn="ctr"/>
              <a:r>
                <a:rPr lang="en-US" altLang="ko-KR" sz="1400" dirty="0" smtClean="0">
                  <a:latin typeface="Arial Unicode MS" pitchFamily="50" charset="-127"/>
                  <a:ea typeface="Arial Unicode MS" pitchFamily="50" charset="-127"/>
                  <a:cs typeface="Arial Unicode MS" pitchFamily="50" charset="-127"/>
                </a:rPr>
                <a:t>Server</a:t>
              </a:r>
              <a:endParaRPr lang="en-US" altLang="ko-KR" sz="1400" dirty="0">
                <a:latin typeface="Arial Unicode MS" pitchFamily="50" charset="-127"/>
                <a:ea typeface="Arial Unicode MS" pitchFamily="50" charset="-127"/>
                <a:cs typeface="Arial Unicode MS" pitchFamily="50" charset="-127"/>
              </a:endParaRPr>
            </a:p>
          </p:txBody>
        </p:sp>
      </p:grpSp>
      <p:sp>
        <p:nvSpPr>
          <p:cNvPr id="5" name="바닥글 개체 틀 4"/>
          <p:cNvSpPr>
            <a:spLocks noGrp="1"/>
          </p:cNvSpPr>
          <p:nvPr>
            <p:ph type="ftr" sz="quarter" idx="10"/>
          </p:nvPr>
        </p:nvSpPr>
        <p:spPr>
          <a:xfrm>
            <a:off x="381000" y="6599152"/>
            <a:ext cx="1981200" cy="286232"/>
          </a:xfrm>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391595224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280988" lvl="1" indent="-280988" latinLnBrk="1">
              <a:spcBef>
                <a:spcPct val="40000"/>
              </a:spcBef>
            </a:pPr>
            <a:r>
              <a:rPr lang="en-US" altLang="ko-KR" sz="3200" dirty="0"/>
              <a:t>MIH Service Use Cases and Scenarios </a:t>
            </a:r>
            <a:br>
              <a:rPr lang="en-US" altLang="ko-KR" sz="3200" dirty="0"/>
            </a:br>
            <a:r>
              <a:rPr lang="en-US" altLang="ko-KR" sz="3200" dirty="0"/>
              <a:t>for </a:t>
            </a:r>
            <a:r>
              <a:rPr lang="en-US" altLang="ko-KR" sz="3200" dirty="0" smtClean="0"/>
              <a:t>NADC </a:t>
            </a:r>
            <a:r>
              <a:rPr lang="en-US" altLang="ko-KR" sz="3200" dirty="0"/>
              <a:t>(Cont’d)</a:t>
            </a:r>
            <a:endParaRPr lang="en-US" altLang="ko-KR" sz="3200" kern="1200" dirty="0"/>
          </a:p>
        </p:txBody>
      </p:sp>
      <p:sp>
        <p:nvSpPr>
          <p:cNvPr id="3" name="내용 개체 틀 2"/>
          <p:cNvSpPr>
            <a:spLocks noGrp="1"/>
          </p:cNvSpPr>
          <p:nvPr>
            <p:ph idx="1"/>
          </p:nvPr>
        </p:nvSpPr>
        <p:spPr>
          <a:xfrm>
            <a:off x="422275" y="1143000"/>
            <a:ext cx="8299450" cy="485800"/>
          </a:xfrm>
        </p:spPr>
        <p:txBody>
          <a:bodyPr/>
          <a:lstStyle/>
          <a:p>
            <a:pPr marL="457200" lvl="1" indent="-457200" algn="just" latinLnBrk="1">
              <a:spcBef>
                <a:spcPct val="40000"/>
              </a:spcBef>
              <a:buClr>
                <a:schemeClr val="accent1"/>
              </a:buClr>
              <a:buFont typeface="+mj-lt"/>
              <a:buAutoNum type="arabicPeriod" startAt="3"/>
            </a:pPr>
            <a:r>
              <a:rPr lang="en-GB" altLang="ko-KR" dirty="0" smtClean="0"/>
              <a:t>Network </a:t>
            </a:r>
            <a:r>
              <a:rPr lang="en-GB" altLang="ko-KR" dirty="0"/>
              <a:t>Offloading via </a:t>
            </a:r>
            <a:r>
              <a:rPr lang="en-GB" altLang="ko-KR" dirty="0" smtClean="0"/>
              <a:t>D2D Communication</a:t>
            </a:r>
          </a:p>
          <a:p>
            <a:pPr lvl="1" algn="just">
              <a:buClr>
                <a:srgbClr val="000000"/>
              </a:buClr>
              <a:buFont typeface="Times" pitchFamily="18" charset="0"/>
              <a:buChar char="­"/>
            </a:pPr>
            <a:r>
              <a:rPr lang="en-US" altLang="ko-KR" sz="2200" b="1" u="sng" dirty="0" smtClean="0">
                <a:solidFill>
                  <a:srgbClr val="0070C0"/>
                </a:solidFill>
              </a:rPr>
              <a:t>MIH </a:t>
            </a:r>
            <a:r>
              <a:rPr lang="en-US" altLang="ko-KR" sz="2200" b="1" u="sng" dirty="0" err="1" smtClean="0">
                <a:solidFill>
                  <a:srgbClr val="0070C0"/>
                </a:solidFill>
              </a:rPr>
              <a:t>PoS</a:t>
            </a:r>
            <a:r>
              <a:rPr lang="en-US" altLang="ko-KR" sz="2200" b="1" u="sng" dirty="0" smtClean="0">
                <a:solidFill>
                  <a:srgbClr val="0070C0"/>
                </a:solidFill>
              </a:rPr>
              <a:t> and </a:t>
            </a:r>
            <a:r>
              <a:rPr lang="en-US" altLang="ko-KR" sz="2200" b="1" u="sng" dirty="0">
                <a:solidFill>
                  <a:srgbClr val="0070C0"/>
                </a:solidFill>
              </a:rPr>
              <a:t>MIH Information Server</a:t>
            </a:r>
            <a:r>
              <a:rPr lang="en-US" altLang="ko-KR" sz="2200" b="1" dirty="0">
                <a:solidFill>
                  <a:srgbClr val="0070C0"/>
                </a:solidFill>
              </a:rPr>
              <a:t> </a:t>
            </a:r>
            <a:r>
              <a:rPr lang="en-US" altLang="ko-KR" sz="2200" dirty="0" smtClean="0">
                <a:solidFill>
                  <a:srgbClr val="000000"/>
                </a:solidFill>
              </a:rPr>
              <a:t>provide </a:t>
            </a:r>
            <a:r>
              <a:rPr lang="en-GB" altLang="ko-KR" sz="2000" dirty="0"/>
              <a:t>Network Offloading via D2D </a:t>
            </a:r>
            <a:r>
              <a:rPr lang="en-GB" altLang="ko-KR" sz="2000" dirty="0" smtClean="0"/>
              <a:t>Communication</a:t>
            </a:r>
            <a:r>
              <a:rPr lang="en-US" altLang="ko-KR" sz="2200" dirty="0" smtClean="0">
                <a:solidFill>
                  <a:srgbClr val="000000"/>
                </a:solidFill>
              </a:rPr>
              <a:t>.</a:t>
            </a:r>
            <a:endParaRPr lang="en-US" altLang="ko-KR" sz="2200" dirty="0">
              <a:solidFill>
                <a:srgbClr val="000000"/>
              </a:solidFill>
            </a:endParaRPr>
          </a:p>
          <a:p>
            <a:pPr lvl="1" algn="just">
              <a:buClr>
                <a:srgbClr val="000000"/>
              </a:buClr>
              <a:buFont typeface="Times" pitchFamily="18" charset="0"/>
              <a:buChar char="­"/>
            </a:pPr>
            <a:r>
              <a:rPr lang="en-US" altLang="ko-KR" sz="2200" dirty="0">
                <a:solidFill>
                  <a:srgbClr val="000000"/>
                </a:solidFill>
              </a:rPr>
              <a:t>Scenario</a:t>
            </a:r>
          </a:p>
          <a:p>
            <a:pPr marL="457200" lvl="1" indent="-457200" algn="just" latinLnBrk="1">
              <a:spcBef>
                <a:spcPct val="40000"/>
              </a:spcBef>
              <a:buClr>
                <a:schemeClr val="accent1"/>
              </a:buClr>
              <a:buFont typeface="+mj-lt"/>
              <a:buAutoNum type="arabicPeriod" startAt="3"/>
            </a:pPr>
            <a:endParaRPr lang="en-GB" altLang="ko-KR"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17</a:t>
            </a:fld>
            <a:endParaRPr lang="en-US" altLang="ja-JP">
              <a:solidFill>
                <a:srgbClr val="000000"/>
              </a:solidFill>
            </a:endParaRPr>
          </a:p>
        </p:txBody>
      </p:sp>
      <p:grpSp>
        <p:nvGrpSpPr>
          <p:cNvPr id="52" name="그룹 51"/>
          <p:cNvGrpSpPr/>
          <p:nvPr/>
        </p:nvGrpSpPr>
        <p:grpSpPr>
          <a:xfrm>
            <a:off x="893583" y="2420888"/>
            <a:ext cx="8142913" cy="4143510"/>
            <a:chOff x="755576" y="1844825"/>
            <a:chExt cx="8142913" cy="4143510"/>
          </a:xfrm>
        </p:grpSpPr>
        <p:pic>
          <p:nvPicPr>
            <p:cNvPr id="9218" name="Picture 2" descr="C:\Users\user\AppData\Local\Microsoft\Windows\Temporary Internet Files\Content.IE5\EVQU9V7S\MC90037101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63171" y="2398306"/>
              <a:ext cx="791119" cy="84001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user\AppData\Local\Microsoft\Windows\Temporary Internet Files\Content.IE5\GYG2MC0L\MC90043994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584" y="4119693"/>
              <a:ext cx="1179356" cy="153289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5659" y="4966211"/>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755576" y="3907796"/>
              <a:ext cx="602686"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a:t>
              </a:r>
              <a:endParaRPr lang="ko-KR" altLang="en-US" sz="1400" dirty="0">
                <a:latin typeface="Arial Unicode MS" pitchFamily="50" charset="-127"/>
                <a:ea typeface="Arial Unicode MS" pitchFamily="50" charset="-127"/>
                <a:cs typeface="Arial Unicode MS" pitchFamily="50" charset="-127"/>
              </a:endParaRPr>
            </a:p>
          </p:txBody>
        </p:sp>
        <p:pic>
          <p:nvPicPr>
            <p:cNvPr id="10" name="Picture 5" descr="C:\Users\user\AppData\Local\Microsoft\Windows\Temporary Internet Files\Content.IE5\7XODC43D\MC90044063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36296" y="4070897"/>
              <a:ext cx="1263557" cy="143872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4941168"/>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65"/>
            <p:cNvSpPr txBox="1"/>
            <p:nvPr/>
          </p:nvSpPr>
          <p:spPr>
            <a:xfrm>
              <a:off x="6175953" y="2688930"/>
              <a:ext cx="2540163" cy="461665"/>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(1) Data session is routed over the network infrastructure.</a:t>
              </a:r>
              <a:endParaRPr lang="ko-KR" altLang="en-US" sz="1200" dirty="0"/>
            </a:p>
          </p:txBody>
        </p:sp>
        <p:cxnSp>
          <p:nvCxnSpPr>
            <p:cNvPr id="14" name="직선 연결선 13"/>
            <p:cNvCxnSpPr/>
            <p:nvPr/>
          </p:nvCxnSpPr>
          <p:spPr>
            <a:xfrm flipH="1">
              <a:off x="2267746" y="4509120"/>
              <a:ext cx="1965140" cy="661060"/>
            </a:xfrm>
            <a:prstGeom prst="line">
              <a:avLst/>
            </a:prstGeom>
            <a:ln w="28575">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452320" y="5593454"/>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John’s UE</a:t>
              </a:r>
              <a:endParaRPr lang="ko-KR" altLang="en-US" sz="1400" dirty="0">
                <a:latin typeface="Arial Unicode MS" pitchFamily="50" charset="-127"/>
                <a:ea typeface="Arial Unicode MS" pitchFamily="50" charset="-127"/>
                <a:cs typeface="Arial Unicode MS" pitchFamily="50" charset="-127"/>
              </a:endParaRPr>
            </a:p>
          </p:txBody>
        </p:sp>
        <p:cxnSp>
          <p:nvCxnSpPr>
            <p:cNvPr id="17" name="직선 연결선 16"/>
            <p:cNvCxnSpPr/>
            <p:nvPr/>
          </p:nvCxnSpPr>
          <p:spPr>
            <a:xfrm flipV="1">
              <a:off x="2267744" y="5496497"/>
              <a:ext cx="4542974" cy="13123"/>
            </a:xfrm>
            <a:prstGeom prst="line">
              <a:avLst/>
            </a:prstGeom>
            <a:ln w="28575">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구름 17"/>
            <p:cNvSpPr/>
            <p:nvPr/>
          </p:nvSpPr>
          <p:spPr>
            <a:xfrm>
              <a:off x="2718971" y="1844825"/>
              <a:ext cx="3869253" cy="3041314"/>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dirty="0">
                <a:solidFill>
                  <a:schemeClr val="tx1">
                    <a:lumMod val="95000"/>
                    <a:lumOff val="5000"/>
                  </a:schemeClr>
                </a:solidFill>
              </a:endParaRPr>
            </a:p>
          </p:txBody>
        </p:sp>
        <p:sp>
          <p:nvSpPr>
            <p:cNvPr id="19" name="TextBox 49"/>
            <p:cNvSpPr txBox="1"/>
            <p:nvPr/>
          </p:nvSpPr>
          <p:spPr>
            <a:xfrm>
              <a:off x="2411760" y="2226350"/>
              <a:ext cx="4208382" cy="338554"/>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600" dirty="0"/>
                <a:t>WLAN/ WPAN/</a:t>
              </a:r>
              <a:r>
                <a:rPr lang="en-US" altLang="ko-KR" sz="1600" dirty="0" err="1"/>
                <a:t>WiMAX</a:t>
              </a:r>
              <a:r>
                <a:rPr lang="en-US" altLang="ko-KR" sz="1600" dirty="0"/>
                <a:t>/Cellular Network</a:t>
              </a:r>
              <a:endParaRPr lang="ko-KR" altLang="en-US" sz="1600" dirty="0"/>
            </a:p>
          </p:txBody>
        </p:sp>
        <p:cxnSp>
          <p:nvCxnSpPr>
            <p:cNvPr id="22" name="직선 연결선 21"/>
            <p:cNvCxnSpPr/>
            <p:nvPr/>
          </p:nvCxnSpPr>
          <p:spPr>
            <a:xfrm>
              <a:off x="4738237" y="4509120"/>
              <a:ext cx="2210027" cy="661060"/>
            </a:xfrm>
            <a:prstGeom prst="line">
              <a:avLst/>
            </a:prstGeom>
            <a:ln w="28575">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TextBox 65"/>
            <p:cNvSpPr txBox="1"/>
            <p:nvPr/>
          </p:nvSpPr>
          <p:spPr>
            <a:xfrm>
              <a:off x="2545001" y="4754682"/>
              <a:ext cx="4301301" cy="276999"/>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(5) Establish D2D communication with configuration information ! </a:t>
              </a:r>
              <a:endParaRPr lang="ko-KR" altLang="en-US" sz="1200" dirty="0"/>
            </a:p>
          </p:txBody>
        </p:sp>
        <p:sp>
          <p:nvSpPr>
            <p:cNvPr id="28" name="TextBox 27"/>
            <p:cNvSpPr txBox="1"/>
            <p:nvPr/>
          </p:nvSpPr>
          <p:spPr>
            <a:xfrm>
              <a:off x="8101216" y="3904929"/>
              <a:ext cx="797273"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a:t>
              </a:r>
              <a:endParaRPr lang="ko-KR" altLang="en-US" sz="1400" dirty="0">
                <a:latin typeface="Arial Unicode MS" pitchFamily="50" charset="-127"/>
                <a:ea typeface="Arial Unicode MS" pitchFamily="50" charset="-127"/>
                <a:cs typeface="Arial Unicode MS" pitchFamily="50" charset="-127"/>
              </a:endParaRPr>
            </a:p>
          </p:txBody>
        </p:sp>
        <p:sp>
          <p:nvSpPr>
            <p:cNvPr id="30" name="자유형 29"/>
            <p:cNvSpPr/>
            <p:nvPr/>
          </p:nvSpPr>
          <p:spPr>
            <a:xfrm>
              <a:off x="2031307" y="2276589"/>
              <a:ext cx="5093192" cy="2543061"/>
            </a:xfrm>
            <a:custGeom>
              <a:avLst/>
              <a:gdLst>
                <a:gd name="connsiteX0" fmla="*/ 0 w 6153150"/>
                <a:gd name="connsiteY0" fmla="*/ 2237323 h 2237323"/>
                <a:gd name="connsiteX1" fmla="*/ 1019175 w 6153150"/>
                <a:gd name="connsiteY1" fmla="*/ 741898 h 2237323"/>
                <a:gd name="connsiteX2" fmla="*/ 2838450 w 6153150"/>
                <a:gd name="connsiteY2" fmla="*/ 8473 h 2237323"/>
                <a:gd name="connsiteX3" fmla="*/ 4533900 w 6153150"/>
                <a:gd name="connsiteY3" fmla="*/ 379948 h 2237323"/>
                <a:gd name="connsiteX4" fmla="*/ 5638800 w 6153150"/>
                <a:gd name="connsiteY4" fmla="*/ 941923 h 2237323"/>
                <a:gd name="connsiteX5" fmla="*/ 6153150 w 6153150"/>
                <a:gd name="connsiteY5" fmla="*/ 2218273 h 2237323"/>
                <a:gd name="connsiteX6" fmla="*/ 6153150 w 6153150"/>
                <a:gd name="connsiteY6" fmla="*/ 2218273 h 2237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3150" h="2237323">
                  <a:moveTo>
                    <a:pt x="0" y="2237323"/>
                  </a:moveTo>
                  <a:cubicBezTo>
                    <a:pt x="273050" y="1675348"/>
                    <a:pt x="546100" y="1113373"/>
                    <a:pt x="1019175" y="741898"/>
                  </a:cubicBezTo>
                  <a:cubicBezTo>
                    <a:pt x="1492250" y="370423"/>
                    <a:pt x="2252663" y="68798"/>
                    <a:pt x="2838450" y="8473"/>
                  </a:cubicBezTo>
                  <a:cubicBezTo>
                    <a:pt x="3424237" y="-51852"/>
                    <a:pt x="4067175" y="224373"/>
                    <a:pt x="4533900" y="379948"/>
                  </a:cubicBezTo>
                  <a:cubicBezTo>
                    <a:pt x="5000625" y="535523"/>
                    <a:pt x="5368925" y="635536"/>
                    <a:pt x="5638800" y="941923"/>
                  </a:cubicBezTo>
                  <a:cubicBezTo>
                    <a:pt x="5908675" y="1248310"/>
                    <a:pt x="6153150" y="2218273"/>
                    <a:pt x="6153150" y="2218273"/>
                  </a:cubicBezTo>
                  <a:lnTo>
                    <a:pt x="6153150" y="2218273"/>
                  </a:lnTo>
                </a:path>
              </a:pathLst>
            </a:custGeom>
            <a:ln w="28575">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31" name="TextBox 30"/>
            <p:cNvSpPr txBox="1"/>
            <p:nvPr/>
          </p:nvSpPr>
          <p:spPr>
            <a:xfrm>
              <a:off x="755576" y="5680558"/>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Bob’s UE</a:t>
              </a:r>
              <a:endParaRPr lang="ko-KR" altLang="en-US" sz="1400" dirty="0">
                <a:latin typeface="Arial Unicode MS" pitchFamily="50" charset="-127"/>
                <a:ea typeface="Arial Unicode MS" pitchFamily="50" charset="-127"/>
                <a:cs typeface="Arial Unicode MS" pitchFamily="50" charset="-127"/>
              </a:endParaRPr>
            </a:p>
          </p:txBody>
        </p:sp>
        <p:sp>
          <p:nvSpPr>
            <p:cNvPr id="32" name="TextBox 65"/>
            <p:cNvSpPr txBox="1"/>
            <p:nvPr/>
          </p:nvSpPr>
          <p:spPr>
            <a:xfrm>
              <a:off x="2843808" y="5031681"/>
              <a:ext cx="3456383" cy="276999"/>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(6) Establishment of D2D communication </a:t>
              </a:r>
              <a:endParaRPr lang="ko-KR" altLang="en-US" sz="1200" dirty="0"/>
            </a:p>
          </p:txBody>
        </p:sp>
        <p:sp>
          <p:nvSpPr>
            <p:cNvPr id="38" name="TextBox 65"/>
            <p:cNvSpPr txBox="1"/>
            <p:nvPr/>
          </p:nvSpPr>
          <p:spPr>
            <a:xfrm>
              <a:off x="4961077" y="3930441"/>
              <a:ext cx="2948270" cy="646331"/>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(2) Network infrastructure is congested.</a:t>
              </a:r>
            </a:p>
            <a:p>
              <a:pPr marL="176213" indent="-176213"/>
              <a:r>
                <a:rPr lang="en-US" altLang="ko-KR" sz="1200" dirty="0"/>
                <a:t> </a:t>
              </a:r>
              <a:r>
                <a:rPr lang="en-US" altLang="ko-KR" sz="1200" dirty="0" smtClean="0"/>
                <a:t>    MIH </a:t>
              </a:r>
              <a:r>
                <a:rPr lang="en-US" altLang="ko-KR" sz="1200" dirty="0" err="1" smtClean="0"/>
                <a:t>PoS</a:t>
              </a:r>
              <a:r>
                <a:rPr lang="en-US" altLang="ko-KR" sz="1200" dirty="0" smtClean="0"/>
                <a:t> determines network offloading via D2D communication.</a:t>
              </a:r>
              <a:endParaRPr lang="ko-KR" altLang="en-US" sz="1200" dirty="0"/>
            </a:p>
          </p:txBody>
        </p:sp>
        <p:cxnSp>
          <p:nvCxnSpPr>
            <p:cNvPr id="41" name="직선 연결선 40"/>
            <p:cNvCxnSpPr/>
            <p:nvPr/>
          </p:nvCxnSpPr>
          <p:spPr>
            <a:xfrm flipV="1">
              <a:off x="2176261" y="5299928"/>
              <a:ext cx="4699995" cy="1"/>
            </a:xfrm>
            <a:prstGeom prst="line">
              <a:avLst/>
            </a:prstGeom>
            <a:ln w="28575">
              <a:solidFill>
                <a:srgbClr val="FF0000"/>
              </a:solidFill>
              <a:prstDash val="sys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4" name="TextBox 65"/>
            <p:cNvSpPr txBox="1"/>
            <p:nvPr/>
          </p:nvSpPr>
          <p:spPr>
            <a:xfrm>
              <a:off x="1961020" y="5589240"/>
              <a:ext cx="5485014" cy="276999"/>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(5) MIH </a:t>
              </a:r>
              <a:r>
                <a:rPr lang="en-US" altLang="ko-KR" sz="1200" dirty="0" err="1" smtClean="0"/>
                <a:t>PoS</a:t>
              </a:r>
              <a:r>
                <a:rPr lang="en-US" altLang="ko-KR" sz="1200" dirty="0" smtClean="0"/>
                <a:t> moves data session from infrastructure path to D2D communication path.</a:t>
              </a:r>
              <a:endParaRPr lang="ko-KR" altLang="en-US" sz="1200" dirty="0"/>
            </a:p>
          </p:txBody>
        </p:sp>
        <p:sp>
          <p:nvSpPr>
            <p:cNvPr id="29" name="직사각형 28"/>
            <p:cNvSpPr/>
            <p:nvPr/>
          </p:nvSpPr>
          <p:spPr>
            <a:xfrm>
              <a:off x="3944853" y="4185084"/>
              <a:ext cx="1070509" cy="32403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latin typeface="Arial Unicode MS" pitchFamily="50" charset="-127"/>
                  <a:ea typeface="Arial Unicode MS" pitchFamily="50" charset="-127"/>
                  <a:cs typeface="Arial Unicode MS" pitchFamily="50" charset="-127"/>
                </a:rPr>
                <a:t>MIH </a:t>
              </a:r>
              <a:r>
                <a:rPr lang="en-US" altLang="ko-KR" sz="1400" dirty="0" err="1" smtClean="0">
                  <a:solidFill>
                    <a:schemeClr val="tx1"/>
                  </a:solidFill>
                  <a:latin typeface="Arial Unicode MS" pitchFamily="50" charset="-127"/>
                  <a:ea typeface="Arial Unicode MS" pitchFamily="50" charset="-127"/>
                  <a:cs typeface="Arial Unicode MS" pitchFamily="50" charset="-127"/>
                </a:rPr>
                <a:t>PoS</a:t>
              </a:r>
              <a:endParaRPr lang="ko-KR" altLang="en-US" sz="1400" dirty="0">
                <a:solidFill>
                  <a:schemeClr val="tx1"/>
                </a:solidFill>
                <a:latin typeface="Arial Unicode MS" pitchFamily="50" charset="-127"/>
                <a:ea typeface="Arial Unicode MS" pitchFamily="50" charset="-127"/>
                <a:cs typeface="Arial Unicode MS" pitchFamily="50" charset="-127"/>
              </a:endParaRPr>
            </a:p>
          </p:txBody>
        </p:sp>
        <p:grpSp>
          <p:nvGrpSpPr>
            <p:cNvPr id="24" name="그룹 23"/>
            <p:cNvGrpSpPr/>
            <p:nvPr/>
          </p:nvGrpSpPr>
          <p:grpSpPr>
            <a:xfrm>
              <a:off x="3805340" y="2573799"/>
              <a:ext cx="1256237" cy="924834"/>
              <a:chOff x="3826300" y="2378484"/>
              <a:chExt cx="1256237" cy="924834"/>
            </a:xfrm>
          </p:grpSpPr>
          <p:sp>
            <p:nvSpPr>
              <p:cNvPr id="33" name="순서도: 자기 디스크 32"/>
              <p:cNvSpPr/>
              <p:nvPr/>
            </p:nvSpPr>
            <p:spPr>
              <a:xfrm>
                <a:off x="3826300" y="2378484"/>
                <a:ext cx="1256237" cy="924834"/>
              </a:xfrm>
              <a:prstGeom prst="flowChartMagneticDisk">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4" name="직사각형 33"/>
              <p:cNvSpPr/>
              <p:nvPr/>
            </p:nvSpPr>
            <p:spPr>
              <a:xfrm>
                <a:off x="3965813" y="2476599"/>
                <a:ext cx="1070509" cy="699194"/>
              </a:xfrm>
              <a:prstGeom prst="rect">
                <a:avLst/>
              </a:prstGeom>
            </p:spPr>
            <p:txBody>
              <a:bodyPr wrap="none">
                <a:spAutoFit/>
              </a:bodyPr>
              <a:lstStyle/>
              <a:p>
                <a:pPr algn="ctr"/>
                <a:r>
                  <a:rPr lang="en-US" altLang="ko-KR" sz="1400" dirty="0" smtClean="0">
                    <a:latin typeface="Arial Unicode MS" pitchFamily="50" charset="-127"/>
                    <a:ea typeface="Arial Unicode MS" pitchFamily="50" charset="-127"/>
                    <a:cs typeface="Arial Unicode MS" pitchFamily="50" charset="-127"/>
                  </a:rPr>
                  <a:t>MIH </a:t>
                </a:r>
              </a:p>
              <a:p>
                <a:pPr algn="ctr"/>
                <a:r>
                  <a:rPr lang="en-US" altLang="ko-KR" sz="1400" dirty="0" smtClean="0">
                    <a:latin typeface="Arial Unicode MS" pitchFamily="50" charset="-127"/>
                    <a:ea typeface="Arial Unicode MS" pitchFamily="50" charset="-127"/>
                    <a:cs typeface="Arial Unicode MS" pitchFamily="50" charset="-127"/>
                  </a:rPr>
                  <a:t>Information</a:t>
                </a:r>
              </a:p>
              <a:p>
                <a:pPr algn="ctr"/>
                <a:r>
                  <a:rPr lang="en-US" altLang="ko-KR" sz="1400" dirty="0" smtClean="0">
                    <a:latin typeface="Arial Unicode MS" pitchFamily="50" charset="-127"/>
                    <a:ea typeface="Arial Unicode MS" pitchFamily="50" charset="-127"/>
                    <a:cs typeface="Arial Unicode MS" pitchFamily="50" charset="-127"/>
                  </a:rPr>
                  <a:t>Server</a:t>
                </a:r>
                <a:endParaRPr lang="en-US" altLang="ko-KR" sz="1400" dirty="0">
                  <a:latin typeface="Arial Unicode MS" pitchFamily="50" charset="-127"/>
                  <a:ea typeface="Arial Unicode MS" pitchFamily="50" charset="-127"/>
                  <a:cs typeface="Arial Unicode MS" pitchFamily="50" charset="-127"/>
                </a:endParaRPr>
              </a:p>
            </p:txBody>
          </p:sp>
        </p:grpSp>
        <p:cxnSp>
          <p:nvCxnSpPr>
            <p:cNvPr id="39" name="직선 연결선 38"/>
            <p:cNvCxnSpPr/>
            <p:nvPr/>
          </p:nvCxnSpPr>
          <p:spPr>
            <a:xfrm flipV="1">
              <a:off x="4232885" y="3498635"/>
              <a:ext cx="1" cy="716938"/>
            </a:xfrm>
            <a:prstGeom prst="line">
              <a:avLst/>
            </a:prstGeom>
            <a:ln w="38100">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65"/>
            <p:cNvSpPr txBox="1"/>
            <p:nvPr/>
          </p:nvSpPr>
          <p:spPr>
            <a:xfrm>
              <a:off x="2627784" y="3199910"/>
              <a:ext cx="1696975" cy="1200329"/>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(3) Request for configuration information of D2D communication (E.g., Wi-Fi Direct and PAC)</a:t>
              </a:r>
              <a:endParaRPr lang="ko-KR" altLang="en-US" sz="1200" dirty="0"/>
            </a:p>
          </p:txBody>
        </p:sp>
        <p:cxnSp>
          <p:nvCxnSpPr>
            <p:cNvPr id="49" name="직선 연결선 48"/>
            <p:cNvCxnSpPr/>
            <p:nvPr/>
          </p:nvCxnSpPr>
          <p:spPr>
            <a:xfrm flipV="1">
              <a:off x="4689580" y="3478838"/>
              <a:ext cx="1" cy="716938"/>
            </a:xfrm>
            <a:prstGeom prst="line">
              <a:avLst/>
            </a:prstGeom>
            <a:ln w="38100">
              <a:solidFill>
                <a:srgbClr val="FF000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TextBox 65"/>
            <p:cNvSpPr txBox="1"/>
            <p:nvPr/>
          </p:nvSpPr>
          <p:spPr>
            <a:xfrm>
              <a:off x="4653597" y="3261465"/>
              <a:ext cx="2108065" cy="646331"/>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(4) Response for configuration information of D2D communication</a:t>
              </a:r>
              <a:endParaRPr lang="ko-KR" altLang="en-US" sz="1200" dirty="0"/>
            </a:p>
          </p:txBody>
        </p:sp>
      </p:grpSp>
      <p:sp>
        <p:nvSpPr>
          <p:cNvPr id="5" name="바닥글 개체 틀 4"/>
          <p:cNvSpPr>
            <a:spLocks noGrp="1"/>
          </p:cNvSpPr>
          <p:nvPr>
            <p:ph type="ftr" sz="quarter" idx="10"/>
          </p:nvPr>
        </p:nvSpPr>
        <p:spPr>
          <a:xfrm>
            <a:off x="381000" y="6599152"/>
            <a:ext cx="1981200" cy="286232"/>
          </a:xfrm>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121793517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Picture 4" descr="C:\Users\user\AppData\Local\Microsoft\Windows\Temporary Internet Files\Content.IE5\GYG2MC0L\MC90044062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1568" y="4343680"/>
            <a:ext cx="1261685" cy="1434079"/>
          </a:xfrm>
          <a:prstGeom prst="rect">
            <a:avLst/>
          </a:prstGeom>
          <a:noFill/>
          <a:extLst>
            <a:ext uri="{909E8E84-426E-40DD-AFC4-6F175D3DCCD1}">
              <a14:hiddenFill xmlns:a14="http://schemas.microsoft.com/office/drawing/2010/main">
                <a:solidFill>
                  <a:srgbClr val="FFFFFF"/>
                </a:solidFill>
              </a14:hiddenFill>
            </a:ext>
          </a:extLst>
        </p:spPr>
      </p:pic>
      <p:sp>
        <p:nvSpPr>
          <p:cNvPr id="2" name="제목 1"/>
          <p:cNvSpPr>
            <a:spLocks noGrp="1"/>
          </p:cNvSpPr>
          <p:nvPr>
            <p:ph type="title"/>
          </p:nvPr>
        </p:nvSpPr>
        <p:spPr/>
        <p:txBody>
          <a:bodyPr/>
          <a:lstStyle/>
          <a:p>
            <a:pPr marL="280988" lvl="1" indent="-280988" latinLnBrk="1">
              <a:spcBef>
                <a:spcPct val="40000"/>
              </a:spcBef>
            </a:pPr>
            <a:r>
              <a:rPr lang="en-US" altLang="ko-KR" sz="3200" dirty="0" smtClean="0"/>
              <a:t>3GPP </a:t>
            </a:r>
            <a:r>
              <a:rPr lang="en-US" altLang="ko-KR" sz="3200" dirty="0" err="1" smtClean="0"/>
              <a:t>ProSe</a:t>
            </a:r>
            <a:r>
              <a:rPr lang="en-US" altLang="ko-KR" sz="3200" dirty="0" smtClean="0"/>
              <a:t> Use Cases as NADC</a:t>
            </a:r>
            <a:endParaRPr lang="en-US" altLang="ko-KR" sz="3200" kern="1200" dirty="0"/>
          </a:p>
        </p:txBody>
      </p:sp>
      <p:sp>
        <p:nvSpPr>
          <p:cNvPr id="3" name="내용 개체 틀 2"/>
          <p:cNvSpPr>
            <a:spLocks noGrp="1"/>
          </p:cNvSpPr>
          <p:nvPr>
            <p:ph idx="1"/>
          </p:nvPr>
        </p:nvSpPr>
        <p:spPr>
          <a:xfrm>
            <a:off x="422275" y="1143000"/>
            <a:ext cx="8299450" cy="413792"/>
          </a:xfrm>
        </p:spPr>
        <p:txBody>
          <a:bodyPr/>
          <a:lstStyle/>
          <a:p>
            <a:pPr marL="457200" lvl="1" indent="-457200" algn="just" latinLnBrk="1">
              <a:spcBef>
                <a:spcPct val="40000"/>
              </a:spcBef>
              <a:buClr>
                <a:schemeClr val="accent1"/>
              </a:buClr>
              <a:buFont typeface="+mj-lt"/>
              <a:buAutoNum type="arabicPeriod" startAt="4"/>
            </a:pPr>
            <a:r>
              <a:rPr lang="en-US" altLang="ko-KR" dirty="0" smtClean="0"/>
              <a:t>Radio Interference </a:t>
            </a:r>
            <a:r>
              <a:rPr lang="en-US" altLang="ko-KR" dirty="0"/>
              <a:t>A</a:t>
            </a:r>
            <a:r>
              <a:rPr lang="en-US" altLang="ko-KR" dirty="0" smtClean="0"/>
              <a:t>voidance</a:t>
            </a:r>
            <a:endParaRPr lang="en-GB" altLang="ko-KR" dirty="0" smtClean="0"/>
          </a:p>
          <a:p>
            <a:pPr lvl="1" algn="just">
              <a:buFont typeface="Times" pitchFamily="18" charset="0"/>
              <a:buChar char="­"/>
            </a:pPr>
            <a:r>
              <a:rPr lang="en-US" altLang="ko-KR" b="1" u="sng" dirty="0" smtClean="0">
                <a:solidFill>
                  <a:srgbClr val="0070C0"/>
                </a:solidFill>
              </a:rPr>
              <a:t>MIH Information Server</a:t>
            </a:r>
            <a:r>
              <a:rPr lang="en-US" altLang="ko-KR" dirty="0" smtClean="0"/>
              <a:t> helps radio interference avoidance.</a:t>
            </a:r>
          </a:p>
          <a:p>
            <a:pPr lvl="1" algn="just">
              <a:buFont typeface="Times" pitchFamily="18" charset="0"/>
              <a:buChar char="­"/>
            </a:pPr>
            <a:r>
              <a:rPr lang="en-US" altLang="ko-KR" dirty="0" smtClean="0"/>
              <a:t>Scenario</a:t>
            </a:r>
            <a:endParaRPr lang="en-US" altLang="ko-KR" dirty="0"/>
          </a:p>
          <a:p>
            <a:pPr marL="342900" lvl="1" indent="-342900" algn="just" latinLnBrk="1">
              <a:spcBef>
                <a:spcPct val="40000"/>
              </a:spcBef>
              <a:buClr>
                <a:schemeClr val="accent1"/>
              </a:buClr>
              <a:buFont typeface="Arial" pitchFamily="34" charset="0"/>
              <a:buChar char="•"/>
            </a:pPr>
            <a:endParaRPr lang="en-GB" altLang="ko-KR"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18</a:t>
            </a:fld>
            <a:endParaRPr lang="en-US" altLang="ja-JP">
              <a:solidFill>
                <a:srgbClr val="000000"/>
              </a:solidFill>
            </a:endParaRPr>
          </a:p>
        </p:txBody>
      </p:sp>
      <p:pic>
        <p:nvPicPr>
          <p:cNvPr id="19" name="Picture 5" descr="C:\Users\user\AppData\Local\Microsoft\Windows\Temporary Internet Files\Content.IE5\7XODC43D\MC90044063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55747" y="4630931"/>
            <a:ext cx="1263557" cy="143872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1126" y="5273581"/>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3081" y="5229200"/>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4" name="직선 연결선 23"/>
          <p:cNvCxnSpPr/>
          <p:nvPr/>
        </p:nvCxnSpPr>
        <p:spPr>
          <a:xfrm flipV="1">
            <a:off x="2791427" y="3263014"/>
            <a:ext cx="988485" cy="1966187"/>
          </a:xfrm>
          <a:prstGeom prst="line">
            <a:avLst/>
          </a:prstGeom>
          <a:ln w="38100">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Box 65"/>
          <p:cNvSpPr txBox="1"/>
          <p:nvPr/>
        </p:nvSpPr>
        <p:spPr>
          <a:xfrm rot="17879542">
            <a:off x="2294259" y="3845284"/>
            <a:ext cx="1713931" cy="461665"/>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dirty="0" smtClean="0"/>
              <a:t>(2) Request for another </a:t>
            </a:r>
          </a:p>
          <a:p>
            <a:r>
              <a:rPr lang="en-US" altLang="ko-KR" sz="1200" dirty="0"/>
              <a:t> </a:t>
            </a:r>
            <a:r>
              <a:rPr lang="en-US" altLang="ko-KR" sz="1200" dirty="0" smtClean="0"/>
              <a:t>    D2D communication</a:t>
            </a:r>
            <a:endParaRPr lang="ko-KR" altLang="en-US" sz="1200" dirty="0"/>
          </a:p>
        </p:txBody>
      </p:sp>
      <p:sp>
        <p:nvSpPr>
          <p:cNvPr id="26" name="TextBox 67"/>
          <p:cNvSpPr txBox="1"/>
          <p:nvPr/>
        </p:nvSpPr>
        <p:spPr>
          <a:xfrm>
            <a:off x="4989934" y="2792198"/>
            <a:ext cx="3427980" cy="646331"/>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9388" indent="-179388"/>
            <a:r>
              <a:rPr lang="en-US" altLang="ko-KR" sz="1200" dirty="0" smtClean="0"/>
              <a:t>(3) MIH Information Server knows that Mary’s and Peter’s MNs can connect to each other via D2D communication B (E.g., PAC)</a:t>
            </a:r>
            <a:endParaRPr lang="ko-KR" altLang="en-US" sz="1200" dirty="0"/>
          </a:p>
        </p:txBody>
      </p:sp>
      <p:cxnSp>
        <p:nvCxnSpPr>
          <p:cNvPr id="27" name="직선 연결선 26"/>
          <p:cNvCxnSpPr/>
          <p:nvPr/>
        </p:nvCxnSpPr>
        <p:spPr>
          <a:xfrm flipH="1">
            <a:off x="2921127" y="2946830"/>
            <a:ext cx="1265850" cy="2484887"/>
          </a:xfrm>
          <a:prstGeom prst="line">
            <a:avLst/>
          </a:prstGeom>
          <a:ln w="38100">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TextBox 72"/>
          <p:cNvSpPr txBox="1"/>
          <p:nvPr/>
        </p:nvSpPr>
        <p:spPr>
          <a:xfrm rot="17802066">
            <a:off x="3314554" y="3775816"/>
            <a:ext cx="1605988" cy="1015663"/>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9388" indent="-179388"/>
            <a:r>
              <a:rPr lang="en-US" altLang="ko-KR" sz="1200" dirty="0" smtClean="0"/>
              <a:t>(4) “Mary’s and Peter’s MNs can connect via D2D communication B</a:t>
            </a:r>
          </a:p>
          <a:p>
            <a:pPr marL="179388" indent="-179388"/>
            <a:r>
              <a:rPr lang="en-US" altLang="ko-KR" sz="1200" dirty="0" smtClean="0"/>
              <a:t>     (E.g., PAC).”</a:t>
            </a:r>
            <a:endParaRPr lang="ko-KR" altLang="en-US" sz="1200" dirty="0"/>
          </a:p>
        </p:txBody>
      </p:sp>
      <p:cxnSp>
        <p:nvCxnSpPr>
          <p:cNvPr id="32" name="직선 연결선 31"/>
          <p:cNvCxnSpPr/>
          <p:nvPr/>
        </p:nvCxnSpPr>
        <p:spPr>
          <a:xfrm>
            <a:off x="4868200" y="3317630"/>
            <a:ext cx="1120833" cy="1949695"/>
          </a:xfrm>
          <a:prstGeom prst="line">
            <a:avLst/>
          </a:prstGeom>
          <a:ln w="38100">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083943" y="4649025"/>
            <a:ext cx="602686"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Mary</a:t>
            </a:r>
            <a:endParaRPr lang="ko-KR" altLang="en-US" sz="1400" dirty="0">
              <a:latin typeface="Arial Unicode MS" pitchFamily="50" charset="-127"/>
              <a:ea typeface="Arial Unicode MS" pitchFamily="50" charset="-127"/>
              <a:cs typeface="Arial Unicode MS" pitchFamily="50" charset="-127"/>
            </a:endParaRPr>
          </a:p>
        </p:txBody>
      </p:sp>
      <p:sp>
        <p:nvSpPr>
          <p:cNvPr id="44" name="TextBox 43"/>
          <p:cNvSpPr txBox="1"/>
          <p:nvPr/>
        </p:nvSpPr>
        <p:spPr>
          <a:xfrm>
            <a:off x="8020667" y="4477042"/>
            <a:ext cx="797273"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Peter</a:t>
            </a:r>
            <a:endParaRPr lang="ko-KR" altLang="en-US" sz="1400" dirty="0">
              <a:latin typeface="Arial Unicode MS" pitchFamily="50" charset="-127"/>
              <a:ea typeface="Arial Unicode MS" pitchFamily="50" charset="-127"/>
              <a:cs typeface="Arial Unicode MS" pitchFamily="50" charset="-127"/>
            </a:endParaRPr>
          </a:p>
        </p:txBody>
      </p:sp>
      <p:sp>
        <p:nvSpPr>
          <p:cNvPr id="45" name="TextBox 44"/>
          <p:cNvSpPr txBox="1"/>
          <p:nvPr/>
        </p:nvSpPr>
        <p:spPr>
          <a:xfrm>
            <a:off x="1703515" y="5716787"/>
            <a:ext cx="1726818"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Mary’s MN</a:t>
            </a:r>
            <a:endParaRPr lang="ko-KR" altLang="en-US" sz="1400" dirty="0">
              <a:latin typeface="Arial Unicode MS" pitchFamily="50" charset="-127"/>
              <a:ea typeface="Arial Unicode MS" pitchFamily="50" charset="-127"/>
              <a:cs typeface="Arial Unicode MS" pitchFamily="50" charset="-127"/>
            </a:endParaRPr>
          </a:p>
        </p:txBody>
      </p:sp>
      <p:sp>
        <p:nvSpPr>
          <p:cNvPr id="46" name="TextBox 45"/>
          <p:cNvSpPr txBox="1"/>
          <p:nvPr/>
        </p:nvSpPr>
        <p:spPr>
          <a:xfrm>
            <a:off x="6300192" y="5589240"/>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Peter’s MN</a:t>
            </a:r>
            <a:endParaRPr lang="ko-KR" altLang="en-US" sz="1400" dirty="0">
              <a:latin typeface="Arial Unicode MS" pitchFamily="50" charset="-127"/>
              <a:ea typeface="Arial Unicode MS" pitchFamily="50" charset="-127"/>
              <a:cs typeface="Arial Unicode MS" pitchFamily="50" charset="-127"/>
            </a:endParaRPr>
          </a:p>
        </p:txBody>
      </p:sp>
      <p:cxnSp>
        <p:nvCxnSpPr>
          <p:cNvPr id="47" name="직선 연결선 46"/>
          <p:cNvCxnSpPr/>
          <p:nvPr/>
        </p:nvCxnSpPr>
        <p:spPr>
          <a:xfrm flipV="1">
            <a:off x="2983871" y="5589240"/>
            <a:ext cx="2979210" cy="44381"/>
          </a:xfrm>
          <a:prstGeom prst="line">
            <a:avLst/>
          </a:prstGeom>
          <a:ln w="38100">
            <a:solidFill>
              <a:srgbClr val="92D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9" name="TextBox 72"/>
          <p:cNvSpPr txBox="1"/>
          <p:nvPr/>
        </p:nvSpPr>
        <p:spPr>
          <a:xfrm>
            <a:off x="3151224" y="4941168"/>
            <a:ext cx="2716920" cy="646331"/>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9388" indent="-179388"/>
            <a:r>
              <a:rPr lang="en-US" altLang="ko-KR" sz="1200" dirty="0" smtClean="0"/>
              <a:t>(1) Bad link of </a:t>
            </a:r>
            <a:r>
              <a:rPr lang="en-US" altLang="ko-KR" sz="1200" b="1" u="sng" dirty="0" smtClean="0">
                <a:solidFill>
                  <a:srgbClr val="92D050"/>
                </a:solidFill>
              </a:rPr>
              <a:t>D2D communication A </a:t>
            </a:r>
            <a:r>
              <a:rPr lang="en-US" altLang="ko-KR" sz="1200" dirty="0" smtClean="0"/>
              <a:t>(E.g., Wi-Fi Direct) due to radio interference</a:t>
            </a:r>
            <a:endParaRPr lang="ko-KR" altLang="en-US" sz="1200" dirty="0"/>
          </a:p>
        </p:txBody>
      </p:sp>
      <p:sp>
        <p:nvSpPr>
          <p:cNvPr id="50" name="TextBox 72"/>
          <p:cNvSpPr txBox="1"/>
          <p:nvPr/>
        </p:nvSpPr>
        <p:spPr>
          <a:xfrm rot="3644600">
            <a:off x="4980582" y="4233527"/>
            <a:ext cx="2265600" cy="830997"/>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9388" indent="-179388"/>
            <a:r>
              <a:rPr lang="en-US" altLang="ko-KR" sz="1200" dirty="0" smtClean="0"/>
              <a:t>(4) Mary’s </a:t>
            </a:r>
            <a:r>
              <a:rPr lang="en-US" altLang="ko-KR" sz="1200" dirty="0"/>
              <a:t>and Peter’s MNs can connect via D2D communication B</a:t>
            </a:r>
          </a:p>
          <a:p>
            <a:pPr marL="179388" indent="-179388"/>
            <a:r>
              <a:rPr lang="en-US" altLang="ko-KR" sz="1200" dirty="0"/>
              <a:t>     (E.g., PAC).”</a:t>
            </a:r>
            <a:endParaRPr lang="ko-KR" altLang="en-US" sz="1200" dirty="0"/>
          </a:p>
        </p:txBody>
      </p:sp>
      <p:sp>
        <p:nvSpPr>
          <p:cNvPr id="33" name="구름 32"/>
          <p:cNvSpPr/>
          <p:nvPr/>
        </p:nvSpPr>
        <p:spPr>
          <a:xfrm>
            <a:off x="1385286" y="2276872"/>
            <a:ext cx="6133990" cy="144016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dirty="0">
              <a:solidFill>
                <a:schemeClr val="tx1">
                  <a:lumMod val="95000"/>
                  <a:lumOff val="5000"/>
                </a:schemeClr>
              </a:solidFill>
            </a:endParaRPr>
          </a:p>
        </p:txBody>
      </p:sp>
      <p:sp>
        <p:nvSpPr>
          <p:cNvPr id="34" name="순서도: 자기 디스크 33"/>
          <p:cNvSpPr/>
          <p:nvPr/>
        </p:nvSpPr>
        <p:spPr>
          <a:xfrm>
            <a:off x="3779912" y="2792198"/>
            <a:ext cx="1256237" cy="924834"/>
          </a:xfrm>
          <a:prstGeom prst="flowChartMagneticDisk">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5" name="직사각형 34"/>
          <p:cNvSpPr/>
          <p:nvPr/>
        </p:nvSpPr>
        <p:spPr>
          <a:xfrm>
            <a:off x="3919425" y="2873822"/>
            <a:ext cx="1070509" cy="699194"/>
          </a:xfrm>
          <a:prstGeom prst="rect">
            <a:avLst/>
          </a:prstGeom>
        </p:spPr>
        <p:txBody>
          <a:bodyPr wrap="none">
            <a:spAutoFit/>
          </a:bodyPr>
          <a:lstStyle/>
          <a:p>
            <a:pPr algn="ctr"/>
            <a:r>
              <a:rPr lang="en-US" altLang="ko-KR" sz="1400" dirty="0" smtClean="0">
                <a:latin typeface="Arial Unicode MS" pitchFamily="50" charset="-127"/>
                <a:ea typeface="Arial Unicode MS" pitchFamily="50" charset="-127"/>
                <a:cs typeface="Arial Unicode MS" pitchFamily="50" charset="-127"/>
              </a:rPr>
              <a:t>MIH </a:t>
            </a:r>
          </a:p>
          <a:p>
            <a:pPr algn="ctr"/>
            <a:r>
              <a:rPr lang="en-US" altLang="ko-KR" sz="1400" dirty="0" smtClean="0">
                <a:latin typeface="Arial Unicode MS" pitchFamily="50" charset="-127"/>
                <a:ea typeface="Arial Unicode MS" pitchFamily="50" charset="-127"/>
                <a:cs typeface="Arial Unicode MS" pitchFamily="50" charset="-127"/>
              </a:rPr>
              <a:t>Information</a:t>
            </a:r>
          </a:p>
          <a:p>
            <a:pPr algn="ctr"/>
            <a:r>
              <a:rPr lang="en-US" altLang="ko-KR" sz="1400" dirty="0" smtClean="0">
                <a:latin typeface="Arial Unicode MS" pitchFamily="50" charset="-127"/>
                <a:ea typeface="Arial Unicode MS" pitchFamily="50" charset="-127"/>
                <a:cs typeface="Arial Unicode MS" pitchFamily="50" charset="-127"/>
              </a:rPr>
              <a:t>Server</a:t>
            </a:r>
            <a:endParaRPr lang="en-US" altLang="ko-KR" sz="1400" dirty="0">
              <a:latin typeface="Arial Unicode MS" pitchFamily="50" charset="-127"/>
              <a:ea typeface="Arial Unicode MS" pitchFamily="50" charset="-127"/>
              <a:cs typeface="Arial Unicode MS" pitchFamily="50" charset="-127"/>
            </a:endParaRPr>
          </a:p>
        </p:txBody>
      </p:sp>
      <p:sp>
        <p:nvSpPr>
          <p:cNvPr id="36" name="TextBox 49"/>
          <p:cNvSpPr txBox="1"/>
          <p:nvPr/>
        </p:nvSpPr>
        <p:spPr>
          <a:xfrm>
            <a:off x="2353606" y="2453644"/>
            <a:ext cx="4752613" cy="338554"/>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600" dirty="0"/>
              <a:t>WLAN/ </a:t>
            </a:r>
            <a:r>
              <a:rPr lang="en-US" altLang="ko-KR" sz="1600" dirty="0" smtClean="0"/>
              <a:t>WPAN/</a:t>
            </a:r>
            <a:r>
              <a:rPr lang="en-US" altLang="ko-KR" sz="1600" dirty="0" err="1" smtClean="0"/>
              <a:t>WiMAX</a:t>
            </a:r>
            <a:r>
              <a:rPr lang="en-US" altLang="ko-KR" sz="1600" dirty="0" smtClean="0"/>
              <a:t>/Cellular </a:t>
            </a:r>
            <a:r>
              <a:rPr lang="en-US" altLang="ko-KR" sz="1600" dirty="0"/>
              <a:t>Network</a:t>
            </a:r>
            <a:endParaRPr lang="ko-KR" altLang="en-US" sz="1600" dirty="0"/>
          </a:p>
        </p:txBody>
      </p:sp>
      <p:pic>
        <p:nvPicPr>
          <p:cNvPr id="3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3001" y="6297546"/>
            <a:ext cx="369410" cy="531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8663" y="6297546"/>
            <a:ext cx="369410" cy="531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7261" y="6326464"/>
            <a:ext cx="369410" cy="531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2" name="직선 화살표 연결선 41"/>
          <p:cNvCxnSpPr/>
          <p:nvPr/>
        </p:nvCxnSpPr>
        <p:spPr>
          <a:xfrm flipV="1">
            <a:off x="1989094" y="5896634"/>
            <a:ext cx="802333" cy="536838"/>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직선 화살표 연결선 47"/>
          <p:cNvCxnSpPr/>
          <p:nvPr/>
        </p:nvCxnSpPr>
        <p:spPr>
          <a:xfrm flipH="1" flipV="1">
            <a:off x="2879004" y="5917205"/>
            <a:ext cx="84246" cy="51428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직선 화살표 연결선 50"/>
          <p:cNvCxnSpPr/>
          <p:nvPr/>
        </p:nvCxnSpPr>
        <p:spPr>
          <a:xfrm flipH="1" flipV="1">
            <a:off x="2983870" y="5762806"/>
            <a:ext cx="643391" cy="53474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2" name="직사각형 51"/>
          <p:cNvSpPr/>
          <p:nvPr/>
        </p:nvSpPr>
        <p:spPr>
          <a:xfrm>
            <a:off x="1543417" y="6078149"/>
            <a:ext cx="3446517" cy="173807"/>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(1) Radio interference from other MNs</a:t>
            </a:r>
            <a:endParaRPr lang="ko-KR" altLang="en-US" sz="1400" dirty="0">
              <a:solidFill>
                <a:schemeClr val="tx1"/>
              </a:solidFill>
            </a:endParaRPr>
          </a:p>
        </p:txBody>
      </p:sp>
      <p:cxnSp>
        <p:nvCxnSpPr>
          <p:cNvPr id="56" name="직선 연결선 55"/>
          <p:cNvCxnSpPr/>
          <p:nvPr/>
        </p:nvCxnSpPr>
        <p:spPr>
          <a:xfrm flipV="1">
            <a:off x="2985837" y="5762806"/>
            <a:ext cx="2979210" cy="44381"/>
          </a:xfrm>
          <a:prstGeom prst="line">
            <a:avLst/>
          </a:prstGeom>
          <a:ln w="381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직사각형 15"/>
          <p:cNvSpPr/>
          <p:nvPr/>
        </p:nvSpPr>
        <p:spPr>
          <a:xfrm>
            <a:off x="3197608" y="5796285"/>
            <a:ext cx="3677081" cy="307777"/>
          </a:xfrm>
          <a:prstGeom prst="rect">
            <a:avLst/>
          </a:prstGeom>
        </p:spPr>
        <p:txBody>
          <a:bodyPr wrap="square">
            <a:spAutoFit/>
          </a:bodyPr>
          <a:lstStyle/>
          <a:p>
            <a:pPr marL="179388" indent="-179388"/>
            <a:r>
              <a:rPr lang="en-US" altLang="ko-KR" sz="1400" dirty="0" smtClean="0"/>
              <a:t>(5) Establishment </a:t>
            </a:r>
            <a:r>
              <a:rPr lang="en-US" altLang="ko-KR" sz="1400" dirty="0"/>
              <a:t>of </a:t>
            </a:r>
            <a:r>
              <a:rPr lang="en-US" altLang="ko-KR" sz="1400" b="1" u="sng" dirty="0">
                <a:solidFill>
                  <a:srgbClr val="00B050"/>
                </a:solidFill>
              </a:rPr>
              <a:t>D2D communication B</a:t>
            </a:r>
            <a:endParaRPr lang="ko-KR" altLang="en-US" sz="1400" b="1" u="sng" dirty="0">
              <a:solidFill>
                <a:srgbClr val="00B050"/>
              </a:solidFill>
            </a:endParaRPr>
          </a:p>
        </p:txBody>
      </p:sp>
      <p:cxnSp>
        <p:nvCxnSpPr>
          <p:cNvPr id="57" name="직선 연결선 56"/>
          <p:cNvCxnSpPr/>
          <p:nvPr/>
        </p:nvCxnSpPr>
        <p:spPr>
          <a:xfrm flipH="1">
            <a:off x="4494845" y="5486619"/>
            <a:ext cx="158055" cy="2129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직선 연결선 57"/>
          <p:cNvCxnSpPr/>
          <p:nvPr/>
        </p:nvCxnSpPr>
        <p:spPr>
          <a:xfrm flipH="1" flipV="1">
            <a:off x="4494845" y="5523315"/>
            <a:ext cx="235068" cy="17623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타원 16"/>
          <p:cNvSpPr/>
          <p:nvPr/>
        </p:nvSpPr>
        <p:spPr>
          <a:xfrm>
            <a:off x="4499992" y="5699545"/>
            <a:ext cx="137325" cy="1699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8741511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dirty="0"/>
          </a:p>
        </p:txBody>
      </p:sp>
      <p:sp>
        <p:nvSpPr>
          <p:cNvPr id="3" name="내용 개체 틀 2"/>
          <p:cNvSpPr>
            <a:spLocks noGrp="1"/>
          </p:cNvSpPr>
          <p:nvPr>
            <p:ph idx="1"/>
          </p:nvPr>
        </p:nvSpPr>
        <p:spPr/>
        <p:txBody>
          <a:bodyPr/>
          <a:lstStyle/>
          <a:p>
            <a:pPr algn="just">
              <a:buClr>
                <a:schemeClr val="accent1"/>
              </a:buClr>
            </a:pPr>
            <a:r>
              <a:rPr lang="en-US" altLang="ko-KR" dirty="0" smtClean="0"/>
              <a:t>Current </a:t>
            </a:r>
            <a:r>
              <a:rPr lang="en-US" altLang="ko-KR" dirty="0"/>
              <a:t>Wi-Fi </a:t>
            </a:r>
            <a:r>
              <a:rPr lang="en-US" altLang="ko-KR" dirty="0" smtClean="0"/>
              <a:t>Direct </a:t>
            </a:r>
            <a:r>
              <a:rPr lang="en-US" altLang="ko-KR" dirty="0"/>
              <a:t>and PAC </a:t>
            </a:r>
            <a:r>
              <a:rPr lang="en-US" altLang="ko-KR" dirty="0" smtClean="0"/>
              <a:t>without </a:t>
            </a:r>
            <a:r>
              <a:rPr lang="en-US" altLang="ko-KR" dirty="0"/>
              <a:t>network </a:t>
            </a:r>
            <a:r>
              <a:rPr lang="en-US" altLang="ko-KR" dirty="0" smtClean="0"/>
              <a:t>assistance</a:t>
            </a:r>
            <a:r>
              <a:rPr lang="en-US" altLang="ko-KR" dirty="0"/>
              <a:t> </a:t>
            </a:r>
            <a:r>
              <a:rPr lang="en-US" altLang="ko-KR" dirty="0" smtClean="0"/>
              <a:t>have problems of peer discovery and radio resource management.</a:t>
            </a:r>
          </a:p>
          <a:p>
            <a:pPr algn="just">
              <a:buClr>
                <a:schemeClr val="accent1"/>
              </a:buClr>
            </a:pPr>
            <a:r>
              <a:rPr lang="en-US" altLang="ko-KR" dirty="0" smtClean="0"/>
              <a:t>MIH framework can provide network assistance for Wi-Fi Direct, PAC, and </a:t>
            </a:r>
            <a:r>
              <a:rPr lang="en-US" altLang="ko-KR" dirty="0" err="1" smtClean="0"/>
              <a:t>ProSe</a:t>
            </a:r>
            <a:r>
              <a:rPr lang="en-US" altLang="ko-KR" dirty="0" smtClean="0"/>
              <a:t> Direct Communication for Network-Assisted D2D Communication (NADC). </a:t>
            </a:r>
          </a:p>
          <a:p>
            <a:pPr algn="just">
              <a:buClr>
                <a:schemeClr val="accent1"/>
              </a:buClr>
            </a:pPr>
            <a:r>
              <a:rPr lang="en-US" altLang="ko-KR" dirty="0" smtClean="0"/>
              <a:t>NADC use cases with </a:t>
            </a:r>
            <a:r>
              <a:rPr lang="en-US" altLang="ko-KR" dirty="0"/>
              <a:t>MIH framework</a:t>
            </a:r>
          </a:p>
          <a:p>
            <a:pPr lvl="1" algn="just">
              <a:buClr>
                <a:schemeClr val="accent1"/>
              </a:buClr>
              <a:buFont typeface="Wingdings" pitchFamily="2" charset="2"/>
              <a:buChar char="Ø"/>
            </a:pPr>
            <a:r>
              <a:rPr lang="en-US" altLang="ko-KR" sz="2200" dirty="0"/>
              <a:t>Peer </a:t>
            </a:r>
            <a:r>
              <a:rPr lang="en-US" altLang="ko-KR" sz="2200" dirty="0" smtClean="0"/>
              <a:t>discovery</a:t>
            </a:r>
          </a:p>
          <a:p>
            <a:pPr lvl="1" algn="just">
              <a:buClr>
                <a:schemeClr val="accent1"/>
              </a:buClr>
              <a:buFont typeface="Wingdings" pitchFamily="2" charset="2"/>
              <a:buChar char="Ø"/>
            </a:pPr>
            <a:r>
              <a:rPr lang="en-GB" altLang="ko-KR" sz="2000" dirty="0"/>
              <a:t>Service </a:t>
            </a:r>
            <a:r>
              <a:rPr lang="en-GB" altLang="ko-KR" sz="2000" dirty="0" smtClean="0"/>
              <a:t>management </a:t>
            </a:r>
            <a:r>
              <a:rPr lang="en-GB" altLang="ko-KR" sz="2000" dirty="0"/>
              <a:t>and </a:t>
            </a:r>
            <a:r>
              <a:rPr lang="en-GB" altLang="ko-KR" sz="2000" dirty="0" smtClean="0"/>
              <a:t>continuity</a:t>
            </a:r>
          </a:p>
          <a:p>
            <a:pPr lvl="1" algn="just">
              <a:buClr>
                <a:schemeClr val="accent1"/>
              </a:buClr>
              <a:buFont typeface="Wingdings" pitchFamily="2" charset="2"/>
              <a:buChar char="Ø"/>
            </a:pPr>
            <a:r>
              <a:rPr lang="en-GB" altLang="ko-KR" sz="2000" dirty="0"/>
              <a:t>Network Offloading via D2D Communication</a:t>
            </a:r>
          </a:p>
          <a:p>
            <a:pPr lvl="1" algn="just">
              <a:buClr>
                <a:schemeClr val="accent1"/>
              </a:buClr>
              <a:buFont typeface="Wingdings" pitchFamily="2" charset="2"/>
              <a:buChar char="Ø"/>
            </a:pPr>
            <a:r>
              <a:rPr lang="en-US" altLang="ko-KR" sz="2000" dirty="0"/>
              <a:t>Radio Interference </a:t>
            </a:r>
            <a:r>
              <a:rPr lang="en-US" altLang="ko-KR" sz="2000" dirty="0" smtClean="0"/>
              <a:t>Avoidance</a:t>
            </a:r>
            <a:endParaRPr lang="en-US" altLang="ko-KR" sz="2200" dirty="0" smtClean="0"/>
          </a:p>
          <a:p>
            <a:pPr algn="just">
              <a:buClr>
                <a:schemeClr val="accent1"/>
              </a:buClr>
            </a:pPr>
            <a:r>
              <a:rPr lang="en-US" altLang="ko-KR" dirty="0" smtClean="0"/>
              <a:t>Standard </a:t>
            </a:r>
            <a:r>
              <a:rPr lang="en-US" altLang="ko-KR" dirty="0"/>
              <a:t>works for </a:t>
            </a:r>
            <a:r>
              <a:rPr lang="en-US" altLang="ko-KR" dirty="0" err="1" smtClean="0"/>
              <a:t>ProSe</a:t>
            </a:r>
            <a:r>
              <a:rPr lang="en-US" altLang="ko-KR" smtClean="0"/>
              <a:t> already </a:t>
            </a:r>
            <a:r>
              <a:rPr lang="en-US" altLang="ko-KR" dirty="0"/>
              <a:t>started in 3GPP, and thus IEEE 802.21 also needs to start standard works for </a:t>
            </a:r>
            <a:r>
              <a:rPr lang="en-US" altLang="ko-KR" dirty="0" smtClean="0"/>
              <a:t>NADC </a:t>
            </a:r>
            <a:r>
              <a:rPr lang="en-US" altLang="ko-KR" dirty="0"/>
              <a:t>as soon as possible. </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19</a:t>
            </a:fld>
            <a:endParaRPr lang="en-US" altLang="ja-JP">
              <a:solidFill>
                <a:srgbClr val="000000"/>
              </a:solidFill>
            </a:endParaRPr>
          </a:p>
        </p:txBody>
      </p:sp>
      <p:sp>
        <p:nvSpPr>
          <p:cNvPr id="5" name="바닥글 개체 틀 4"/>
          <p:cNvSpPr>
            <a:spLocks noGrp="1"/>
          </p:cNvSpPr>
          <p:nvPr>
            <p:ph type="ftr" sz="quarter" idx="10"/>
          </p:nvPr>
        </p:nvSpPr>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417361604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
        <p:nvSpPr>
          <p:cNvPr id="2" name="바닥글 개체 틀 1"/>
          <p:cNvSpPr>
            <a:spLocks noGrp="1"/>
          </p:cNvSpPr>
          <p:nvPr>
            <p:ph type="ftr" sz="quarter" idx="10"/>
          </p:nvPr>
        </p:nvSpPr>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51521" y="228600"/>
            <a:ext cx="8640960" cy="685800"/>
          </a:xfrm>
          <a:solidFill>
            <a:schemeClr val="bg1"/>
          </a:solidFill>
        </p:spPr>
        <p:txBody>
          <a:bodyPr/>
          <a:lstStyle/>
          <a:p>
            <a:r>
              <a:rPr lang="en-US" altLang="ko-KR" sz="2400" dirty="0" smtClean="0"/>
              <a:t>Appendix: </a:t>
            </a:r>
            <a:r>
              <a:rPr lang="en-GB" altLang="ko-KR" sz="2400" dirty="0"/>
              <a:t>Direct mode data path and Locally-routed data </a:t>
            </a:r>
            <a:r>
              <a:rPr lang="en-GB" altLang="ko-KR" sz="2400" dirty="0" smtClean="0"/>
              <a:t>Path</a:t>
            </a:r>
            <a:endParaRPr lang="ko-KR" altLang="en-US" sz="24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20</a:t>
            </a:fld>
            <a:endParaRPr lang="en-US" altLang="ja-JP" dirty="0">
              <a:solidFill>
                <a:srgbClr val="000000"/>
              </a:solidFill>
            </a:endParaRPr>
          </a:p>
        </p:txBody>
      </p:sp>
      <p:sp>
        <p:nvSpPr>
          <p:cNvPr id="14" name="TextBox 13"/>
          <p:cNvSpPr txBox="1"/>
          <p:nvPr/>
        </p:nvSpPr>
        <p:spPr>
          <a:xfrm>
            <a:off x="1337810" y="5356210"/>
            <a:ext cx="2710475" cy="369332"/>
          </a:xfrm>
          <a:prstGeom prst="rect">
            <a:avLst/>
          </a:prstGeom>
          <a:noFill/>
        </p:spPr>
        <p:txBody>
          <a:bodyPr wrap="square" rtlCol="0">
            <a:spAutoFit/>
          </a:bodyPr>
          <a:lstStyle/>
          <a:p>
            <a:r>
              <a:rPr lang="en-US" altLang="ko-KR" dirty="0" smtClean="0"/>
              <a:t>(a) Direct mode data path </a:t>
            </a:r>
          </a:p>
        </p:txBody>
      </p:sp>
      <p:sp>
        <p:nvSpPr>
          <p:cNvPr id="15" name="TextBox 14"/>
          <p:cNvSpPr txBox="1"/>
          <p:nvPr/>
        </p:nvSpPr>
        <p:spPr>
          <a:xfrm>
            <a:off x="5508104" y="5356209"/>
            <a:ext cx="3168352" cy="369332"/>
          </a:xfrm>
          <a:prstGeom prst="rect">
            <a:avLst/>
          </a:prstGeom>
          <a:noFill/>
        </p:spPr>
        <p:txBody>
          <a:bodyPr wrap="square" rtlCol="0">
            <a:spAutoFit/>
          </a:bodyPr>
          <a:lstStyle/>
          <a:p>
            <a:r>
              <a:rPr lang="en-US" altLang="ko-KR" dirty="0" smtClean="0"/>
              <a:t>(b) Locally-routed data path</a:t>
            </a:r>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16" name="개체 15"/>
          <p:cNvGraphicFramePr>
            <a:graphicFrameLocks noChangeAspect="1"/>
          </p:cNvGraphicFramePr>
          <p:nvPr>
            <p:extLst>
              <p:ext uri="{D42A27DB-BD31-4B8C-83A1-F6EECF244321}">
                <p14:modId xmlns:p14="http://schemas.microsoft.com/office/powerpoint/2010/main" val="2966997123"/>
              </p:ext>
            </p:extLst>
          </p:nvPr>
        </p:nvGraphicFramePr>
        <p:xfrm>
          <a:off x="170752" y="2063587"/>
          <a:ext cx="4176464" cy="3295362"/>
        </p:xfrm>
        <a:graphic>
          <a:graphicData uri="http://schemas.openxmlformats.org/presentationml/2006/ole">
            <mc:AlternateContent xmlns:mc="http://schemas.openxmlformats.org/markup-compatibility/2006">
              <mc:Choice xmlns:v="urn:schemas-microsoft-com:vml" Requires="v">
                <p:oleObj spid="_x0000_s6642" name="Visio" r:id="rId3" imgW="4786709" imgH="3310647" progId="Visio.Drawing.11">
                  <p:embed/>
                </p:oleObj>
              </mc:Choice>
              <mc:Fallback>
                <p:oleObj name="Visio" r:id="rId3" imgW="4786709" imgH="3310647"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752" y="2063587"/>
                        <a:ext cx="4176464" cy="3295362"/>
                      </a:xfrm>
                      <a:prstGeom prst="rect">
                        <a:avLst/>
                      </a:prstGeom>
                      <a:noFill/>
                      <a:ln>
                        <a:solidFill>
                          <a:schemeClr val="tx1"/>
                        </a:solidFill>
                      </a:ln>
                    </p:spPr>
                  </p:pic>
                </p:oleObj>
              </mc:Fallback>
            </mc:AlternateContent>
          </a:graphicData>
        </a:graphic>
      </p:graphicFrame>
      <p:sp>
        <p:nvSpPr>
          <p:cNvPr id="1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18" name="개체 17"/>
          <p:cNvGraphicFramePr>
            <a:graphicFrameLocks noChangeAspect="1"/>
          </p:cNvGraphicFramePr>
          <p:nvPr>
            <p:extLst>
              <p:ext uri="{D42A27DB-BD31-4B8C-83A1-F6EECF244321}">
                <p14:modId xmlns:p14="http://schemas.microsoft.com/office/powerpoint/2010/main" val="3477611501"/>
              </p:ext>
            </p:extLst>
          </p:nvPr>
        </p:nvGraphicFramePr>
        <p:xfrm>
          <a:off x="4827818" y="2060848"/>
          <a:ext cx="4168884" cy="3295362"/>
        </p:xfrm>
        <a:graphic>
          <a:graphicData uri="http://schemas.openxmlformats.org/presentationml/2006/ole">
            <mc:AlternateContent xmlns:mc="http://schemas.openxmlformats.org/markup-compatibility/2006">
              <mc:Choice xmlns:v="urn:schemas-microsoft-com:vml" Requires="v">
                <p:oleObj spid="_x0000_s6643" name="Visio" r:id="rId5" imgW="4786559" imgH="3310735" progId="Visio.Drawing.11">
                  <p:embed/>
                </p:oleObj>
              </mc:Choice>
              <mc:Fallback>
                <p:oleObj name="Visio" r:id="rId5" imgW="4786559" imgH="3310735" progId="Visio.Drawing.11">
                  <p:embed/>
                  <p:pic>
                    <p:nvPicPr>
                      <p:cNvPr id="0" name=""/>
                      <p:cNvPicPr>
                        <a:picLocks noChangeAspect="1" noChangeArrowheads="1"/>
                      </p:cNvPicPr>
                      <p:nvPr/>
                    </p:nvPicPr>
                    <p:blipFill>
                      <a:blip r:embed="rId6"/>
                      <a:srcRect/>
                      <a:stretch>
                        <a:fillRect/>
                      </a:stretch>
                    </p:blipFill>
                    <p:spPr bwMode="auto">
                      <a:xfrm>
                        <a:off x="4827818" y="2060848"/>
                        <a:ext cx="4168884" cy="3295362"/>
                      </a:xfrm>
                      <a:prstGeom prst="rect">
                        <a:avLst/>
                      </a:prstGeom>
                      <a:noFill/>
                      <a:ln>
                        <a:solidFill>
                          <a:schemeClr val="tx1"/>
                        </a:solidFill>
                      </a:ln>
                    </p:spPr>
                  </p:pic>
                </p:oleObj>
              </mc:Fallback>
            </mc:AlternateContent>
          </a:graphicData>
        </a:graphic>
      </p:graphicFrame>
      <p:sp>
        <p:nvSpPr>
          <p:cNvPr id="3" name="바닥글 개체 틀 2"/>
          <p:cNvSpPr>
            <a:spLocks noGrp="1"/>
          </p:cNvSpPr>
          <p:nvPr>
            <p:ph type="ftr" sz="quarter" idx="10"/>
          </p:nvPr>
        </p:nvSpPr>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150821798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sz="quarter"/>
          </p:nvPr>
        </p:nvSpPr>
        <p:spPr/>
        <p:txBody>
          <a:bodyPr/>
          <a:lstStyle/>
          <a:p>
            <a:r>
              <a:rPr lang="en-US" altLang="ko-KR" sz="2400" dirty="0" smtClean="0"/>
              <a:t>Appendix</a:t>
            </a:r>
            <a:r>
              <a:rPr lang="en-US" altLang="ko-KR" sz="2400" dirty="0"/>
              <a:t>: Use Cases for </a:t>
            </a:r>
            <a:r>
              <a:rPr lang="en-US" altLang="ko-KR" sz="2400" dirty="0" smtClean="0"/>
              <a:t>D2D communications</a:t>
            </a:r>
            <a:endParaRPr lang="ko-KR" altLang="en-US" sz="2400" dirty="0"/>
          </a:p>
        </p:txBody>
      </p:sp>
      <p:sp>
        <p:nvSpPr>
          <p:cNvPr id="3" name="내용 개체 틀 2"/>
          <p:cNvSpPr>
            <a:spLocks noGrp="1"/>
          </p:cNvSpPr>
          <p:nvPr>
            <p:ph sz="quarter" idx="1"/>
          </p:nvPr>
        </p:nvSpPr>
        <p:spPr>
          <a:xfrm>
            <a:off x="455613" y="1268760"/>
            <a:ext cx="4041775" cy="2320925"/>
          </a:xfrm>
        </p:spPr>
        <p:txBody>
          <a:bodyPr/>
          <a:lstStyle/>
          <a:p>
            <a:pPr marL="457200" indent="-457200">
              <a:buFont typeface="+mj-lt"/>
              <a:buAutoNum type="arabicPeriod"/>
            </a:pPr>
            <a:r>
              <a:rPr lang="en-US" altLang="ko-KR" sz="2000" dirty="0" smtClean="0"/>
              <a:t>Public safety</a:t>
            </a:r>
          </a:p>
          <a:p>
            <a:pPr lvl="1">
              <a:buFont typeface="Wingdings" pitchFamily="2" charset="2"/>
              <a:buChar char="Ø"/>
            </a:pPr>
            <a:r>
              <a:rPr lang="en-US" altLang="ko-KR" sz="1600" dirty="0" smtClean="0"/>
              <a:t>E.g. Emergency Service</a:t>
            </a:r>
            <a:endParaRPr lang="ko-KR" altLang="en-US" sz="1600" dirty="0"/>
          </a:p>
        </p:txBody>
      </p:sp>
      <p:sp>
        <p:nvSpPr>
          <p:cNvPr id="5" name="내용 개체 틀 4"/>
          <p:cNvSpPr>
            <a:spLocks noGrp="1"/>
          </p:cNvSpPr>
          <p:nvPr>
            <p:ph sz="quarter" idx="2"/>
          </p:nvPr>
        </p:nvSpPr>
        <p:spPr>
          <a:xfrm>
            <a:off x="4649788" y="1268760"/>
            <a:ext cx="4043362" cy="2320925"/>
          </a:xfrm>
        </p:spPr>
        <p:txBody>
          <a:bodyPr/>
          <a:lstStyle/>
          <a:p>
            <a:pPr marL="457200" indent="-457200">
              <a:buFont typeface="+mj-lt"/>
              <a:buAutoNum type="arabicPeriod" startAt="2"/>
            </a:pPr>
            <a:r>
              <a:rPr lang="en-US" altLang="ko-KR" sz="2000" dirty="0" smtClean="0"/>
              <a:t>Advertisement</a:t>
            </a:r>
          </a:p>
          <a:p>
            <a:pPr lvl="1">
              <a:buFont typeface="Wingdings" pitchFamily="2" charset="2"/>
              <a:buChar char="Ø"/>
            </a:pPr>
            <a:r>
              <a:rPr lang="en-US" altLang="ko-KR" sz="1600" dirty="0"/>
              <a:t>E.g. Automatic advertisement or guide</a:t>
            </a:r>
          </a:p>
          <a:p>
            <a:pPr lvl="1"/>
            <a:endParaRPr lang="ko-KR" altLang="en-US" dirty="0"/>
          </a:p>
        </p:txBody>
      </p:sp>
      <p:sp>
        <p:nvSpPr>
          <p:cNvPr id="6" name="내용 개체 틀 5"/>
          <p:cNvSpPr>
            <a:spLocks noGrp="1"/>
          </p:cNvSpPr>
          <p:nvPr>
            <p:ph sz="quarter" idx="3"/>
          </p:nvPr>
        </p:nvSpPr>
        <p:spPr>
          <a:xfrm>
            <a:off x="455613" y="3742085"/>
            <a:ext cx="4041775" cy="2320925"/>
          </a:xfrm>
        </p:spPr>
        <p:txBody>
          <a:bodyPr/>
          <a:lstStyle/>
          <a:p>
            <a:pPr marL="457200" indent="-457200">
              <a:buFont typeface="+mj-lt"/>
              <a:buAutoNum type="arabicPeriod" startAt="3"/>
            </a:pPr>
            <a:r>
              <a:rPr lang="en-US" altLang="ko-KR" sz="2000" dirty="0" smtClean="0"/>
              <a:t>Social networking</a:t>
            </a:r>
          </a:p>
          <a:p>
            <a:pPr lvl="1">
              <a:buFont typeface="Wingdings" pitchFamily="2" charset="2"/>
              <a:buChar char="Ø"/>
            </a:pPr>
            <a:r>
              <a:rPr lang="en-US" altLang="ko-KR" sz="1600" dirty="0"/>
              <a:t>E.g. Local group chatting/ messaging</a:t>
            </a:r>
            <a:endParaRPr lang="ko-KR" altLang="en-US" sz="1600" dirty="0"/>
          </a:p>
        </p:txBody>
      </p:sp>
      <p:sp>
        <p:nvSpPr>
          <p:cNvPr id="7" name="내용 개체 틀 6"/>
          <p:cNvSpPr>
            <a:spLocks noGrp="1"/>
          </p:cNvSpPr>
          <p:nvPr>
            <p:ph sz="quarter" idx="4"/>
          </p:nvPr>
        </p:nvSpPr>
        <p:spPr>
          <a:xfrm>
            <a:off x="4649788" y="3742085"/>
            <a:ext cx="4043362" cy="2320925"/>
          </a:xfrm>
        </p:spPr>
        <p:txBody>
          <a:bodyPr/>
          <a:lstStyle/>
          <a:p>
            <a:pPr marL="457200" indent="-457200">
              <a:buFont typeface="+mj-lt"/>
              <a:buAutoNum type="arabicPeriod" startAt="4"/>
            </a:pPr>
            <a:r>
              <a:rPr lang="en-US" altLang="ko-KR" sz="2000" dirty="0" smtClean="0"/>
              <a:t>Control of electronic devices</a:t>
            </a:r>
          </a:p>
          <a:p>
            <a:pPr lvl="1">
              <a:buFont typeface="Wingdings" pitchFamily="2" charset="2"/>
              <a:buChar char="Ø"/>
            </a:pPr>
            <a:r>
              <a:rPr lang="en-US" altLang="ko-KR" sz="1600" dirty="0"/>
              <a:t>Auto-control/device sync-up and easy content sharing</a:t>
            </a:r>
            <a:endParaRPr lang="ko-KR" altLang="en-US" sz="1600" dirty="0"/>
          </a:p>
        </p:txBody>
      </p:sp>
      <p:pic>
        <p:nvPicPr>
          <p:cNvPr id="8" name="Picture 3"/>
          <p:cNvPicPr>
            <a:picLocks noChangeAspect="1" noChangeArrowheads="1"/>
          </p:cNvPicPr>
          <p:nvPr/>
        </p:nvPicPr>
        <p:blipFill>
          <a:blip r:embed="rId2" cstate="print"/>
          <a:srcRect/>
          <a:stretch>
            <a:fillRect/>
          </a:stretch>
        </p:blipFill>
        <p:spPr bwMode="auto">
          <a:xfrm>
            <a:off x="1187624" y="1959625"/>
            <a:ext cx="2825980" cy="1785950"/>
          </a:xfrm>
          <a:prstGeom prst="rect">
            <a:avLst/>
          </a:prstGeom>
          <a:noFill/>
          <a:ln w="9525">
            <a:noFill/>
            <a:miter lim="800000"/>
            <a:headEnd/>
            <a:tailEnd/>
          </a:ln>
          <a:effectLst/>
        </p:spPr>
      </p:pic>
      <p:grpSp>
        <p:nvGrpSpPr>
          <p:cNvPr id="14" name="그룹 13"/>
          <p:cNvGrpSpPr>
            <a:grpSpLocks/>
          </p:cNvGrpSpPr>
          <p:nvPr/>
        </p:nvGrpSpPr>
        <p:grpSpPr bwMode="auto">
          <a:xfrm>
            <a:off x="5148064" y="2102501"/>
            <a:ext cx="3456384" cy="1500198"/>
            <a:chOff x="561975" y="1676400"/>
            <a:chExt cx="3248025" cy="1693268"/>
          </a:xfrm>
        </p:grpSpPr>
        <p:pic>
          <p:nvPicPr>
            <p:cNvPr id="15" name="Picture 11" descr="LG Bluetooth proximity marketing"/>
            <p:cNvPicPr>
              <a:picLocks noChangeAspect="1" noChangeArrowheads="1"/>
            </p:cNvPicPr>
            <p:nvPr/>
          </p:nvPicPr>
          <p:blipFill>
            <a:blip r:embed="rId3" cstate="print"/>
            <a:srcRect/>
            <a:stretch>
              <a:fillRect/>
            </a:stretch>
          </p:blipFill>
          <p:spPr bwMode="auto">
            <a:xfrm>
              <a:off x="561975" y="1676400"/>
              <a:ext cx="1571625" cy="1693268"/>
            </a:xfrm>
            <a:prstGeom prst="rect">
              <a:avLst/>
            </a:prstGeom>
            <a:noFill/>
            <a:ln w="9525">
              <a:noFill/>
              <a:miter lim="800000"/>
              <a:headEnd/>
              <a:tailEnd/>
            </a:ln>
          </p:spPr>
        </p:pic>
        <p:sp>
          <p:nvSpPr>
            <p:cNvPr id="16" name="AutoShape 14"/>
            <p:cNvSpPr>
              <a:spLocks noChangeArrowheads="1"/>
            </p:cNvSpPr>
            <p:nvPr/>
          </p:nvSpPr>
          <p:spPr bwMode="auto">
            <a:xfrm rot="16200000">
              <a:off x="2297113" y="1535112"/>
              <a:ext cx="1295400" cy="1730375"/>
            </a:xfrm>
            <a:prstGeom prst="triangle">
              <a:avLst>
                <a:gd name="adj" fmla="val 50000"/>
              </a:avLst>
            </a:prstGeom>
            <a:gradFill rotWithShape="1">
              <a:gsLst>
                <a:gs pos="0">
                  <a:schemeClr val="accent1">
                    <a:gamma/>
                    <a:shade val="46275"/>
                    <a:invGamma/>
                  </a:schemeClr>
                </a:gs>
                <a:gs pos="100000">
                  <a:schemeClr val="accent1"/>
                </a:gs>
              </a:gsLst>
              <a:lin ang="5400000" scaled="1"/>
            </a:gradFill>
            <a:ln w="9525">
              <a:noFill/>
              <a:miter lim="800000"/>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ko-KR" altLang="en-US"/>
            </a:p>
          </p:txBody>
        </p:sp>
        <p:pic>
          <p:nvPicPr>
            <p:cNvPr id="17" name="Picture 2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048000" y="2286000"/>
              <a:ext cx="504825" cy="762000"/>
            </a:xfrm>
            <a:prstGeom prst="rect">
              <a:avLst/>
            </a:prstGeom>
            <a:noFill/>
            <a:ln w="9525">
              <a:noFill/>
              <a:miter lim="800000"/>
              <a:headEnd/>
              <a:tailEnd/>
            </a:ln>
          </p:spPr>
        </p:pic>
        <p:pic>
          <p:nvPicPr>
            <p:cNvPr id="18" name="그림 17" descr="LG스마트폰.bmp"/>
            <p:cNvPicPr>
              <a:picLocks noChangeAspect="1"/>
            </p:cNvPicPr>
            <p:nvPr/>
          </p:nvPicPr>
          <p:blipFill>
            <a:blip r:embed="rId5" cstate="print"/>
            <a:srcRect/>
            <a:stretch>
              <a:fillRect/>
            </a:stretch>
          </p:blipFill>
          <p:spPr bwMode="auto">
            <a:xfrm>
              <a:off x="3200400" y="2490788"/>
              <a:ext cx="160338" cy="328612"/>
            </a:xfrm>
            <a:prstGeom prst="rect">
              <a:avLst/>
            </a:prstGeom>
            <a:noFill/>
            <a:ln w="9525">
              <a:noFill/>
              <a:miter lim="800000"/>
              <a:headEnd/>
              <a:tailEnd/>
            </a:ln>
          </p:spPr>
        </p:pic>
      </p:grpSp>
      <p:grpSp>
        <p:nvGrpSpPr>
          <p:cNvPr id="19" name="그룹 18"/>
          <p:cNvGrpSpPr/>
          <p:nvPr/>
        </p:nvGrpSpPr>
        <p:grpSpPr>
          <a:xfrm>
            <a:off x="1621146" y="4365104"/>
            <a:ext cx="1481141" cy="1576390"/>
            <a:chOff x="2967038" y="2024059"/>
            <a:chExt cx="1676401" cy="1833564"/>
          </a:xfrm>
        </p:grpSpPr>
        <p:grpSp>
          <p:nvGrpSpPr>
            <p:cNvPr id="20" name="그룹 19"/>
            <p:cNvGrpSpPr/>
            <p:nvPr/>
          </p:nvGrpSpPr>
          <p:grpSpPr>
            <a:xfrm>
              <a:off x="2967038" y="2500310"/>
              <a:ext cx="1676401" cy="1357313"/>
              <a:chOff x="2967038" y="2500310"/>
              <a:chExt cx="1676401" cy="1357313"/>
            </a:xfrm>
          </p:grpSpPr>
          <p:sp>
            <p:nvSpPr>
              <p:cNvPr id="22" name="TextBox 6"/>
              <p:cNvSpPr txBox="1"/>
              <p:nvPr/>
            </p:nvSpPr>
            <p:spPr>
              <a:xfrm>
                <a:off x="3378550" y="2937687"/>
                <a:ext cx="646331" cy="27699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u="sng" dirty="0" smtClean="0">
                    <a:solidFill>
                      <a:schemeClr val="accent6">
                        <a:lumMod val="75000"/>
                      </a:schemeClr>
                    </a:solidFill>
                  </a:rPr>
                  <a:t>Friends</a:t>
                </a:r>
                <a:endParaRPr lang="ko-KR" altLang="en-US" u="sng" dirty="0">
                  <a:solidFill>
                    <a:schemeClr val="accent6">
                      <a:lumMod val="75000"/>
                    </a:schemeClr>
                  </a:solidFill>
                </a:endParaRPr>
              </a:p>
            </p:txBody>
          </p:sp>
          <p:grpSp>
            <p:nvGrpSpPr>
              <p:cNvPr id="23" name="그룹 22"/>
              <p:cNvGrpSpPr>
                <a:grpSpLocks/>
              </p:cNvGrpSpPr>
              <p:nvPr/>
            </p:nvGrpSpPr>
            <p:grpSpPr bwMode="auto">
              <a:xfrm>
                <a:off x="2967038" y="2500310"/>
                <a:ext cx="1676401" cy="1357313"/>
                <a:chOff x="928662" y="4929198"/>
                <a:chExt cx="1676409" cy="1357322"/>
              </a:xfrm>
            </p:grpSpPr>
            <p:pic>
              <p:nvPicPr>
                <p:cNvPr id="24" name="그림 23" descr="People1.png"/>
                <p:cNvPicPr>
                  <a:picLocks noChangeAspect="1"/>
                </p:cNvPicPr>
                <p:nvPr/>
              </p:nvPicPr>
              <p:blipFill>
                <a:blip r:embed="rId6" cstate="print"/>
                <a:srcRect/>
                <a:stretch>
                  <a:fillRect/>
                </a:stretch>
              </p:blipFill>
              <p:spPr bwMode="auto">
                <a:xfrm>
                  <a:off x="928662" y="4929198"/>
                  <a:ext cx="390525" cy="457200"/>
                </a:xfrm>
                <a:prstGeom prst="rect">
                  <a:avLst/>
                </a:prstGeom>
                <a:noFill/>
                <a:ln w="9525">
                  <a:noFill/>
                  <a:miter lim="800000"/>
                  <a:headEnd/>
                  <a:tailEnd/>
                </a:ln>
              </p:spPr>
            </p:pic>
            <p:pic>
              <p:nvPicPr>
                <p:cNvPr id="25" name="그림 24" descr="People2.png"/>
                <p:cNvPicPr>
                  <a:picLocks noChangeAspect="1"/>
                </p:cNvPicPr>
                <p:nvPr/>
              </p:nvPicPr>
              <p:blipFill>
                <a:blip r:embed="rId7" cstate="print"/>
                <a:srcRect/>
                <a:stretch>
                  <a:fillRect/>
                </a:stretch>
              </p:blipFill>
              <p:spPr bwMode="auto">
                <a:xfrm>
                  <a:off x="1571600" y="5772170"/>
                  <a:ext cx="390525" cy="514350"/>
                </a:xfrm>
                <a:prstGeom prst="rect">
                  <a:avLst/>
                </a:prstGeom>
                <a:noFill/>
                <a:ln w="9525">
                  <a:noFill/>
                  <a:miter lim="800000"/>
                  <a:headEnd/>
                  <a:tailEnd/>
                </a:ln>
              </p:spPr>
            </p:pic>
            <p:pic>
              <p:nvPicPr>
                <p:cNvPr id="26" name="그림 25" descr="People3.png"/>
                <p:cNvPicPr>
                  <a:picLocks noChangeAspect="1"/>
                </p:cNvPicPr>
                <p:nvPr/>
              </p:nvPicPr>
              <p:blipFill>
                <a:blip r:embed="rId8" cstate="print"/>
                <a:srcRect/>
                <a:stretch>
                  <a:fillRect/>
                </a:stretch>
              </p:blipFill>
              <p:spPr bwMode="auto">
                <a:xfrm>
                  <a:off x="2214546" y="4929198"/>
                  <a:ext cx="390525" cy="457200"/>
                </a:xfrm>
                <a:prstGeom prst="rect">
                  <a:avLst/>
                </a:prstGeom>
                <a:noFill/>
                <a:ln w="9525">
                  <a:noFill/>
                  <a:miter lim="800000"/>
                  <a:headEnd/>
                  <a:tailEnd/>
                </a:ln>
              </p:spPr>
            </p:pic>
            <p:cxnSp>
              <p:nvCxnSpPr>
                <p:cNvPr id="27" name="직선 연결선 26"/>
                <p:cNvCxnSpPr/>
                <p:nvPr/>
              </p:nvCxnSpPr>
              <p:spPr>
                <a:xfrm>
                  <a:off x="1319189" y="5157800"/>
                  <a:ext cx="895355" cy="0"/>
                </a:xfrm>
                <a:prstGeom prst="line">
                  <a:avLst/>
                </a:prstGeom>
                <a:noFill/>
                <a:ln w="9525" cap="flat" cmpd="sng" algn="ctr">
                  <a:solidFill>
                    <a:srgbClr val="4BACC6">
                      <a:lumMod val="75000"/>
                    </a:srgbClr>
                  </a:solidFill>
                  <a:prstDash val="solid"/>
                  <a:headEnd type="triangle" w="med" len="med"/>
                  <a:tailEnd type="triangle" w="med" len="med"/>
                </a:ln>
                <a:effectLst/>
              </p:spPr>
            </p:cxnSp>
            <p:cxnSp>
              <p:nvCxnSpPr>
                <p:cNvPr id="28" name="직선 연결선 27"/>
                <p:cNvCxnSpPr>
                  <a:endCxn id="25" idx="3"/>
                </p:cNvCxnSpPr>
                <p:nvPr/>
              </p:nvCxnSpPr>
              <p:spPr>
                <a:xfrm rot="5400000">
                  <a:off x="1864496" y="5484032"/>
                  <a:ext cx="642944" cy="447683"/>
                </a:xfrm>
                <a:prstGeom prst="line">
                  <a:avLst/>
                </a:prstGeom>
                <a:noFill/>
                <a:ln w="9525" cap="flat" cmpd="sng" algn="ctr">
                  <a:solidFill>
                    <a:srgbClr val="4BACC6">
                      <a:lumMod val="75000"/>
                    </a:srgbClr>
                  </a:solidFill>
                  <a:prstDash val="solid"/>
                  <a:headEnd type="triangle" w="med" len="med"/>
                  <a:tailEnd type="triangle" w="med" len="med"/>
                </a:ln>
                <a:effectLst/>
              </p:spPr>
            </p:cxnSp>
            <p:cxnSp>
              <p:nvCxnSpPr>
                <p:cNvPr id="29" name="직선 연결선 28"/>
                <p:cNvCxnSpPr>
                  <a:endCxn id="25" idx="1"/>
                </p:cNvCxnSpPr>
                <p:nvPr/>
              </p:nvCxnSpPr>
              <p:spPr>
                <a:xfrm rot="16200000" flipH="1">
                  <a:off x="1026292" y="5484036"/>
                  <a:ext cx="642944" cy="447674"/>
                </a:xfrm>
                <a:prstGeom prst="line">
                  <a:avLst/>
                </a:prstGeom>
                <a:noFill/>
                <a:ln w="9525" cap="flat" cmpd="sng" algn="ctr">
                  <a:solidFill>
                    <a:srgbClr val="4BACC6">
                      <a:lumMod val="75000"/>
                    </a:srgbClr>
                  </a:solidFill>
                  <a:prstDash val="solid"/>
                  <a:headEnd type="triangle" w="med" len="med"/>
                  <a:tailEnd type="triangle" w="med" len="med"/>
                </a:ln>
                <a:effectLst/>
              </p:spPr>
            </p:cxnSp>
          </p:grpSp>
        </p:grpSp>
        <p:pic>
          <p:nvPicPr>
            <p:cNvPr id="21" name="그림 20" descr="campusicon2.jpg"/>
            <p:cNvPicPr>
              <a:picLocks noChangeAspect="1"/>
            </p:cNvPicPr>
            <p:nvPr/>
          </p:nvPicPr>
          <p:blipFill>
            <a:blip r:embed="rId9" cstate="print"/>
            <a:stretch>
              <a:fillRect/>
            </a:stretch>
          </p:blipFill>
          <p:spPr>
            <a:xfrm>
              <a:off x="3479133" y="2024059"/>
              <a:ext cx="664239" cy="476247"/>
            </a:xfrm>
            <a:prstGeom prst="rect">
              <a:avLst/>
            </a:prstGeom>
          </p:spPr>
        </p:pic>
      </p:grpSp>
      <p:pic>
        <p:nvPicPr>
          <p:cNvPr id="30" name="Picture 2"/>
          <p:cNvPicPr>
            <a:picLocks noChangeAspect="1" noChangeArrowheads="1"/>
          </p:cNvPicPr>
          <p:nvPr/>
        </p:nvPicPr>
        <p:blipFill>
          <a:blip r:embed="rId10" cstate="print"/>
          <a:srcRect/>
          <a:stretch>
            <a:fillRect/>
          </a:stretch>
        </p:blipFill>
        <p:spPr bwMode="auto">
          <a:xfrm>
            <a:off x="5689034" y="4530285"/>
            <a:ext cx="2373136" cy="1491003"/>
          </a:xfrm>
          <a:prstGeom prst="rect">
            <a:avLst/>
          </a:prstGeom>
          <a:noFill/>
          <a:ln w="9525">
            <a:noFill/>
            <a:miter lim="800000"/>
            <a:headEnd/>
            <a:tailEnd/>
          </a:ln>
          <a:effectLst/>
        </p:spPr>
      </p:pic>
      <p:sp>
        <p:nvSpPr>
          <p:cNvPr id="32" name="TextBox 31"/>
          <p:cNvSpPr txBox="1"/>
          <p:nvPr/>
        </p:nvSpPr>
        <p:spPr>
          <a:xfrm>
            <a:off x="3102286" y="3342162"/>
            <a:ext cx="1253690" cy="261610"/>
          </a:xfrm>
          <a:prstGeom prst="rect">
            <a:avLst/>
          </a:prstGeom>
          <a:noFill/>
        </p:spPr>
        <p:txBody>
          <a:bodyPr wrap="square" rtlCol="0">
            <a:spAutoFit/>
          </a:bodyPr>
          <a:lstStyle/>
          <a:p>
            <a:r>
              <a:rPr lang="en-US" altLang="ko-KR" sz="1100" dirty="0" err="1" smtClean="0">
                <a:solidFill>
                  <a:srgbClr val="FF0000"/>
                </a:solidFill>
              </a:rPr>
              <a:t>SoS</a:t>
            </a:r>
            <a:r>
              <a:rPr lang="en-US" altLang="ko-KR" sz="1100" dirty="0" smtClean="0">
                <a:solidFill>
                  <a:srgbClr val="FF0000"/>
                </a:solidFill>
              </a:rPr>
              <a:t> message</a:t>
            </a:r>
            <a:endParaRPr lang="ko-KR" altLang="en-US" sz="1100" dirty="0">
              <a:solidFill>
                <a:srgbClr val="FF0000"/>
              </a:solidFill>
            </a:endParaRPr>
          </a:p>
        </p:txBody>
      </p:sp>
      <p:sp>
        <p:nvSpPr>
          <p:cNvPr id="33" name="슬라이드 번호 개체 틀 3"/>
          <p:cNvSpPr>
            <a:spLocks noGrp="1"/>
          </p:cNvSpPr>
          <p:nvPr>
            <p:ph type="sldNum" sz="quarter" idx="11"/>
          </p:nvPr>
        </p:nvSpPr>
        <p:spPr>
          <a:xfrm>
            <a:off x="8261549" y="6354797"/>
            <a:ext cx="685800" cy="381000"/>
          </a:xfrm>
        </p:spPr>
        <p:txBody>
          <a:bodyPr/>
          <a:lstStyle/>
          <a:p>
            <a:fld id="{F29C0F80-CD8F-472D-AFB6-6F74E86F726D}" type="slidenum">
              <a:rPr lang="en-US" altLang="ja-JP" smtClean="0">
                <a:solidFill>
                  <a:srgbClr val="000000"/>
                </a:solidFill>
              </a:rPr>
              <a:pPr/>
              <a:t>21</a:t>
            </a:fld>
            <a:endParaRPr lang="en-US" altLang="ja-JP" dirty="0">
              <a:solidFill>
                <a:srgbClr val="000000"/>
              </a:solidFill>
            </a:endParaRPr>
          </a:p>
        </p:txBody>
      </p:sp>
      <p:sp>
        <p:nvSpPr>
          <p:cNvPr id="34" name="TextBox 33"/>
          <p:cNvSpPr txBox="1"/>
          <p:nvPr/>
        </p:nvSpPr>
        <p:spPr>
          <a:xfrm>
            <a:off x="971599" y="6381328"/>
            <a:ext cx="7142158" cy="338554"/>
          </a:xfrm>
          <a:prstGeom prst="rect">
            <a:avLst/>
          </a:prstGeom>
          <a:noFill/>
        </p:spPr>
        <p:txBody>
          <a:bodyPr wrap="square" rtlCol="0">
            <a:spAutoFit/>
          </a:bodyPr>
          <a:lstStyle/>
          <a:p>
            <a:r>
              <a:rPr lang="en-US" altLang="ko-KR" sz="1600" dirty="0"/>
              <a:t>Ref. 15-12-0246-00-0008, “Application and Expected Technical Attributes in </a:t>
            </a:r>
            <a:r>
              <a:rPr lang="en-US" altLang="ko-KR" sz="1600" dirty="0" smtClean="0"/>
              <a:t>PAC.” </a:t>
            </a:r>
            <a:endParaRPr lang="ko-KR" altLang="en-US" sz="1600" dirty="0"/>
          </a:p>
        </p:txBody>
      </p:sp>
      <p:sp>
        <p:nvSpPr>
          <p:cNvPr id="35" name="TextBox 34"/>
          <p:cNvSpPr txBox="1"/>
          <p:nvPr/>
        </p:nvSpPr>
        <p:spPr>
          <a:xfrm>
            <a:off x="3174294" y="2051828"/>
            <a:ext cx="1253690" cy="261610"/>
          </a:xfrm>
          <a:prstGeom prst="rect">
            <a:avLst/>
          </a:prstGeom>
          <a:noFill/>
        </p:spPr>
        <p:txBody>
          <a:bodyPr wrap="square" rtlCol="0">
            <a:spAutoFit/>
          </a:bodyPr>
          <a:lstStyle/>
          <a:p>
            <a:r>
              <a:rPr lang="en-US" altLang="ko-KR" sz="1100" dirty="0" err="1" smtClean="0">
                <a:solidFill>
                  <a:srgbClr val="FF0000"/>
                </a:solidFill>
              </a:rPr>
              <a:t>SoS</a:t>
            </a:r>
            <a:r>
              <a:rPr lang="en-US" altLang="ko-KR" sz="1100" dirty="0" smtClean="0">
                <a:solidFill>
                  <a:srgbClr val="FF0000"/>
                </a:solidFill>
              </a:rPr>
              <a:t> message</a:t>
            </a:r>
            <a:endParaRPr lang="ko-KR" altLang="en-US" sz="1100" dirty="0">
              <a:solidFill>
                <a:srgbClr val="FF0000"/>
              </a:solidFill>
            </a:endParaRPr>
          </a:p>
        </p:txBody>
      </p:sp>
      <p:sp>
        <p:nvSpPr>
          <p:cNvPr id="36" name="TextBox 35"/>
          <p:cNvSpPr txBox="1"/>
          <p:nvPr/>
        </p:nvSpPr>
        <p:spPr>
          <a:xfrm>
            <a:off x="7033023" y="4787939"/>
            <a:ext cx="1521085" cy="276999"/>
          </a:xfrm>
          <a:prstGeom prst="rect">
            <a:avLst/>
          </a:prstGeom>
          <a:noFill/>
        </p:spPr>
        <p:txBody>
          <a:bodyPr wrap="square" rtlCol="0">
            <a:spAutoFit/>
          </a:bodyPr>
          <a:lstStyle/>
          <a:p>
            <a:r>
              <a:rPr lang="en-US" altLang="ko-KR" sz="1200" dirty="0" smtClean="0"/>
              <a:t>Control message</a:t>
            </a:r>
            <a:endParaRPr lang="ko-KR" altLang="en-US" sz="1200" dirty="0"/>
          </a:p>
        </p:txBody>
      </p:sp>
      <p:sp>
        <p:nvSpPr>
          <p:cNvPr id="37" name="TextBox 36"/>
          <p:cNvSpPr txBox="1"/>
          <p:nvPr/>
        </p:nvSpPr>
        <p:spPr>
          <a:xfrm>
            <a:off x="6993763" y="2065573"/>
            <a:ext cx="1253690" cy="461665"/>
          </a:xfrm>
          <a:prstGeom prst="rect">
            <a:avLst/>
          </a:prstGeom>
          <a:noFill/>
        </p:spPr>
        <p:txBody>
          <a:bodyPr wrap="square" rtlCol="0">
            <a:spAutoFit/>
          </a:bodyPr>
          <a:lstStyle/>
          <a:p>
            <a:r>
              <a:rPr lang="en-US" altLang="ko-KR" sz="1200" dirty="0" smtClean="0">
                <a:solidFill>
                  <a:srgbClr val="0070C0"/>
                </a:solidFill>
              </a:rPr>
              <a:t>Advertisement</a:t>
            </a:r>
          </a:p>
          <a:p>
            <a:r>
              <a:rPr lang="en-US" altLang="ko-KR" sz="1200" dirty="0">
                <a:solidFill>
                  <a:srgbClr val="0070C0"/>
                </a:solidFill>
              </a:rPr>
              <a:t>m</a:t>
            </a:r>
            <a:r>
              <a:rPr lang="en-US" altLang="ko-KR" sz="1200" dirty="0" smtClean="0">
                <a:solidFill>
                  <a:srgbClr val="0070C0"/>
                </a:solidFill>
              </a:rPr>
              <a:t>essage </a:t>
            </a:r>
            <a:endParaRPr lang="ko-KR" altLang="en-US" sz="1200" dirty="0">
              <a:solidFill>
                <a:srgbClr val="0070C0"/>
              </a:solidFill>
            </a:endParaRPr>
          </a:p>
        </p:txBody>
      </p:sp>
    </p:spTree>
    <p:extLst>
      <p:ext uri="{BB962C8B-B14F-4D97-AF65-F5344CB8AC3E}">
        <p14:creationId xmlns:p14="http://schemas.microsoft.com/office/powerpoint/2010/main" val="156439480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Appendix: Use Cases for D2D </a:t>
            </a:r>
            <a:r>
              <a:rPr lang="en-US" altLang="ko-KR" sz="2400" dirty="0" smtClean="0"/>
              <a:t>communications (Cont’d)</a:t>
            </a:r>
            <a:endParaRPr lang="ko-KR" altLang="en-US" sz="2400" dirty="0"/>
          </a:p>
        </p:txBody>
      </p:sp>
      <p:sp>
        <p:nvSpPr>
          <p:cNvPr id="10" name="텍스트 개체 틀 9"/>
          <p:cNvSpPr>
            <a:spLocks noGrp="1"/>
          </p:cNvSpPr>
          <p:nvPr>
            <p:ph type="body" idx="4294967295"/>
          </p:nvPr>
        </p:nvSpPr>
        <p:spPr>
          <a:xfrm>
            <a:off x="422275" y="1268760"/>
            <a:ext cx="8299450" cy="1143164"/>
          </a:xfrm>
        </p:spPr>
        <p:txBody>
          <a:bodyPr/>
          <a:lstStyle/>
          <a:p>
            <a:pPr marL="457200" indent="-457200" algn="just">
              <a:buFont typeface="+mj-lt"/>
              <a:buAutoNum type="arabicPeriod" startAt="5"/>
            </a:pPr>
            <a:r>
              <a:rPr lang="en-US" altLang="ko-KR" dirty="0" smtClean="0"/>
              <a:t>Data offload</a:t>
            </a:r>
          </a:p>
          <a:p>
            <a:pPr lvl="1" algn="just">
              <a:buFont typeface="Wingdings" pitchFamily="2" charset="2"/>
              <a:buChar char="Ø"/>
            </a:pPr>
            <a:r>
              <a:rPr lang="en-US" altLang="ko-KR" sz="2200" dirty="0" smtClean="0"/>
              <a:t>Data transfer </a:t>
            </a:r>
            <a:r>
              <a:rPr lang="en-US" altLang="ko-KR" sz="2200" dirty="0"/>
              <a:t>and social network </a:t>
            </a:r>
            <a:r>
              <a:rPr lang="en-US" altLang="ko-KR" sz="2200" dirty="0" smtClean="0"/>
              <a:t>services can be offloaded to </a:t>
            </a:r>
            <a:r>
              <a:rPr lang="en-US" altLang="ko-KR" sz="2200" dirty="0"/>
              <a:t>p</a:t>
            </a:r>
            <a:r>
              <a:rPr lang="en-US" altLang="ko-KR" sz="2200" dirty="0" smtClean="0"/>
              <a:t>roximity </a:t>
            </a:r>
            <a:r>
              <a:rPr lang="en-US" altLang="ko-KR" sz="2200" dirty="0"/>
              <a:t>c</a:t>
            </a:r>
            <a:r>
              <a:rPr lang="en-US" altLang="ko-KR" sz="2200" dirty="0" smtClean="0"/>
              <a:t>ommunications</a:t>
            </a:r>
            <a:endParaRPr lang="en-US" altLang="ko-KR" sz="2200" dirty="0"/>
          </a:p>
        </p:txBody>
      </p:sp>
      <p:pic>
        <p:nvPicPr>
          <p:cNvPr id="3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142" y="2618656"/>
            <a:ext cx="8229600" cy="294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슬라이드 번호 개체 틀 3"/>
          <p:cNvSpPr txBox="1">
            <a:spLocks/>
          </p:cNvSpPr>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defPPr>
              <a:defRPr lang="ko-KR"/>
            </a:defPPr>
            <a:lvl1pPr marL="0" algn="ctr" defTabSz="914400" rtl="0" eaLnBrk="0" latinLnBrk="1" hangingPunct="0">
              <a:lnSpc>
                <a:spcPct val="90000"/>
              </a:lnSpc>
              <a:defRPr sz="14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fld id="{F29C0F80-CD8F-472D-AFB6-6F74E86F726D}" type="slidenum">
              <a:rPr lang="en-US" altLang="ja-JP" smtClean="0">
                <a:solidFill>
                  <a:srgbClr val="000000"/>
                </a:solidFill>
              </a:rPr>
              <a:pPr/>
              <a:t>22</a:t>
            </a:fld>
            <a:endParaRPr lang="en-US" altLang="ja-JP" dirty="0">
              <a:solidFill>
                <a:srgbClr val="000000"/>
              </a:solidFill>
            </a:endParaRPr>
          </a:p>
        </p:txBody>
      </p:sp>
      <p:sp>
        <p:nvSpPr>
          <p:cNvPr id="33" name="TextBox 32"/>
          <p:cNvSpPr txBox="1"/>
          <p:nvPr/>
        </p:nvSpPr>
        <p:spPr>
          <a:xfrm>
            <a:off x="971600" y="6300028"/>
            <a:ext cx="6863714" cy="369332"/>
          </a:xfrm>
          <a:prstGeom prst="rect">
            <a:avLst/>
          </a:prstGeom>
          <a:noFill/>
        </p:spPr>
        <p:txBody>
          <a:bodyPr wrap="square" rtlCol="0">
            <a:spAutoFit/>
          </a:bodyPr>
          <a:lstStyle/>
          <a:p>
            <a:r>
              <a:rPr lang="en-US" altLang="ko-KR" dirty="0"/>
              <a:t>Ref. 15-12-0255-02-0008, </a:t>
            </a:r>
            <a:r>
              <a:rPr lang="en-US" altLang="ko-KR" dirty="0" smtClean="0"/>
              <a:t>“Response </a:t>
            </a:r>
            <a:r>
              <a:rPr lang="en-US" altLang="ko-KR" dirty="0"/>
              <a:t>to the Call for </a:t>
            </a:r>
            <a:r>
              <a:rPr lang="en-US" altLang="ko-KR" dirty="0" smtClean="0"/>
              <a:t>Applications.”</a:t>
            </a:r>
            <a:endParaRPr lang="en-US" altLang="ko-KR" dirty="0"/>
          </a:p>
        </p:txBody>
      </p:sp>
      <p:sp>
        <p:nvSpPr>
          <p:cNvPr id="7" name="TextBox 6"/>
          <p:cNvSpPr txBox="1"/>
          <p:nvPr/>
        </p:nvSpPr>
        <p:spPr>
          <a:xfrm>
            <a:off x="539552" y="3704987"/>
            <a:ext cx="1458788" cy="338554"/>
          </a:xfrm>
          <a:prstGeom prst="rect">
            <a:avLst/>
          </a:prstGeom>
          <a:noFill/>
        </p:spPr>
        <p:txBody>
          <a:bodyPr wrap="square" rtlCol="0">
            <a:spAutoFit/>
          </a:bodyPr>
          <a:lstStyle/>
          <a:p>
            <a:r>
              <a:rPr lang="en-US" altLang="ko-KR" sz="1600" dirty="0" smtClean="0">
                <a:solidFill>
                  <a:srgbClr val="FF0000"/>
                </a:solidFill>
                <a:latin typeface="Arial Unicode MS" pitchFamily="50" charset="-127"/>
                <a:ea typeface="Arial Unicode MS" pitchFamily="50" charset="-127"/>
                <a:cs typeface="Arial Unicode MS" pitchFamily="50" charset="-127"/>
              </a:rPr>
              <a:t>Data Transfer</a:t>
            </a:r>
            <a:endParaRPr lang="ko-KR" altLang="en-US" sz="1600" dirty="0">
              <a:solidFill>
                <a:srgbClr val="FF0000"/>
              </a:solidFill>
              <a:latin typeface="Arial Unicode MS" pitchFamily="50" charset="-127"/>
              <a:ea typeface="Arial Unicode MS" pitchFamily="50" charset="-127"/>
              <a:cs typeface="Arial Unicode MS" pitchFamily="50" charset="-127"/>
            </a:endParaRPr>
          </a:p>
        </p:txBody>
      </p:sp>
      <p:sp>
        <p:nvSpPr>
          <p:cNvPr id="8" name="TextBox 7"/>
          <p:cNvSpPr txBox="1"/>
          <p:nvPr/>
        </p:nvSpPr>
        <p:spPr>
          <a:xfrm>
            <a:off x="2555776" y="4227850"/>
            <a:ext cx="1008112" cy="584775"/>
          </a:xfrm>
          <a:prstGeom prst="rect">
            <a:avLst/>
          </a:prstGeom>
          <a:noFill/>
        </p:spPr>
        <p:txBody>
          <a:bodyPr wrap="square" rtlCol="0">
            <a:spAutoFit/>
          </a:bodyPr>
          <a:lstStyle/>
          <a:p>
            <a:pPr algn="ctr"/>
            <a:r>
              <a:rPr lang="en-US" altLang="ko-KR" sz="1600" dirty="0" smtClean="0">
                <a:solidFill>
                  <a:srgbClr val="0070C0"/>
                </a:solidFill>
                <a:latin typeface="Arial Unicode MS" pitchFamily="50" charset="-127"/>
                <a:ea typeface="Arial Unicode MS" pitchFamily="50" charset="-127"/>
                <a:cs typeface="Arial Unicode MS" pitchFamily="50" charset="-127"/>
              </a:rPr>
              <a:t>Social Network</a:t>
            </a:r>
            <a:endParaRPr lang="ko-KR" altLang="en-US" sz="1600" dirty="0">
              <a:solidFill>
                <a:srgbClr val="0070C0"/>
              </a:solidFill>
              <a:latin typeface="Arial Unicode MS" pitchFamily="50" charset="-127"/>
              <a:ea typeface="Arial Unicode MS" pitchFamily="50" charset="-127"/>
              <a:cs typeface="Arial Unicode MS" pitchFamily="50" charset="-127"/>
            </a:endParaRPr>
          </a:p>
        </p:txBody>
      </p:sp>
    </p:spTree>
    <p:extLst>
      <p:ext uri="{BB962C8B-B14F-4D97-AF65-F5344CB8AC3E}">
        <p14:creationId xmlns:p14="http://schemas.microsoft.com/office/powerpoint/2010/main" val="81082085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Appendix</a:t>
            </a:r>
            <a:r>
              <a:rPr lang="en-US" altLang="ko-KR" sz="2400" dirty="0"/>
              <a:t>: Peer discovery of Wi-Fi </a:t>
            </a:r>
            <a:r>
              <a:rPr lang="en-US" altLang="ko-KR" sz="2400" dirty="0" smtClean="0"/>
              <a:t>Direct</a:t>
            </a:r>
            <a:endParaRPr lang="ko-KR" altLang="en-US" sz="24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23</a:t>
            </a:fld>
            <a:endParaRPr lang="en-US" altLang="ja-JP">
              <a:solidFill>
                <a:srgbClr val="000000"/>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956" y="2025281"/>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956" y="3537449"/>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 name="그룹 6"/>
          <p:cNvGrpSpPr/>
          <p:nvPr/>
        </p:nvGrpSpPr>
        <p:grpSpPr>
          <a:xfrm>
            <a:off x="1058020" y="2396756"/>
            <a:ext cx="7452320" cy="1495110"/>
            <a:chOff x="1259632" y="1833389"/>
            <a:chExt cx="7488832" cy="1495110"/>
          </a:xfrm>
        </p:grpSpPr>
        <p:cxnSp>
          <p:nvCxnSpPr>
            <p:cNvPr id="8" name="직선 화살표 연결선 7"/>
            <p:cNvCxnSpPr/>
            <p:nvPr/>
          </p:nvCxnSpPr>
          <p:spPr>
            <a:xfrm>
              <a:off x="1259632" y="1833389"/>
              <a:ext cx="7488832"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직선 화살표 연결선 8"/>
            <p:cNvCxnSpPr/>
            <p:nvPr/>
          </p:nvCxnSpPr>
          <p:spPr>
            <a:xfrm>
              <a:off x="1259632" y="3328499"/>
              <a:ext cx="7488832"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0" name="직사각형 9"/>
          <p:cNvSpPr/>
          <p:nvPr/>
        </p:nvSpPr>
        <p:spPr>
          <a:xfrm>
            <a:off x="1058020" y="1904135"/>
            <a:ext cx="1440160" cy="398932"/>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IEEE 802.11 scan</a:t>
            </a:r>
            <a:endParaRPr lang="ko-KR" altLang="en-US" sz="1400" dirty="0">
              <a:solidFill>
                <a:schemeClr val="tx1"/>
              </a:solidFill>
            </a:endParaRPr>
          </a:p>
        </p:txBody>
      </p:sp>
      <p:cxnSp>
        <p:nvCxnSpPr>
          <p:cNvPr id="11" name="직선 화살표 연결선 10"/>
          <p:cNvCxnSpPr/>
          <p:nvPr/>
        </p:nvCxnSpPr>
        <p:spPr>
          <a:xfrm>
            <a:off x="2570188" y="2413314"/>
            <a:ext cx="0" cy="687517"/>
          </a:xfrm>
          <a:prstGeom prst="straightConnector1">
            <a:avLst/>
          </a:prstGeom>
          <a:ln w="190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직사각형 11"/>
          <p:cNvSpPr/>
          <p:nvPr/>
        </p:nvSpPr>
        <p:spPr>
          <a:xfrm>
            <a:off x="2512243" y="1908341"/>
            <a:ext cx="562001" cy="3989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rPr>
              <a:t>Ch. 1</a:t>
            </a:r>
            <a:endParaRPr lang="ko-KR" altLang="en-US" sz="1100" dirty="0">
              <a:solidFill>
                <a:schemeClr val="tx1"/>
              </a:solidFill>
            </a:endParaRPr>
          </a:p>
        </p:txBody>
      </p:sp>
      <p:sp>
        <p:nvSpPr>
          <p:cNvPr id="13" name="직사각형 12"/>
          <p:cNvSpPr/>
          <p:nvPr/>
        </p:nvSpPr>
        <p:spPr>
          <a:xfrm>
            <a:off x="3103047" y="1904135"/>
            <a:ext cx="562001" cy="3989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Ch. </a:t>
            </a:r>
            <a:r>
              <a:rPr lang="en-US" altLang="ko-KR" sz="1100" dirty="0" smtClean="0">
                <a:solidFill>
                  <a:schemeClr val="tx1"/>
                </a:solidFill>
              </a:rPr>
              <a:t>6</a:t>
            </a:r>
            <a:endParaRPr lang="ko-KR" altLang="en-US" sz="1100" dirty="0">
              <a:solidFill>
                <a:schemeClr val="tx1"/>
              </a:solidFill>
            </a:endParaRPr>
          </a:p>
        </p:txBody>
      </p:sp>
      <p:sp>
        <p:nvSpPr>
          <p:cNvPr id="14" name="직사각형 13"/>
          <p:cNvSpPr/>
          <p:nvPr/>
        </p:nvSpPr>
        <p:spPr>
          <a:xfrm>
            <a:off x="3703266" y="1908341"/>
            <a:ext cx="562001" cy="3989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Ch. </a:t>
            </a:r>
            <a:r>
              <a:rPr lang="en-US" altLang="ko-KR" sz="1100" dirty="0" smtClean="0">
                <a:solidFill>
                  <a:schemeClr val="tx1"/>
                </a:solidFill>
              </a:rPr>
              <a:t>11</a:t>
            </a:r>
            <a:endParaRPr lang="ko-KR" altLang="en-US" sz="1100" dirty="0">
              <a:solidFill>
                <a:schemeClr val="tx1"/>
              </a:solidFill>
            </a:endParaRPr>
          </a:p>
        </p:txBody>
      </p:sp>
      <p:sp>
        <p:nvSpPr>
          <p:cNvPr id="15" name="직사각형 14"/>
          <p:cNvSpPr/>
          <p:nvPr/>
        </p:nvSpPr>
        <p:spPr>
          <a:xfrm>
            <a:off x="4298380" y="1904135"/>
            <a:ext cx="1440160" cy="39893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Listen Ch. 11</a:t>
            </a:r>
            <a:endParaRPr lang="ko-KR" altLang="en-US" dirty="0">
              <a:solidFill>
                <a:schemeClr val="tx1"/>
              </a:solidFill>
            </a:endParaRPr>
          </a:p>
        </p:txBody>
      </p:sp>
      <p:sp>
        <p:nvSpPr>
          <p:cNvPr id="16" name="직사각형 15"/>
          <p:cNvSpPr/>
          <p:nvPr/>
        </p:nvSpPr>
        <p:spPr>
          <a:xfrm>
            <a:off x="986012" y="4002227"/>
            <a:ext cx="1440160" cy="398932"/>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IEEE 802.11 scan</a:t>
            </a:r>
            <a:endParaRPr lang="ko-KR" altLang="en-US" sz="1400" dirty="0">
              <a:solidFill>
                <a:schemeClr val="tx1"/>
              </a:solidFill>
            </a:endParaRPr>
          </a:p>
        </p:txBody>
      </p:sp>
      <p:sp>
        <p:nvSpPr>
          <p:cNvPr id="17" name="직사각형 16"/>
          <p:cNvSpPr/>
          <p:nvPr/>
        </p:nvSpPr>
        <p:spPr>
          <a:xfrm>
            <a:off x="2440235" y="4006433"/>
            <a:ext cx="562001" cy="3989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Ch. 1</a:t>
            </a:r>
            <a:endParaRPr lang="ko-KR" altLang="en-US" sz="1100" dirty="0">
              <a:solidFill>
                <a:schemeClr val="tx1"/>
              </a:solidFill>
            </a:endParaRPr>
          </a:p>
        </p:txBody>
      </p:sp>
      <p:sp>
        <p:nvSpPr>
          <p:cNvPr id="18" name="직사각형 17"/>
          <p:cNvSpPr/>
          <p:nvPr/>
        </p:nvSpPr>
        <p:spPr>
          <a:xfrm>
            <a:off x="3031039" y="4002227"/>
            <a:ext cx="562001" cy="3989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Ch. </a:t>
            </a:r>
            <a:r>
              <a:rPr lang="en-US" altLang="ko-KR" sz="1100" dirty="0" smtClean="0">
                <a:solidFill>
                  <a:schemeClr val="tx1"/>
                </a:solidFill>
              </a:rPr>
              <a:t>6</a:t>
            </a:r>
            <a:endParaRPr lang="ko-KR" altLang="en-US" sz="1100" dirty="0">
              <a:solidFill>
                <a:schemeClr val="tx1"/>
              </a:solidFill>
            </a:endParaRPr>
          </a:p>
        </p:txBody>
      </p:sp>
      <p:sp>
        <p:nvSpPr>
          <p:cNvPr id="19" name="직사각형 18"/>
          <p:cNvSpPr/>
          <p:nvPr/>
        </p:nvSpPr>
        <p:spPr>
          <a:xfrm>
            <a:off x="3631258" y="4006433"/>
            <a:ext cx="562001" cy="3989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Ch. </a:t>
            </a:r>
            <a:r>
              <a:rPr lang="en-US" altLang="ko-KR" sz="1100" dirty="0" smtClean="0">
                <a:solidFill>
                  <a:schemeClr val="tx1"/>
                </a:solidFill>
              </a:rPr>
              <a:t>11</a:t>
            </a:r>
            <a:endParaRPr lang="ko-KR" altLang="en-US" sz="1100" dirty="0">
              <a:solidFill>
                <a:schemeClr val="tx1"/>
              </a:solidFill>
            </a:endParaRPr>
          </a:p>
        </p:txBody>
      </p:sp>
      <p:sp>
        <p:nvSpPr>
          <p:cNvPr id="20" name="직사각형 19"/>
          <p:cNvSpPr/>
          <p:nvPr/>
        </p:nvSpPr>
        <p:spPr>
          <a:xfrm>
            <a:off x="4226372" y="4002227"/>
            <a:ext cx="2179290" cy="39893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Listen  Ch. 1</a:t>
            </a:r>
            <a:endParaRPr lang="ko-KR" altLang="en-US" dirty="0">
              <a:solidFill>
                <a:schemeClr val="tx1"/>
              </a:solidFill>
            </a:endParaRPr>
          </a:p>
        </p:txBody>
      </p:sp>
      <p:cxnSp>
        <p:nvCxnSpPr>
          <p:cNvPr id="21" name="직선 화살표 연결선 20"/>
          <p:cNvCxnSpPr/>
          <p:nvPr/>
        </p:nvCxnSpPr>
        <p:spPr>
          <a:xfrm>
            <a:off x="3218260" y="2413314"/>
            <a:ext cx="0" cy="687517"/>
          </a:xfrm>
          <a:prstGeom prst="straightConnector1">
            <a:avLst/>
          </a:prstGeom>
          <a:ln w="190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직선 화살표 연결선 21"/>
          <p:cNvCxnSpPr/>
          <p:nvPr/>
        </p:nvCxnSpPr>
        <p:spPr>
          <a:xfrm>
            <a:off x="3866332" y="2413314"/>
            <a:ext cx="0" cy="687517"/>
          </a:xfrm>
          <a:prstGeom prst="straightConnector1">
            <a:avLst/>
          </a:prstGeom>
          <a:ln w="190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a:off x="2498180" y="3204349"/>
            <a:ext cx="0" cy="687517"/>
          </a:xfrm>
          <a:prstGeom prst="straightConnector1">
            <a:avLst/>
          </a:prstGeom>
          <a:ln w="19050">
            <a:solidFill>
              <a:srgbClr val="00B05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직선 화살표 연결선 23"/>
          <p:cNvCxnSpPr/>
          <p:nvPr/>
        </p:nvCxnSpPr>
        <p:spPr>
          <a:xfrm>
            <a:off x="3146252" y="3204349"/>
            <a:ext cx="0" cy="687517"/>
          </a:xfrm>
          <a:prstGeom prst="straightConnector1">
            <a:avLst/>
          </a:prstGeom>
          <a:ln w="19050">
            <a:solidFill>
              <a:srgbClr val="00B05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직선 화살표 연결선 24"/>
          <p:cNvCxnSpPr/>
          <p:nvPr/>
        </p:nvCxnSpPr>
        <p:spPr>
          <a:xfrm>
            <a:off x="3794324" y="3204349"/>
            <a:ext cx="0" cy="687517"/>
          </a:xfrm>
          <a:prstGeom prst="straightConnector1">
            <a:avLst/>
          </a:prstGeom>
          <a:ln w="19050">
            <a:solidFill>
              <a:srgbClr val="00B05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6" name="직사각형 25"/>
          <p:cNvSpPr/>
          <p:nvPr/>
        </p:nvSpPr>
        <p:spPr>
          <a:xfrm>
            <a:off x="5740983" y="1908341"/>
            <a:ext cx="562001" cy="3989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rPr>
              <a:t>Ch. 1</a:t>
            </a:r>
            <a:endParaRPr lang="ko-KR" altLang="en-US" sz="1100" dirty="0">
              <a:solidFill>
                <a:schemeClr val="tx1"/>
              </a:solidFill>
            </a:endParaRPr>
          </a:p>
        </p:txBody>
      </p:sp>
      <p:sp>
        <p:nvSpPr>
          <p:cNvPr id="27" name="직사각형 26"/>
          <p:cNvSpPr/>
          <p:nvPr/>
        </p:nvSpPr>
        <p:spPr>
          <a:xfrm>
            <a:off x="6331787" y="1904135"/>
            <a:ext cx="562001" cy="3989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Ch. </a:t>
            </a:r>
            <a:r>
              <a:rPr lang="en-US" altLang="ko-KR" sz="1100" dirty="0" smtClean="0">
                <a:solidFill>
                  <a:schemeClr val="tx1"/>
                </a:solidFill>
              </a:rPr>
              <a:t>6</a:t>
            </a:r>
            <a:endParaRPr lang="ko-KR" altLang="en-US" sz="1100" dirty="0">
              <a:solidFill>
                <a:schemeClr val="tx1"/>
              </a:solidFill>
            </a:endParaRPr>
          </a:p>
        </p:txBody>
      </p:sp>
      <p:sp>
        <p:nvSpPr>
          <p:cNvPr id="28" name="직사각형 27"/>
          <p:cNvSpPr/>
          <p:nvPr/>
        </p:nvSpPr>
        <p:spPr>
          <a:xfrm>
            <a:off x="6932006" y="1908341"/>
            <a:ext cx="562001" cy="3989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Ch. </a:t>
            </a:r>
            <a:r>
              <a:rPr lang="en-US" altLang="ko-KR" sz="1100" dirty="0" smtClean="0">
                <a:solidFill>
                  <a:schemeClr val="tx1"/>
                </a:solidFill>
              </a:rPr>
              <a:t>11</a:t>
            </a:r>
            <a:endParaRPr lang="ko-KR" altLang="en-US" sz="1100" dirty="0">
              <a:solidFill>
                <a:schemeClr val="tx1"/>
              </a:solidFill>
            </a:endParaRPr>
          </a:p>
        </p:txBody>
      </p:sp>
      <p:sp>
        <p:nvSpPr>
          <p:cNvPr id="29" name="직사각형 28"/>
          <p:cNvSpPr/>
          <p:nvPr/>
        </p:nvSpPr>
        <p:spPr>
          <a:xfrm>
            <a:off x="6455384" y="3994651"/>
            <a:ext cx="562001" cy="3989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rPr>
              <a:t>Ch. 1</a:t>
            </a:r>
            <a:endParaRPr lang="ko-KR" altLang="en-US" sz="1100" dirty="0">
              <a:solidFill>
                <a:schemeClr val="tx1"/>
              </a:solidFill>
            </a:endParaRPr>
          </a:p>
        </p:txBody>
      </p:sp>
      <p:sp>
        <p:nvSpPr>
          <p:cNvPr id="30" name="직사각형 29"/>
          <p:cNvSpPr/>
          <p:nvPr/>
        </p:nvSpPr>
        <p:spPr>
          <a:xfrm>
            <a:off x="7046188" y="3990445"/>
            <a:ext cx="562001" cy="3989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Ch. </a:t>
            </a:r>
            <a:r>
              <a:rPr lang="en-US" altLang="ko-KR" sz="1100" dirty="0" smtClean="0">
                <a:solidFill>
                  <a:schemeClr val="tx1"/>
                </a:solidFill>
              </a:rPr>
              <a:t>6</a:t>
            </a:r>
            <a:endParaRPr lang="ko-KR" altLang="en-US" sz="1100" dirty="0">
              <a:solidFill>
                <a:schemeClr val="tx1"/>
              </a:solidFill>
            </a:endParaRPr>
          </a:p>
        </p:txBody>
      </p:sp>
      <p:sp>
        <p:nvSpPr>
          <p:cNvPr id="31" name="직사각형 30"/>
          <p:cNvSpPr/>
          <p:nvPr/>
        </p:nvSpPr>
        <p:spPr>
          <a:xfrm>
            <a:off x="7646407" y="3994651"/>
            <a:ext cx="562001" cy="3989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Ch. </a:t>
            </a:r>
            <a:r>
              <a:rPr lang="en-US" altLang="ko-KR" sz="1100" dirty="0" smtClean="0">
                <a:solidFill>
                  <a:schemeClr val="tx1"/>
                </a:solidFill>
              </a:rPr>
              <a:t>11</a:t>
            </a:r>
            <a:endParaRPr lang="ko-KR" altLang="en-US" sz="1100" dirty="0">
              <a:solidFill>
                <a:schemeClr val="tx1"/>
              </a:solidFill>
            </a:endParaRPr>
          </a:p>
        </p:txBody>
      </p:sp>
      <p:sp>
        <p:nvSpPr>
          <p:cNvPr id="32" name="직사각형 31"/>
          <p:cNvSpPr/>
          <p:nvPr/>
        </p:nvSpPr>
        <p:spPr>
          <a:xfrm>
            <a:off x="7575348" y="1904135"/>
            <a:ext cx="611512" cy="39893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smtClean="0">
                <a:solidFill>
                  <a:schemeClr val="tx1"/>
                </a:solidFill>
              </a:rPr>
              <a:t>Listen</a:t>
            </a:r>
            <a:endParaRPr lang="en-US" altLang="ko-KR" sz="1200" dirty="0">
              <a:solidFill>
                <a:schemeClr val="tx1"/>
              </a:solidFill>
            </a:endParaRPr>
          </a:p>
          <a:p>
            <a:pPr algn="ctr"/>
            <a:r>
              <a:rPr lang="en-US" altLang="ko-KR" sz="1200" dirty="0" smtClean="0">
                <a:solidFill>
                  <a:schemeClr val="tx1"/>
                </a:solidFill>
              </a:rPr>
              <a:t>Ch. 11</a:t>
            </a:r>
          </a:p>
        </p:txBody>
      </p:sp>
      <p:cxnSp>
        <p:nvCxnSpPr>
          <p:cNvPr id="33" name="직선 화살표 연결선 32"/>
          <p:cNvCxnSpPr/>
          <p:nvPr/>
        </p:nvCxnSpPr>
        <p:spPr>
          <a:xfrm>
            <a:off x="7790260" y="2414947"/>
            <a:ext cx="0" cy="1467394"/>
          </a:xfrm>
          <a:prstGeom prst="straightConnector1">
            <a:avLst/>
          </a:prstGeom>
          <a:ln w="19050">
            <a:solidFill>
              <a:srgbClr val="00B05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직선 화살표 연결선 33"/>
          <p:cNvCxnSpPr/>
          <p:nvPr/>
        </p:nvCxnSpPr>
        <p:spPr>
          <a:xfrm>
            <a:off x="8006284" y="2432005"/>
            <a:ext cx="0" cy="1467394"/>
          </a:xfrm>
          <a:prstGeom prst="straightConnector1">
            <a:avLst/>
          </a:prstGeom>
          <a:ln w="1905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직선 화살표 연결선 34"/>
          <p:cNvCxnSpPr/>
          <p:nvPr/>
        </p:nvCxnSpPr>
        <p:spPr>
          <a:xfrm>
            <a:off x="6422108" y="2396756"/>
            <a:ext cx="0" cy="687517"/>
          </a:xfrm>
          <a:prstGeom prst="straightConnector1">
            <a:avLst/>
          </a:prstGeom>
          <a:ln w="190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직선 화살표 연결선 35"/>
          <p:cNvCxnSpPr/>
          <p:nvPr/>
        </p:nvCxnSpPr>
        <p:spPr>
          <a:xfrm>
            <a:off x="7070180" y="2396756"/>
            <a:ext cx="0" cy="687517"/>
          </a:xfrm>
          <a:prstGeom prst="straightConnector1">
            <a:avLst/>
          </a:prstGeom>
          <a:ln w="190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a:off x="6520310" y="3187791"/>
            <a:ext cx="0" cy="687517"/>
          </a:xfrm>
          <a:prstGeom prst="straightConnector1">
            <a:avLst/>
          </a:prstGeom>
          <a:ln w="19050">
            <a:solidFill>
              <a:srgbClr val="00B05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a:off x="7168382" y="3187791"/>
            <a:ext cx="0" cy="687517"/>
          </a:xfrm>
          <a:prstGeom prst="straightConnector1">
            <a:avLst/>
          </a:prstGeom>
          <a:ln w="19050">
            <a:solidFill>
              <a:srgbClr val="00B05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a:off x="5846044" y="2396756"/>
            <a:ext cx="0" cy="687517"/>
          </a:xfrm>
          <a:prstGeom prst="straightConnector1">
            <a:avLst/>
          </a:prstGeom>
          <a:ln w="190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0" name="왼쪽 중괄호 39"/>
          <p:cNvSpPr/>
          <p:nvPr/>
        </p:nvSpPr>
        <p:spPr>
          <a:xfrm rot="5400000">
            <a:off x="3242711" y="844273"/>
            <a:ext cx="322731" cy="172237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41" name="왼쪽 중괄호 40"/>
          <p:cNvSpPr/>
          <p:nvPr/>
        </p:nvSpPr>
        <p:spPr>
          <a:xfrm rot="5400000">
            <a:off x="6471453" y="835307"/>
            <a:ext cx="322731" cy="172237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42" name="왼쪽 중괄호 41"/>
          <p:cNvSpPr/>
          <p:nvPr/>
        </p:nvSpPr>
        <p:spPr>
          <a:xfrm rot="16200000">
            <a:off x="3150673" y="3722334"/>
            <a:ext cx="322731" cy="172237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43" name="왼쪽 중괄호 42"/>
          <p:cNvSpPr/>
          <p:nvPr/>
        </p:nvSpPr>
        <p:spPr>
          <a:xfrm rot="16200000">
            <a:off x="7155208" y="3713368"/>
            <a:ext cx="322731" cy="172237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44" name="TextBox 43"/>
          <p:cNvSpPr txBox="1"/>
          <p:nvPr/>
        </p:nvSpPr>
        <p:spPr>
          <a:xfrm>
            <a:off x="2418135" y="3416303"/>
            <a:ext cx="1494124" cy="307777"/>
          </a:xfrm>
          <a:prstGeom prst="rect">
            <a:avLst/>
          </a:prstGeom>
          <a:solidFill>
            <a:schemeClr val="bg1"/>
          </a:solidFill>
        </p:spPr>
        <p:txBody>
          <a:bodyPr wrap="square" rtlCol="0">
            <a:spAutoFit/>
          </a:bodyPr>
          <a:lstStyle/>
          <a:p>
            <a:pPr algn="ctr"/>
            <a:r>
              <a:rPr lang="en-US" altLang="ko-KR" sz="1400" dirty="0" smtClean="0">
                <a:solidFill>
                  <a:srgbClr val="00B050"/>
                </a:solidFill>
              </a:rPr>
              <a:t>Probe Request</a:t>
            </a:r>
            <a:endParaRPr lang="ko-KR" altLang="en-US" sz="1400" dirty="0">
              <a:solidFill>
                <a:srgbClr val="00B050"/>
              </a:solidFill>
            </a:endParaRPr>
          </a:p>
        </p:txBody>
      </p:sp>
      <p:sp>
        <p:nvSpPr>
          <p:cNvPr id="45" name="TextBox 44"/>
          <p:cNvSpPr txBox="1"/>
          <p:nvPr/>
        </p:nvSpPr>
        <p:spPr>
          <a:xfrm>
            <a:off x="2461668" y="2514845"/>
            <a:ext cx="1494124" cy="307777"/>
          </a:xfrm>
          <a:prstGeom prst="rect">
            <a:avLst/>
          </a:prstGeom>
          <a:solidFill>
            <a:schemeClr val="bg1"/>
          </a:solidFill>
        </p:spPr>
        <p:txBody>
          <a:bodyPr wrap="square" rtlCol="0">
            <a:spAutoFit/>
          </a:bodyPr>
          <a:lstStyle/>
          <a:p>
            <a:pPr algn="ctr"/>
            <a:r>
              <a:rPr lang="en-US" altLang="ko-KR" sz="1400" dirty="0" smtClean="0">
                <a:solidFill>
                  <a:srgbClr val="00B050"/>
                </a:solidFill>
              </a:rPr>
              <a:t>Probe Request</a:t>
            </a:r>
            <a:endParaRPr lang="ko-KR" altLang="en-US" sz="1400" dirty="0">
              <a:solidFill>
                <a:srgbClr val="00B050"/>
              </a:solidFill>
            </a:endParaRPr>
          </a:p>
        </p:txBody>
      </p:sp>
      <p:sp>
        <p:nvSpPr>
          <p:cNvPr id="46" name="TextBox 45"/>
          <p:cNvSpPr txBox="1"/>
          <p:nvPr/>
        </p:nvSpPr>
        <p:spPr>
          <a:xfrm>
            <a:off x="5702882" y="2532462"/>
            <a:ext cx="1494124" cy="307777"/>
          </a:xfrm>
          <a:prstGeom prst="rect">
            <a:avLst/>
          </a:prstGeom>
          <a:solidFill>
            <a:schemeClr val="bg1"/>
          </a:solidFill>
        </p:spPr>
        <p:txBody>
          <a:bodyPr wrap="square" rtlCol="0">
            <a:spAutoFit/>
          </a:bodyPr>
          <a:lstStyle/>
          <a:p>
            <a:pPr algn="ctr"/>
            <a:r>
              <a:rPr lang="en-US" altLang="ko-KR" sz="1400" dirty="0" smtClean="0">
                <a:solidFill>
                  <a:srgbClr val="00B050"/>
                </a:solidFill>
              </a:rPr>
              <a:t>Probe Request</a:t>
            </a:r>
            <a:endParaRPr lang="ko-KR" altLang="en-US" sz="1400" dirty="0">
              <a:solidFill>
                <a:srgbClr val="00B050"/>
              </a:solidFill>
            </a:endParaRPr>
          </a:p>
        </p:txBody>
      </p:sp>
      <p:sp>
        <p:nvSpPr>
          <p:cNvPr id="47" name="TextBox 46"/>
          <p:cNvSpPr txBox="1"/>
          <p:nvPr/>
        </p:nvSpPr>
        <p:spPr>
          <a:xfrm>
            <a:off x="6368144" y="3377660"/>
            <a:ext cx="1494124" cy="307777"/>
          </a:xfrm>
          <a:prstGeom prst="rect">
            <a:avLst/>
          </a:prstGeom>
          <a:solidFill>
            <a:schemeClr val="bg1"/>
          </a:solidFill>
        </p:spPr>
        <p:txBody>
          <a:bodyPr wrap="square" rtlCol="0">
            <a:spAutoFit/>
          </a:bodyPr>
          <a:lstStyle/>
          <a:p>
            <a:pPr algn="ctr"/>
            <a:r>
              <a:rPr lang="en-US" altLang="ko-KR" sz="1400" dirty="0" smtClean="0">
                <a:solidFill>
                  <a:srgbClr val="00B050"/>
                </a:solidFill>
              </a:rPr>
              <a:t>Probe Request</a:t>
            </a:r>
            <a:endParaRPr lang="ko-KR" altLang="en-US" sz="1400" dirty="0">
              <a:solidFill>
                <a:srgbClr val="00B050"/>
              </a:solidFill>
            </a:endParaRPr>
          </a:p>
        </p:txBody>
      </p:sp>
      <p:sp>
        <p:nvSpPr>
          <p:cNvPr id="48" name="TextBox 47"/>
          <p:cNvSpPr txBox="1"/>
          <p:nvPr/>
        </p:nvSpPr>
        <p:spPr>
          <a:xfrm>
            <a:off x="7930036" y="2994755"/>
            <a:ext cx="868336" cy="523220"/>
          </a:xfrm>
          <a:prstGeom prst="rect">
            <a:avLst/>
          </a:prstGeom>
          <a:solidFill>
            <a:schemeClr val="bg1"/>
          </a:solidFill>
        </p:spPr>
        <p:txBody>
          <a:bodyPr wrap="square" rtlCol="0">
            <a:spAutoFit/>
          </a:bodyPr>
          <a:lstStyle/>
          <a:p>
            <a:r>
              <a:rPr lang="en-US" altLang="ko-KR" sz="1400" dirty="0" smtClean="0">
                <a:solidFill>
                  <a:srgbClr val="0070C0"/>
                </a:solidFill>
              </a:rPr>
              <a:t>Probe </a:t>
            </a:r>
          </a:p>
          <a:p>
            <a:r>
              <a:rPr lang="en-US" altLang="ko-KR" sz="1400" dirty="0" smtClean="0">
                <a:solidFill>
                  <a:srgbClr val="0070C0"/>
                </a:solidFill>
              </a:rPr>
              <a:t>Response</a:t>
            </a:r>
            <a:endParaRPr lang="ko-KR" altLang="en-US" sz="1400" dirty="0">
              <a:solidFill>
                <a:srgbClr val="0070C0"/>
              </a:solidFill>
            </a:endParaRPr>
          </a:p>
        </p:txBody>
      </p:sp>
      <p:sp>
        <p:nvSpPr>
          <p:cNvPr id="49" name="TextBox 48"/>
          <p:cNvSpPr txBox="1"/>
          <p:nvPr/>
        </p:nvSpPr>
        <p:spPr>
          <a:xfrm>
            <a:off x="2695736" y="1124744"/>
            <a:ext cx="1494124" cy="307777"/>
          </a:xfrm>
          <a:prstGeom prst="rect">
            <a:avLst/>
          </a:prstGeom>
          <a:solidFill>
            <a:schemeClr val="bg1"/>
          </a:solidFill>
        </p:spPr>
        <p:txBody>
          <a:bodyPr wrap="square" rtlCol="0">
            <a:spAutoFit/>
          </a:bodyPr>
          <a:lstStyle/>
          <a:p>
            <a:pPr algn="ctr"/>
            <a:r>
              <a:rPr lang="en-US" altLang="ko-KR" sz="1400" dirty="0" smtClean="0">
                <a:solidFill>
                  <a:srgbClr val="00B050"/>
                </a:solidFill>
              </a:rPr>
              <a:t>Search</a:t>
            </a:r>
            <a:endParaRPr lang="ko-KR" altLang="en-US" sz="1400" dirty="0">
              <a:solidFill>
                <a:srgbClr val="00B050"/>
              </a:solidFill>
            </a:endParaRPr>
          </a:p>
        </p:txBody>
      </p:sp>
      <p:sp>
        <p:nvSpPr>
          <p:cNvPr id="50" name="TextBox 49"/>
          <p:cNvSpPr txBox="1"/>
          <p:nvPr/>
        </p:nvSpPr>
        <p:spPr>
          <a:xfrm>
            <a:off x="5936096" y="1124744"/>
            <a:ext cx="1494124" cy="307777"/>
          </a:xfrm>
          <a:prstGeom prst="rect">
            <a:avLst/>
          </a:prstGeom>
          <a:solidFill>
            <a:schemeClr val="bg1"/>
          </a:solidFill>
        </p:spPr>
        <p:txBody>
          <a:bodyPr wrap="square" rtlCol="0">
            <a:spAutoFit/>
          </a:bodyPr>
          <a:lstStyle/>
          <a:p>
            <a:pPr algn="ctr"/>
            <a:r>
              <a:rPr lang="en-US" altLang="ko-KR" sz="1400" dirty="0" smtClean="0">
                <a:solidFill>
                  <a:srgbClr val="00B050"/>
                </a:solidFill>
              </a:rPr>
              <a:t>Search</a:t>
            </a:r>
            <a:endParaRPr lang="ko-KR" altLang="en-US" sz="1400" dirty="0">
              <a:solidFill>
                <a:srgbClr val="00B050"/>
              </a:solidFill>
            </a:endParaRPr>
          </a:p>
        </p:txBody>
      </p:sp>
      <p:sp>
        <p:nvSpPr>
          <p:cNvPr id="51" name="TextBox 50"/>
          <p:cNvSpPr txBox="1"/>
          <p:nvPr/>
        </p:nvSpPr>
        <p:spPr>
          <a:xfrm>
            <a:off x="2571776" y="4751462"/>
            <a:ext cx="1494124" cy="307777"/>
          </a:xfrm>
          <a:prstGeom prst="rect">
            <a:avLst/>
          </a:prstGeom>
          <a:solidFill>
            <a:schemeClr val="bg1"/>
          </a:solidFill>
        </p:spPr>
        <p:txBody>
          <a:bodyPr wrap="square" rtlCol="0">
            <a:spAutoFit/>
          </a:bodyPr>
          <a:lstStyle/>
          <a:p>
            <a:pPr algn="ctr"/>
            <a:r>
              <a:rPr lang="en-US" altLang="ko-KR" sz="1400" dirty="0" smtClean="0">
                <a:solidFill>
                  <a:srgbClr val="00B050"/>
                </a:solidFill>
              </a:rPr>
              <a:t>Search</a:t>
            </a:r>
            <a:endParaRPr lang="ko-KR" altLang="en-US" sz="1400" dirty="0">
              <a:solidFill>
                <a:srgbClr val="00B050"/>
              </a:solidFill>
            </a:endParaRPr>
          </a:p>
        </p:txBody>
      </p:sp>
      <p:sp>
        <p:nvSpPr>
          <p:cNvPr id="52" name="TextBox 51"/>
          <p:cNvSpPr txBox="1"/>
          <p:nvPr/>
        </p:nvSpPr>
        <p:spPr>
          <a:xfrm>
            <a:off x="6584168" y="4751462"/>
            <a:ext cx="1494124" cy="307777"/>
          </a:xfrm>
          <a:prstGeom prst="rect">
            <a:avLst/>
          </a:prstGeom>
          <a:solidFill>
            <a:schemeClr val="bg1"/>
          </a:solidFill>
        </p:spPr>
        <p:txBody>
          <a:bodyPr wrap="square" rtlCol="0">
            <a:spAutoFit/>
          </a:bodyPr>
          <a:lstStyle/>
          <a:p>
            <a:pPr algn="ctr"/>
            <a:r>
              <a:rPr lang="en-US" altLang="ko-KR" sz="1400" dirty="0" smtClean="0">
                <a:solidFill>
                  <a:srgbClr val="00B050"/>
                </a:solidFill>
              </a:rPr>
              <a:t>Search</a:t>
            </a:r>
            <a:endParaRPr lang="ko-KR" altLang="en-US" sz="1400" dirty="0">
              <a:solidFill>
                <a:srgbClr val="00B050"/>
              </a:solidFill>
            </a:endParaRPr>
          </a:p>
        </p:txBody>
      </p:sp>
      <p:sp>
        <p:nvSpPr>
          <p:cNvPr id="53" name="TextBox 52"/>
          <p:cNvSpPr txBox="1"/>
          <p:nvPr/>
        </p:nvSpPr>
        <p:spPr>
          <a:xfrm>
            <a:off x="607716" y="5082574"/>
            <a:ext cx="8352928" cy="954107"/>
          </a:xfrm>
          <a:prstGeom prst="rect">
            <a:avLst/>
          </a:prstGeom>
          <a:noFill/>
        </p:spPr>
        <p:txBody>
          <a:bodyPr wrap="square" rtlCol="0">
            <a:spAutoFit/>
          </a:bodyPr>
          <a:lstStyle/>
          <a:p>
            <a:pPr marL="542925" indent="-542925"/>
            <a:r>
              <a:rPr lang="en-US" altLang="ko-KR" sz="1400" dirty="0"/>
              <a:t>Ref. D. Camps-Mur et al., “Device to device communications with </a:t>
            </a:r>
            <a:r>
              <a:rPr lang="en-US" altLang="ko-KR" sz="1400" dirty="0" err="1"/>
              <a:t>WiFi</a:t>
            </a:r>
            <a:r>
              <a:rPr lang="en-US" altLang="ko-KR" sz="1400" dirty="0"/>
              <a:t> Direct: overview and experimentation.” In IEEE Wireless Communications Magazine, 2013</a:t>
            </a:r>
            <a:r>
              <a:rPr lang="en-US" altLang="ko-KR" sz="1200" dirty="0" smtClean="0"/>
              <a:t>.</a:t>
            </a:r>
            <a:endParaRPr lang="en-US" altLang="ko-KR" sz="1400" dirty="0" smtClean="0"/>
          </a:p>
          <a:p>
            <a:pPr marL="542925" indent="-542925"/>
            <a:endParaRPr lang="en-US" altLang="ko-KR" sz="1400" dirty="0" smtClean="0"/>
          </a:p>
          <a:p>
            <a:pPr marL="542925" indent="-542925"/>
            <a:r>
              <a:rPr lang="en-US" altLang="ko-KR" sz="1400" dirty="0" smtClean="0"/>
              <a:t>Ref</a:t>
            </a:r>
            <a:r>
              <a:rPr lang="en-US" altLang="ko-KR" sz="1400" dirty="0"/>
              <a:t>. </a:t>
            </a:r>
            <a:r>
              <a:rPr lang="en-US" altLang="ko-KR" sz="1400" dirty="0" smtClean="0"/>
              <a:t>15-12-0281-00-0008</a:t>
            </a:r>
            <a:r>
              <a:rPr lang="en-US" altLang="ko-KR" sz="1400" dirty="0"/>
              <a:t>, </a:t>
            </a:r>
            <a:r>
              <a:rPr lang="en-US" altLang="ko-KR" sz="1400" dirty="0" smtClean="0"/>
              <a:t>“</a:t>
            </a:r>
            <a:r>
              <a:rPr lang="en-US" altLang="ko-KR" sz="1400" dirty="0">
                <a:latin typeface="Times New Roman" pitchFamily="18" charset="0"/>
                <a:ea typeface="굴림" pitchFamily="50" charset="-127"/>
                <a:cs typeface="Times New Roman" pitchFamily="18" charset="0"/>
              </a:rPr>
              <a:t>Technical proposal of discovery for </a:t>
            </a:r>
            <a:r>
              <a:rPr lang="en-US" altLang="ko-KR" sz="1400" dirty="0" smtClean="0">
                <a:latin typeface="Times New Roman" pitchFamily="18" charset="0"/>
                <a:ea typeface="굴림" pitchFamily="50" charset="-127"/>
                <a:cs typeface="Times New Roman" pitchFamily="18" charset="0"/>
              </a:rPr>
              <a:t>PAC</a:t>
            </a:r>
            <a:r>
              <a:rPr lang="en-US" altLang="ko-KR" sz="1400" dirty="0" smtClean="0"/>
              <a:t>.”</a:t>
            </a:r>
          </a:p>
        </p:txBody>
      </p:sp>
      <p:cxnSp>
        <p:nvCxnSpPr>
          <p:cNvPr id="55" name="직선 연결선 54"/>
          <p:cNvCxnSpPr/>
          <p:nvPr/>
        </p:nvCxnSpPr>
        <p:spPr>
          <a:xfrm>
            <a:off x="2512243" y="1916832"/>
            <a:ext cx="562001" cy="0"/>
          </a:xfrm>
          <a:prstGeom prst="line">
            <a:avLst/>
          </a:prstGeom>
          <a:ln w="12700">
            <a:solidFill>
              <a:srgbClr val="0070C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2450849" y="1675885"/>
            <a:ext cx="744904" cy="261610"/>
          </a:xfrm>
          <a:prstGeom prst="rect">
            <a:avLst/>
          </a:prstGeom>
          <a:noFill/>
        </p:spPr>
        <p:txBody>
          <a:bodyPr wrap="square" rtlCol="0">
            <a:spAutoFit/>
          </a:bodyPr>
          <a:lstStyle/>
          <a:p>
            <a:pPr algn="ctr"/>
            <a:r>
              <a:rPr lang="en-US" altLang="ko-KR" sz="1100" dirty="0" smtClean="0">
                <a:solidFill>
                  <a:srgbClr val="0070C0"/>
                </a:solidFill>
              </a:rPr>
              <a:t>30ms</a:t>
            </a:r>
            <a:endParaRPr lang="ko-KR" altLang="en-US" sz="1100" dirty="0">
              <a:solidFill>
                <a:srgbClr val="0070C0"/>
              </a:solidFill>
            </a:endParaRPr>
          </a:p>
        </p:txBody>
      </p:sp>
      <p:cxnSp>
        <p:nvCxnSpPr>
          <p:cNvPr id="57" name="직선 연결선 56"/>
          <p:cNvCxnSpPr/>
          <p:nvPr/>
        </p:nvCxnSpPr>
        <p:spPr>
          <a:xfrm>
            <a:off x="4290999" y="1916832"/>
            <a:ext cx="1447541" cy="0"/>
          </a:xfrm>
          <a:prstGeom prst="line">
            <a:avLst/>
          </a:prstGeom>
          <a:ln w="12700">
            <a:solidFill>
              <a:srgbClr val="0070C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4448343" y="1628800"/>
            <a:ext cx="1131769" cy="261610"/>
          </a:xfrm>
          <a:prstGeom prst="rect">
            <a:avLst/>
          </a:prstGeom>
          <a:noFill/>
        </p:spPr>
        <p:txBody>
          <a:bodyPr wrap="square" rtlCol="0">
            <a:spAutoFit/>
          </a:bodyPr>
          <a:lstStyle/>
          <a:p>
            <a:pPr algn="ctr"/>
            <a:r>
              <a:rPr lang="en-US" altLang="ko-KR" sz="1100" dirty="0" smtClean="0">
                <a:solidFill>
                  <a:srgbClr val="0070C0"/>
                </a:solidFill>
              </a:rPr>
              <a:t>100ms~300ms</a:t>
            </a:r>
            <a:endParaRPr lang="ko-KR" altLang="en-US" sz="1100" dirty="0">
              <a:solidFill>
                <a:srgbClr val="0070C0"/>
              </a:solidFill>
            </a:endParaRPr>
          </a:p>
        </p:txBody>
      </p:sp>
      <p:sp>
        <p:nvSpPr>
          <p:cNvPr id="3" name="바닥글 개체 틀 2"/>
          <p:cNvSpPr>
            <a:spLocks noGrp="1"/>
          </p:cNvSpPr>
          <p:nvPr>
            <p:ph type="ftr" sz="quarter" idx="10"/>
          </p:nvPr>
        </p:nvSpPr>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350512791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Appendix: Peer discovery of Wi-Fi </a:t>
            </a:r>
            <a:r>
              <a:rPr lang="en-US" altLang="ko-KR" sz="2400" dirty="0" smtClean="0"/>
              <a:t>Direct (Cont’d)</a:t>
            </a:r>
            <a:endParaRPr lang="ko-KR" altLang="en-US" sz="24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24</a:t>
            </a:fld>
            <a:endParaRPr lang="en-US" altLang="ja-JP">
              <a:solidFill>
                <a:srgbClr val="000000"/>
              </a:solidFill>
            </a:endParaRPr>
          </a:p>
        </p:txBody>
      </p:sp>
      <p:sp>
        <p:nvSpPr>
          <p:cNvPr id="13" name="직사각형 12"/>
          <p:cNvSpPr/>
          <p:nvPr/>
        </p:nvSpPr>
        <p:spPr>
          <a:xfrm>
            <a:off x="269776" y="1268760"/>
            <a:ext cx="8604448" cy="3831818"/>
          </a:xfrm>
          <a:prstGeom prst="rect">
            <a:avLst/>
          </a:prstGeom>
        </p:spPr>
        <p:txBody>
          <a:bodyPr wrap="square">
            <a:spAutoFit/>
          </a:bodyPr>
          <a:lstStyle/>
          <a:p>
            <a:pPr marL="280988" lvl="1" indent="-280988" defTabSz="762000" eaLnBrk="0" fontAlgn="base" hangingPunct="0">
              <a:lnSpc>
                <a:spcPct val="90000"/>
              </a:lnSpc>
              <a:spcAft>
                <a:spcPct val="0"/>
              </a:spcAft>
              <a:buClr>
                <a:schemeClr val="accent1"/>
              </a:buClr>
              <a:buFont typeface="+mj-lt"/>
              <a:buChar char="•"/>
            </a:pPr>
            <a:r>
              <a:rPr lang="en-US" altLang="ko-KR" sz="2400" dirty="0" smtClean="0"/>
              <a:t>IEEE </a:t>
            </a:r>
            <a:r>
              <a:rPr lang="en-US" altLang="ko-KR" sz="2400" dirty="0"/>
              <a:t>802.11 scan status</a:t>
            </a:r>
          </a:p>
          <a:p>
            <a:pPr marL="742950" lvl="2" indent="-285750" defTabSz="762000" eaLnBrk="0" fontAlgn="base" hangingPunct="0">
              <a:lnSpc>
                <a:spcPct val="90000"/>
              </a:lnSpc>
              <a:spcAft>
                <a:spcPct val="0"/>
              </a:spcAft>
              <a:buClr>
                <a:schemeClr val="accent1"/>
              </a:buClr>
              <a:buFont typeface="Wingdings" pitchFamily="2" charset="2"/>
              <a:buChar char="Ø"/>
            </a:pPr>
            <a:r>
              <a:rPr lang="en-US" altLang="ko-KR" sz="2200" dirty="0">
                <a:ea typeface="ＭＳ Ｐゴシック" charset="0"/>
                <a:cs typeface="ＭＳ Ｐゴシック" charset="0"/>
              </a:rPr>
              <a:t>Active or passive scan of IEEE 802.11</a:t>
            </a:r>
          </a:p>
          <a:p>
            <a:pPr marL="280988" lvl="1" indent="-280988" defTabSz="762000" eaLnBrk="0" fontAlgn="base" hangingPunct="0">
              <a:lnSpc>
                <a:spcPct val="90000"/>
              </a:lnSpc>
              <a:spcAft>
                <a:spcPct val="0"/>
              </a:spcAft>
              <a:buClr>
                <a:schemeClr val="accent1"/>
              </a:buClr>
              <a:buFont typeface="+mj-lt"/>
              <a:buChar char="•"/>
            </a:pPr>
            <a:r>
              <a:rPr lang="en-US" altLang="ko-KR" sz="2400" dirty="0"/>
              <a:t>Listen status</a:t>
            </a:r>
          </a:p>
          <a:p>
            <a:pPr marL="742950" lvl="2" indent="-285750" defTabSz="762000" eaLnBrk="0" fontAlgn="base" hangingPunct="0">
              <a:lnSpc>
                <a:spcPct val="90000"/>
              </a:lnSpc>
              <a:spcAft>
                <a:spcPct val="0"/>
              </a:spcAft>
              <a:buClr>
                <a:schemeClr val="accent1"/>
              </a:buClr>
              <a:buFont typeface="Wingdings" pitchFamily="2" charset="2"/>
              <a:buChar char="Ø"/>
            </a:pPr>
            <a:r>
              <a:rPr lang="en-US" altLang="ko-KR" sz="2200" dirty="0">
                <a:ea typeface="ＭＳ Ｐゴシック" charset="0"/>
                <a:cs typeface="ＭＳ Ｐゴシック" charset="0"/>
              </a:rPr>
              <a:t>MN selects one of the social channels (channel 1, 6, and 11 in 2.4GHz band).</a:t>
            </a:r>
          </a:p>
          <a:p>
            <a:pPr marL="742950" lvl="2" indent="-285750" defTabSz="762000" eaLnBrk="0" fontAlgn="base" hangingPunct="0">
              <a:lnSpc>
                <a:spcPct val="90000"/>
              </a:lnSpc>
              <a:spcAft>
                <a:spcPct val="0"/>
              </a:spcAft>
              <a:buClr>
                <a:schemeClr val="accent1"/>
              </a:buClr>
              <a:buFont typeface="Wingdings" pitchFamily="2" charset="2"/>
              <a:buChar char="Ø"/>
            </a:pPr>
            <a:r>
              <a:rPr lang="en-US" altLang="ko-KR" sz="2200" dirty="0">
                <a:ea typeface="ＭＳ Ｐゴシック" charset="0"/>
                <a:cs typeface="ＭＳ Ｐゴシック" charset="0"/>
              </a:rPr>
              <a:t>MN listens to the selected channel and responds with Probe Responses.</a:t>
            </a:r>
          </a:p>
          <a:p>
            <a:pPr marL="742950" lvl="2" indent="-285750" defTabSz="762000" eaLnBrk="0" fontAlgn="base" hangingPunct="0">
              <a:lnSpc>
                <a:spcPct val="90000"/>
              </a:lnSpc>
              <a:spcAft>
                <a:spcPct val="0"/>
              </a:spcAft>
              <a:buClr>
                <a:schemeClr val="accent1"/>
              </a:buClr>
              <a:buFont typeface="Wingdings" pitchFamily="2" charset="2"/>
              <a:buChar char="Ø"/>
            </a:pPr>
            <a:r>
              <a:rPr lang="en-US" altLang="ko-KR" sz="2200" dirty="0">
                <a:ea typeface="ＭＳ Ｐゴシック" charset="0"/>
                <a:cs typeface="ＭＳ Ｐゴシック" charset="0"/>
              </a:rPr>
              <a:t>Duration of Listen status: randomly distributed between 100ms and 300ms </a:t>
            </a:r>
          </a:p>
          <a:p>
            <a:pPr marL="280988" lvl="1" indent="-280988" defTabSz="762000" eaLnBrk="0" fontAlgn="base" hangingPunct="0">
              <a:lnSpc>
                <a:spcPct val="90000"/>
              </a:lnSpc>
              <a:spcAft>
                <a:spcPct val="0"/>
              </a:spcAft>
              <a:buClr>
                <a:schemeClr val="accent1"/>
              </a:buClr>
              <a:buFont typeface="+mj-lt"/>
              <a:buChar char="•"/>
            </a:pPr>
            <a:r>
              <a:rPr lang="en-US" altLang="ko-KR" sz="2400" dirty="0"/>
              <a:t>Search status</a:t>
            </a:r>
          </a:p>
          <a:p>
            <a:pPr marL="742950" lvl="2" indent="-285750" defTabSz="762000" eaLnBrk="0" fontAlgn="base" hangingPunct="0">
              <a:lnSpc>
                <a:spcPct val="90000"/>
              </a:lnSpc>
              <a:spcAft>
                <a:spcPct val="0"/>
              </a:spcAft>
              <a:buClr>
                <a:schemeClr val="accent1"/>
              </a:buClr>
              <a:buFont typeface="Wingdings" pitchFamily="2" charset="2"/>
              <a:buChar char="Ø"/>
            </a:pPr>
            <a:r>
              <a:rPr lang="en-US" altLang="ko-KR" sz="2200" dirty="0">
                <a:ea typeface="ＭＳ Ｐゴシック" charset="0"/>
                <a:cs typeface="ＭＳ Ｐゴシック" charset="0"/>
              </a:rPr>
              <a:t>MN transmits discovery signal at each channel 1, 6, 11 sequentially and wait the response during about 30ms typically.</a:t>
            </a:r>
          </a:p>
        </p:txBody>
      </p:sp>
      <p:sp>
        <p:nvSpPr>
          <p:cNvPr id="3" name="바닥글 개체 틀 2"/>
          <p:cNvSpPr>
            <a:spLocks noGrp="1"/>
          </p:cNvSpPr>
          <p:nvPr>
            <p:ph type="ftr" sz="quarter" idx="10"/>
          </p:nvPr>
        </p:nvSpPr>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2267691921"/>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280988" lvl="1" indent="-280988" latinLnBrk="1">
              <a:spcBef>
                <a:spcPct val="40000"/>
              </a:spcBef>
            </a:pPr>
            <a:r>
              <a:rPr lang="en-US" altLang="ko-KR" sz="2400" dirty="0"/>
              <a:t>Appendix: Use Cases of </a:t>
            </a:r>
            <a:r>
              <a:rPr lang="en-US" altLang="ko-KR" sz="2400" dirty="0" err="1" smtClean="0"/>
              <a:t>ProSe</a:t>
            </a:r>
            <a:endParaRPr lang="en-US" altLang="ko-KR" sz="2400" kern="1200" dirty="0"/>
          </a:p>
        </p:txBody>
      </p:sp>
      <p:sp>
        <p:nvSpPr>
          <p:cNvPr id="3" name="내용 개체 틀 2"/>
          <p:cNvSpPr>
            <a:spLocks noGrp="1"/>
          </p:cNvSpPr>
          <p:nvPr>
            <p:ph idx="1"/>
          </p:nvPr>
        </p:nvSpPr>
        <p:spPr/>
        <p:txBody>
          <a:bodyPr/>
          <a:lstStyle/>
          <a:p>
            <a:pPr marL="342900" lvl="1" indent="-342900" latinLnBrk="1">
              <a:spcBef>
                <a:spcPct val="40000"/>
              </a:spcBef>
              <a:buClr>
                <a:schemeClr val="accent1"/>
              </a:buClr>
              <a:buFont typeface="Wingdings" pitchFamily="2" charset="2"/>
              <a:buChar char="l"/>
            </a:pPr>
            <a:r>
              <a:rPr lang="en-US" altLang="ko-KR" sz="2000" dirty="0" smtClean="0"/>
              <a:t>Restricted </a:t>
            </a:r>
            <a:r>
              <a:rPr lang="en-US" altLang="ko-KR" sz="2000" dirty="0" err="1" smtClean="0"/>
              <a:t>ProSe</a:t>
            </a:r>
            <a:r>
              <a:rPr lang="en-US" altLang="ko-KR" sz="2000" dirty="0" smtClean="0"/>
              <a:t> Discovery </a:t>
            </a:r>
            <a:r>
              <a:rPr lang="en-GB" altLang="ko-KR" sz="2000" dirty="0" smtClean="0"/>
              <a:t>Use Case</a:t>
            </a:r>
          </a:p>
          <a:p>
            <a:pPr marL="342900" lvl="1" indent="-342900" latinLnBrk="1">
              <a:spcBef>
                <a:spcPct val="40000"/>
              </a:spcBef>
              <a:buClr>
                <a:schemeClr val="accent1"/>
              </a:buClr>
              <a:buFont typeface="Wingdings" pitchFamily="2" charset="2"/>
              <a:buChar char="l"/>
            </a:pPr>
            <a:r>
              <a:rPr lang="en-GB" altLang="ko-KR" sz="2000" dirty="0" smtClean="0"/>
              <a:t>Open </a:t>
            </a:r>
            <a:r>
              <a:rPr lang="en-GB" altLang="ko-KR" sz="2000" dirty="0" err="1" smtClean="0"/>
              <a:t>ProSe</a:t>
            </a:r>
            <a:r>
              <a:rPr lang="en-GB" altLang="ko-KR" sz="2000" dirty="0" smtClean="0"/>
              <a:t> Discovery Use Case</a:t>
            </a:r>
          </a:p>
          <a:p>
            <a:pPr marL="342900" lvl="1" indent="-342900" latinLnBrk="1">
              <a:spcBef>
                <a:spcPct val="40000"/>
              </a:spcBef>
              <a:buClr>
                <a:schemeClr val="accent1"/>
              </a:buClr>
              <a:buFont typeface="Wingdings" pitchFamily="2" charset="2"/>
              <a:buChar char="l"/>
            </a:pPr>
            <a:r>
              <a:rPr lang="en-GB" altLang="ko-KR" sz="2000" dirty="0" smtClean="0"/>
              <a:t>Discovery Use Case with Subscribers from Different PLMNs</a:t>
            </a:r>
          </a:p>
          <a:p>
            <a:pPr marL="342900" lvl="1" indent="-342900" latinLnBrk="1">
              <a:spcBef>
                <a:spcPct val="40000"/>
              </a:spcBef>
              <a:buClr>
                <a:schemeClr val="accent1"/>
              </a:buClr>
              <a:buFont typeface="Wingdings" pitchFamily="2" charset="2"/>
              <a:buChar char="l"/>
            </a:pPr>
            <a:r>
              <a:rPr lang="en-GB" altLang="ko-KR" sz="2000" dirty="0" smtClean="0"/>
              <a:t>Discovery Use Case with Roaming Subscribers</a:t>
            </a:r>
          </a:p>
          <a:p>
            <a:pPr marL="342900" lvl="1" indent="-342900" latinLnBrk="1">
              <a:spcBef>
                <a:spcPct val="40000"/>
              </a:spcBef>
              <a:buClr>
                <a:schemeClr val="accent1"/>
              </a:buClr>
              <a:buFont typeface="Wingdings" pitchFamily="2" charset="2"/>
              <a:buChar char="l"/>
            </a:pPr>
            <a:r>
              <a:rPr lang="en-US" altLang="ko-KR" sz="2000" dirty="0" smtClean="0"/>
              <a:t>Network </a:t>
            </a:r>
            <a:r>
              <a:rPr lang="en-GB" altLang="ko-KR" sz="2000" dirty="0" err="1" smtClean="0"/>
              <a:t>ProSe</a:t>
            </a:r>
            <a:r>
              <a:rPr lang="en-GB" altLang="ko-KR" sz="2000" dirty="0" smtClean="0"/>
              <a:t> Discovery Use Case</a:t>
            </a:r>
          </a:p>
          <a:p>
            <a:pPr marL="342900" lvl="1" indent="-342900" latinLnBrk="1">
              <a:spcBef>
                <a:spcPct val="40000"/>
              </a:spcBef>
              <a:buClr>
                <a:schemeClr val="accent1"/>
              </a:buClr>
              <a:buFont typeface="Wingdings" pitchFamily="2" charset="2"/>
              <a:buChar char="l"/>
            </a:pPr>
            <a:r>
              <a:rPr lang="en-GB" altLang="ko-KR" sz="2000" dirty="0" smtClean="0"/>
              <a:t>Service Continuity between Infrastructure and E-UTRA </a:t>
            </a:r>
            <a:r>
              <a:rPr lang="en-GB" altLang="ko-KR" sz="2000" dirty="0" err="1" smtClean="0"/>
              <a:t>ProSe</a:t>
            </a:r>
            <a:r>
              <a:rPr lang="en-GB" altLang="ko-KR" sz="2000" dirty="0" smtClean="0"/>
              <a:t> Communication </a:t>
            </a:r>
            <a:r>
              <a:rPr lang="en-US" altLang="ko-KR" sz="2000" dirty="0" smtClean="0"/>
              <a:t>p</a:t>
            </a:r>
            <a:r>
              <a:rPr lang="en-GB" altLang="ko-KR" sz="2000" dirty="0" err="1" smtClean="0"/>
              <a:t>aths</a:t>
            </a:r>
            <a:endParaRPr lang="en-GB" altLang="ko-KR" sz="2000" dirty="0" smtClean="0"/>
          </a:p>
          <a:p>
            <a:pPr marL="342900" lvl="1" indent="-342900" latinLnBrk="1">
              <a:spcBef>
                <a:spcPct val="40000"/>
              </a:spcBef>
              <a:buClr>
                <a:schemeClr val="accent1"/>
              </a:buClr>
              <a:buFont typeface="Wingdings" pitchFamily="2" charset="2"/>
              <a:buChar char="l"/>
            </a:pPr>
            <a:r>
              <a:rPr lang="en-GB" altLang="ko-KR" sz="2000" dirty="0" smtClean="0"/>
              <a:t>Operator A uses </a:t>
            </a:r>
            <a:r>
              <a:rPr lang="en-GB" altLang="ko-KR" sz="2000" dirty="0" err="1" smtClean="0"/>
              <a:t>ProSe</a:t>
            </a:r>
            <a:r>
              <a:rPr lang="en-GB" altLang="ko-KR" sz="2000" dirty="0" smtClean="0"/>
              <a:t> to Enhance Location and Presence Services</a:t>
            </a:r>
          </a:p>
          <a:p>
            <a:pPr marL="342900" lvl="1" indent="-342900" latinLnBrk="1">
              <a:spcBef>
                <a:spcPct val="40000"/>
              </a:spcBef>
              <a:buClr>
                <a:schemeClr val="accent1"/>
              </a:buClr>
              <a:buFont typeface="Wingdings" pitchFamily="2" charset="2"/>
              <a:buChar char="l"/>
            </a:pPr>
            <a:r>
              <a:rPr lang="en-GB" altLang="ko-KR" sz="2000" dirty="0" err="1" smtClean="0"/>
              <a:t>ProSe</a:t>
            </a:r>
            <a:r>
              <a:rPr lang="en-GB" altLang="ko-KR" sz="2000" dirty="0" smtClean="0"/>
              <a:t> for Large Numbers of UEs</a:t>
            </a:r>
          </a:p>
          <a:p>
            <a:pPr marL="342900" lvl="1" indent="-342900" latinLnBrk="1">
              <a:spcBef>
                <a:spcPct val="40000"/>
              </a:spcBef>
              <a:buClr>
                <a:schemeClr val="accent1"/>
              </a:buClr>
              <a:buFont typeface="Wingdings" pitchFamily="2" charset="2"/>
              <a:buChar char="l"/>
            </a:pPr>
            <a:r>
              <a:rPr lang="en-GB" altLang="ko-KR" sz="2000" dirty="0" err="1" smtClean="0"/>
              <a:t>ProSe</a:t>
            </a:r>
            <a:r>
              <a:rPr lang="en-GB" altLang="ko-KR" sz="2000" dirty="0" smtClean="0"/>
              <a:t>-assisted WLAN Direct Communications Use Case</a:t>
            </a:r>
          </a:p>
          <a:p>
            <a:pPr marL="342900" lvl="1" indent="-342900" latinLnBrk="1">
              <a:spcBef>
                <a:spcPct val="40000"/>
              </a:spcBef>
              <a:buClr>
                <a:schemeClr val="accent1"/>
              </a:buClr>
              <a:buFont typeface="Wingdings" pitchFamily="2" charset="2"/>
              <a:buChar char="l"/>
            </a:pPr>
            <a:r>
              <a:rPr lang="en-GB" altLang="ko-KR" sz="2000" dirty="0" smtClean="0"/>
              <a:t>Service Management and Continuity for </a:t>
            </a:r>
            <a:r>
              <a:rPr lang="en-GB" altLang="ko-KR" sz="2000" dirty="0" err="1" smtClean="0"/>
              <a:t>ProSe</a:t>
            </a:r>
            <a:r>
              <a:rPr lang="en-US" altLang="ko-KR" sz="2000" dirty="0" smtClean="0"/>
              <a:t>-assisted WLAN Direct </a:t>
            </a:r>
            <a:r>
              <a:rPr lang="en-GB" altLang="ko-KR" sz="2000" dirty="0" smtClean="0"/>
              <a:t>Communication</a:t>
            </a:r>
            <a:r>
              <a:rPr lang="en-US" altLang="ko-KR" sz="2000" dirty="0" smtClean="0"/>
              <a:t>s</a:t>
            </a:r>
            <a:endParaRPr lang="en-GB" altLang="ko-KR" sz="20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25</a:t>
            </a:fld>
            <a:endParaRPr lang="en-US" altLang="ja-JP">
              <a:solidFill>
                <a:srgbClr val="000000"/>
              </a:solidFill>
            </a:endParaRPr>
          </a:p>
        </p:txBody>
      </p:sp>
      <p:sp>
        <p:nvSpPr>
          <p:cNvPr id="5" name="TextBox 4"/>
          <p:cNvSpPr txBox="1"/>
          <p:nvPr/>
        </p:nvSpPr>
        <p:spPr>
          <a:xfrm>
            <a:off x="607716" y="6002704"/>
            <a:ext cx="8352928" cy="738664"/>
          </a:xfrm>
          <a:prstGeom prst="rect">
            <a:avLst/>
          </a:prstGeom>
          <a:noFill/>
        </p:spPr>
        <p:txBody>
          <a:bodyPr wrap="square" rtlCol="0">
            <a:spAutoFit/>
          </a:bodyPr>
          <a:lstStyle/>
          <a:p>
            <a:pPr marL="361950" indent="-361950"/>
            <a:r>
              <a:rPr lang="en-US" altLang="ko-KR" sz="1400" dirty="0"/>
              <a:t>Ref. 3GPP TR 22.803 V12.2.0 (2013-06), “3rd Generation Partnership </a:t>
            </a:r>
            <a:r>
              <a:rPr lang="en-US" altLang="ko-KR" sz="1400" dirty="0" smtClean="0"/>
              <a:t>Project; Technical </a:t>
            </a:r>
            <a:r>
              <a:rPr lang="en-US" altLang="ko-KR" sz="1400" dirty="0"/>
              <a:t>Specification Group Services and System </a:t>
            </a:r>
            <a:r>
              <a:rPr lang="en-US" altLang="ko-KR" sz="1400" dirty="0" smtClean="0"/>
              <a:t>Aspects; Feasibility </a:t>
            </a:r>
            <a:r>
              <a:rPr lang="en-US" altLang="ko-KR" sz="1400" dirty="0"/>
              <a:t>study for Proximity Services (</a:t>
            </a:r>
            <a:r>
              <a:rPr lang="en-US" altLang="ko-KR" sz="1400" dirty="0" err="1"/>
              <a:t>ProSe</a:t>
            </a:r>
            <a:r>
              <a:rPr lang="en-US" altLang="ko-KR" sz="1400" dirty="0" smtClean="0"/>
              <a:t>) (</a:t>
            </a:r>
            <a:r>
              <a:rPr lang="en-US" altLang="ko-KR" sz="1400" dirty="0"/>
              <a:t>Release 12</a:t>
            </a:r>
            <a:r>
              <a:rPr lang="en-US" altLang="ko-KR" sz="1400" dirty="0" smtClean="0"/>
              <a:t>).”</a:t>
            </a:r>
            <a:endParaRPr lang="en-US" altLang="ko-KR" sz="1400" dirty="0"/>
          </a:p>
          <a:p>
            <a:pPr marL="542925" indent="-542925"/>
            <a:endParaRPr lang="en-US" altLang="ko-KR" sz="1400" dirty="0" smtClean="0"/>
          </a:p>
        </p:txBody>
      </p:sp>
      <p:sp>
        <p:nvSpPr>
          <p:cNvPr id="6" name="바닥글 개체 틀 5"/>
          <p:cNvSpPr>
            <a:spLocks noGrp="1"/>
          </p:cNvSpPr>
          <p:nvPr>
            <p:ph type="ftr" sz="quarter" idx="10"/>
          </p:nvPr>
        </p:nvSpPr>
        <p:spPr>
          <a:xfrm>
            <a:off x="381000" y="6527144"/>
            <a:ext cx="1981200" cy="286232"/>
          </a:xfrm>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340658911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280988" lvl="1" indent="-280988" latinLnBrk="1">
              <a:spcBef>
                <a:spcPct val="40000"/>
              </a:spcBef>
            </a:pPr>
            <a:r>
              <a:rPr lang="en-US" altLang="ko-KR" sz="2400" dirty="0"/>
              <a:t>Appendix: Use Cases of </a:t>
            </a:r>
            <a:r>
              <a:rPr lang="en-US" altLang="ko-KR" sz="2400" dirty="0" err="1" smtClean="0"/>
              <a:t>ProSe</a:t>
            </a:r>
            <a:r>
              <a:rPr lang="en-US" altLang="ko-KR" sz="2400" dirty="0" smtClean="0"/>
              <a:t> (Cont’d)</a:t>
            </a:r>
            <a:endParaRPr lang="en-US" altLang="ko-KR" sz="2400" kern="1200" dirty="0"/>
          </a:p>
        </p:txBody>
      </p:sp>
      <p:sp>
        <p:nvSpPr>
          <p:cNvPr id="3" name="내용 개체 틀 2"/>
          <p:cNvSpPr>
            <a:spLocks noGrp="1"/>
          </p:cNvSpPr>
          <p:nvPr>
            <p:ph idx="1"/>
          </p:nvPr>
        </p:nvSpPr>
        <p:spPr/>
        <p:txBody>
          <a:bodyPr/>
          <a:lstStyle/>
          <a:p>
            <a:pPr marL="342900" lvl="1" indent="-342900" latinLnBrk="1">
              <a:spcBef>
                <a:spcPct val="40000"/>
              </a:spcBef>
              <a:buClr>
                <a:schemeClr val="accent1"/>
              </a:buClr>
              <a:buFont typeface="Wingdings" pitchFamily="2" charset="2"/>
              <a:buChar char="l"/>
            </a:pPr>
            <a:r>
              <a:rPr lang="en-GB" altLang="ko-KR" sz="2000" dirty="0" smtClean="0"/>
              <a:t>Use </a:t>
            </a:r>
            <a:r>
              <a:rPr lang="en-GB" altLang="ko-KR" sz="2000" dirty="0"/>
              <a:t>Case for </a:t>
            </a:r>
            <a:r>
              <a:rPr lang="en-GB" altLang="ko-KR" sz="2000" dirty="0" err="1"/>
              <a:t>ProSe</a:t>
            </a:r>
            <a:r>
              <a:rPr lang="en-GB" altLang="ko-KR" sz="2000" dirty="0"/>
              <a:t> Application Provided by the Third-Party Application Developer</a:t>
            </a:r>
            <a:endParaRPr lang="en-US" altLang="ko-KR" sz="2000" dirty="0" smtClean="0"/>
          </a:p>
          <a:p>
            <a:pPr marL="342900" lvl="1" indent="-342900" latinLnBrk="1">
              <a:spcBef>
                <a:spcPct val="40000"/>
              </a:spcBef>
              <a:buClr>
                <a:schemeClr val="accent1"/>
              </a:buClr>
              <a:buFont typeface="Wingdings" pitchFamily="2" charset="2"/>
              <a:buChar char="l"/>
            </a:pPr>
            <a:r>
              <a:rPr lang="en-GB" altLang="ko-KR" sz="2000" dirty="0"/>
              <a:t>Concurrent E-UTRAN Infrastructure and WLAN Proximity Communication</a:t>
            </a:r>
            <a:endParaRPr lang="en-US" altLang="ko-KR" sz="2000" dirty="0"/>
          </a:p>
          <a:p>
            <a:pPr marL="342900" lvl="1" indent="-342900" latinLnBrk="1">
              <a:spcBef>
                <a:spcPct val="40000"/>
              </a:spcBef>
              <a:buClr>
                <a:schemeClr val="accent1"/>
              </a:buClr>
              <a:buFont typeface="Wingdings" pitchFamily="2" charset="2"/>
              <a:buChar char="l"/>
            </a:pPr>
            <a:r>
              <a:rPr lang="en-GB" altLang="ko-KR" sz="2000" dirty="0"/>
              <a:t>Network Offloading via WLAN </a:t>
            </a:r>
            <a:r>
              <a:rPr lang="en-GB" altLang="ko-KR" sz="2000" dirty="0" err="1"/>
              <a:t>ProSe</a:t>
            </a:r>
            <a:r>
              <a:rPr lang="en-GB" altLang="ko-KR" sz="2000" dirty="0"/>
              <a:t> </a:t>
            </a:r>
            <a:r>
              <a:rPr lang="en-GB" altLang="ko-KR" sz="2000" dirty="0" smtClean="0"/>
              <a:t>Communication</a:t>
            </a:r>
          </a:p>
          <a:p>
            <a:pPr marL="342900" lvl="1" indent="-342900" latinLnBrk="1">
              <a:spcBef>
                <a:spcPct val="40000"/>
              </a:spcBef>
              <a:buClr>
                <a:schemeClr val="accent1"/>
              </a:buClr>
              <a:buFont typeface="Wingdings" pitchFamily="2" charset="2"/>
              <a:buChar char="l"/>
            </a:pPr>
            <a:r>
              <a:rPr lang="en-GB" altLang="ko-KR" sz="2000" dirty="0" err="1"/>
              <a:t>ProSe</a:t>
            </a:r>
            <a:r>
              <a:rPr lang="en-GB" altLang="ko-KR" sz="2000" dirty="0"/>
              <a:t> Discovery Within Network </a:t>
            </a:r>
            <a:r>
              <a:rPr lang="en-GB" altLang="ko-KR" sz="2000" dirty="0" smtClean="0"/>
              <a:t>Coverage</a:t>
            </a:r>
          </a:p>
          <a:p>
            <a:pPr marL="342900" lvl="1" indent="-342900" latinLnBrk="1">
              <a:spcBef>
                <a:spcPct val="40000"/>
              </a:spcBef>
              <a:buClr>
                <a:schemeClr val="accent1"/>
              </a:buClr>
              <a:buFont typeface="Wingdings" pitchFamily="2" charset="2"/>
              <a:buChar char="l"/>
            </a:pPr>
            <a:r>
              <a:rPr lang="en-GB" altLang="ko-KR" sz="2000" dirty="0" err="1"/>
              <a:t>ProSe</a:t>
            </a:r>
            <a:r>
              <a:rPr lang="en-GB" altLang="ko-KR" sz="2000" dirty="0"/>
              <a:t> Discovery Out of Network </a:t>
            </a:r>
            <a:r>
              <a:rPr lang="en-GB" altLang="ko-KR" sz="2000" dirty="0" smtClean="0"/>
              <a:t>Coverage</a:t>
            </a:r>
          </a:p>
          <a:p>
            <a:pPr marL="342900" lvl="1" indent="-342900" latinLnBrk="1">
              <a:spcBef>
                <a:spcPct val="40000"/>
              </a:spcBef>
              <a:buClr>
                <a:schemeClr val="accent1"/>
              </a:buClr>
              <a:buFont typeface="Wingdings" pitchFamily="2" charset="2"/>
              <a:buChar char="l"/>
            </a:pPr>
            <a:r>
              <a:rPr lang="en-GB" altLang="ko-KR" sz="2000" dirty="0"/>
              <a:t>Can Discover But Not </a:t>
            </a:r>
            <a:r>
              <a:rPr lang="en-GB" altLang="ko-KR" sz="2000" dirty="0" smtClean="0"/>
              <a:t>Discoverable</a:t>
            </a:r>
            <a:endParaRPr lang="en-US" altLang="ko-KR" sz="2000" dirty="0" smtClean="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26</a:t>
            </a:fld>
            <a:endParaRPr lang="en-US" altLang="ja-JP">
              <a:solidFill>
                <a:srgbClr val="000000"/>
              </a:solidFill>
            </a:endParaRPr>
          </a:p>
        </p:txBody>
      </p:sp>
      <p:sp>
        <p:nvSpPr>
          <p:cNvPr id="5" name="TextBox 4"/>
          <p:cNvSpPr txBox="1"/>
          <p:nvPr/>
        </p:nvSpPr>
        <p:spPr>
          <a:xfrm>
            <a:off x="607716" y="5442614"/>
            <a:ext cx="8352928" cy="738664"/>
          </a:xfrm>
          <a:prstGeom prst="rect">
            <a:avLst/>
          </a:prstGeom>
          <a:noFill/>
        </p:spPr>
        <p:txBody>
          <a:bodyPr wrap="square" rtlCol="0">
            <a:spAutoFit/>
          </a:bodyPr>
          <a:lstStyle/>
          <a:p>
            <a:pPr marL="361950" indent="-361950"/>
            <a:r>
              <a:rPr lang="en-US" altLang="ko-KR" sz="1400" dirty="0"/>
              <a:t>Ref. 3GPP TR 22.803 V12.2.0 (2013-06), “3rd Generation Partnership </a:t>
            </a:r>
            <a:r>
              <a:rPr lang="en-US" altLang="ko-KR" sz="1400" dirty="0" smtClean="0"/>
              <a:t>Project; Technical </a:t>
            </a:r>
            <a:r>
              <a:rPr lang="en-US" altLang="ko-KR" sz="1400" dirty="0"/>
              <a:t>Specification Group Services and System </a:t>
            </a:r>
            <a:r>
              <a:rPr lang="en-US" altLang="ko-KR" sz="1400" dirty="0" smtClean="0"/>
              <a:t>Aspects; Feasibility </a:t>
            </a:r>
            <a:r>
              <a:rPr lang="en-US" altLang="ko-KR" sz="1400" dirty="0"/>
              <a:t>study for Proximity Services (</a:t>
            </a:r>
            <a:r>
              <a:rPr lang="en-US" altLang="ko-KR" sz="1400" dirty="0" err="1"/>
              <a:t>ProSe</a:t>
            </a:r>
            <a:r>
              <a:rPr lang="en-US" altLang="ko-KR" sz="1400" dirty="0" smtClean="0"/>
              <a:t>) (</a:t>
            </a:r>
            <a:r>
              <a:rPr lang="en-US" altLang="ko-KR" sz="1400" dirty="0"/>
              <a:t>Release 12</a:t>
            </a:r>
            <a:r>
              <a:rPr lang="en-US" altLang="ko-KR" sz="1400" dirty="0" smtClean="0"/>
              <a:t>).”</a:t>
            </a:r>
            <a:endParaRPr lang="en-US" altLang="ko-KR" sz="1400" dirty="0"/>
          </a:p>
          <a:p>
            <a:pPr marL="542925" indent="-542925"/>
            <a:endParaRPr lang="en-US" altLang="ko-KR" sz="1400" dirty="0" smtClean="0"/>
          </a:p>
        </p:txBody>
      </p:sp>
      <p:sp>
        <p:nvSpPr>
          <p:cNvPr id="6" name="바닥글 개체 틀 5"/>
          <p:cNvSpPr>
            <a:spLocks noGrp="1"/>
          </p:cNvSpPr>
          <p:nvPr>
            <p:ph type="ftr" sz="quarter" idx="10"/>
          </p:nvPr>
        </p:nvSpPr>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210292300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Network-Assisted </a:t>
            </a:r>
            <a:br>
              <a:rPr lang="en-US" altLang="ko-KR" dirty="0" smtClean="0"/>
            </a:br>
            <a:r>
              <a:rPr lang="en-US" altLang="ko-KR" dirty="0" smtClean="0"/>
              <a:t>D2D Communication (NADC)</a:t>
            </a:r>
            <a:endParaRPr lang="ko-KR" altLang="en-US" dirty="0"/>
          </a:p>
        </p:txBody>
      </p:sp>
      <p:sp>
        <p:nvSpPr>
          <p:cNvPr id="3" name="내용 개체 틀 2"/>
          <p:cNvSpPr>
            <a:spLocks noGrp="1"/>
          </p:cNvSpPr>
          <p:nvPr>
            <p:ph idx="1"/>
          </p:nvPr>
        </p:nvSpPr>
        <p:spPr/>
        <p:txBody>
          <a:bodyPr/>
          <a:lstStyle/>
          <a:p>
            <a:pPr algn="just">
              <a:buClr>
                <a:schemeClr val="accent1"/>
              </a:buClr>
              <a:buFont typeface="Arial" pitchFamily="34" charset="0"/>
              <a:buChar char="•"/>
            </a:pPr>
            <a:r>
              <a:rPr lang="en-US" altLang="ko-KR" sz="2000" dirty="0" smtClean="0"/>
              <a:t>Device-to-Device (D2D) communications such </a:t>
            </a:r>
            <a:r>
              <a:rPr lang="en-US" altLang="ko-KR" sz="2000" dirty="0"/>
              <a:t>as Wi-Fi Direct and IEEE 802.15.8 Peer Aware </a:t>
            </a:r>
            <a:r>
              <a:rPr lang="en-US" altLang="ko-KR" sz="2000" dirty="0" smtClean="0"/>
              <a:t>Communication (PAC) </a:t>
            </a:r>
            <a:r>
              <a:rPr lang="en-US" altLang="ko-KR" sz="2000" dirty="0"/>
              <a:t>have problems of peer discovery and radio resource </a:t>
            </a:r>
            <a:r>
              <a:rPr lang="en-US" altLang="ko-KR" sz="2000" dirty="0" smtClean="0"/>
              <a:t>management.</a:t>
            </a:r>
          </a:p>
          <a:p>
            <a:pPr lvl="1" algn="just">
              <a:buClr>
                <a:schemeClr val="accent1"/>
              </a:buClr>
              <a:buFont typeface="Wingdings" pitchFamily="2" charset="2"/>
              <a:buChar char="Ø"/>
            </a:pPr>
            <a:endParaRPr lang="en-US" altLang="ko-KR" sz="2000" dirty="0" smtClean="0"/>
          </a:p>
          <a:p>
            <a:pPr lvl="1" algn="just">
              <a:buClr>
                <a:schemeClr val="accent1"/>
              </a:buClr>
              <a:buFont typeface="Wingdings" pitchFamily="2" charset="2"/>
              <a:buChar char="Ø"/>
            </a:pPr>
            <a:endParaRPr lang="en-US" altLang="ko-KR" sz="2000" dirty="0"/>
          </a:p>
          <a:p>
            <a:pPr lvl="1" algn="just">
              <a:buClr>
                <a:schemeClr val="accent1"/>
              </a:buClr>
              <a:buFont typeface="Wingdings" pitchFamily="2" charset="2"/>
              <a:buChar char="Ø"/>
            </a:pPr>
            <a:endParaRPr lang="en-US" altLang="ko-KR" sz="2000" dirty="0" smtClean="0"/>
          </a:p>
          <a:p>
            <a:pPr algn="just">
              <a:buClr>
                <a:schemeClr val="accent1"/>
              </a:buClr>
              <a:buFont typeface="Arial" pitchFamily="34" charset="0"/>
              <a:buChar char="•"/>
            </a:pPr>
            <a:endParaRPr lang="en-US" altLang="ko-KR" sz="2000" dirty="0" smtClean="0"/>
          </a:p>
          <a:p>
            <a:pPr algn="just">
              <a:buClr>
                <a:schemeClr val="accent1"/>
              </a:buClr>
              <a:buFont typeface="Arial" pitchFamily="34" charset="0"/>
              <a:buChar char="•"/>
            </a:pPr>
            <a:r>
              <a:rPr lang="en-US" altLang="ko-KR" sz="2000" dirty="0" smtClean="0"/>
              <a:t>Network-Assisted D2D Communication (NADC)</a:t>
            </a:r>
            <a:endParaRPr lang="en-US" altLang="ko-KR" sz="2000" dirty="0"/>
          </a:p>
          <a:p>
            <a:pPr lvl="1" algn="just">
              <a:buClr>
                <a:schemeClr val="accent1"/>
              </a:buClr>
              <a:buFont typeface="Wingdings" pitchFamily="2" charset="2"/>
              <a:buChar char="Ø"/>
            </a:pPr>
            <a:r>
              <a:rPr lang="en-US" altLang="ko-KR" sz="2000" dirty="0"/>
              <a:t>We define </a:t>
            </a:r>
            <a:r>
              <a:rPr lang="en-US" altLang="ko-KR" sz="2000" dirty="0" smtClean="0"/>
              <a:t>Network-Assisted D2D </a:t>
            </a:r>
            <a:r>
              <a:rPr lang="en-US" altLang="ko-KR" sz="2000" dirty="0"/>
              <a:t>Communication (</a:t>
            </a:r>
            <a:r>
              <a:rPr lang="en-US" altLang="ko-KR" sz="2000" dirty="0" smtClean="0"/>
              <a:t>NADC) as </a:t>
            </a:r>
            <a:r>
              <a:rPr lang="en-US" altLang="ko-KR" sz="2000" dirty="0"/>
              <a:t>a </a:t>
            </a:r>
            <a:r>
              <a:rPr lang="en-US" altLang="ko-KR" sz="2000" dirty="0" smtClean="0"/>
              <a:t>D2D </a:t>
            </a:r>
            <a:r>
              <a:rPr lang="en-GB" altLang="ko-KR" sz="2000" dirty="0" smtClean="0"/>
              <a:t>communication </a:t>
            </a:r>
            <a:r>
              <a:rPr lang="en-GB" altLang="ko-KR" sz="2000" dirty="0"/>
              <a:t>between two mobile nodes in proximity </a:t>
            </a:r>
            <a:r>
              <a:rPr lang="en-GB" altLang="ko-KR" sz="2000" dirty="0" smtClean="0"/>
              <a:t>with the assistance </a:t>
            </a:r>
            <a:r>
              <a:rPr lang="en-GB" altLang="ko-KR" sz="2000" dirty="0"/>
              <a:t>of legacy networks (e.g., 3GPP network, </a:t>
            </a:r>
            <a:r>
              <a:rPr lang="en-GB" altLang="ko-KR" sz="2000" dirty="0" err="1"/>
              <a:t>WiMAX</a:t>
            </a:r>
            <a:r>
              <a:rPr lang="en-GB" altLang="ko-KR" sz="2000" dirty="0"/>
              <a:t> network, and WLAN</a:t>
            </a:r>
            <a:r>
              <a:rPr lang="en-GB" altLang="ko-KR" sz="2000" dirty="0" smtClean="0"/>
              <a:t>).</a:t>
            </a:r>
          </a:p>
          <a:p>
            <a:pPr lvl="2" algn="just">
              <a:buClr>
                <a:schemeClr val="accent1"/>
              </a:buClr>
              <a:buFont typeface="Wingdings" pitchFamily="2" charset="2"/>
              <a:buChar char="v"/>
            </a:pPr>
            <a:r>
              <a:rPr lang="en-GB" altLang="ko-KR" sz="1800" dirty="0" smtClean="0"/>
              <a:t>Scope of NADC: Peer discovery and radio resource management by using legacy networks</a:t>
            </a:r>
          </a:p>
          <a:p>
            <a:pPr lvl="2" algn="just">
              <a:buClr>
                <a:schemeClr val="accent1"/>
              </a:buClr>
              <a:buFont typeface="Wingdings" pitchFamily="2" charset="2"/>
              <a:buChar char="v"/>
            </a:pPr>
            <a:r>
              <a:rPr lang="en-GB" altLang="ko-KR" sz="1800" dirty="0" smtClean="0"/>
              <a:t>Example of NADC: Proximity Services (</a:t>
            </a:r>
            <a:r>
              <a:rPr lang="en-GB" altLang="ko-KR" sz="1800" dirty="0" err="1" smtClean="0"/>
              <a:t>ProSe</a:t>
            </a:r>
            <a:r>
              <a:rPr lang="en-GB" altLang="ko-KR" sz="1800" dirty="0" smtClean="0"/>
              <a:t>) of 3GPP</a:t>
            </a:r>
          </a:p>
          <a:p>
            <a:pPr lvl="1" algn="just"/>
            <a:endParaRPr lang="en-US" altLang="ko-KR" sz="20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a:solidFill>
                <a:srgbClr val="000000"/>
              </a:solidFill>
            </a:endParaRPr>
          </a:p>
        </p:txBody>
      </p:sp>
      <p:sp>
        <p:nvSpPr>
          <p:cNvPr id="5" name="직사각형 4"/>
          <p:cNvSpPr/>
          <p:nvPr/>
        </p:nvSpPr>
        <p:spPr>
          <a:xfrm>
            <a:off x="1043608" y="2060848"/>
            <a:ext cx="7848872" cy="830997"/>
          </a:xfrm>
          <a:prstGeom prst="rect">
            <a:avLst/>
          </a:prstGeom>
          <a:ln>
            <a:solidFill>
              <a:schemeClr val="tx1"/>
            </a:solidFill>
          </a:ln>
        </p:spPr>
        <p:txBody>
          <a:bodyPr wrap="square">
            <a:spAutoFit/>
          </a:bodyPr>
          <a:lstStyle/>
          <a:p>
            <a:pPr marL="177800" lvl="1" indent="-177800" algn="just">
              <a:buClr>
                <a:schemeClr val="accent1"/>
              </a:buClr>
              <a:buNone/>
            </a:pPr>
            <a:r>
              <a:rPr lang="en-US" altLang="ko-KR" sz="1600" dirty="0"/>
              <a:t>* Reference: G. Fodor, E. </a:t>
            </a:r>
            <a:r>
              <a:rPr lang="en-US" altLang="ko-KR" sz="1600" dirty="0" err="1"/>
              <a:t>Dahlman</a:t>
            </a:r>
            <a:r>
              <a:rPr lang="en-US" altLang="ko-KR" sz="1600" dirty="0"/>
              <a:t>, G. </a:t>
            </a:r>
            <a:r>
              <a:rPr lang="en-US" altLang="ko-KR" sz="1600" dirty="0" err="1"/>
              <a:t>Mildh</a:t>
            </a:r>
            <a:r>
              <a:rPr lang="en-US" altLang="ko-KR" sz="1600" dirty="0"/>
              <a:t>, S. </a:t>
            </a:r>
            <a:r>
              <a:rPr lang="en-US" altLang="ko-KR" sz="1600" dirty="0" err="1"/>
              <a:t>Parkvall</a:t>
            </a:r>
            <a:r>
              <a:rPr lang="en-US" altLang="ko-KR" sz="1600" dirty="0"/>
              <a:t>, N. </a:t>
            </a:r>
            <a:r>
              <a:rPr lang="en-US" altLang="ko-KR" sz="1600" dirty="0" err="1"/>
              <a:t>Reider</a:t>
            </a:r>
            <a:r>
              <a:rPr lang="en-US" altLang="ko-KR" sz="1600" dirty="0"/>
              <a:t>, G. </a:t>
            </a:r>
            <a:r>
              <a:rPr lang="en-US" altLang="ko-KR" sz="1600" dirty="0" err="1"/>
              <a:t>Miklos</a:t>
            </a:r>
            <a:r>
              <a:rPr lang="en-US" altLang="ko-KR" sz="1600" dirty="0"/>
              <a:t>, and Z. </a:t>
            </a:r>
            <a:r>
              <a:rPr lang="en-US" altLang="ko-KR" sz="1600" dirty="0" err="1"/>
              <a:t>Turanyi</a:t>
            </a:r>
            <a:r>
              <a:rPr lang="en-US" altLang="ko-KR" sz="1600" dirty="0"/>
              <a:t>, “Design aspects of network assisted device-to-device communications,” Communications Magazine, IEEE, vol. 50, no. 3, pp. 170 –177, march 2012.</a:t>
            </a:r>
          </a:p>
        </p:txBody>
      </p:sp>
      <p:sp>
        <p:nvSpPr>
          <p:cNvPr id="6" name="바닥글 개체 틀 5"/>
          <p:cNvSpPr>
            <a:spLocks noGrp="1"/>
          </p:cNvSpPr>
          <p:nvPr>
            <p:ph type="ftr" sz="quarter" idx="10"/>
          </p:nvPr>
        </p:nvSpPr>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244137235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0" lvl="0" indent="0">
              <a:buNone/>
            </a:pPr>
            <a:r>
              <a:rPr lang="en-US" altLang="ko-KR" dirty="0"/>
              <a:t>Wi-Fi Direct and PAC</a:t>
            </a:r>
            <a:br>
              <a:rPr lang="en-US" altLang="ko-KR" dirty="0"/>
            </a:br>
            <a:r>
              <a:rPr lang="en-US" altLang="ko-KR" dirty="0"/>
              <a:t>without Network Assistance</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4</a:t>
            </a:fld>
            <a:endParaRPr lang="en-US" altLang="ja-JP">
              <a:solidFill>
                <a:srgbClr val="000000"/>
              </a:solidFill>
            </a:endParaRPr>
          </a:p>
        </p:txBody>
      </p:sp>
      <p:sp>
        <p:nvSpPr>
          <p:cNvPr id="5" name="내용 개체 틀 4"/>
          <p:cNvSpPr>
            <a:spLocks noGrp="1"/>
          </p:cNvSpPr>
          <p:nvPr>
            <p:ph idx="1"/>
          </p:nvPr>
        </p:nvSpPr>
        <p:spPr>
          <a:xfrm>
            <a:off x="422275" y="1143000"/>
            <a:ext cx="8299450" cy="3366120"/>
          </a:xfrm>
        </p:spPr>
        <p:txBody>
          <a:bodyPr/>
          <a:lstStyle/>
          <a:p>
            <a:pPr marL="0" indent="0" algn="just">
              <a:buNone/>
            </a:pPr>
            <a:r>
              <a:rPr lang="en-US" altLang="ko-KR" sz="2000" dirty="0" smtClean="0">
                <a:ea typeface="+mn-ea"/>
              </a:rPr>
              <a:t>1. </a:t>
            </a:r>
            <a:r>
              <a:rPr lang="en-US" altLang="ko-KR" sz="2000" b="1" u="sng" dirty="0" smtClean="0">
                <a:ea typeface="+mn-ea"/>
              </a:rPr>
              <a:t>Difficult peer discovery without network assistance</a:t>
            </a:r>
          </a:p>
          <a:p>
            <a:pPr lvl="1" algn="just">
              <a:buClr>
                <a:schemeClr val="accent1"/>
              </a:buClr>
              <a:buFont typeface="Wingdings" pitchFamily="2" charset="2"/>
              <a:buChar char="Ø"/>
            </a:pPr>
            <a:r>
              <a:rPr lang="en-US" altLang="ko-KR" sz="2000" dirty="0"/>
              <a:t> </a:t>
            </a:r>
            <a:r>
              <a:rPr lang="en-US" altLang="ko-KR" sz="2000" dirty="0" smtClean="0"/>
              <a:t>Requirements </a:t>
            </a:r>
            <a:r>
              <a:rPr lang="en-US" altLang="ko-KR" sz="2000" dirty="0"/>
              <a:t>for the </a:t>
            </a:r>
            <a:r>
              <a:rPr lang="en-US" altLang="ko-KR" sz="2000" dirty="0" smtClean="0"/>
              <a:t>peer</a:t>
            </a:r>
          </a:p>
          <a:p>
            <a:pPr lvl="2" algn="just">
              <a:buClr>
                <a:schemeClr val="accent1"/>
              </a:buClr>
              <a:buFont typeface="Arial" pitchFamily="34" charset="0"/>
              <a:buChar char="•"/>
            </a:pPr>
            <a:r>
              <a:rPr lang="en-US" altLang="ko-KR" sz="1800" b="1" u="sng" dirty="0" smtClean="0">
                <a:solidFill>
                  <a:srgbClr val="0070C0"/>
                </a:solidFill>
                <a:ea typeface="+mn-ea"/>
              </a:rPr>
              <a:t>Proximity</a:t>
            </a:r>
            <a:r>
              <a:rPr lang="en-US" altLang="ko-KR" sz="1800" dirty="0" smtClean="0">
                <a:ea typeface="+mn-ea"/>
              </a:rPr>
              <a:t>: A mobile node (MN) and a peer node should be in proximity.</a:t>
            </a:r>
          </a:p>
          <a:p>
            <a:pPr lvl="2" algn="just">
              <a:buClr>
                <a:schemeClr val="accent1"/>
              </a:buClr>
              <a:buFont typeface="Arial" pitchFamily="34" charset="0"/>
              <a:buChar char="•"/>
            </a:pPr>
            <a:r>
              <a:rPr lang="en-US" altLang="ko-KR" sz="1800" b="1" u="sng" dirty="0" smtClean="0">
                <a:solidFill>
                  <a:srgbClr val="0070C0"/>
                </a:solidFill>
                <a:ea typeface="+mn-ea"/>
              </a:rPr>
              <a:t>Communication service</a:t>
            </a:r>
            <a:r>
              <a:rPr lang="en-US" altLang="ko-KR" sz="1800" dirty="0" smtClean="0">
                <a:ea typeface="+mn-ea"/>
              </a:rPr>
              <a:t>: A </a:t>
            </a:r>
            <a:r>
              <a:rPr lang="en-US" altLang="ko-KR" sz="1800" dirty="0">
                <a:ea typeface="+mn-ea"/>
              </a:rPr>
              <a:t>peer node can provide communication service </a:t>
            </a:r>
            <a:r>
              <a:rPr lang="en-US" altLang="ko-KR" sz="1800" dirty="0" smtClean="0">
                <a:ea typeface="+mn-ea"/>
              </a:rPr>
              <a:t>for the MN.</a:t>
            </a:r>
            <a:endParaRPr lang="en-US" altLang="ko-KR" sz="1800" dirty="0">
              <a:ea typeface="+mn-ea"/>
            </a:endParaRPr>
          </a:p>
          <a:p>
            <a:pPr lvl="3" algn="just">
              <a:buFont typeface="Times" pitchFamily="18" charset="0"/>
              <a:buChar char="­"/>
            </a:pPr>
            <a:r>
              <a:rPr lang="en-US" altLang="ko-KR" sz="1600" dirty="0" smtClean="0">
                <a:latin typeface="+mn-lt"/>
                <a:ea typeface="+mn-ea"/>
              </a:rPr>
              <a:t>E.g., If MN wants to receive some video file, the peer node must have the video file.</a:t>
            </a:r>
          </a:p>
          <a:p>
            <a:pPr lvl="2" algn="just">
              <a:buClr>
                <a:schemeClr val="accent1"/>
              </a:buClr>
              <a:buFont typeface="Arial" pitchFamily="34" charset="0"/>
              <a:buChar char="•"/>
            </a:pPr>
            <a:r>
              <a:rPr lang="en-US" altLang="ko-KR" sz="1800" b="1" u="sng" dirty="0" smtClean="0">
                <a:solidFill>
                  <a:srgbClr val="0070C0"/>
                </a:solidFill>
                <a:ea typeface="+mn-ea"/>
              </a:rPr>
              <a:t>Same D2D communication</a:t>
            </a:r>
            <a:r>
              <a:rPr lang="en-US" altLang="ko-KR" sz="1800" dirty="0" smtClean="0">
                <a:ea typeface="+mn-ea"/>
              </a:rPr>
              <a:t>: A </a:t>
            </a:r>
            <a:r>
              <a:rPr lang="en-US" altLang="ko-KR" sz="1800" dirty="0">
                <a:ea typeface="+mn-ea"/>
              </a:rPr>
              <a:t>mobile node and a peer node should communicate each other by using the same </a:t>
            </a:r>
            <a:r>
              <a:rPr lang="en-US" altLang="ko-KR" sz="1800" dirty="0" smtClean="0">
                <a:ea typeface="+mn-ea"/>
              </a:rPr>
              <a:t>D2D communication.</a:t>
            </a:r>
          </a:p>
          <a:p>
            <a:pPr lvl="3" algn="just">
              <a:buFont typeface="Times" pitchFamily="18" charset="0"/>
              <a:buChar char="­"/>
            </a:pPr>
            <a:r>
              <a:rPr lang="en-US" altLang="ko-KR" sz="1600" dirty="0" smtClean="0">
                <a:latin typeface="+mn-lt"/>
                <a:ea typeface="+mn-ea"/>
              </a:rPr>
              <a:t>E.g., MN and peer node use Wi-Fi Direct.  </a:t>
            </a:r>
          </a:p>
          <a:p>
            <a:pPr lvl="1" algn="just">
              <a:buClr>
                <a:schemeClr val="accent1"/>
              </a:buClr>
              <a:buFont typeface="Wingdings" pitchFamily="2" charset="2"/>
              <a:buChar char="Ø"/>
            </a:pPr>
            <a:r>
              <a:rPr lang="en-US" altLang="ko-KR" sz="2000" b="1" u="sng" dirty="0" smtClean="0">
                <a:solidFill>
                  <a:srgbClr val="FF0000"/>
                </a:solidFill>
              </a:rPr>
              <a:t>Without </a:t>
            </a:r>
            <a:r>
              <a:rPr lang="en-US" altLang="ko-KR" sz="2000" b="1" u="sng" dirty="0">
                <a:solidFill>
                  <a:srgbClr val="FF0000"/>
                </a:solidFill>
              </a:rPr>
              <a:t>network </a:t>
            </a:r>
            <a:r>
              <a:rPr lang="en-US" altLang="ko-KR" sz="2000" b="1" u="sng" dirty="0" smtClean="0">
                <a:solidFill>
                  <a:srgbClr val="FF0000"/>
                </a:solidFill>
              </a:rPr>
              <a:t>assistance, </a:t>
            </a:r>
            <a:r>
              <a:rPr lang="en-US" altLang="ko-KR" sz="2000" b="1" u="sng" dirty="0">
                <a:solidFill>
                  <a:srgbClr val="FF0000"/>
                </a:solidFill>
              </a:rPr>
              <a:t>it is </a:t>
            </a:r>
            <a:r>
              <a:rPr lang="en-US" altLang="ko-KR" sz="2000" b="1" u="sng" dirty="0" smtClean="0">
                <a:solidFill>
                  <a:srgbClr val="FF0000"/>
                </a:solidFill>
              </a:rPr>
              <a:t>difficult for MN </a:t>
            </a:r>
            <a:r>
              <a:rPr lang="en-US" altLang="ko-KR" sz="2000" b="1" u="sng" dirty="0">
                <a:solidFill>
                  <a:srgbClr val="FF0000"/>
                </a:solidFill>
              </a:rPr>
              <a:t>to discover the peer that meets the </a:t>
            </a:r>
            <a:r>
              <a:rPr lang="en-US" altLang="ko-KR" sz="2000" b="1" u="sng" dirty="0" smtClean="0">
                <a:solidFill>
                  <a:srgbClr val="FF0000"/>
                </a:solidFill>
              </a:rPr>
              <a:t>conditions.</a:t>
            </a:r>
            <a:endParaRPr lang="en-US" altLang="ko-KR" sz="2000" b="1" u="sng" dirty="0">
              <a:solidFill>
                <a:srgbClr val="FF0000"/>
              </a:solidFill>
            </a:endParaRPr>
          </a:p>
          <a:p>
            <a:pPr lvl="3" algn="just">
              <a:buFont typeface="Times" pitchFamily="18" charset="0"/>
              <a:buChar char="­"/>
            </a:pPr>
            <a:endParaRPr lang="en-US" altLang="ko-KR" dirty="0">
              <a:latin typeface="+mn-lt"/>
            </a:endParaRPr>
          </a:p>
        </p:txBody>
      </p:sp>
      <p:sp>
        <p:nvSpPr>
          <p:cNvPr id="6" name="타원 5"/>
          <p:cNvSpPr/>
          <p:nvPr/>
        </p:nvSpPr>
        <p:spPr>
          <a:xfrm>
            <a:off x="4499993" y="6131278"/>
            <a:ext cx="3474759" cy="466074"/>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구름 6"/>
          <p:cNvSpPr/>
          <p:nvPr/>
        </p:nvSpPr>
        <p:spPr>
          <a:xfrm>
            <a:off x="4362525" y="4725144"/>
            <a:ext cx="3163986" cy="903585"/>
          </a:xfrm>
          <a:prstGeom prst="cloud">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구름 7"/>
          <p:cNvSpPr/>
          <p:nvPr/>
        </p:nvSpPr>
        <p:spPr>
          <a:xfrm>
            <a:off x="4283968" y="5039723"/>
            <a:ext cx="1660549" cy="936104"/>
          </a:xfrm>
          <a:prstGeom prst="cloud">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Cellular Network</a:t>
            </a:r>
            <a:endParaRPr lang="ko-KR" altLang="en-US" dirty="0">
              <a:solidFill>
                <a:schemeClr val="tx1"/>
              </a:solidFill>
            </a:endParaRPr>
          </a:p>
        </p:txBody>
      </p:sp>
      <p:sp>
        <p:nvSpPr>
          <p:cNvPr id="9" name="구름 8"/>
          <p:cNvSpPr/>
          <p:nvPr/>
        </p:nvSpPr>
        <p:spPr>
          <a:xfrm>
            <a:off x="6232549" y="5073749"/>
            <a:ext cx="1579811" cy="936104"/>
          </a:xfrm>
          <a:prstGeom prst="cloud">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WLAN</a:t>
            </a:r>
            <a:endParaRPr lang="ko-KR" altLang="en-US" dirty="0">
              <a:solidFill>
                <a:schemeClr val="tx1"/>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1541" y="5759803"/>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0075" y="5710386"/>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직사각형 11"/>
          <p:cNvSpPr/>
          <p:nvPr/>
        </p:nvSpPr>
        <p:spPr>
          <a:xfrm>
            <a:off x="5114242" y="6179649"/>
            <a:ext cx="639662" cy="307777"/>
          </a:xfrm>
          <a:prstGeom prst="rect">
            <a:avLst/>
          </a:prstGeom>
        </p:spPr>
        <p:txBody>
          <a:bodyPr wrap="none">
            <a:spAutoFit/>
          </a:bodyPr>
          <a:lstStyle/>
          <a:p>
            <a:pPr algn="ctr"/>
            <a:r>
              <a:rPr lang="en-US" altLang="ko-KR" sz="1400" dirty="0"/>
              <a:t>MN A</a:t>
            </a:r>
            <a:endParaRPr lang="ko-KR" altLang="en-US" sz="1400" dirty="0"/>
          </a:p>
        </p:txBody>
      </p:sp>
      <p:sp>
        <p:nvSpPr>
          <p:cNvPr id="13" name="직사각형 12"/>
          <p:cNvSpPr/>
          <p:nvPr/>
        </p:nvSpPr>
        <p:spPr>
          <a:xfrm>
            <a:off x="7151889" y="6145559"/>
            <a:ext cx="649538" cy="307777"/>
          </a:xfrm>
          <a:prstGeom prst="rect">
            <a:avLst/>
          </a:prstGeom>
        </p:spPr>
        <p:txBody>
          <a:bodyPr wrap="none">
            <a:spAutoFit/>
          </a:bodyPr>
          <a:lstStyle/>
          <a:p>
            <a:pPr algn="ctr"/>
            <a:r>
              <a:rPr lang="en-US" altLang="ko-KR" sz="1400" dirty="0"/>
              <a:t>MN </a:t>
            </a:r>
            <a:r>
              <a:rPr lang="en-US" altLang="ko-KR" sz="1400" dirty="0" smtClean="0"/>
              <a:t>B</a:t>
            </a:r>
            <a:endParaRPr lang="ko-KR" altLang="en-US" sz="1400" dirty="0"/>
          </a:p>
        </p:txBody>
      </p:sp>
      <p:sp>
        <p:nvSpPr>
          <p:cNvPr id="15" name="직사각형 14"/>
          <p:cNvSpPr/>
          <p:nvPr/>
        </p:nvSpPr>
        <p:spPr>
          <a:xfrm>
            <a:off x="251520" y="4737918"/>
            <a:ext cx="3960440" cy="1200329"/>
          </a:xfrm>
          <a:prstGeom prst="rect">
            <a:avLst/>
          </a:prstGeom>
        </p:spPr>
        <p:txBody>
          <a:bodyPr wrap="square">
            <a:spAutoFit/>
          </a:bodyPr>
          <a:lstStyle/>
          <a:p>
            <a:pPr marL="0" lvl="2" algn="just"/>
            <a:r>
              <a:rPr lang="en-US" altLang="ko-KR" dirty="0" smtClean="0"/>
              <a:t>Example: If MN A and MN B in close proximity connect to different networks, how can they discover each other without network assistance?</a:t>
            </a:r>
            <a:endParaRPr lang="en-US" altLang="ko-KR" dirty="0"/>
          </a:p>
        </p:txBody>
      </p:sp>
      <p:sp>
        <p:nvSpPr>
          <p:cNvPr id="3" name="바닥글 개체 틀 2"/>
          <p:cNvSpPr>
            <a:spLocks noGrp="1"/>
          </p:cNvSpPr>
          <p:nvPr>
            <p:ph type="ftr" sz="quarter" idx="10"/>
          </p:nvPr>
        </p:nvSpPr>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23179907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0" lvl="0" indent="0">
              <a:buNone/>
            </a:pPr>
            <a:r>
              <a:rPr lang="en-US" altLang="ko-KR" sz="3200" dirty="0"/>
              <a:t>Wi-Fi Direct and PAC</a:t>
            </a:r>
            <a:br>
              <a:rPr lang="en-US" altLang="ko-KR" sz="3200" dirty="0"/>
            </a:br>
            <a:r>
              <a:rPr lang="en-US" altLang="ko-KR" sz="3200" dirty="0"/>
              <a:t>without Network Assistance</a:t>
            </a:r>
            <a:endParaRPr lang="ko-KR" altLang="en-US" sz="32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5</a:t>
            </a:fld>
            <a:endParaRPr lang="en-US" altLang="ja-JP">
              <a:solidFill>
                <a:srgbClr val="000000"/>
              </a:solidFill>
            </a:endParaRPr>
          </a:p>
        </p:txBody>
      </p:sp>
      <p:sp>
        <p:nvSpPr>
          <p:cNvPr id="5" name="내용 개체 틀 4"/>
          <p:cNvSpPr>
            <a:spLocks noGrp="1"/>
          </p:cNvSpPr>
          <p:nvPr>
            <p:ph idx="1"/>
          </p:nvPr>
        </p:nvSpPr>
        <p:spPr>
          <a:xfrm>
            <a:off x="35496" y="1142999"/>
            <a:ext cx="9036496" cy="2993262"/>
          </a:xfrm>
        </p:spPr>
        <p:txBody>
          <a:bodyPr/>
          <a:lstStyle/>
          <a:p>
            <a:pPr marL="0" indent="0" algn="just">
              <a:buNone/>
            </a:pPr>
            <a:r>
              <a:rPr lang="en-US" altLang="ko-KR" b="1" u="sng" dirty="0" smtClean="0"/>
              <a:t>2. Difficult to avoid radio interference without network assistance </a:t>
            </a:r>
          </a:p>
          <a:p>
            <a:pPr lvl="1" algn="just">
              <a:buFont typeface="Times" pitchFamily="18" charset="0"/>
              <a:buChar char="­"/>
            </a:pPr>
            <a:r>
              <a:rPr lang="en-US" altLang="ko-KR" sz="2200" dirty="0" smtClean="0"/>
              <a:t>Radio interferences in Wi-Fi Direct and PAC</a:t>
            </a:r>
          </a:p>
          <a:p>
            <a:pPr lvl="2" algn="just">
              <a:buFont typeface="Wingdings" pitchFamily="2" charset="2"/>
              <a:buChar char="v"/>
            </a:pPr>
            <a:r>
              <a:rPr lang="en-US" altLang="ko-KR" sz="2000" b="1" u="sng" dirty="0">
                <a:solidFill>
                  <a:srgbClr val="0070C0"/>
                </a:solidFill>
              </a:rPr>
              <a:t>Radio interference between MNs using D2D communication</a:t>
            </a:r>
          </a:p>
          <a:p>
            <a:pPr lvl="3" algn="just">
              <a:buFont typeface="Arial" pitchFamily="34" charset="0"/>
              <a:buChar char="•"/>
            </a:pPr>
            <a:r>
              <a:rPr lang="en-US" altLang="ko-KR" sz="1600" dirty="0" smtClean="0"/>
              <a:t>E.g</a:t>
            </a:r>
            <a:r>
              <a:rPr lang="en-US" altLang="ko-KR" sz="1600" dirty="0"/>
              <a:t>., </a:t>
            </a:r>
            <a:r>
              <a:rPr lang="en-US" altLang="ko-KR" sz="1600" dirty="0" smtClean="0"/>
              <a:t>Radio interference </a:t>
            </a:r>
            <a:r>
              <a:rPr lang="en-US" altLang="ko-KR" sz="1600" dirty="0"/>
              <a:t>between </a:t>
            </a:r>
            <a:r>
              <a:rPr lang="en-US" altLang="ko-KR" sz="1600" dirty="0" smtClean="0"/>
              <a:t>MNs using PAC</a:t>
            </a:r>
            <a:endParaRPr lang="en-US" altLang="ko-KR" sz="1800" dirty="0" smtClean="0"/>
          </a:p>
          <a:p>
            <a:pPr lvl="2" algn="just">
              <a:buFont typeface="Wingdings" pitchFamily="2" charset="2"/>
              <a:buChar char="v"/>
            </a:pPr>
            <a:r>
              <a:rPr lang="en-US" altLang="ko-KR" sz="2000" b="1" u="sng" dirty="0">
                <a:solidFill>
                  <a:srgbClr val="0070C0"/>
                </a:solidFill>
              </a:rPr>
              <a:t>Radio interference between legacy network (e.g., infrastructure WLAN) and</a:t>
            </a:r>
            <a:r>
              <a:rPr lang="ko-KR" altLang="en-US" sz="2000" b="1" u="sng" dirty="0">
                <a:solidFill>
                  <a:srgbClr val="0070C0"/>
                </a:solidFill>
              </a:rPr>
              <a:t> </a:t>
            </a:r>
            <a:r>
              <a:rPr lang="en-US" altLang="ko-KR" sz="2000" b="1" u="sng" dirty="0">
                <a:solidFill>
                  <a:srgbClr val="0070C0"/>
                </a:solidFill>
              </a:rPr>
              <a:t>D2D communication.</a:t>
            </a:r>
          </a:p>
          <a:p>
            <a:pPr lvl="3" algn="just">
              <a:buFont typeface="Arial" pitchFamily="34" charset="0"/>
              <a:buChar char="•"/>
            </a:pPr>
            <a:r>
              <a:rPr lang="en-US" altLang="ko-KR" sz="1600" dirty="0"/>
              <a:t>E.g., Radio interference between </a:t>
            </a:r>
            <a:r>
              <a:rPr lang="en-US" altLang="ko-KR" sz="1600" dirty="0" smtClean="0"/>
              <a:t>infrastructure WLAN and Wi-Fi Direct.</a:t>
            </a:r>
            <a:endParaRPr lang="en-US" altLang="ko-KR" sz="1600" dirty="0"/>
          </a:p>
          <a:p>
            <a:pPr lvl="1" algn="just">
              <a:buFont typeface="Wingdings" pitchFamily="2" charset="2"/>
              <a:buChar char="v"/>
            </a:pPr>
            <a:r>
              <a:rPr lang="en-US" altLang="ko-KR" sz="2200" b="1" u="sng" dirty="0" smtClean="0">
                <a:solidFill>
                  <a:srgbClr val="FF0000"/>
                </a:solidFill>
              </a:rPr>
              <a:t>Without network assistance, it is difficult for MN to avoid radio interference.</a:t>
            </a:r>
            <a:endParaRPr lang="en-US" altLang="ko-KR" sz="2200" b="1" u="sng" dirty="0">
              <a:solidFill>
                <a:srgbClr val="FF0000"/>
              </a:solidFill>
            </a:endParaRPr>
          </a:p>
        </p:txBody>
      </p:sp>
      <p:grpSp>
        <p:nvGrpSpPr>
          <p:cNvPr id="3" name="그룹 2"/>
          <p:cNvGrpSpPr/>
          <p:nvPr/>
        </p:nvGrpSpPr>
        <p:grpSpPr>
          <a:xfrm>
            <a:off x="423345" y="4179746"/>
            <a:ext cx="8548704" cy="2600495"/>
            <a:chOff x="293155" y="3519547"/>
            <a:chExt cx="8548704" cy="2933789"/>
          </a:xfrm>
        </p:grpSpPr>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88879"/>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946" y="5556498"/>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직사각형 11"/>
            <p:cNvSpPr/>
            <p:nvPr/>
          </p:nvSpPr>
          <p:spPr>
            <a:xfrm>
              <a:off x="732946" y="4193585"/>
              <a:ext cx="639662" cy="307777"/>
            </a:xfrm>
            <a:prstGeom prst="rect">
              <a:avLst/>
            </a:prstGeom>
          </p:spPr>
          <p:txBody>
            <a:bodyPr wrap="none">
              <a:spAutoFit/>
            </a:bodyPr>
            <a:lstStyle/>
            <a:p>
              <a:pPr algn="ctr"/>
              <a:r>
                <a:rPr lang="en-US" altLang="ko-KR" sz="1400" dirty="0"/>
                <a:t>MN A</a:t>
              </a:r>
              <a:endParaRPr lang="ko-KR" altLang="en-US" sz="1400" dirty="0"/>
            </a:p>
          </p:txBody>
        </p:sp>
        <p:sp>
          <p:nvSpPr>
            <p:cNvPr id="13" name="직사각형 12"/>
            <p:cNvSpPr/>
            <p:nvPr/>
          </p:nvSpPr>
          <p:spPr>
            <a:xfrm>
              <a:off x="704528" y="6145559"/>
              <a:ext cx="639919" cy="307777"/>
            </a:xfrm>
            <a:prstGeom prst="rect">
              <a:avLst/>
            </a:prstGeom>
          </p:spPr>
          <p:txBody>
            <a:bodyPr wrap="none">
              <a:spAutoFit/>
            </a:bodyPr>
            <a:lstStyle/>
            <a:p>
              <a:pPr algn="ctr"/>
              <a:r>
                <a:rPr lang="en-US" altLang="ko-KR" sz="1400" dirty="0"/>
                <a:t>MN </a:t>
              </a:r>
              <a:r>
                <a:rPr lang="en-US" altLang="ko-KR" sz="1400" dirty="0" smtClean="0"/>
                <a:t>C</a:t>
              </a:r>
              <a:endParaRPr lang="ko-KR" altLang="en-US" sz="1400" dirty="0"/>
            </a:p>
          </p:txBody>
        </p:sp>
        <p:pic>
          <p:nvPicPr>
            <p:cNvPr id="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4856" y="5551774"/>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직사각형 15"/>
            <p:cNvSpPr/>
            <p:nvPr/>
          </p:nvSpPr>
          <p:spPr>
            <a:xfrm>
              <a:off x="5060468" y="6103079"/>
              <a:ext cx="649538" cy="307777"/>
            </a:xfrm>
            <a:prstGeom prst="rect">
              <a:avLst/>
            </a:prstGeom>
          </p:spPr>
          <p:txBody>
            <a:bodyPr wrap="none">
              <a:spAutoFit/>
            </a:bodyPr>
            <a:lstStyle/>
            <a:p>
              <a:pPr algn="ctr"/>
              <a:r>
                <a:rPr lang="en-US" altLang="ko-KR" sz="1400" dirty="0"/>
                <a:t>MN </a:t>
              </a:r>
              <a:r>
                <a:rPr lang="en-US" altLang="ko-KR" sz="1400" dirty="0" smtClean="0"/>
                <a:t>D</a:t>
              </a:r>
              <a:endParaRPr lang="ko-KR" altLang="en-US" sz="1400" dirty="0"/>
            </a:p>
          </p:txBody>
        </p:sp>
        <p:sp>
          <p:nvSpPr>
            <p:cNvPr id="28" name="직사각형 27"/>
            <p:cNvSpPr/>
            <p:nvPr/>
          </p:nvSpPr>
          <p:spPr>
            <a:xfrm>
              <a:off x="5006456" y="4193585"/>
              <a:ext cx="639919" cy="307777"/>
            </a:xfrm>
            <a:prstGeom prst="rect">
              <a:avLst/>
            </a:prstGeom>
          </p:spPr>
          <p:txBody>
            <a:bodyPr wrap="none">
              <a:spAutoFit/>
            </a:bodyPr>
            <a:lstStyle/>
            <a:p>
              <a:pPr algn="ctr"/>
              <a:r>
                <a:rPr lang="en-US" altLang="ko-KR" sz="1400" dirty="0" smtClean="0"/>
                <a:t>MN B</a:t>
              </a:r>
              <a:endParaRPr lang="ko-KR" altLang="en-US" sz="1400" dirty="0"/>
            </a:p>
          </p:txBody>
        </p:sp>
        <p:cxnSp>
          <p:nvCxnSpPr>
            <p:cNvPr id="17" name="직선 화살표 연결선 16"/>
            <p:cNvCxnSpPr/>
            <p:nvPr/>
          </p:nvCxnSpPr>
          <p:spPr>
            <a:xfrm>
              <a:off x="827584" y="6122842"/>
              <a:ext cx="3672408" cy="0"/>
            </a:xfrm>
            <a:prstGeom prst="straightConnector1">
              <a:avLst/>
            </a:prstGeom>
            <a:ln w="381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직선 화살표 연결선 19"/>
            <p:cNvCxnSpPr/>
            <p:nvPr/>
          </p:nvCxnSpPr>
          <p:spPr>
            <a:xfrm>
              <a:off x="864498" y="4047612"/>
              <a:ext cx="3748614" cy="0"/>
            </a:xfrm>
            <a:prstGeom prst="straightConnector1">
              <a:avLst/>
            </a:prstGeom>
            <a:ln w="381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직선 화살표 연결선 20"/>
            <p:cNvCxnSpPr/>
            <p:nvPr/>
          </p:nvCxnSpPr>
          <p:spPr>
            <a:xfrm>
              <a:off x="864498" y="4594885"/>
              <a:ext cx="3635494" cy="1070534"/>
            </a:xfrm>
            <a:prstGeom prst="straightConnector1">
              <a:avLst/>
            </a:prstGeom>
            <a:ln w="38100">
              <a:solidFill>
                <a:srgbClr val="FF0000"/>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직선 화살표 연결선 23"/>
            <p:cNvCxnSpPr/>
            <p:nvPr/>
          </p:nvCxnSpPr>
          <p:spPr>
            <a:xfrm flipV="1">
              <a:off x="864498" y="4347473"/>
              <a:ext cx="3748614" cy="1364477"/>
            </a:xfrm>
            <a:prstGeom prst="straightConnector1">
              <a:avLst/>
            </a:prstGeom>
            <a:ln w="38100">
              <a:solidFill>
                <a:srgbClr val="FF0000"/>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직선 화살표 연결선 28"/>
            <p:cNvCxnSpPr/>
            <p:nvPr/>
          </p:nvCxnSpPr>
          <p:spPr>
            <a:xfrm>
              <a:off x="992915" y="4487813"/>
              <a:ext cx="3507077" cy="1022572"/>
            </a:xfrm>
            <a:prstGeom prst="straightConnector1">
              <a:avLst/>
            </a:prstGeom>
            <a:ln w="38100">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직선 화살표 연결선 29"/>
            <p:cNvCxnSpPr/>
            <p:nvPr/>
          </p:nvCxnSpPr>
          <p:spPr>
            <a:xfrm flipV="1">
              <a:off x="953852" y="4501362"/>
              <a:ext cx="3659260" cy="1318147"/>
            </a:xfrm>
            <a:prstGeom prst="straightConnector1">
              <a:avLst/>
            </a:prstGeom>
            <a:ln w="38100">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직선 화살표 연결선 30"/>
            <p:cNvCxnSpPr/>
            <p:nvPr/>
          </p:nvCxnSpPr>
          <p:spPr>
            <a:xfrm>
              <a:off x="5963620" y="5313526"/>
              <a:ext cx="792088" cy="0"/>
            </a:xfrm>
            <a:prstGeom prst="straightConnector1">
              <a:avLst/>
            </a:prstGeom>
            <a:ln w="381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직사각형 35"/>
            <p:cNvSpPr/>
            <p:nvPr/>
          </p:nvSpPr>
          <p:spPr>
            <a:xfrm>
              <a:off x="6876256" y="5141053"/>
              <a:ext cx="1965603" cy="738664"/>
            </a:xfrm>
            <a:prstGeom prst="rect">
              <a:avLst/>
            </a:prstGeom>
          </p:spPr>
          <p:txBody>
            <a:bodyPr wrap="none">
              <a:spAutoFit/>
            </a:bodyPr>
            <a:lstStyle/>
            <a:p>
              <a:r>
                <a:rPr lang="en-US" altLang="ko-KR" sz="1400" dirty="0" smtClean="0">
                  <a:latin typeface="Arial Unicode MS" pitchFamily="50" charset="-127"/>
                  <a:ea typeface="Arial Unicode MS" pitchFamily="50" charset="-127"/>
                  <a:cs typeface="Arial Unicode MS" pitchFamily="50" charset="-127"/>
                </a:rPr>
                <a:t>PAC Link</a:t>
              </a:r>
            </a:p>
            <a:p>
              <a:endParaRPr lang="en-US" altLang="ko-KR" sz="1400" dirty="0">
                <a:latin typeface="Arial Unicode MS" pitchFamily="50" charset="-127"/>
                <a:ea typeface="Arial Unicode MS" pitchFamily="50" charset="-127"/>
                <a:cs typeface="Arial Unicode MS" pitchFamily="50" charset="-127"/>
              </a:endParaRPr>
            </a:p>
            <a:p>
              <a:r>
                <a:rPr lang="en-US" altLang="ko-KR" sz="1400" dirty="0" smtClean="0">
                  <a:latin typeface="Arial Unicode MS" pitchFamily="50" charset="-127"/>
                  <a:ea typeface="Arial Unicode MS" pitchFamily="50" charset="-127"/>
                  <a:cs typeface="Arial Unicode MS" pitchFamily="50" charset="-127"/>
                </a:rPr>
                <a:t>Interference from PAC</a:t>
              </a:r>
              <a:endParaRPr lang="ko-KR" altLang="en-US" sz="1400" dirty="0">
                <a:latin typeface="Arial Unicode MS" pitchFamily="50" charset="-127"/>
                <a:ea typeface="Arial Unicode MS" pitchFamily="50" charset="-127"/>
                <a:cs typeface="Arial Unicode MS" pitchFamily="50" charset="-127"/>
              </a:endParaRPr>
            </a:p>
          </p:txBody>
        </p:sp>
        <p:cxnSp>
          <p:nvCxnSpPr>
            <p:cNvPr id="38" name="직선 화살표 연결선 37"/>
            <p:cNvCxnSpPr/>
            <p:nvPr/>
          </p:nvCxnSpPr>
          <p:spPr>
            <a:xfrm>
              <a:off x="5963620" y="5724188"/>
              <a:ext cx="792088" cy="0"/>
            </a:xfrm>
            <a:prstGeom prst="straightConnector1">
              <a:avLst/>
            </a:prstGeom>
            <a:ln w="38100">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0" name="직사각형 39"/>
            <p:cNvSpPr/>
            <p:nvPr/>
          </p:nvSpPr>
          <p:spPr>
            <a:xfrm>
              <a:off x="293155" y="3519547"/>
              <a:ext cx="6702706" cy="369332"/>
            </a:xfrm>
            <a:prstGeom prst="rect">
              <a:avLst/>
            </a:prstGeom>
          </p:spPr>
          <p:txBody>
            <a:bodyPr wrap="square">
              <a:spAutoFit/>
            </a:bodyPr>
            <a:lstStyle/>
            <a:p>
              <a:r>
                <a:rPr lang="en-US" altLang="ko-KR" dirty="0" smtClean="0"/>
                <a:t>Example: Interference </a:t>
              </a:r>
              <a:r>
                <a:rPr lang="en-US" altLang="ko-KR" dirty="0"/>
                <a:t>between </a:t>
              </a:r>
              <a:r>
                <a:rPr lang="en-US" altLang="ko-KR" dirty="0" smtClean="0"/>
                <a:t>PAC devices</a:t>
              </a:r>
              <a:endParaRPr lang="ko-KR" altLang="en-US" dirty="0"/>
            </a:p>
          </p:txBody>
        </p:sp>
        <p:pic>
          <p:nvPicPr>
            <p:cNvPr id="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973" y="3830698"/>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81886465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of 3GPP </a:t>
            </a:r>
            <a:r>
              <a:rPr lang="en-US" altLang="ko-KR" dirty="0" err="1" smtClean="0"/>
              <a:t>ProSe</a:t>
            </a:r>
            <a:r>
              <a:rPr lang="en-US" altLang="ko-KR" dirty="0" smtClean="0"/>
              <a:t> as NADC</a:t>
            </a:r>
            <a:endParaRPr lang="ko-KR" altLang="en-US" dirty="0"/>
          </a:p>
        </p:txBody>
      </p:sp>
      <p:sp>
        <p:nvSpPr>
          <p:cNvPr id="3" name="내용 개체 틀 2"/>
          <p:cNvSpPr>
            <a:spLocks noGrp="1"/>
          </p:cNvSpPr>
          <p:nvPr>
            <p:ph idx="1"/>
          </p:nvPr>
        </p:nvSpPr>
        <p:spPr>
          <a:xfrm>
            <a:off x="422275" y="1143000"/>
            <a:ext cx="8299450" cy="1421904"/>
          </a:xfrm>
        </p:spPr>
        <p:txBody>
          <a:bodyPr/>
          <a:lstStyle/>
          <a:p>
            <a:pPr algn="just">
              <a:buClr>
                <a:schemeClr val="accent1"/>
              </a:buClr>
              <a:buFont typeface="Arial" pitchFamily="34" charset="0"/>
              <a:buChar char="•"/>
            </a:pPr>
            <a:r>
              <a:rPr lang="en-US" altLang="ko-KR" dirty="0"/>
              <a:t>Proximity S</a:t>
            </a:r>
            <a:r>
              <a:rPr lang="en-US" altLang="ko-KR" dirty="0" smtClean="0"/>
              <a:t>ervices </a:t>
            </a:r>
            <a:r>
              <a:rPr lang="en-US" altLang="ko-KR" dirty="0"/>
              <a:t>(</a:t>
            </a:r>
            <a:r>
              <a:rPr lang="en-US" altLang="ko-KR" dirty="0" err="1"/>
              <a:t>ProSe</a:t>
            </a:r>
            <a:r>
              <a:rPr lang="en-US" altLang="ko-KR" dirty="0"/>
              <a:t>) communication in 3GPP TR </a:t>
            </a:r>
            <a:r>
              <a:rPr lang="en-US" altLang="ko-KR" dirty="0" smtClean="0"/>
              <a:t>22.803</a:t>
            </a:r>
          </a:p>
          <a:p>
            <a:pPr lvl="1" algn="just">
              <a:buClr>
                <a:schemeClr val="accent1"/>
              </a:buClr>
              <a:buFont typeface="Wingdings" pitchFamily="2" charset="2"/>
              <a:buChar char="Ø"/>
            </a:pPr>
            <a:r>
              <a:rPr lang="en-GB" altLang="ko-KR" sz="2200" dirty="0" smtClean="0"/>
              <a:t>A </a:t>
            </a:r>
            <a:r>
              <a:rPr lang="en-GB" altLang="ko-KR" sz="2200" dirty="0"/>
              <a:t>communication between two UEs in proximity by means of a </a:t>
            </a:r>
            <a:r>
              <a:rPr lang="en-GB" altLang="ko-KR" sz="2200" dirty="0" smtClean="0"/>
              <a:t>E-UTRAN communication </a:t>
            </a:r>
            <a:r>
              <a:rPr lang="en-GB" altLang="ko-KR" sz="2200" dirty="0"/>
              <a:t>path established between the </a:t>
            </a:r>
            <a:r>
              <a:rPr lang="en-GB" altLang="ko-KR" sz="2200" dirty="0" smtClean="0"/>
              <a:t>UEs.</a:t>
            </a:r>
          </a:p>
          <a:p>
            <a:pPr lvl="2" algn="just">
              <a:buClr>
                <a:schemeClr val="accent1"/>
              </a:buClr>
              <a:buFont typeface="Wingdings" pitchFamily="2" charset="2"/>
              <a:buChar char="v"/>
            </a:pPr>
            <a:r>
              <a:rPr lang="en-GB" altLang="ko-KR" sz="2200" dirty="0" smtClean="0"/>
              <a:t>E.g., “direct mode” and “locally-routed” data path</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6</a:t>
            </a:fld>
            <a:endParaRPr lang="en-US" altLang="ja-JP" dirty="0">
              <a:solidFill>
                <a:srgbClr val="000000"/>
              </a:solidFill>
            </a:endParaRPr>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5" name="직사각형 4"/>
          <p:cNvSpPr/>
          <p:nvPr/>
        </p:nvSpPr>
        <p:spPr>
          <a:xfrm>
            <a:off x="251520" y="3645024"/>
            <a:ext cx="8640960" cy="2031325"/>
          </a:xfrm>
          <a:prstGeom prst="rect">
            <a:avLst/>
          </a:prstGeom>
          <a:ln>
            <a:solidFill>
              <a:schemeClr val="tx1"/>
            </a:solidFill>
          </a:ln>
        </p:spPr>
        <p:txBody>
          <a:bodyPr wrap="square">
            <a:spAutoFit/>
          </a:bodyPr>
          <a:lstStyle/>
          <a:p>
            <a:pPr algn="just">
              <a:buClr>
                <a:schemeClr val="accent1"/>
              </a:buClr>
            </a:pPr>
            <a:r>
              <a:rPr lang="en-GB" altLang="ko-KR" dirty="0" smtClean="0"/>
              <a:t>3GPP </a:t>
            </a:r>
            <a:r>
              <a:rPr lang="en-GB" altLang="ko-KR" dirty="0" err="1"/>
              <a:t>ProSe</a:t>
            </a:r>
            <a:r>
              <a:rPr lang="en-GB" altLang="ko-KR" dirty="0"/>
              <a:t> documents</a:t>
            </a:r>
          </a:p>
          <a:p>
            <a:pPr marL="285750" indent="-285750" algn="just">
              <a:buClr>
                <a:schemeClr val="accent1"/>
              </a:buClr>
              <a:buFont typeface="Arial" pitchFamily="34" charset="0"/>
              <a:buChar char="•"/>
            </a:pPr>
            <a:r>
              <a:rPr lang="en-GB" altLang="ko-KR" dirty="0"/>
              <a:t>Stage 1 document: </a:t>
            </a:r>
            <a:r>
              <a:rPr lang="en-US" altLang="ko-KR" dirty="0"/>
              <a:t>3GPP TR 22.803 V12.2.0 (2013-06), “3rd Generation Partnership Project; Technical Specification Group Services and System Aspects; Feasibility study for Proximity Services (</a:t>
            </a:r>
            <a:r>
              <a:rPr lang="en-US" altLang="ko-KR" dirty="0" err="1"/>
              <a:t>ProSe</a:t>
            </a:r>
            <a:r>
              <a:rPr lang="en-US" altLang="ko-KR" dirty="0"/>
              <a:t>) (Release 12</a:t>
            </a:r>
            <a:r>
              <a:rPr lang="en-US" altLang="ko-KR" dirty="0" smtClean="0"/>
              <a:t>).”</a:t>
            </a:r>
            <a:endParaRPr lang="en-GB" altLang="ko-KR" dirty="0" smtClean="0"/>
          </a:p>
          <a:p>
            <a:pPr marL="285750" indent="-285750" algn="just">
              <a:buClr>
                <a:schemeClr val="accent1"/>
              </a:buClr>
              <a:buFont typeface="Arial" pitchFamily="34" charset="0"/>
              <a:buChar char="•"/>
            </a:pPr>
            <a:r>
              <a:rPr lang="en-GB" altLang="ko-KR" dirty="0" smtClean="0"/>
              <a:t>Stage </a:t>
            </a:r>
            <a:r>
              <a:rPr lang="en-GB" altLang="ko-KR" dirty="0"/>
              <a:t>2 document: </a:t>
            </a:r>
            <a:r>
              <a:rPr lang="en-US" altLang="ko-KR" dirty="0"/>
              <a:t>3GPP TR 23.703 V0.4.1 (2013-06), “3rd Generation Partnership Project; Technical Specification Group Services and System Aspects; Study on architecture enhancements to support Proximity Services (</a:t>
            </a:r>
            <a:r>
              <a:rPr lang="en-US" altLang="ko-KR" dirty="0" err="1"/>
              <a:t>ProSe</a:t>
            </a:r>
            <a:r>
              <a:rPr lang="en-US" altLang="ko-KR" dirty="0"/>
              <a:t>) </a:t>
            </a:r>
            <a:r>
              <a:rPr lang="en-US" altLang="ko-KR" sz="1400" dirty="0"/>
              <a:t>(Release 12).”</a:t>
            </a:r>
          </a:p>
        </p:txBody>
      </p:sp>
      <p:sp>
        <p:nvSpPr>
          <p:cNvPr id="7" name="바닥글 개체 틀 6"/>
          <p:cNvSpPr>
            <a:spLocks noGrp="1"/>
          </p:cNvSpPr>
          <p:nvPr>
            <p:ph type="ftr" sz="quarter" idx="10"/>
          </p:nvPr>
        </p:nvSpPr>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139758994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Picture 4" descr="C:\Users\user\AppData\Local\Microsoft\Windows\Temporary Internet Files\Content.IE5\GYG2MC0L\MC90044062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9672" y="4189275"/>
            <a:ext cx="1261685" cy="1434079"/>
          </a:xfrm>
          <a:prstGeom prst="rect">
            <a:avLst/>
          </a:prstGeom>
          <a:noFill/>
          <a:extLst>
            <a:ext uri="{909E8E84-426E-40DD-AFC4-6F175D3DCCD1}">
              <a14:hiddenFill xmlns:a14="http://schemas.microsoft.com/office/drawing/2010/main">
                <a:solidFill>
                  <a:srgbClr val="FFFFFF"/>
                </a:solidFill>
              </a14:hiddenFill>
            </a:ext>
          </a:extLst>
        </p:spPr>
      </p:pic>
      <p:sp>
        <p:nvSpPr>
          <p:cNvPr id="2" name="제목 1"/>
          <p:cNvSpPr>
            <a:spLocks noGrp="1"/>
          </p:cNvSpPr>
          <p:nvPr>
            <p:ph type="title"/>
          </p:nvPr>
        </p:nvSpPr>
        <p:spPr/>
        <p:txBody>
          <a:bodyPr/>
          <a:lstStyle/>
          <a:p>
            <a:pPr marL="280988" lvl="1" indent="-280988" latinLnBrk="1">
              <a:spcBef>
                <a:spcPct val="40000"/>
              </a:spcBef>
            </a:pPr>
            <a:r>
              <a:rPr lang="en-US" altLang="ko-KR" sz="3200" dirty="0" smtClean="0"/>
              <a:t>3GPP </a:t>
            </a:r>
            <a:r>
              <a:rPr lang="en-US" altLang="ko-KR" sz="3200" dirty="0" err="1" smtClean="0"/>
              <a:t>ProSe</a:t>
            </a:r>
            <a:r>
              <a:rPr lang="en-US" altLang="ko-KR" sz="3200" dirty="0" smtClean="0"/>
              <a:t> Use Cases as NADC</a:t>
            </a:r>
            <a:endParaRPr lang="en-US" altLang="ko-KR" sz="3200" kern="1200" dirty="0"/>
          </a:p>
        </p:txBody>
      </p:sp>
      <p:sp>
        <p:nvSpPr>
          <p:cNvPr id="3" name="내용 개체 틀 2"/>
          <p:cNvSpPr>
            <a:spLocks noGrp="1"/>
          </p:cNvSpPr>
          <p:nvPr>
            <p:ph idx="1"/>
          </p:nvPr>
        </p:nvSpPr>
        <p:spPr>
          <a:xfrm>
            <a:off x="422275" y="1143000"/>
            <a:ext cx="8299450" cy="413792"/>
          </a:xfrm>
        </p:spPr>
        <p:txBody>
          <a:bodyPr/>
          <a:lstStyle/>
          <a:p>
            <a:pPr marL="342900" lvl="1" indent="-342900" algn="just" latinLnBrk="1">
              <a:spcBef>
                <a:spcPct val="40000"/>
              </a:spcBef>
              <a:buClr>
                <a:schemeClr val="accent1"/>
              </a:buClr>
              <a:buFont typeface="Arial" pitchFamily="34" charset="0"/>
              <a:buChar char="•"/>
            </a:pPr>
            <a:r>
              <a:rPr lang="en-US" altLang="ko-KR" dirty="0" smtClean="0"/>
              <a:t>Network </a:t>
            </a:r>
            <a:r>
              <a:rPr lang="en-GB" altLang="ko-KR" dirty="0" err="1"/>
              <a:t>ProSe</a:t>
            </a:r>
            <a:r>
              <a:rPr lang="en-GB" altLang="ko-KR" dirty="0"/>
              <a:t> Discovery Use </a:t>
            </a:r>
            <a:r>
              <a:rPr lang="en-GB" altLang="ko-KR" dirty="0" smtClean="0"/>
              <a:t>Case</a:t>
            </a:r>
            <a:endParaRPr lang="en-GB" altLang="ko-KR"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7</a:t>
            </a:fld>
            <a:endParaRPr lang="en-US" altLang="ja-JP">
              <a:solidFill>
                <a:srgbClr val="000000"/>
              </a:solidFill>
            </a:endParaRPr>
          </a:p>
        </p:txBody>
      </p:sp>
      <p:sp>
        <p:nvSpPr>
          <p:cNvPr id="5" name="TextBox 4"/>
          <p:cNvSpPr txBox="1"/>
          <p:nvPr/>
        </p:nvSpPr>
        <p:spPr>
          <a:xfrm>
            <a:off x="607716" y="6146140"/>
            <a:ext cx="8352928" cy="523220"/>
          </a:xfrm>
          <a:prstGeom prst="rect">
            <a:avLst/>
          </a:prstGeom>
          <a:noFill/>
        </p:spPr>
        <p:txBody>
          <a:bodyPr wrap="square" rtlCol="0">
            <a:spAutoFit/>
          </a:bodyPr>
          <a:lstStyle/>
          <a:p>
            <a:pPr marL="361950" indent="-361950"/>
            <a:r>
              <a:rPr lang="en-US" altLang="ko-KR" sz="1400" dirty="0"/>
              <a:t>Ref. 3GPP TR 22.803 V12.2.0 (2013-06), “3rd Generation Partnership </a:t>
            </a:r>
            <a:r>
              <a:rPr lang="en-US" altLang="ko-KR" sz="1400" dirty="0" smtClean="0"/>
              <a:t>Project; Technical </a:t>
            </a:r>
            <a:r>
              <a:rPr lang="en-US" altLang="ko-KR" sz="1400" dirty="0"/>
              <a:t>Specification Group Services and System </a:t>
            </a:r>
            <a:r>
              <a:rPr lang="en-US" altLang="ko-KR" sz="1400" dirty="0" smtClean="0"/>
              <a:t>Aspects; Feasibility </a:t>
            </a:r>
            <a:r>
              <a:rPr lang="en-US" altLang="ko-KR" sz="1400" dirty="0"/>
              <a:t>study for Proximity Services (</a:t>
            </a:r>
            <a:r>
              <a:rPr lang="en-US" altLang="ko-KR" sz="1400" dirty="0" err="1"/>
              <a:t>ProSe</a:t>
            </a:r>
            <a:r>
              <a:rPr lang="en-US" altLang="ko-KR" sz="1400" dirty="0" smtClean="0"/>
              <a:t>) (</a:t>
            </a:r>
            <a:r>
              <a:rPr lang="en-US" altLang="ko-KR" sz="1400" dirty="0"/>
              <a:t>Release 12</a:t>
            </a:r>
            <a:r>
              <a:rPr lang="en-US" altLang="ko-KR" sz="1400" dirty="0" smtClean="0"/>
              <a:t>).”</a:t>
            </a:r>
            <a:endParaRPr lang="en-US" altLang="ko-KR" sz="1400" dirty="0"/>
          </a:p>
        </p:txBody>
      </p:sp>
      <p:pic>
        <p:nvPicPr>
          <p:cNvPr id="19" name="Picture 5" descr="C:\Users\user\AppData\Local\Microsoft\Windows\Temporary Internet Files\Content.IE5\7XODC43D\MC90044063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80865" y="4057327"/>
            <a:ext cx="1263557" cy="143872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1126" y="5066610"/>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3081" y="5022229"/>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165328" y="1989704"/>
            <a:ext cx="520115" cy="7072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4" name="직선 연결선 23"/>
          <p:cNvCxnSpPr/>
          <p:nvPr/>
        </p:nvCxnSpPr>
        <p:spPr>
          <a:xfrm flipV="1">
            <a:off x="2555776" y="2540947"/>
            <a:ext cx="1590708" cy="1588388"/>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Box 65"/>
          <p:cNvSpPr txBox="1"/>
          <p:nvPr/>
        </p:nvSpPr>
        <p:spPr>
          <a:xfrm rot="18900000">
            <a:off x="2111190" y="3049973"/>
            <a:ext cx="2194832" cy="276999"/>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dirty="0" smtClean="0"/>
              <a:t>(1) Request for </a:t>
            </a:r>
            <a:r>
              <a:rPr lang="en-US" altLang="ko-KR" sz="1200" dirty="0" err="1" smtClean="0"/>
              <a:t>ProSe</a:t>
            </a:r>
            <a:r>
              <a:rPr lang="en-US" altLang="ko-KR" sz="1200" dirty="0" smtClean="0"/>
              <a:t> Discovery</a:t>
            </a:r>
            <a:endParaRPr lang="ko-KR" altLang="en-US" sz="1200" dirty="0"/>
          </a:p>
        </p:txBody>
      </p:sp>
      <p:sp>
        <p:nvSpPr>
          <p:cNvPr id="26" name="TextBox 67"/>
          <p:cNvSpPr txBox="1"/>
          <p:nvPr/>
        </p:nvSpPr>
        <p:spPr>
          <a:xfrm>
            <a:off x="4600404" y="1828361"/>
            <a:ext cx="3427980" cy="646331"/>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9388" indent="-179388"/>
            <a:r>
              <a:rPr lang="en-US" altLang="ko-KR" sz="1200" dirty="0" smtClean="0"/>
              <a:t>(2) The MNO (Mobile Network Operator) network verifies  that Mary has permission to discover Peter’s UE and in proximity of Peter’s UE</a:t>
            </a:r>
            <a:endParaRPr lang="ko-KR" altLang="en-US" sz="1200" dirty="0"/>
          </a:p>
        </p:txBody>
      </p:sp>
      <p:cxnSp>
        <p:nvCxnSpPr>
          <p:cNvPr id="27" name="직선 연결선 26"/>
          <p:cNvCxnSpPr/>
          <p:nvPr/>
        </p:nvCxnSpPr>
        <p:spPr>
          <a:xfrm flipH="1">
            <a:off x="2659824" y="2788694"/>
            <a:ext cx="1547753" cy="1556665"/>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TextBox 72"/>
          <p:cNvSpPr txBox="1"/>
          <p:nvPr/>
        </p:nvSpPr>
        <p:spPr>
          <a:xfrm rot="18900000">
            <a:off x="2517038" y="3272181"/>
            <a:ext cx="2620153" cy="461665"/>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9388" indent="-179388"/>
            <a:r>
              <a:rPr lang="en-US" altLang="ko-KR" sz="1200" dirty="0" smtClean="0"/>
              <a:t>(3) “Mary’s and Peter’s user  equipment's (UEs) are in proximity.”</a:t>
            </a:r>
            <a:endParaRPr lang="ko-KR" altLang="en-US" sz="1200" dirty="0"/>
          </a:p>
        </p:txBody>
      </p:sp>
      <p:cxnSp>
        <p:nvCxnSpPr>
          <p:cNvPr id="32" name="직선 연결선 31"/>
          <p:cNvCxnSpPr/>
          <p:nvPr/>
        </p:nvCxnSpPr>
        <p:spPr>
          <a:xfrm>
            <a:off x="4569481" y="2466911"/>
            <a:ext cx="2043162" cy="1518408"/>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521043" y="4112334"/>
            <a:ext cx="602686"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Mary</a:t>
            </a:r>
            <a:endParaRPr lang="ko-KR" altLang="en-US" sz="1400" dirty="0">
              <a:latin typeface="Arial Unicode MS" pitchFamily="50" charset="-127"/>
              <a:ea typeface="Arial Unicode MS" pitchFamily="50" charset="-127"/>
              <a:cs typeface="Arial Unicode MS" pitchFamily="50" charset="-127"/>
            </a:endParaRPr>
          </a:p>
        </p:txBody>
      </p:sp>
      <p:sp>
        <p:nvSpPr>
          <p:cNvPr id="44" name="TextBox 43"/>
          <p:cNvSpPr txBox="1"/>
          <p:nvPr/>
        </p:nvSpPr>
        <p:spPr>
          <a:xfrm>
            <a:off x="6943078" y="4008197"/>
            <a:ext cx="797273"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Peter</a:t>
            </a:r>
            <a:endParaRPr lang="ko-KR" altLang="en-US" sz="1400" dirty="0">
              <a:latin typeface="Arial Unicode MS" pitchFamily="50" charset="-127"/>
              <a:ea typeface="Arial Unicode MS" pitchFamily="50" charset="-127"/>
              <a:cs typeface="Arial Unicode MS" pitchFamily="50" charset="-127"/>
            </a:endParaRPr>
          </a:p>
        </p:txBody>
      </p:sp>
      <p:sp>
        <p:nvSpPr>
          <p:cNvPr id="45" name="TextBox 44"/>
          <p:cNvSpPr txBox="1"/>
          <p:nvPr/>
        </p:nvSpPr>
        <p:spPr>
          <a:xfrm>
            <a:off x="2278634" y="5661248"/>
            <a:ext cx="1726818" cy="523220"/>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Mary’s UE </a:t>
            </a:r>
          </a:p>
          <a:p>
            <a:r>
              <a:rPr lang="en-US" altLang="ko-KR" sz="1400" dirty="0" smtClean="0">
                <a:latin typeface="Arial Unicode MS" pitchFamily="50" charset="-127"/>
                <a:ea typeface="Arial Unicode MS" pitchFamily="50" charset="-127"/>
                <a:cs typeface="Arial Unicode MS" pitchFamily="50" charset="-127"/>
              </a:rPr>
              <a:t>(User Equipment)</a:t>
            </a:r>
            <a:endParaRPr lang="ko-KR" altLang="en-US" sz="1400" dirty="0">
              <a:latin typeface="Arial Unicode MS" pitchFamily="50" charset="-127"/>
              <a:ea typeface="Arial Unicode MS" pitchFamily="50" charset="-127"/>
              <a:cs typeface="Arial Unicode MS" pitchFamily="50" charset="-127"/>
            </a:endParaRPr>
          </a:p>
        </p:txBody>
      </p:sp>
      <p:sp>
        <p:nvSpPr>
          <p:cNvPr id="46" name="TextBox 45"/>
          <p:cNvSpPr txBox="1"/>
          <p:nvPr/>
        </p:nvSpPr>
        <p:spPr>
          <a:xfrm>
            <a:off x="5510660" y="5589240"/>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Peter’s UE</a:t>
            </a:r>
            <a:endParaRPr lang="ko-KR" altLang="en-US" sz="1400" dirty="0">
              <a:latin typeface="Arial Unicode MS" pitchFamily="50" charset="-127"/>
              <a:ea typeface="Arial Unicode MS" pitchFamily="50" charset="-127"/>
              <a:cs typeface="Arial Unicode MS" pitchFamily="50" charset="-127"/>
            </a:endParaRPr>
          </a:p>
        </p:txBody>
      </p:sp>
      <p:cxnSp>
        <p:nvCxnSpPr>
          <p:cNvPr id="47" name="직선 연결선 46"/>
          <p:cNvCxnSpPr/>
          <p:nvPr/>
        </p:nvCxnSpPr>
        <p:spPr>
          <a:xfrm flipV="1">
            <a:off x="2983871" y="5355946"/>
            <a:ext cx="2979210" cy="44381"/>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9" name="TextBox 72"/>
          <p:cNvSpPr txBox="1"/>
          <p:nvPr/>
        </p:nvSpPr>
        <p:spPr>
          <a:xfrm>
            <a:off x="3089795" y="4892096"/>
            <a:ext cx="3053608" cy="461665"/>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9388" indent="-179388"/>
            <a:r>
              <a:rPr lang="en-US" altLang="ko-KR" sz="1200" dirty="0" smtClean="0"/>
              <a:t>(3) </a:t>
            </a:r>
            <a:r>
              <a:rPr lang="en-GB" altLang="ko-KR" sz="1200" dirty="0"/>
              <a:t>Mary’s and Peter’s UEs have discovered each </a:t>
            </a:r>
            <a:r>
              <a:rPr lang="en-GB" altLang="ko-KR" sz="1200" dirty="0" smtClean="0"/>
              <a:t>other.</a:t>
            </a:r>
            <a:endParaRPr lang="ko-KR" altLang="en-US" sz="1200" dirty="0"/>
          </a:p>
        </p:txBody>
      </p:sp>
      <p:sp>
        <p:nvSpPr>
          <p:cNvPr id="50" name="TextBox 72"/>
          <p:cNvSpPr txBox="1"/>
          <p:nvPr/>
        </p:nvSpPr>
        <p:spPr>
          <a:xfrm rot="2124881">
            <a:off x="4833327" y="3095218"/>
            <a:ext cx="2620153" cy="461665"/>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9388" indent="-179388"/>
            <a:r>
              <a:rPr lang="en-US" altLang="ko-KR" sz="1200" dirty="0" smtClean="0"/>
              <a:t>(3) “Mary’s and Peter’s user  equipment's (UEs) are in proximity.”</a:t>
            </a:r>
            <a:endParaRPr lang="ko-KR" altLang="en-US" sz="1200" dirty="0"/>
          </a:p>
        </p:txBody>
      </p:sp>
      <p:sp>
        <p:nvSpPr>
          <p:cNvPr id="54" name="TextBox 53"/>
          <p:cNvSpPr txBox="1"/>
          <p:nvPr/>
        </p:nvSpPr>
        <p:spPr>
          <a:xfrm>
            <a:off x="4113330" y="1682655"/>
            <a:ext cx="602686"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MNO</a:t>
            </a:r>
            <a:endParaRPr lang="ko-KR" altLang="en-US" sz="1400" dirty="0">
              <a:latin typeface="Arial Unicode MS" pitchFamily="50" charset="-127"/>
              <a:ea typeface="Arial Unicode MS" pitchFamily="50" charset="-127"/>
              <a:cs typeface="Arial Unicode MS" pitchFamily="50" charset="-127"/>
            </a:endParaRPr>
          </a:p>
        </p:txBody>
      </p:sp>
    </p:spTree>
    <p:extLst>
      <p:ext uri="{BB962C8B-B14F-4D97-AF65-F5344CB8AC3E}">
        <p14:creationId xmlns:p14="http://schemas.microsoft.com/office/powerpoint/2010/main" val="105462709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descr="C:\Users\user\AppData\Local\Microsoft\Windows\Temporary Internet Files\Content.IE5\GYG2MC0L\MC90043994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34051" y="4023813"/>
            <a:ext cx="1179356" cy="1532893"/>
          </a:xfrm>
          <a:prstGeom prst="rect">
            <a:avLst/>
          </a:prstGeom>
          <a:noFill/>
          <a:extLst>
            <a:ext uri="{909E8E84-426E-40DD-AFC4-6F175D3DCCD1}">
              <a14:hiddenFill xmlns:a14="http://schemas.microsoft.com/office/drawing/2010/main">
                <a:solidFill>
                  <a:srgbClr val="FFFFFF"/>
                </a:solidFill>
              </a14:hiddenFill>
            </a:ext>
          </a:extLst>
        </p:spPr>
      </p:pic>
      <p:sp>
        <p:nvSpPr>
          <p:cNvPr id="2" name="제목 1"/>
          <p:cNvSpPr>
            <a:spLocks noGrp="1"/>
          </p:cNvSpPr>
          <p:nvPr>
            <p:ph type="title"/>
          </p:nvPr>
        </p:nvSpPr>
        <p:spPr/>
        <p:txBody>
          <a:bodyPr/>
          <a:lstStyle/>
          <a:p>
            <a:pPr marL="280988" lvl="1" indent="-280988" latinLnBrk="1">
              <a:spcBef>
                <a:spcPct val="40000"/>
              </a:spcBef>
            </a:pPr>
            <a:r>
              <a:rPr lang="en-US" altLang="ko-KR" sz="3200" dirty="0" smtClean="0"/>
              <a:t>3GPP </a:t>
            </a:r>
            <a:r>
              <a:rPr lang="en-US" altLang="ko-KR" sz="3200" dirty="0" err="1" smtClean="0"/>
              <a:t>ProSe</a:t>
            </a:r>
            <a:r>
              <a:rPr lang="en-US" altLang="ko-KR" sz="3200" dirty="0" smtClean="0"/>
              <a:t> Use Cases as NADC (Cont’d)</a:t>
            </a:r>
            <a:endParaRPr lang="en-US" altLang="ko-KR" sz="3200" kern="1200" dirty="0"/>
          </a:p>
        </p:txBody>
      </p:sp>
      <p:sp>
        <p:nvSpPr>
          <p:cNvPr id="3" name="내용 개체 틀 2"/>
          <p:cNvSpPr>
            <a:spLocks noGrp="1"/>
          </p:cNvSpPr>
          <p:nvPr>
            <p:ph idx="1"/>
          </p:nvPr>
        </p:nvSpPr>
        <p:spPr>
          <a:xfrm>
            <a:off x="422275" y="1143000"/>
            <a:ext cx="8299450" cy="413792"/>
          </a:xfrm>
        </p:spPr>
        <p:txBody>
          <a:bodyPr/>
          <a:lstStyle/>
          <a:p>
            <a:pPr marL="342900" lvl="1" indent="-342900" algn="just" latinLnBrk="1">
              <a:spcBef>
                <a:spcPct val="40000"/>
              </a:spcBef>
              <a:buClr>
                <a:schemeClr val="accent1"/>
              </a:buClr>
              <a:buFont typeface="Arial" pitchFamily="34" charset="0"/>
              <a:buChar char="•"/>
            </a:pPr>
            <a:r>
              <a:rPr lang="en-GB" altLang="ko-KR" dirty="0" err="1"/>
              <a:t>ProSe</a:t>
            </a:r>
            <a:r>
              <a:rPr lang="en-GB" altLang="ko-KR" dirty="0"/>
              <a:t>-assisted WLAN Direct Communications Use Case</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8</a:t>
            </a:fld>
            <a:endParaRPr lang="en-US" altLang="ja-JP">
              <a:solidFill>
                <a:srgbClr val="000000"/>
              </a:solidFill>
            </a:endParaRPr>
          </a:p>
        </p:txBody>
      </p:sp>
      <p:sp>
        <p:nvSpPr>
          <p:cNvPr id="5" name="TextBox 4"/>
          <p:cNvSpPr txBox="1"/>
          <p:nvPr/>
        </p:nvSpPr>
        <p:spPr>
          <a:xfrm>
            <a:off x="607716" y="6002704"/>
            <a:ext cx="8352928" cy="738664"/>
          </a:xfrm>
          <a:prstGeom prst="rect">
            <a:avLst/>
          </a:prstGeom>
          <a:noFill/>
        </p:spPr>
        <p:txBody>
          <a:bodyPr wrap="square" rtlCol="0">
            <a:spAutoFit/>
          </a:bodyPr>
          <a:lstStyle/>
          <a:p>
            <a:pPr marL="361950" indent="-361950"/>
            <a:r>
              <a:rPr lang="en-US" altLang="ko-KR" sz="1400" dirty="0"/>
              <a:t>Ref. 3GPP TR 22.803 V12.2.0 (2013-06), “3rd Generation Partnership </a:t>
            </a:r>
            <a:r>
              <a:rPr lang="en-US" altLang="ko-KR" sz="1400" dirty="0" smtClean="0"/>
              <a:t>Project; Technical </a:t>
            </a:r>
            <a:r>
              <a:rPr lang="en-US" altLang="ko-KR" sz="1400" dirty="0"/>
              <a:t>Specification Group Services and System </a:t>
            </a:r>
            <a:r>
              <a:rPr lang="en-US" altLang="ko-KR" sz="1400" dirty="0" smtClean="0"/>
              <a:t>Aspects; Feasibility </a:t>
            </a:r>
            <a:r>
              <a:rPr lang="en-US" altLang="ko-KR" sz="1400" dirty="0"/>
              <a:t>study for Proximity Services (</a:t>
            </a:r>
            <a:r>
              <a:rPr lang="en-US" altLang="ko-KR" sz="1400" dirty="0" err="1"/>
              <a:t>ProSe</a:t>
            </a:r>
            <a:r>
              <a:rPr lang="en-US" altLang="ko-KR" sz="1400" dirty="0" smtClean="0"/>
              <a:t>) (</a:t>
            </a:r>
            <a:r>
              <a:rPr lang="en-US" altLang="ko-KR" sz="1400" dirty="0"/>
              <a:t>Release 12</a:t>
            </a:r>
            <a:r>
              <a:rPr lang="en-US" altLang="ko-KR" sz="1400" dirty="0" smtClean="0"/>
              <a:t>).”</a:t>
            </a:r>
            <a:endParaRPr lang="en-US" altLang="ko-KR" sz="1400" dirty="0"/>
          </a:p>
          <a:p>
            <a:pPr marL="542925" indent="-542925"/>
            <a:endParaRPr lang="en-US" altLang="ko-KR" sz="1400" dirty="0" smtClean="0"/>
          </a:p>
        </p:txBody>
      </p:sp>
      <p:pic>
        <p:nvPicPr>
          <p:cNvPr id="19" name="Picture 5" descr="C:\Users\user\AppData\Local\Microsoft\Windows\Temporary Internet Files\Content.IE5\7XODC43D\MC90044063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9363" y="4099042"/>
            <a:ext cx="1263557" cy="143872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1126" y="4870331"/>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3081" y="4825950"/>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TextBox 65"/>
          <p:cNvSpPr txBox="1"/>
          <p:nvPr/>
        </p:nvSpPr>
        <p:spPr>
          <a:xfrm rot="18324847">
            <a:off x="2132822" y="3450490"/>
            <a:ext cx="2540163" cy="646331"/>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(2) WLAN configuration information to assist with WLAN direct connection establishment</a:t>
            </a:r>
            <a:endParaRPr lang="ko-KR" altLang="en-US" sz="1200" dirty="0"/>
          </a:p>
        </p:txBody>
      </p:sp>
      <p:cxnSp>
        <p:nvCxnSpPr>
          <p:cNvPr id="27" name="직선 연결선 26"/>
          <p:cNvCxnSpPr/>
          <p:nvPr/>
        </p:nvCxnSpPr>
        <p:spPr>
          <a:xfrm flipH="1">
            <a:off x="2945700" y="3160492"/>
            <a:ext cx="1287695" cy="1796653"/>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521043" y="3811916"/>
            <a:ext cx="602686"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a:t>
            </a:r>
            <a:endParaRPr lang="ko-KR" altLang="en-US" sz="1400" dirty="0">
              <a:latin typeface="Arial Unicode MS" pitchFamily="50" charset="-127"/>
              <a:ea typeface="Arial Unicode MS" pitchFamily="50" charset="-127"/>
              <a:cs typeface="Arial Unicode MS" pitchFamily="50" charset="-127"/>
            </a:endParaRPr>
          </a:p>
        </p:txBody>
      </p:sp>
      <p:sp>
        <p:nvSpPr>
          <p:cNvPr id="44" name="TextBox 43"/>
          <p:cNvSpPr txBox="1"/>
          <p:nvPr/>
        </p:nvSpPr>
        <p:spPr>
          <a:xfrm>
            <a:off x="7308304" y="4029766"/>
            <a:ext cx="797273"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a:t>
            </a:r>
            <a:endParaRPr lang="ko-KR" altLang="en-US" sz="1400" dirty="0">
              <a:latin typeface="Arial Unicode MS" pitchFamily="50" charset="-127"/>
              <a:ea typeface="Arial Unicode MS" pitchFamily="50" charset="-127"/>
              <a:cs typeface="Arial Unicode MS" pitchFamily="50" charset="-127"/>
            </a:endParaRPr>
          </a:p>
        </p:txBody>
      </p:sp>
      <p:sp>
        <p:nvSpPr>
          <p:cNvPr id="45" name="TextBox 44"/>
          <p:cNvSpPr txBox="1"/>
          <p:nvPr/>
        </p:nvSpPr>
        <p:spPr>
          <a:xfrm>
            <a:off x="2278635" y="5589240"/>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Bob’s UE</a:t>
            </a:r>
            <a:endParaRPr lang="ko-KR" altLang="en-US" sz="1400" dirty="0">
              <a:latin typeface="Arial Unicode MS" pitchFamily="50" charset="-127"/>
              <a:ea typeface="Arial Unicode MS" pitchFamily="50" charset="-127"/>
              <a:cs typeface="Arial Unicode MS" pitchFamily="50" charset="-127"/>
            </a:endParaRPr>
          </a:p>
        </p:txBody>
      </p:sp>
      <p:sp>
        <p:nvSpPr>
          <p:cNvPr id="46" name="TextBox 45"/>
          <p:cNvSpPr txBox="1"/>
          <p:nvPr/>
        </p:nvSpPr>
        <p:spPr>
          <a:xfrm>
            <a:off x="5510660" y="5579559"/>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John’s UE</a:t>
            </a:r>
            <a:endParaRPr lang="ko-KR" altLang="en-US" sz="1400" dirty="0">
              <a:latin typeface="Arial Unicode MS" pitchFamily="50" charset="-127"/>
              <a:ea typeface="Arial Unicode MS" pitchFamily="50" charset="-127"/>
              <a:cs typeface="Arial Unicode MS" pitchFamily="50" charset="-127"/>
            </a:endParaRPr>
          </a:p>
        </p:txBody>
      </p:sp>
      <p:cxnSp>
        <p:nvCxnSpPr>
          <p:cNvPr id="47" name="직선 연결선 46"/>
          <p:cNvCxnSpPr/>
          <p:nvPr/>
        </p:nvCxnSpPr>
        <p:spPr>
          <a:xfrm>
            <a:off x="2962398" y="5085185"/>
            <a:ext cx="2971669" cy="0"/>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구름 29"/>
          <p:cNvSpPr/>
          <p:nvPr/>
        </p:nvSpPr>
        <p:spPr>
          <a:xfrm>
            <a:off x="2646962" y="1848918"/>
            <a:ext cx="3869253" cy="93201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dirty="0">
              <a:solidFill>
                <a:schemeClr val="tx1">
                  <a:lumMod val="95000"/>
                  <a:lumOff val="5000"/>
                </a:schemeClr>
              </a:solidFill>
            </a:endParaRPr>
          </a:p>
        </p:txBody>
      </p:sp>
      <p:sp>
        <p:nvSpPr>
          <p:cNvPr id="31" name="TextBox 49"/>
          <p:cNvSpPr txBox="1"/>
          <p:nvPr/>
        </p:nvSpPr>
        <p:spPr>
          <a:xfrm>
            <a:off x="2955905" y="2060848"/>
            <a:ext cx="3236500" cy="461665"/>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(1) 3GPP EPC (Evolved Packet Core) determines proximity of Bob’s and John’s UEs</a:t>
            </a:r>
            <a:endParaRPr lang="ko-KR" altLang="en-US" sz="1200" dirty="0"/>
          </a:p>
        </p:txBody>
      </p:sp>
      <p:pic>
        <p:nvPicPr>
          <p:cNvPr id="23"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233395" y="2500364"/>
            <a:ext cx="520115" cy="7072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4" name="TextBox 33"/>
          <p:cNvSpPr txBox="1"/>
          <p:nvPr/>
        </p:nvSpPr>
        <p:spPr>
          <a:xfrm>
            <a:off x="4192108" y="3275111"/>
            <a:ext cx="732371" cy="523220"/>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3GPP EPC</a:t>
            </a:r>
            <a:endParaRPr lang="ko-KR" altLang="en-US" sz="1400" dirty="0">
              <a:latin typeface="Arial Unicode MS" pitchFamily="50" charset="-127"/>
              <a:ea typeface="Arial Unicode MS" pitchFamily="50" charset="-127"/>
              <a:cs typeface="Arial Unicode MS" pitchFamily="50" charset="-127"/>
            </a:endParaRPr>
          </a:p>
        </p:txBody>
      </p:sp>
      <p:cxnSp>
        <p:nvCxnSpPr>
          <p:cNvPr id="36" name="직선 연결선 35"/>
          <p:cNvCxnSpPr/>
          <p:nvPr/>
        </p:nvCxnSpPr>
        <p:spPr>
          <a:xfrm>
            <a:off x="4753511" y="3160492"/>
            <a:ext cx="1209570" cy="1629767"/>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7" name="TextBox 65"/>
          <p:cNvSpPr txBox="1"/>
          <p:nvPr/>
        </p:nvSpPr>
        <p:spPr>
          <a:xfrm rot="3281783">
            <a:off x="4345368" y="3422623"/>
            <a:ext cx="2540163" cy="646331"/>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(2) WLAN configuration information to assist with WLAN direct connection establishment</a:t>
            </a:r>
            <a:endParaRPr lang="ko-KR" altLang="en-US" sz="1200" dirty="0"/>
          </a:p>
        </p:txBody>
      </p:sp>
      <p:sp>
        <p:nvSpPr>
          <p:cNvPr id="38" name="TextBox 65"/>
          <p:cNvSpPr txBox="1"/>
          <p:nvPr/>
        </p:nvSpPr>
        <p:spPr>
          <a:xfrm>
            <a:off x="3242850" y="4559426"/>
            <a:ext cx="2540163" cy="461665"/>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(3) Establishment of WLAN direct communication</a:t>
            </a:r>
            <a:endParaRPr lang="ko-KR" altLang="en-US" sz="1200" dirty="0"/>
          </a:p>
        </p:txBody>
      </p:sp>
      <p:sp>
        <p:nvSpPr>
          <p:cNvPr id="6" name="바닥글 개체 틀 5"/>
          <p:cNvSpPr>
            <a:spLocks noGrp="1"/>
          </p:cNvSpPr>
          <p:nvPr>
            <p:ph type="ftr" sz="quarter" idx="10"/>
          </p:nvPr>
        </p:nvSpPr>
        <p:spPr>
          <a:xfrm>
            <a:off x="381000" y="6527144"/>
            <a:ext cx="1981200" cy="286232"/>
          </a:xfrm>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320977846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3" descr="C:\Users\user\AppData\Local\Microsoft\Windows\Temporary Internet Files\Content.IE5\GYG2MC0L\MC90043994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44243" y="4119693"/>
            <a:ext cx="1179356" cy="1532893"/>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1318" y="4966211"/>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Box 30"/>
          <p:cNvSpPr txBox="1"/>
          <p:nvPr/>
        </p:nvSpPr>
        <p:spPr>
          <a:xfrm>
            <a:off x="2431235" y="3907796"/>
            <a:ext cx="602686"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a:t>
            </a:r>
            <a:endParaRPr lang="ko-KR" altLang="en-US" sz="1400" dirty="0">
              <a:latin typeface="Arial Unicode MS" pitchFamily="50" charset="-127"/>
              <a:ea typeface="Arial Unicode MS" pitchFamily="50" charset="-127"/>
              <a:cs typeface="Arial Unicode MS" pitchFamily="50" charset="-127"/>
            </a:endParaRPr>
          </a:p>
        </p:txBody>
      </p:sp>
      <p:sp>
        <p:nvSpPr>
          <p:cNvPr id="2" name="제목 1"/>
          <p:cNvSpPr>
            <a:spLocks noGrp="1"/>
          </p:cNvSpPr>
          <p:nvPr>
            <p:ph type="title"/>
          </p:nvPr>
        </p:nvSpPr>
        <p:spPr/>
        <p:txBody>
          <a:bodyPr/>
          <a:lstStyle/>
          <a:p>
            <a:pPr marL="280988" lvl="1" indent="-280988" latinLnBrk="1">
              <a:spcBef>
                <a:spcPct val="40000"/>
              </a:spcBef>
            </a:pPr>
            <a:r>
              <a:rPr lang="en-US" altLang="ko-KR" sz="3200" dirty="0"/>
              <a:t>3GPP </a:t>
            </a:r>
            <a:r>
              <a:rPr lang="en-US" altLang="ko-KR" sz="3200" dirty="0" err="1"/>
              <a:t>ProSe</a:t>
            </a:r>
            <a:r>
              <a:rPr lang="en-US" altLang="ko-KR" sz="3200" dirty="0"/>
              <a:t> Use Cases as </a:t>
            </a:r>
            <a:r>
              <a:rPr lang="en-US" altLang="ko-KR" sz="3200" dirty="0" smtClean="0"/>
              <a:t>NADC </a:t>
            </a:r>
            <a:r>
              <a:rPr lang="en-US" altLang="ko-KR" sz="3200" dirty="0"/>
              <a:t>(Cont’d)</a:t>
            </a:r>
            <a:endParaRPr lang="en-US" altLang="ko-KR" sz="3200" kern="1200" dirty="0"/>
          </a:p>
        </p:txBody>
      </p:sp>
      <p:sp>
        <p:nvSpPr>
          <p:cNvPr id="3" name="내용 개체 틀 2"/>
          <p:cNvSpPr>
            <a:spLocks noGrp="1"/>
          </p:cNvSpPr>
          <p:nvPr>
            <p:ph idx="1"/>
          </p:nvPr>
        </p:nvSpPr>
        <p:spPr>
          <a:xfrm>
            <a:off x="422275" y="1143000"/>
            <a:ext cx="8299450" cy="773832"/>
          </a:xfrm>
        </p:spPr>
        <p:txBody>
          <a:bodyPr/>
          <a:lstStyle/>
          <a:p>
            <a:pPr marL="342900" lvl="1" indent="-342900" algn="just" latinLnBrk="1">
              <a:spcBef>
                <a:spcPct val="40000"/>
              </a:spcBef>
              <a:buClr>
                <a:schemeClr val="accent1"/>
              </a:buClr>
              <a:buFont typeface="Arial" pitchFamily="34" charset="0"/>
              <a:buChar char="•"/>
            </a:pPr>
            <a:r>
              <a:rPr lang="en-GB" altLang="ko-KR" dirty="0" smtClean="0"/>
              <a:t>Service </a:t>
            </a:r>
            <a:r>
              <a:rPr lang="en-GB" altLang="ko-KR" dirty="0"/>
              <a:t>Management and Continuity for </a:t>
            </a:r>
            <a:r>
              <a:rPr lang="en-GB" altLang="ko-KR" dirty="0" err="1"/>
              <a:t>ProSe</a:t>
            </a:r>
            <a:r>
              <a:rPr lang="en-US" altLang="ko-KR" dirty="0"/>
              <a:t>-assisted WLAN Direct </a:t>
            </a:r>
            <a:r>
              <a:rPr lang="en-GB" altLang="ko-KR" dirty="0"/>
              <a:t>Communication</a:t>
            </a:r>
            <a:r>
              <a:rPr lang="en-US" altLang="ko-KR" dirty="0"/>
              <a:t>s</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9</a:t>
            </a:fld>
            <a:endParaRPr lang="en-US" altLang="ja-JP">
              <a:solidFill>
                <a:srgbClr val="000000"/>
              </a:solidFill>
            </a:endParaRPr>
          </a:p>
        </p:txBody>
      </p:sp>
      <p:sp>
        <p:nvSpPr>
          <p:cNvPr id="5" name="TextBox 4"/>
          <p:cNvSpPr txBox="1"/>
          <p:nvPr/>
        </p:nvSpPr>
        <p:spPr>
          <a:xfrm>
            <a:off x="607716" y="6002704"/>
            <a:ext cx="8352928" cy="738664"/>
          </a:xfrm>
          <a:prstGeom prst="rect">
            <a:avLst/>
          </a:prstGeom>
          <a:noFill/>
        </p:spPr>
        <p:txBody>
          <a:bodyPr wrap="square" rtlCol="0">
            <a:spAutoFit/>
          </a:bodyPr>
          <a:lstStyle/>
          <a:p>
            <a:pPr marL="361950" indent="-361950"/>
            <a:r>
              <a:rPr lang="en-US" altLang="ko-KR" sz="1400" dirty="0"/>
              <a:t>Ref. 3GPP TR 22.803 V12.2.0 (2013-06), “3rd Generation Partnership </a:t>
            </a:r>
            <a:r>
              <a:rPr lang="en-US" altLang="ko-KR" sz="1400" dirty="0" smtClean="0"/>
              <a:t>Project; Technical </a:t>
            </a:r>
            <a:r>
              <a:rPr lang="en-US" altLang="ko-KR" sz="1400" dirty="0"/>
              <a:t>Specification Group Services and System </a:t>
            </a:r>
            <a:r>
              <a:rPr lang="en-US" altLang="ko-KR" sz="1400" dirty="0" smtClean="0"/>
              <a:t>Aspects; Feasibility </a:t>
            </a:r>
            <a:r>
              <a:rPr lang="en-US" altLang="ko-KR" sz="1400" dirty="0"/>
              <a:t>study for Proximity Services (</a:t>
            </a:r>
            <a:r>
              <a:rPr lang="en-US" altLang="ko-KR" sz="1400" dirty="0" err="1"/>
              <a:t>ProSe</a:t>
            </a:r>
            <a:r>
              <a:rPr lang="en-US" altLang="ko-KR" sz="1400" dirty="0" smtClean="0"/>
              <a:t>) (</a:t>
            </a:r>
            <a:r>
              <a:rPr lang="en-US" altLang="ko-KR" sz="1400" dirty="0"/>
              <a:t>Release 12</a:t>
            </a:r>
            <a:r>
              <a:rPr lang="en-US" altLang="ko-KR" sz="1400" dirty="0" smtClean="0"/>
              <a:t>).”</a:t>
            </a:r>
            <a:endParaRPr lang="en-US" altLang="ko-KR" sz="1400" dirty="0"/>
          </a:p>
          <a:p>
            <a:pPr marL="542925" indent="-542925"/>
            <a:endParaRPr lang="en-US" altLang="ko-KR" sz="1400" dirty="0" smtClean="0"/>
          </a:p>
        </p:txBody>
      </p:sp>
      <p:pic>
        <p:nvPicPr>
          <p:cNvPr id="6" name="Picture 3" descr="C:\Users\user\AppData\Local\Microsoft\Windows\Temporary Internet Files\Content.IE5\GYG2MC0L\MC90043994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9315" y="4023813"/>
            <a:ext cx="1179356" cy="153289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C:\Users\user\AppData\Local\Microsoft\Windows\Temporary Internet Files\Content.IE5\7XODC43D\MC900440633[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86071" y="4070897"/>
            <a:ext cx="1263557" cy="143872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6390" y="4870331"/>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6071" y="4825950"/>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65"/>
          <p:cNvSpPr txBox="1"/>
          <p:nvPr/>
        </p:nvSpPr>
        <p:spPr>
          <a:xfrm>
            <a:off x="6175953" y="2688930"/>
            <a:ext cx="2540163" cy="461665"/>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(1) Data session is routed over the MNO’s core network infrastructure.</a:t>
            </a:r>
            <a:endParaRPr lang="ko-KR" altLang="en-US" sz="1200" dirty="0"/>
          </a:p>
        </p:txBody>
      </p:sp>
      <p:cxnSp>
        <p:nvCxnSpPr>
          <p:cNvPr id="11" name="직선 연결선 10"/>
          <p:cNvCxnSpPr>
            <a:endCxn id="30" idx="0"/>
          </p:cNvCxnSpPr>
          <p:nvPr/>
        </p:nvCxnSpPr>
        <p:spPr>
          <a:xfrm flipH="1">
            <a:off x="3701619" y="3207593"/>
            <a:ext cx="678968" cy="1758618"/>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16307" y="3811916"/>
            <a:ext cx="602686"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a:t>
            </a:r>
            <a:endParaRPr lang="ko-KR" altLang="en-US" sz="1400" dirty="0">
              <a:latin typeface="Arial Unicode MS" pitchFamily="50" charset="-127"/>
              <a:ea typeface="Arial Unicode MS" pitchFamily="50" charset="-127"/>
              <a:cs typeface="Arial Unicode MS" pitchFamily="50" charset="-127"/>
            </a:endParaRPr>
          </a:p>
        </p:txBody>
      </p:sp>
      <p:sp>
        <p:nvSpPr>
          <p:cNvPr id="13" name="TextBox 12"/>
          <p:cNvSpPr txBox="1"/>
          <p:nvPr/>
        </p:nvSpPr>
        <p:spPr>
          <a:xfrm>
            <a:off x="4833650" y="5579559"/>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John’s UE</a:t>
            </a:r>
            <a:endParaRPr lang="ko-KR" altLang="en-US" sz="1400" dirty="0">
              <a:latin typeface="Arial Unicode MS" pitchFamily="50" charset="-127"/>
              <a:ea typeface="Arial Unicode MS" pitchFamily="50" charset="-127"/>
              <a:cs typeface="Arial Unicode MS" pitchFamily="50" charset="-127"/>
            </a:endParaRPr>
          </a:p>
        </p:txBody>
      </p:sp>
      <p:cxnSp>
        <p:nvCxnSpPr>
          <p:cNvPr id="14" name="직선 연결선 13"/>
          <p:cNvCxnSpPr/>
          <p:nvPr/>
        </p:nvCxnSpPr>
        <p:spPr>
          <a:xfrm flipV="1">
            <a:off x="3851920" y="5252837"/>
            <a:ext cx="1440160" cy="1"/>
          </a:xfrm>
          <a:prstGeom prst="line">
            <a:avLst/>
          </a:prstGeom>
          <a:ln w="28575">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구름 14"/>
          <p:cNvSpPr/>
          <p:nvPr/>
        </p:nvSpPr>
        <p:spPr>
          <a:xfrm>
            <a:off x="2718971" y="1848918"/>
            <a:ext cx="3869253" cy="93201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dirty="0">
              <a:solidFill>
                <a:schemeClr val="tx1">
                  <a:lumMod val="95000"/>
                  <a:lumOff val="5000"/>
                </a:schemeClr>
              </a:solidFill>
            </a:endParaRPr>
          </a:p>
        </p:txBody>
      </p:sp>
      <p:sp>
        <p:nvSpPr>
          <p:cNvPr id="16" name="TextBox 49"/>
          <p:cNvSpPr txBox="1"/>
          <p:nvPr/>
        </p:nvSpPr>
        <p:spPr>
          <a:xfrm>
            <a:off x="3144325" y="2064296"/>
            <a:ext cx="3704326" cy="338554"/>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600" dirty="0" smtClean="0">
                <a:latin typeface="Arial Unicode MS" pitchFamily="50" charset="-127"/>
                <a:ea typeface="Arial Unicode MS" pitchFamily="50" charset="-127"/>
                <a:cs typeface="Arial Unicode MS" pitchFamily="50" charset="-127"/>
              </a:rPr>
              <a:t>MNO’s core network infrastructure</a:t>
            </a:r>
            <a:endParaRPr lang="ko-KR" altLang="en-US" sz="1600" dirty="0">
              <a:latin typeface="Arial Unicode MS" pitchFamily="50" charset="-127"/>
              <a:ea typeface="Arial Unicode MS" pitchFamily="50" charset="-127"/>
              <a:cs typeface="Arial Unicode MS" pitchFamily="50" charset="-127"/>
            </a:endParaRPr>
          </a:p>
        </p:txBody>
      </p:sp>
      <p:pic>
        <p:nvPicPr>
          <p:cNvPr id="17"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211960" y="2500364"/>
            <a:ext cx="520115" cy="7072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TextBox 17"/>
          <p:cNvSpPr txBox="1"/>
          <p:nvPr/>
        </p:nvSpPr>
        <p:spPr>
          <a:xfrm>
            <a:off x="4162331" y="3212976"/>
            <a:ext cx="834157" cy="523220"/>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3GPP system</a:t>
            </a:r>
            <a:endParaRPr lang="ko-KR" altLang="en-US" sz="1400" dirty="0">
              <a:latin typeface="Arial Unicode MS" pitchFamily="50" charset="-127"/>
              <a:ea typeface="Arial Unicode MS" pitchFamily="50" charset="-127"/>
              <a:cs typeface="Arial Unicode MS" pitchFamily="50" charset="-127"/>
            </a:endParaRPr>
          </a:p>
        </p:txBody>
      </p:sp>
      <p:cxnSp>
        <p:nvCxnSpPr>
          <p:cNvPr id="19" name="직선 연결선 18"/>
          <p:cNvCxnSpPr>
            <a:stCxn id="18" idx="0"/>
          </p:cNvCxnSpPr>
          <p:nvPr/>
        </p:nvCxnSpPr>
        <p:spPr>
          <a:xfrm>
            <a:off x="4579410" y="3212976"/>
            <a:ext cx="640662" cy="1595220"/>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TextBox 65"/>
          <p:cNvSpPr txBox="1"/>
          <p:nvPr/>
        </p:nvSpPr>
        <p:spPr>
          <a:xfrm>
            <a:off x="3373674" y="3658314"/>
            <a:ext cx="2264611" cy="646331"/>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(3) 3GPP system switches data session to the WLAN Direct communication path</a:t>
            </a:r>
            <a:endParaRPr lang="ko-KR" altLang="en-US" sz="1200" dirty="0"/>
          </a:p>
        </p:txBody>
      </p:sp>
      <p:pic>
        <p:nvPicPr>
          <p:cNvPr id="22" name="Picture 5" descr="C:\Users\user\AppData\Local\Microsoft\Windows\Temporary Internet Files\Content.IE5\7XODC43D\MC900440633[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96336" y="4023813"/>
            <a:ext cx="1263557" cy="143872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6035" y="4905998"/>
            <a:ext cx="300602" cy="667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TextBox 23"/>
          <p:cNvSpPr txBox="1"/>
          <p:nvPr/>
        </p:nvSpPr>
        <p:spPr>
          <a:xfrm>
            <a:off x="7294216" y="5589692"/>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John’s UE</a:t>
            </a:r>
            <a:endParaRPr lang="ko-KR" altLang="en-US" sz="1400" dirty="0">
              <a:latin typeface="Arial Unicode MS" pitchFamily="50" charset="-127"/>
              <a:ea typeface="Arial Unicode MS" pitchFamily="50" charset="-127"/>
              <a:cs typeface="Arial Unicode MS" pitchFamily="50" charset="-127"/>
            </a:endParaRPr>
          </a:p>
        </p:txBody>
      </p:sp>
      <p:sp>
        <p:nvSpPr>
          <p:cNvPr id="25" name="TextBox 24"/>
          <p:cNvSpPr txBox="1"/>
          <p:nvPr/>
        </p:nvSpPr>
        <p:spPr>
          <a:xfrm>
            <a:off x="8209777" y="3827592"/>
            <a:ext cx="797273"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a:t>
            </a:r>
            <a:endParaRPr lang="ko-KR" altLang="en-US" sz="1400" dirty="0">
              <a:latin typeface="Arial Unicode MS" pitchFamily="50" charset="-127"/>
              <a:ea typeface="Arial Unicode MS" pitchFamily="50" charset="-127"/>
              <a:cs typeface="Arial Unicode MS" pitchFamily="50" charset="-127"/>
            </a:endParaRPr>
          </a:p>
        </p:txBody>
      </p:sp>
      <p:sp>
        <p:nvSpPr>
          <p:cNvPr id="26" name="TextBox 25"/>
          <p:cNvSpPr txBox="1"/>
          <p:nvPr/>
        </p:nvSpPr>
        <p:spPr>
          <a:xfrm>
            <a:off x="6150991" y="3904929"/>
            <a:ext cx="797273"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John</a:t>
            </a:r>
            <a:endParaRPr lang="ko-KR" altLang="en-US" sz="1400" dirty="0">
              <a:latin typeface="Arial Unicode MS" pitchFamily="50" charset="-127"/>
              <a:ea typeface="Arial Unicode MS" pitchFamily="50" charset="-127"/>
              <a:cs typeface="Arial Unicode MS" pitchFamily="50" charset="-127"/>
            </a:endParaRPr>
          </a:p>
        </p:txBody>
      </p:sp>
      <p:sp>
        <p:nvSpPr>
          <p:cNvPr id="28" name="TextBox 27"/>
          <p:cNvSpPr txBox="1"/>
          <p:nvPr/>
        </p:nvSpPr>
        <p:spPr>
          <a:xfrm>
            <a:off x="1093481" y="5589240"/>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Bob’s UE</a:t>
            </a:r>
            <a:endParaRPr lang="ko-KR" altLang="en-US" sz="1400" dirty="0">
              <a:latin typeface="Arial Unicode MS" pitchFamily="50" charset="-127"/>
              <a:ea typeface="Arial Unicode MS" pitchFamily="50" charset="-127"/>
              <a:cs typeface="Arial Unicode MS" pitchFamily="50" charset="-127"/>
            </a:endParaRPr>
          </a:p>
        </p:txBody>
      </p:sp>
      <p:sp>
        <p:nvSpPr>
          <p:cNvPr id="34" name="자유형 33"/>
          <p:cNvSpPr/>
          <p:nvPr/>
        </p:nvSpPr>
        <p:spPr>
          <a:xfrm>
            <a:off x="1447800" y="2582327"/>
            <a:ext cx="5998235" cy="2237323"/>
          </a:xfrm>
          <a:custGeom>
            <a:avLst/>
            <a:gdLst>
              <a:gd name="connsiteX0" fmla="*/ 0 w 6153150"/>
              <a:gd name="connsiteY0" fmla="*/ 2237323 h 2237323"/>
              <a:gd name="connsiteX1" fmla="*/ 1019175 w 6153150"/>
              <a:gd name="connsiteY1" fmla="*/ 741898 h 2237323"/>
              <a:gd name="connsiteX2" fmla="*/ 2838450 w 6153150"/>
              <a:gd name="connsiteY2" fmla="*/ 8473 h 2237323"/>
              <a:gd name="connsiteX3" fmla="*/ 4533900 w 6153150"/>
              <a:gd name="connsiteY3" fmla="*/ 379948 h 2237323"/>
              <a:gd name="connsiteX4" fmla="*/ 5638800 w 6153150"/>
              <a:gd name="connsiteY4" fmla="*/ 941923 h 2237323"/>
              <a:gd name="connsiteX5" fmla="*/ 6153150 w 6153150"/>
              <a:gd name="connsiteY5" fmla="*/ 2218273 h 2237323"/>
              <a:gd name="connsiteX6" fmla="*/ 6153150 w 6153150"/>
              <a:gd name="connsiteY6" fmla="*/ 2218273 h 2237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3150" h="2237323">
                <a:moveTo>
                  <a:pt x="0" y="2237323"/>
                </a:moveTo>
                <a:cubicBezTo>
                  <a:pt x="273050" y="1675348"/>
                  <a:pt x="546100" y="1113373"/>
                  <a:pt x="1019175" y="741898"/>
                </a:cubicBezTo>
                <a:cubicBezTo>
                  <a:pt x="1492250" y="370423"/>
                  <a:pt x="2252663" y="68798"/>
                  <a:pt x="2838450" y="8473"/>
                </a:cubicBezTo>
                <a:cubicBezTo>
                  <a:pt x="3424237" y="-51852"/>
                  <a:pt x="4067175" y="224373"/>
                  <a:pt x="4533900" y="379948"/>
                </a:cubicBezTo>
                <a:cubicBezTo>
                  <a:pt x="5000625" y="535523"/>
                  <a:pt x="5368925" y="635536"/>
                  <a:pt x="5638800" y="941923"/>
                </a:cubicBezTo>
                <a:cubicBezTo>
                  <a:pt x="5908675" y="1248310"/>
                  <a:pt x="6153150" y="2218273"/>
                  <a:pt x="6153150" y="2218273"/>
                </a:cubicBezTo>
                <a:lnTo>
                  <a:pt x="6153150" y="2218273"/>
                </a:lnTo>
              </a:path>
            </a:pathLst>
          </a:custGeom>
          <a:ln w="28575">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35" name="TextBox 34"/>
          <p:cNvSpPr txBox="1"/>
          <p:nvPr/>
        </p:nvSpPr>
        <p:spPr>
          <a:xfrm>
            <a:off x="2956887" y="5680558"/>
            <a:ext cx="1205444" cy="307777"/>
          </a:xfrm>
          <a:prstGeom prst="rect">
            <a:avLst/>
          </a:prstGeom>
          <a:noFill/>
        </p:spPr>
        <p:txBody>
          <a:bodyPr wrap="square" rtlCol="0">
            <a:spAutoFit/>
          </a:bodyPr>
          <a:lstStyle/>
          <a:p>
            <a:r>
              <a:rPr lang="en-US" altLang="ko-KR" sz="1400" dirty="0" smtClean="0">
                <a:latin typeface="Arial Unicode MS" pitchFamily="50" charset="-127"/>
                <a:ea typeface="Arial Unicode MS" pitchFamily="50" charset="-127"/>
                <a:cs typeface="Arial Unicode MS" pitchFamily="50" charset="-127"/>
              </a:rPr>
              <a:t>Bob’s UE</a:t>
            </a:r>
            <a:endParaRPr lang="ko-KR" altLang="en-US" sz="1400" dirty="0">
              <a:latin typeface="Arial Unicode MS" pitchFamily="50" charset="-127"/>
              <a:ea typeface="Arial Unicode MS" pitchFamily="50" charset="-127"/>
              <a:cs typeface="Arial Unicode MS" pitchFamily="50" charset="-127"/>
            </a:endParaRPr>
          </a:p>
        </p:txBody>
      </p:sp>
      <p:sp>
        <p:nvSpPr>
          <p:cNvPr id="45" name="TextBox 65"/>
          <p:cNvSpPr txBox="1"/>
          <p:nvPr/>
        </p:nvSpPr>
        <p:spPr>
          <a:xfrm>
            <a:off x="3748938" y="4767535"/>
            <a:ext cx="1759166" cy="461665"/>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176213" indent="-176213"/>
            <a:r>
              <a:rPr lang="en-US" altLang="ko-KR" sz="1200" dirty="0" smtClean="0"/>
              <a:t>(4) Data </a:t>
            </a:r>
            <a:r>
              <a:rPr lang="en-US" altLang="ko-KR" sz="1200" dirty="0"/>
              <a:t>session </a:t>
            </a:r>
            <a:r>
              <a:rPr lang="en-US" altLang="ko-KR" sz="1200" dirty="0" smtClean="0"/>
              <a:t>over  </a:t>
            </a:r>
            <a:r>
              <a:rPr lang="en-US" altLang="ko-KR" sz="1200" dirty="0"/>
              <a:t>WLAN direct path</a:t>
            </a:r>
            <a:r>
              <a:rPr lang="en-US" altLang="ko-KR" sz="1200" dirty="0" smtClean="0"/>
              <a:t>.</a:t>
            </a:r>
            <a:endParaRPr lang="ko-KR" altLang="en-US" sz="1200" dirty="0"/>
          </a:p>
        </p:txBody>
      </p:sp>
      <p:sp>
        <p:nvSpPr>
          <p:cNvPr id="46" name="오른쪽 화살표 45"/>
          <p:cNvSpPr/>
          <p:nvPr/>
        </p:nvSpPr>
        <p:spPr>
          <a:xfrm>
            <a:off x="1763688" y="4790259"/>
            <a:ext cx="535237" cy="4494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7" name="오른쪽 화살표 46"/>
          <p:cNvSpPr/>
          <p:nvPr/>
        </p:nvSpPr>
        <p:spPr>
          <a:xfrm flipH="1">
            <a:off x="6613160" y="4711804"/>
            <a:ext cx="681056" cy="4494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8" name="직사각형 47"/>
          <p:cNvSpPr/>
          <p:nvPr/>
        </p:nvSpPr>
        <p:spPr>
          <a:xfrm>
            <a:off x="1457416" y="4464657"/>
            <a:ext cx="858325" cy="307777"/>
          </a:xfrm>
          <a:prstGeom prst="rect">
            <a:avLst/>
          </a:prstGeom>
        </p:spPr>
        <p:txBody>
          <a:bodyPr wrap="square">
            <a:spAutoFit/>
          </a:bodyPr>
          <a:lstStyle/>
          <a:p>
            <a:pPr marL="176213" indent="-176213"/>
            <a:r>
              <a:rPr lang="en-US" altLang="ko-KR" sz="1400" dirty="0" smtClean="0"/>
              <a:t>(2) Move</a:t>
            </a:r>
            <a:endParaRPr lang="ko-KR" altLang="en-US" sz="1400" dirty="0"/>
          </a:p>
        </p:txBody>
      </p:sp>
      <p:sp>
        <p:nvSpPr>
          <p:cNvPr id="49" name="직사각형 48"/>
          <p:cNvSpPr/>
          <p:nvPr/>
        </p:nvSpPr>
        <p:spPr>
          <a:xfrm>
            <a:off x="6519101" y="4435397"/>
            <a:ext cx="858325" cy="307777"/>
          </a:xfrm>
          <a:prstGeom prst="rect">
            <a:avLst/>
          </a:prstGeom>
        </p:spPr>
        <p:txBody>
          <a:bodyPr wrap="square">
            <a:spAutoFit/>
          </a:bodyPr>
          <a:lstStyle/>
          <a:p>
            <a:pPr marL="176213" indent="-176213"/>
            <a:r>
              <a:rPr lang="en-US" altLang="ko-KR" sz="1400" dirty="0" smtClean="0"/>
              <a:t>(2) Move</a:t>
            </a:r>
            <a:endParaRPr lang="ko-KR" altLang="en-US" sz="1400" dirty="0"/>
          </a:p>
        </p:txBody>
      </p:sp>
      <p:sp>
        <p:nvSpPr>
          <p:cNvPr id="20" name="바닥글 개체 틀 19"/>
          <p:cNvSpPr>
            <a:spLocks noGrp="1"/>
          </p:cNvSpPr>
          <p:nvPr>
            <p:ph type="ftr" sz="quarter" idx="10"/>
          </p:nvPr>
        </p:nvSpPr>
        <p:spPr>
          <a:xfrm>
            <a:off x="381000" y="6527144"/>
            <a:ext cx="1981200" cy="286232"/>
          </a:xfrm>
        </p:spPr>
        <p:txBody>
          <a:bodyPr/>
          <a:lstStyle/>
          <a:p>
            <a:pPr>
              <a:defRPr/>
            </a:pPr>
            <a:r>
              <a:rPr lang="en-US" altLang="ko-KR" smtClean="0"/>
              <a:t>21-13-0160-00-SAUC</a:t>
            </a:r>
            <a:endParaRPr lang="en-US" altLang="ko-KR" dirty="0" smtClean="0"/>
          </a:p>
        </p:txBody>
      </p:sp>
    </p:spTree>
    <p:extLst>
      <p:ext uri="{BB962C8B-B14F-4D97-AF65-F5344CB8AC3E}">
        <p14:creationId xmlns:p14="http://schemas.microsoft.com/office/powerpoint/2010/main" val="144690233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6558</TotalTime>
  <Words>2674</Words>
  <Application>Microsoft Office PowerPoint</Application>
  <PresentationFormat>화면 슬라이드 쇼(4:3)</PresentationFormat>
  <Paragraphs>394</Paragraphs>
  <Slides>26</Slides>
  <Notes>4</Notes>
  <HiddenSlides>0</HiddenSlides>
  <MMClips>0</MMClips>
  <ScaleCrop>false</ScaleCrop>
  <HeadingPairs>
    <vt:vector size="6" baseType="variant">
      <vt:variant>
        <vt:lpstr>테마</vt:lpstr>
      </vt:variant>
      <vt:variant>
        <vt:i4>1</vt:i4>
      </vt:variant>
      <vt:variant>
        <vt:lpstr>포함된 OLE 서버</vt:lpstr>
      </vt:variant>
      <vt:variant>
        <vt:i4>2</vt:i4>
      </vt:variant>
      <vt:variant>
        <vt:lpstr>슬라이드 제목</vt:lpstr>
      </vt:variant>
      <vt:variant>
        <vt:i4>26</vt:i4>
      </vt:variant>
    </vt:vector>
  </HeadingPairs>
  <TitlesOfParts>
    <vt:vector size="29" baseType="lpstr">
      <vt:lpstr>blank presentation</vt:lpstr>
      <vt:lpstr>Picture</vt:lpstr>
      <vt:lpstr>Visio</vt:lpstr>
      <vt:lpstr>PowerPoint 프레젠테이션</vt:lpstr>
      <vt:lpstr>PowerPoint 프레젠테이션</vt:lpstr>
      <vt:lpstr>Network-Assisted  D2D Communication (NADC)</vt:lpstr>
      <vt:lpstr>Wi-Fi Direct and PAC without Network Assistance</vt:lpstr>
      <vt:lpstr>Wi-Fi Direct and PAC without Network Assistance</vt:lpstr>
      <vt:lpstr>Introduction of 3GPP ProSe as NADC</vt:lpstr>
      <vt:lpstr>3GPP ProSe Use Cases as NADC</vt:lpstr>
      <vt:lpstr>3GPP ProSe Use Cases as NADC (Cont’d)</vt:lpstr>
      <vt:lpstr>3GPP ProSe Use Cases as NADC (Cont’d)</vt:lpstr>
      <vt:lpstr>3GPP ProSe Use Cases as NADC</vt:lpstr>
      <vt:lpstr>Architecture for 3GPP ProSe</vt:lpstr>
      <vt:lpstr>3GPP EPC-level ProSe Discovery</vt:lpstr>
      <vt:lpstr>MIH Framework for NADC</vt:lpstr>
      <vt:lpstr>Architecture of NADC with MIH</vt:lpstr>
      <vt:lpstr>MIH Service Use Cases and Scenarios  for NADC</vt:lpstr>
      <vt:lpstr>MIH Service Use Cases and Scenarios  for NADC (Cont’d)</vt:lpstr>
      <vt:lpstr>MIH Service Use Cases and Scenarios  for NADC (Cont’d)</vt:lpstr>
      <vt:lpstr>3GPP ProSe Use Cases as NADC</vt:lpstr>
      <vt:lpstr>Conclusions</vt:lpstr>
      <vt:lpstr>Appendix: Direct mode data path and Locally-routed data Path</vt:lpstr>
      <vt:lpstr>Appendix: Use Cases for D2D communications</vt:lpstr>
      <vt:lpstr>Appendix: Use Cases for D2D communications (Cont’d)</vt:lpstr>
      <vt:lpstr>Appendix: Peer discovery of Wi-Fi Direct</vt:lpstr>
      <vt:lpstr>Appendix: Peer discovery of Wi-Fi Direct (Cont’d)</vt:lpstr>
      <vt:lpstr>Appendix: Use Cases of ProSe</vt:lpstr>
      <vt:lpstr>Appendix: Use Cases of ProSe (Cont’d)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Hyunho</cp:lastModifiedBy>
  <cp:revision>685</cp:revision>
  <cp:lastPrinted>2012-05-01T00:28:57Z</cp:lastPrinted>
  <dcterms:created xsi:type="dcterms:W3CDTF">2012-04-29T17:31:25Z</dcterms:created>
  <dcterms:modified xsi:type="dcterms:W3CDTF">2013-09-12T01:21:51Z</dcterms:modified>
</cp:coreProperties>
</file>