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9" r:id="rId2"/>
    <p:sldId id="313" r:id="rId3"/>
    <p:sldId id="361" r:id="rId4"/>
    <p:sldId id="344" r:id="rId5"/>
    <p:sldId id="346" r:id="rId6"/>
    <p:sldId id="360" r:id="rId7"/>
    <p:sldId id="362" r:id="rId8"/>
    <p:sldId id="351" r:id="rId9"/>
    <p:sldId id="312" r:id="rId10"/>
    <p:sldId id="308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339933"/>
    <a:srgbClr val="006600"/>
    <a:srgbClr val="00CC00"/>
    <a:srgbClr val="33CC33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94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7294"/>
            <a:ext cx="7675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2313" y="8999538"/>
            <a:ext cx="512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ADB91C3-4A57-42C7-A1AB-7F76E0C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0504DC7F-57F6-4FC7-9301-F912EDA99FC1}" type="slidenum">
              <a:rPr lang="en-US" smtClean="0"/>
              <a:pPr defTabSz="938213"/>
              <a:t>2</a:t>
            </a:fld>
            <a:endParaRPr lang="en-US" smtClean="0"/>
          </a:p>
        </p:txBody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D28FE99-48FE-4D9C-A91E-871D2804FCE5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7F4F9623-280A-4415-95BC-1AFBC9220DE5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7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8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FAAE0E8B-988F-47CE-9949-D3DED8909968}" type="slidenum">
              <a:rPr lang="en-US" smtClean="0"/>
              <a:pPr defTabSz="938213"/>
              <a:t>9</a:t>
            </a:fld>
            <a:endParaRPr lang="en-US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10</a:t>
            </a:fld>
            <a:endParaRPr lang="en-US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34382" y="332601"/>
            <a:ext cx="29111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21-13-0131-00-0000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165-10-srho-lb-comments-and-resolution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1/dcn/13/21-13-0117-06-srho-802-21c-lb6c-comment-resolution.xlsx" TargetMode="External"/><Relationship Id="rId5" Type="http://schemas.openxmlformats.org/officeDocument/2006/relationships/hyperlink" Target="https://mentor.ieee.org/802.21/dcn/13/21-13-0084-03-srho-802-21c-ballot-6b-comments-and-resolution.xlsx" TargetMode="External"/><Relationship Id="rId4" Type="http://schemas.openxmlformats.org/officeDocument/2006/relationships/hyperlink" Target="https://mentor.ieee.org/802.21/dcn/13/21-13-0063-03-0000-lb-comments-and-resolution.xls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3/21-13-0142-00-srho-lb6c-disapprove-vote-comments-and-resolution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July 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21-13-0131-00-0000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conditional Sponsor Ballot  Approval for IEEE 802.21c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July 18, 2013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July 19, 2013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b="0" dirty="0">
                <a:latin typeface="+mj-lt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+mj-lt"/>
                <a:ea typeface="SimSun" pitchFamily="2" charset="-122"/>
                <a:cs typeface="Times New Roman" pitchFamily="18" charset="0"/>
              </a:rPr>
              <a:t>Subir Das, 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Applied Communication Sciences </a:t>
            </a: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WG Letter Ballots summary and motions for conditional Sponsor Ballot approval  </a:t>
            </a:r>
            <a:endParaRPr lang="en-US" altLang="zh-CN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Motion:  To grant conditional approval, under Clause 12, to forward  P802.21c Draft to Sponsor Ballot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Second: </a:t>
            </a:r>
            <a:r>
              <a:rPr lang="en-US" dirty="0" smtClean="0"/>
              <a:t>Steve Shellhammer 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</a:t>
            </a:r>
            <a:r>
              <a:rPr lang="en-US" dirty="0" smtClean="0"/>
              <a:t>: 13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Against:   </a:t>
            </a:r>
            <a:r>
              <a:rPr lang="en-US" dirty="0" smtClean="0"/>
              <a:t>0         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Abstain: </a:t>
            </a:r>
            <a:r>
              <a:rPr lang="en-US" dirty="0" smtClean="0"/>
              <a:t>0 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smtClean="0"/>
              <a:t>Motion  </a:t>
            </a:r>
            <a:r>
              <a:rPr lang="en-US" smtClean="0"/>
              <a:t>Passes </a:t>
            </a:r>
            <a:endParaRPr lang="en-US" sz="2000" dirty="0" smtClean="0"/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Motion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6233" y="6475413"/>
            <a:ext cx="1904367" cy="184666"/>
          </a:xfrm>
          <a:noFill/>
        </p:spPr>
        <p:txBody>
          <a:bodyPr/>
          <a:lstStyle/>
          <a:p>
            <a:r>
              <a:rPr lang="en-US" dirty="0" smtClean="0"/>
              <a:t>Subir Das, Chair IEEE 802.21 </a:t>
            </a:r>
          </a:p>
        </p:txBody>
      </p:sp>
      <p:sp>
        <p:nvSpPr>
          <p:cNvPr id="17412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9E3CE57-2764-4C53-BBCA-DE4D9E03E4E4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Topic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24384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2800" kern="0" dirty="0" smtClean="0">
                <a:latin typeface="+mj-lt"/>
                <a:ea typeface="+mj-ea"/>
                <a:cs typeface="+mj-cs"/>
              </a:rPr>
              <a:t>Request for EC Conditional Approval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to forward the IEEE 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P802.21c  for Sponsor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Ballot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E74F1-8223-443C-8BB9-BAFDCE887C89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1"/>
            <a:ext cx="8253413" cy="1066800"/>
          </a:xfrm>
        </p:spPr>
        <p:txBody>
          <a:bodyPr/>
          <a:lstStyle/>
          <a:p>
            <a:r>
              <a:rPr lang="en-US" sz="3200" dirty="0"/>
              <a:t>Conditional Approval Rules</a:t>
            </a:r>
            <a:br>
              <a:rPr lang="en-US" sz="3200" dirty="0"/>
            </a:br>
            <a:r>
              <a:rPr lang="en-US" sz="3200" dirty="0"/>
              <a:t>Clause </a:t>
            </a:r>
            <a:r>
              <a:rPr lang="en-US" dirty="0" smtClean="0"/>
              <a:t> 12</a:t>
            </a:r>
            <a:endParaRPr lang="en-US" sz="32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828801"/>
            <a:ext cx="8299450" cy="3962399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Motions requesting Conditional Approval to forward where the prior ballot has closed shall be accompanied by:</a:t>
            </a:r>
          </a:p>
          <a:p>
            <a:r>
              <a:rPr lang="en-US" dirty="0" smtClean="0"/>
              <a:t>Date </a:t>
            </a:r>
            <a:r>
              <a:rPr lang="en-US" dirty="0"/>
              <a:t>the ballot closed</a:t>
            </a:r>
          </a:p>
          <a:p>
            <a:r>
              <a:rPr lang="en-US" dirty="0" smtClean="0"/>
              <a:t>Vote </a:t>
            </a:r>
            <a:r>
              <a:rPr lang="en-US" dirty="0"/>
              <a:t>tally including Approve, Disapprove and Abstain votes</a:t>
            </a:r>
          </a:p>
          <a:p>
            <a:r>
              <a:rPr lang="en-US" dirty="0" smtClean="0"/>
              <a:t>Comments </a:t>
            </a:r>
            <a:r>
              <a:rPr lang="en-US" dirty="0"/>
              <a:t>that support the remaining disapprove votes and Working Group responses.</a:t>
            </a:r>
          </a:p>
          <a:p>
            <a:r>
              <a:rPr lang="en-US" dirty="0" smtClean="0"/>
              <a:t>Schedule </a:t>
            </a:r>
            <a:r>
              <a:rPr lang="en-US" dirty="0"/>
              <a:t>for confirmation ballot and resolution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IEEE P802.21c WG Ballot Result #6C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8534400" cy="426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287338" algn="l">
              <a:defRPr/>
            </a:pPr>
            <a:r>
              <a:rPr lang="en-US" sz="2400" dirty="0"/>
              <a:t>• Date the last ballot closed: </a:t>
            </a:r>
            <a:r>
              <a:rPr lang="en-US" sz="2400" dirty="0" smtClean="0">
                <a:solidFill>
                  <a:schemeClr val="accent6"/>
                </a:solidFill>
              </a:rPr>
              <a:t>July 10</a:t>
            </a:r>
            <a:r>
              <a:rPr lang="en-US" sz="2400" baseline="30000" dirty="0" smtClean="0">
                <a:solidFill>
                  <a:schemeClr val="accent6"/>
                </a:solidFill>
              </a:rPr>
              <a:t>th</a:t>
            </a:r>
            <a:r>
              <a:rPr lang="en-US" sz="2400" dirty="0" smtClean="0">
                <a:solidFill>
                  <a:schemeClr val="accent6"/>
                </a:solidFill>
              </a:rPr>
              <a:t>, 2013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Vote tally including </a:t>
            </a:r>
            <a:r>
              <a:rPr lang="en-US" sz="2400" dirty="0" smtClean="0"/>
              <a:t>Approve, </a:t>
            </a:r>
            <a:r>
              <a:rPr lang="en-US" sz="2400" dirty="0"/>
              <a:t>Disapprove </a:t>
            </a:r>
            <a:r>
              <a:rPr lang="en-US" sz="2400" dirty="0" smtClean="0"/>
              <a:t>and </a:t>
            </a:r>
            <a:r>
              <a:rPr lang="en-US" sz="2400" dirty="0"/>
              <a:t>Abstain votes: </a:t>
            </a:r>
          </a:p>
          <a:p>
            <a:pPr marL="798513" lvl="1" indent="-287338" algn="l">
              <a:defRPr/>
            </a:pPr>
            <a:r>
              <a:rPr lang="en-US" sz="2400" dirty="0"/>
              <a:t>Ballot Pool = </a:t>
            </a:r>
            <a:r>
              <a:rPr lang="en-US" sz="2400" dirty="0" smtClean="0"/>
              <a:t>22, Return ratio= 81.81 (</a:t>
            </a:r>
            <a:r>
              <a:rPr lang="en-US" sz="2400" dirty="0" smtClean="0">
                <a:solidFill>
                  <a:schemeClr val="accent2"/>
                </a:solidFill>
              </a:rPr>
              <a:t>%</a:t>
            </a:r>
            <a:r>
              <a:rPr lang="en-US" sz="2400" dirty="0" smtClean="0"/>
              <a:t>), </a:t>
            </a:r>
            <a:r>
              <a:rPr lang="en-US" sz="2400" dirty="0"/>
              <a:t># of comments = </a:t>
            </a:r>
            <a:r>
              <a:rPr lang="en-US" sz="2400" dirty="0" smtClean="0"/>
              <a:t>101 (T-37, E-64)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Approves = </a:t>
            </a:r>
            <a:r>
              <a:rPr lang="en-US" sz="2400" dirty="0" smtClean="0"/>
              <a:t>16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Disapproves = </a:t>
            </a:r>
            <a:r>
              <a:rPr lang="en-US" sz="2400" dirty="0" smtClean="0"/>
              <a:t>02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Abstains = </a:t>
            </a:r>
            <a:r>
              <a:rPr lang="en-US" sz="2400" dirty="0" smtClean="0"/>
              <a:t>04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Approval Ratio = </a:t>
            </a:r>
            <a:r>
              <a:rPr lang="en-US" sz="2400" dirty="0" smtClean="0"/>
              <a:t>88.88</a:t>
            </a:r>
            <a:r>
              <a:rPr lang="en-US" sz="2400" dirty="0" smtClean="0">
                <a:solidFill>
                  <a:schemeClr val="accent6"/>
                </a:solidFill>
              </a:rPr>
              <a:t>%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Comments that support the remaining disapprove votes and Working Group responses – </a:t>
            </a:r>
            <a:r>
              <a:rPr lang="en-US" sz="2400" dirty="0" smtClean="0">
                <a:solidFill>
                  <a:schemeClr val="accent6"/>
                </a:solidFill>
              </a:rPr>
              <a:t>All comments are accepted and requests are made to the disapprover voters 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01000" cy="6096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P802.21c Draft History and Statistics</a:t>
            </a:r>
          </a:p>
        </p:txBody>
      </p:sp>
      <p:sp>
        <p:nvSpPr>
          <p:cNvPr id="20485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B061689-73B1-4F22-94BA-0E852404C0E8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600200"/>
          <a:ext cx="8915399" cy="48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2"/>
                <a:gridCol w="1104898"/>
                <a:gridCol w="1319464"/>
                <a:gridCol w="1118936"/>
                <a:gridCol w="992606"/>
                <a:gridCol w="1329489"/>
                <a:gridCol w="1564104"/>
              </a:tblGrid>
              <a:tr h="92785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IEEE</a:t>
                      </a:r>
                      <a:r>
                        <a:rPr lang="en-US" sz="1600" b="1" baseline="0" dirty="0" smtClean="0"/>
                        <a:t>  802.21 WG Letter Ballot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Launch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# of Comments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Comment Resolution Status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Return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Approval 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Draft Status</a:t>
                      </a:r>
                      <a:endParaRPr lang="en-US" sz="1600" b="1" dirty="0"/>
                    </a:p>
                  </a:txBody>
                  <a:tcPr/>
                </a:tc>
              </a:tr>
              <a:tr h="9278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</a:t>
                      </a:r>
                      <a:r>
                        <a:rPr lang="en-US" sz="1600" baseline="0" dirty="0" smtClean="0"/>
                        <a:t> LB #6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(P802.21c Draft D1.0)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October 10, </a:t>
                      </a:r>
                      <a:r>
                        <a:rPr lang="en-US" sz="1600" dirty="0" smtClean="0"/>
                        <a:t>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283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153T / TR, 130E 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Comments were addressed and Resolved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68.18%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46.70%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/>
                        <a:t>P802.21c Draft D2.0 Prepared </a:t>
                      </a:r>
                      <a:endParaRPr lang="en-US" sz="1200" b="1" dirty="0"/>
                    </a:p>
                  </a:txBody>
                  <a:tcPr/>
                </a:tc>
              </a:tr>
              <a:tr h="9278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#6a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(P802.21c Draft D2.0)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February 01, </a:t>
                      </a:r>
                      <a:r>
                        <a:rPr lang="en-US" sz="1600" baseline="0" dirty="0" smtClean="0"/>
                        <a:t>  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252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 T / TR,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134E 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 were 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81.81%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61.1%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P802.21c Draft D3.0 Prepared </a:t>
                      </a:r>
                      <a:endParaRPr lang="en-US" sz="1200" dirty="0"/>
                    </a:p>
                  </a:txBody>
                  <a:tcPr/>
                </a:tc>
              </a:tr>
              <a:tr h="9278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#6b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(P802.21c Draft D3.0)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April 26,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143</a:t>
                      </a:r>
                      <a:r>
                        <a:rPr lang="en-US" sz="1600" dirty="0" smtClean="0"/>
                        <a:t> (82 T / TR,  61 E 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  <a:r>
                        <a:rPr lang="en-US" sz="1200" b="1" baseline="0" dirty="0" smtClean="0"/>
                        <a:t> were </a:t>
                      </a:r>
                      <a:r>
                        <a:rPr lang="en-US" sz="1200" b="1" dirty="0" smtClean="0"/>
                        <a:t>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77.27%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76.5%</a:t>
                      </a:r>
                      <a:endParaRPr lang="en-US" sz="20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P802.21c Draft D4.0  Prepared </a:t>
                      </a:r>
                      <a:endParaRPr lang="en-US" sz="1200" dirty="0"/>
                    </a:p>
                  </a:txBody>
                  <a:tcPr/>
                </a:tc>
              </a:tr>
              <a:tr h="1089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 LB#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6c</a:t>
                      </a:r>
                      <a:endParaRPr lang="en-US" sz="12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(P802.21c Draft D3.0)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June</a:t>
                      </a:r>
                      <a:r>
                        <a:rPr lang="en-US" sz="1600" baseline="0" dirty="0" smtClean="0"/>
                        <a:t> 25, </a:t>
                      </a:r>
                      <a:r>
                        <a:rPr lang="en-US" sz="1600" dirty="0" smtClean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/>
                        <a:t>101 </a:t>
                      </a:r>
                      <a:r>
                        <a:rPr lang="en-US" sz="1600" dirty="0" smtClean="0"/>
                        <a:t>(37T / TR,</a:t>
                      </a:r>
                      <a:r>
                        <a:rPr lang="en-US" sz="1600" baseline="0" dirty="0" smtClean="0"/>
                        <a:t> 64</a:t>
                      </a:r>
                      <a:r>
                        <a:rPr lang="en-US" sz="1600" dirty="0" smtClean="0"/>
                        <a:t> E 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  <a:r>
                        <a:rPr lang="en-US" sz="1200" b="1" baseline="0" dirty="0" smtClean="0"/>
                        <a:t> were </a:t>
                      </a:r>
                      <a:r>
                        <a:rPr lang="en-US" sz="1200" b="1" dirty="0" smtClean="0"/>
                        <a:t>addressed and Resolved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81.81%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88.88%</a:t>
                      </a:r>
                      <a:endParaRPr lang="en-US" sz="20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P802.21c Draft D5.0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28600" y="6096000"/>
            <a:ext cx="8686800" cy="609600"/>
          </a:xfrm>
          <a:prstGeom prst="wedgeRoundRectCallout">
            <a:avLst>
              <a:gd name="adj1" fmla="val 44524"/>
              <a:gd name="adj2" fmla="val -143004"/>
              <a:gd name="adj3" fmla="val 16667"/>
            </a:avLst>
          </a:prstGeom>
          <a:solidFill>
            <a:srgbClr val="CCFFCC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endParaRPr lang="en-GB" sz="1800" dirty="0" smtClean="0">
              <a:solidFill>
                <a:schemeClr val="tx1"/>
              </a:solidFill>
              <a:ea typeface="PMingLiU" charset="-120"/>
            </a:endParaRPr>
          </a:p>
          <a:p>
            <a:pPr>
              <a:defRPr/>
            </a:pP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Draft </a:t>
            </a: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is available </a:t>
            </a: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in private area</a:t>
            </a: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: </a:t>
            </a:r>
            <a:endParaRPr lang="en-GB" sz="1800" dirty="0" smtClean="0">
              <a:solidFill>
                <a:schemeClr val="tx1"/>
              </a:solidFill>
              <a:ea typeface="PMingLiU" charset="-120"/>
            </a:endParaRPr>
          </a:p>
          <a:p>
            <a:pPr>
              <a:defRPr/>
            </a:pP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http</a:t>
            </a: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://www.ieee802.org/21/private/802.21c/</a:t>
            </a:r>
            <a:endParaRPr lang="en-GB" sz="1800" dirty="0" smtClean="0">
              <a:solidFill>
                <a:schemeClr val="tx1"/>
              </a:solidFill>
              <a:ea typeface="PMingLiU" charset="-120"/>
            </a:endParaRPr>
          </a:p>
          <a:p>
            <a:pPr>
              <a:defRPr/>
            </a:pPr>
            <a:endParaRPr lang="en-GB" sz="1800" dirty="0" smtClean="0">
              <a:solidFill>
                <a:schemeClr val="tx1"/>
              </a:solidFill>
              <a:ea typeface="PMingLiU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Comments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152400" y="1410355"/>
            <a:ext cx="8686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#6: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3"/>
              </a:rPr>
              <a:t>https://mentor.ieee.org/802.21/dcn/12/21-12-0165-10-srho-lb-comments-and-resolution.xlsx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#6a: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4"/>
              </a:rPr>
              <a:t>https://mentor.ieee.org/802.21/dcn/13/21-13-0063-03-0000-lb-comments-and-resolution.xlsx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#6b: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5"/>
              </a:rPr>
              <a:t>https://mentor.ieee.org/802.21/dcn/13/21-13-0084-03-srho-802-21c-ballot-6b-comments-and-resolution.xlsx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#6c: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6"/>
              </a:rPr>
              <a:t>https://mentor.ieee.org/802.21/dcn/13/21-13-0117-06-srho-802-21c-lb6c-comment-resolution.xlsx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3820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Disapprove Voter’s Comments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152400" y="1410355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077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400" dirty="0" smtClean="0"/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https://mentor.ieee.org/802.21/dcn/13/21-13-0142-00-srho-lb6c-disapprove-vote-comments-and-resolution.xlsx</a:t>
            </a:r>
            <a:endParaRPr lang="en-US" sz="24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Tentative Time-line for </a:t>
            </a:r>
            <a:r>
              <a:rPr lang="en-US" sz="2800" dirty="0" smtClean="0">
                <a:solidFill>
                  <a:schemeClr val="tx1"/>
                </a:solidFill>
              </a:rPr>
              <a:t>P802.21c Sponsor Ballot</a:t>
            </a:r>
            <a:endParaRPr lang="en-US" sz="2800" dirty="0" smtClean="0"/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0" y="1410355"/>
            <a:ext cx="8763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July 26, 2013 – LB #6d recirculation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August 30, 2013 – LB#6e recirculation (if needed)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15-20, 2013 – Address comments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30, 2013 - Sponsor </a:t>
            </a:r>
            <a:r>
              <a:rPr lang="en-US" sz="2800" dirty="0">
                <a:solidFill>
                  <a:schemeClr val="tx1"/>
                </a:solidFill>
              </a:rPr>
              <a:t>Ballot Pool </a:t>
            </a:r>
            <a:r>
              <a:rPr lang="en-US" sz="2800" dirty="0" smtClean="0">
                <a:solidFill>
                  <a:schemeClr val="tx1"/>
                </a:solidFill>
              </a:rPr>
              <a:t>formation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October 04, 2013 – 30 Days  Sponsor Ballot Starts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November 15-20, 2013- Address Comments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December  02, 2013 – Sponsor Ballot Recirculation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January 19-24, 2014– </a:t>
            </a:r>
            <a:r>
              <a:rPr lang="en-US" sz="2800" dirty="0">
                <a:solidFill>
                  <a:schemeClr val="tx1"/>
                </a:solidFill>
              </a:rPr>
              <a:t>Address </a:t>
            </a:r>
            <a:r>
              <a:rPr lang="en-US" sz="2800" dirty="0" smtClean="0">
                <a:solidFill>
                  <a:schemeClr val="tx1"/>
                </a:solidFill>
              </a:rPr>
              <a:t> Comments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February  10, 2014  – Sponsor </a:t>
            </a:r>
            <a:r>
              <a:rPr lang="en-US" sz="2800" dirty="0">
                <a:solidFill>
                  <a:schemeClr val="tx1"/>
                </a:solidFill>
              </a:rPr>
              <a:t>Ballot </a:t>
            </a:r>
            <a:r>
              <a:rPr lang="en-US" sz="2800" dirty="0" smtClean="0">
                <a:solidFill>
                  <a:schemeClr val="tx1"/>
                </a:solidFill>
              </a:rPr>
              <a:t>recirculation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March 16-21, 2014  - Address Comments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April 2014 – Sponsor Ballot recirculation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569522"/>
            <a:ext cx="8686800" cy="48942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800" dirty="0">
                <a:ea typeface="PMingLiU" charset="-120"/>
              </a:rPr>
              <a:t>Move to authorize the </a:t>
            </a:r>
            <a:r>
              <a:rPr lang="en-GB" sz="2800" dirty="0" smtClean="0">
                <a:ea typeface="PMingLiU" charset="-120"/>
              </a:rPr>
              <a:t>802.21 </a:t>
            </a:r>
            <a:r>
              <a:rPr lang="en-GB" sz="2800" dirty="0">
                <a:ea typeface="PMingLiU" charset="-120"/>
              </a:rPr>
              <a:t>WG Chair to make a motion to the IEEE 802 Executive Committee </a:t>
            </a:r>
            <a:r>
              <a:rPr lang="en-GB" sz="2800" dirty="0" smtClean="0">
                <a:ea typeface="PMingLiU" charset="-120"/>
              </a:rPr>
              <a:t>for conditional approval </a:t>
            </a:r>
            <a:r>
              <a:rPr lang="en-GB" sz="2800" dirty="0">
                <a:ea typeface="PMingLiU" charset="-120"/>
              </a:rPr>
              <a:t>to forward the </a:t>
            </a:r>
            <a:r>
              <a:rPr lang="en-GB" sz="2800" dirty="0" smtClean="0">
                <a:ea typeface="PMingLiU" charset="-120"/>
              </a:rPr>
              <a:t>IEEE P802.21c Draft for Sponsor Ballot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 Charlie Perkins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smtClean="0"/>
              <a:t>Subir Das, Chair, IEEE 802.21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33178</TotalTime>
  <Words>706</Words>
  <Application>Microsoft Office PowerPoint</Application>
  <PresentationFormat>On-screen Show (4:3)</PresentationFormat>
  <Paragraphs>147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802-22-Submission</vt:lpstr>
      <vt:lpstr>Slide 1</vt:lpstr>
      <vt:lpstr>Topic</vt:lpstr>
      <vt:lpstr>Conditional Approval Rules Clause  12</vt:lpstr>
      <vt:lpstr>IEEE P802.21c WG Ballot Result #6C </vt:lpstr>
      <vt:lpstr>IEEE P802.21c Draft History and Statistics</vt:lpstr>
      <vt:lpstr>Links to WG Letter Ballot Comments </vt:lpstr>
      <vt:lpstr>Links to Disapprove Voter’s Comments </vt:lpstr>
      <vt:lpstr>Tentative Time-line for P802.21c Sponsor Ballot</vt:lpstr>
      <vt:lpstr>P802.21 WG Motion</vt:lpstr>
      <vt:lpstr>Motion</vt:lpstr>
    </vt:vector>
  </TitlesOfParts>
  <Company>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subir Das</cp:lastModifiedBy>
  <cp:revision>458</cp:revision>
  <cp:lastPrinted>1998-02-10T13:28:06Z</cp:lastPrinted>
  <dcterms:created xsi:type="dcterms:W3CDTF">2004-12-19T20:30:52Z</dcterms:created>
  <dcterms:modified xsi:type="dcterms:W3CDTF">2013-07-21T15:36:42Z</dcterms:modified>
</cp:coreProperties>
</file>