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49" r:id="rId2"/>
    <p:sldId id="313" r:id="rId3"/>
    <p:sldId id="361" r:id="rId4"/>
    <p:sldId id="344" r:id="rId5"/>
    <p:sldId id="346" r:id="rId6"/>
    <p:sldId id="360" r:id="rId7"/>
    <p:sldId id="362" r:id="rId8"/>
    <p:sldId id="351" r:id="rId9"/>
    <p:sldId id="312" r:id="rId10"/>
    <p:sldId id="308" r:id="rId11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9FFCC"/>
    <a:srgbClr val="339933"/>
    <a:srgbClr val="006600"/>
    <a:srgbClr val="00CC00"/>
    <a:srgbClr val="33CC33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36594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294" y="-10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04629" y="175081"/>
            <a:ext cx="190250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doc.: </a:t>
            </a:r>
            <a:r>
              <a:rPr lang="en-US" dirty="0" smtClean="0"/>
              <a:t>21-11-00xx-00-0000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263" y="175081"/>
            <a:ext cx="7226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2011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1825" y="8996363"/>
            <a:ext cx="512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defTabSz="938779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6A8AC6D-F2AA-4E56-8EA1-7B3885048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675" y="388938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675" y="8996363"/>
            <a:ext cx="7191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38779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675" y="8985250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628360" y="97294"/>
            <a:ext cx="172322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doc.: 21-00xx-00-0000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0400" y="97294"/>
            <a:ext cx="7675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 2011</a:t>
            </a: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1675"/>
            <a:ext cx="4632325" cy="3475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0" tIns="46293" rIns="94180" bIns="462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37038" y="8999538"/>
            <a:ext cx="211455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843" lvl="4" algn="r" defTabSz="938779">
              <a:defRPr sz="1200" b="0">
                <a:solidFill>
                  <a:schemeClr val="tx1"/>
                </a:solidFill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2313" y="8999538"/>
            <a:ext cx="5127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ADB91C3-4A57-42C7-A1AB-7F76E0CBD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38" y="8999538"/>
            <a:ext cx="7191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19685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38" y="89979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5638" y="298450"/>
            <a:ext cx="5699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727265" y="97294"/>
            <a:ext cx="1673535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doc.: 21-0000-00-0000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ADB91C3-4A57-42C7-A1AB-7F76E0CBD4A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0504DC7F-57F6-4FC7-9301-F912EDA99FC1}" type="slidenum">
              <a:rPr lang="en-US" smtClean="0"/>
              <a:pPr defTabSz="938213"/>
              <a:t>2</a:t>
            </a:fld>
            <a:endParaRPr lang="en-US" smtClean="0"/>
          </a:p>
        </p:txBody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8D28FE99-48FE-4D9C-A91E-871D2804FCE5}" type="slidenum">
              <a:rPr lang="en-US" smtClean="0"/>
              <a:pPr defTabSz="938213"/>
              <a:t>4</a:t>
            </a:fld>
            <a:endParaRPr lang="en-US" smtClean="0"/>
          </a:p>
        </p:txBody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7F4F9623-280A-4415-95BC-1AFBC9220DE5}" type="slidenum">
              <a:rPr lang="en-US" smtClean="0"/>
              <a:pPr defTabSz="938213"/>
              <a:t>5</a:t>
            </a:fld>
            <a:endParaRPr lang="en-US" smtClean="0"/>
          </a:p>
        </p:txBody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6</a:t>
            </a:fld>
            <a:endParaRPr lang="en-US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7</a:t>
            </a:fld>
            <a:endParaRPr lang="en-US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8</a:t>
            </a:fld>
            <a:endParaRPr lang="en-US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FAAE0E8B-988F-47CE-9949-D3DED8909968}" type="slidenum">
              <a:rPr lang="en-US" smtClean="0"/>
              <a:pPr defTabSz="938213"/>
              <a:t>9</a:t>
            </a:fld>
            <a:endParaRPr lang="en-US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BBF48AF3-1D1F-4BFA-A572-3FA3504FDCD2}" type="slidenum">
              <a:rPr lang="en-US" smtClean="0"/>
              <a:pPr defTabSz="938213"/>
              <a:t>10</a:t>
            </a:fld>
            <a:endParaRPr lang="en-US" smtClean="0"/>
          </a:p>
        </p:txBody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Subir Das, Chair,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CDB344-F031-4742-BF42-F32281325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B493439-E6BE-4DB2-977E-D6213FF94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209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DBA62F1-8A5B-46AA-8FF5-0C43FE314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1C9CBE-769A-4D8F-A873-9722C6714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70F071A-0425-48DE-9186-2919767AC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1AB965-6ABB-45E8-91DE-0AB872EE7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78030" y="6475413"/>
            <a:ext cx="186589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Subir Das, Chair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CC33EA7-631C-421E-9DA9-BCA0BC00C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Subir Das, Chair,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443850D-805A-4E9A-9EA0-5011D2D5F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Subir Das, Chair, IEEE 802.21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E7E15F-1B1F-46AD-B1A9-FFC92B7AD4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Subir Das, Chair, IEEE 802.21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4BD279-F874-4EE7-A9CF-506BDAE8C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920877-6106-4A7C-B6CB-D2E401B3A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 2011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CC5FA1-7749-4E19-AF75-D1DE637AC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69D99A-019A-48FC-99B0-69FA4D244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952DDF-3558-4EA5-A623-A0316EF5B7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86401" y="6475413"/>
            <a:ext cx="19575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F1D28DA7-A304-4929-A082-CB9128B37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34382" y="332601"/>
            <a:ext cx="29111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dirty="0">
                <a:solidFill>
                  <a:schemeClr val="tx1"/>
                </a:solidFill>
              </a:rPr>
              <a:t>doc.: </a:t>
            </a:r>
            <a:r>
              <a:rPr lang="en-US" sz="1800" dirty="0" smtClean="0">
                <a:solidFill>
                  <a:schemeClr val="tx1"/>
                </a:solidFill>
              </a:rPr>
              <a:t>21-13-0131-00-0000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sz="1200" b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100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  <p:sldLayoutId id="2147484109" r:id="rId12"/>
    <p:sldLayoutId id="2147484110" r:id="rId13"/>
    <p:sldLayoutId id="2147484111" r:id="rId1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2/21-12-0165-10-srho-lb-comments-and-resolution.xls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1/dcn/13/21-13-0117-06-srho-802-21c-lb6c-comment-resolution.xlsx" TargetMode="External"/><Relationship Id="rId5" Type="http://schemas.openxmlformats.org/officeDocument/2006/relationships/hyperlink" Target="https://mentor.ieee.org/802.21/dcn/13/21-13-0084-03-srho-802-21c-ballot-6b-comments-and-resolution.xlsx" TargetMode="External"/><Relationship Id="rId4" Type="http://schemas.openxmlformats.org/officeDocument/2006/relationships/hyperlink" Target="https://mentor.ieee.org/802.21/dcn/13/21-13-0063-03-0000-lb-comments-and-resolution.xls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3/21-13-0142-00-srho-lb6c-disapprove-vote-comments-and-resolution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E35351-A7C0-4744-8C26-01AC0A4F9A4C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20516" name="Rectangle 36"/>
          <p:cNvSpPr>
            <a:spLocks noGrp="1" noChangeArrowheads="1"/>
          </p:cNvSpPr>
          <p:nvPr>
            <p:ph type="body" idx="1"/>
          </p:nvPr>
        </p:nvSpPr>
        <p:spPr>
          <a:xfrm>
            <a:off x="439738" y="990600"/>
            <a:ext cx="8399462" cy="5334000"/>
          </a:xfrm>
          <a:solidFill>
            <a:srgbClr val="66CCFF"/>
          </a:solidFill>
          <a:ln/>
        </p:spPr>
        <p:txBody>
          <a:bodyPr/>
          <a:lstStyle/>
          <a:p>
            <a:pPr>
              <a:buClr>
                <a:srgbClr val="FAFD00"/>
              </a:buClr>
              <a:buFontTx/>
              <a:buNone/>
            </a:pPr>
            <a:r>
              <a:rPr lang="en-US" altLang="zh-CN" b="1" dirty="0">
                <a:ea typeface="SimSun" pitchFamily="2" charset="-122"/>
                <a:cs typeface="Times New Roman" pitchFamily="18" charset="0"/>
              </a:rPr>
              <a:t>IEEE </a:t>
            </a:r>
            <a:r>
              <a:rPr lang="en-US" altLang="zh-CN" b="1" dirty="0" smtClean="0">
                <a:ea typeface="SimSun" pitchFamily="2" charset="-122"/>
                <a:cs typeface="Times New Roman" pitchFamily="18" charset="0"/>
              </a:rPr>
              <a:t>802.21 Motions in July Plenary </a:t>
            </a:r>
            <a:endParaRPr lang="en-US" altLang="zh-CN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DCN: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21-13-0131-00-0000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Title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: Request for conditional Sponsor Ballot  Approval for IEEE 802.21c</a:t>
            </a:r>
            <a:endParaRPr lang="en-US" altLang="zh-CN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Date Submitted: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July 18, 2013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Presented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at EC Closing Plenary, July 19, 2013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Authors or Source(s):</a:t>
            </a: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b="0" dirty="0">
                <a:latin typeface="+mj-lt"/>
                <a:ea typeface="SimSun" pitchFamily="2" charset="-122"/>
                <a:cs typeface="Times New Roman" pitchFamily="18" charset="0"/>
              </a:rPr>
              <a:t> </a:t>
            </a:r>
            <a:r>
              <a:rPr lang="en-US" altLang="zh-CN" dirty="0" smtClean="0">
                <a:latin typeface="+mj-lt"/>
                <a:ea typeface="SimSun" pitchFamily="2" charset="-122"/>
                <a:cs typeface="Times New Roman" pitchFamily="18" charset="0"/>
              </a:rPr>
              <a:t>Subir Das, 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Applied Communication Sciences </a:t>
            </a:r>
          </a:p>
          <a:p>
            <a:pPr>
              <a:buClr>
                <a:srgbClr val="FAFD00"/>
              </a:buClr>
              <a:buFontTx/>
              <a:buNone/>
            </a:pPr>
            <a:endParaRPr lang="en-US" altLang="ja-JP" b="1" dirty="0">
              <a:ea typeface="ＭＳ Ｐゴシック" charset="-128"/>
              <a:cs typeface="Times New Roman" pitchFamily="18" charset="0"/>
            </a:endParaRPr>
          </a:p>
          <a:p>
            <a:pPr algn="just">
              <a:buClr>
                <a:srgbClr val="FAFD00"/>
              </a:buClr>
              <a:buFontTx/>
              <a:buNone/>
            </a:pPr>
            <a:r>
              <a:rPr lang="en-US" altLang="ja-JP" dirty="0">
                <a:ea typeface="ＭＳ Ｐゴシック" charset="-128"/>
                <a:cs typeface="Times New Roman" pitchFamily="18" charset="0"/>
              </a:rPr>
              <a:t>Abstract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: This document contains WG Letter Ballots summary and motions for conditional Sponsor Ballot approval  </a:t>
            </a:r>
            <a:endParaRPr lang="en-US" altLang="zh-CN" dirty="0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49530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Motion:  To grant conditional approval, under Clause 12, to forward  P802.21c Draft to Sponsor Ballot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Move: Subir Das      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Second: </a:t>
            </a:r>
            <a:r>
              <a:rPr lang="en-US" dirty="0" smtClean="0"/>
              <a:t>Steve Shellhammer </a:t>
            </a: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For</a:t>
            </a:r>
            <a:r>
              <a:rPr lang="en-US" dirty="0" smtClean="0"/>
              <a:t>: 13</a:t>
            </a: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Against:   </a:t>
            </a:r>
            <a:r>
              <a:rPr lang="en-US" dirty="0" smtClean="0"/>
              <a:t>0         </a:t>
            </a: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Abstain: </a:t>
            </a:r>
            <a:r>
              <a:rPr lang="en-US" dirty="0" smtClean="0"/>
              <a:t>0 </a:t>
            </a: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r>
              <a:rPr lang="en-US" smtClean="0"/>
              <a:t>Motion  </a:t>
            </a:r>
            <a:r>
              <a:rPr lang="en-US" smtClean="0"/>
              <a:t>Passes </a:t>
            </a:r>
            <a:endParaRPr lang="en-US" sz="2000" dirty="0" smtClean="0"/>
          </a:p>
        </p:txBody>
      </p:sp>
      <p:sp>
        <p:nvSpPr>
          <p:cNvPr id="24581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F01696C-E1DA-4A0E-83F2-BD9DA8585A50}" type="slidenum">
              <a:rPr lang="en-US" sz="1200" b="0">
                <a:solidFill>
                  <a:schemeClr val="tx1"/>
                </a:solidFill>
              </a:rPr>
              <a:pPr/>
              <a:t>10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7620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Motion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smtClean="0"/>
              <a:t>Subir Das, Chair, IEEE 802.21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6233" y="6475413"/>
            <a:ext cx="1904367" cy="184666"/>
          </a:xfrm>
          <a:noFill/>
        </p:spPr>
        <p:txBody>
          <a:bodyPr/>
          <a:lstStyle/>
          <a:p>
            <a:r>
              <a:rPr lang="en-US" dirty="0" smtClean="0"/>
              <a:t>Subir Das, Chair IEEE 802.21 </a:t>
            </a:r>
          </a:p>
        </p:txBody>
      </p:sp>
      <p:sp>
        <p:nvSpPr>
          <p:cNvPr id="17412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99E3CE57-2764-4C53-BBCA-DE4D9E03E4E4}" type="slidenum">
              <a:rPr lang="en-US" sz="1200" b="0">
                <a:solidFill>
                  <a:schemeClr val="tx1"/>
                </a:solidFill>
              </a:rPr>
              <a:pPr/>
              <a:t>2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762000"/>
          </a:xfrm>
          <a:noFill/>
        </p:spPr>
        <p:txBody>
          <a:bodyPr/>
          <a:lstStyle/>
          <a:p>
            <a:pPr eaLnBrk="1" hangingPunct="1"/>
            <a:r>
              <a:rPr lang="en-US" sz="3600" dirty="0" smtClean="0"/>
              <a:t>Topic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28600" y="2438400"/>
            <a:ext cx="8610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en-US" sz="2800" kern="0" dirty="0" smtClean="0">
                <a:latin typeface="+mj-lt"/>
                <a:ea typeface="+mj-ea"/>
                <a:cs typeface="+mj-cs"/>
              </a:rPr>
              <a:t>Request for EC Conditional Approval </a:t>
            </a:r>
            <a:r>
              <a:rPr lang="en-US" sz="2800" kern="0" dirty="0">
                <a:latin typeface="+mj-lt"/>
                <a:ea typeface="+mj-ea"/>
                <a:cs typeface="+mj-cs"/>
              </a:rPr>
              <a:t>to forward the IEEE </a:t>
            </a:r>
            <a:r>
              <a:rPr lang="en-US" sz="2800" kern="0" dirty="0" smtClean="0">
                <a:latin typeface="+mj-lt"/>
                <a:ea typeface="+mj-ea"/>
                <a:cs typeface="+mj-cs"/>
              </a:rPr>
              <a:t>P802.21c  for Sponsor </a:t>
            </a:r>
            <a:r>
              <a:rPr lang="en-US" sz="2800" kern="0" dirty="0">
                <a:latin typeface="+mj-lt"/>
                <a:ea typeface="+mj-ea"/>
                <a:cs typeface="+mj-cs"/>
              </a:rPr>
              <a:t>Ballot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E74F1-8223-443C-8BB9-BAFDCE887C89}" type="slidenum">
              <a:rPr lang="zh-CN" altLang="en-US"/>
              <a:pPr/>
              <a:t>3</a:t>
            </a:fld>
            <a:endParaRPr lang="en-US" altLang="zh-CN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1"/>
            <a:ext cx="8253413" cy="1066800"/>
          </a:xfrm>
        </p:spPr>
        <p:txBody>
          <a:bodyPr/>
          <a:lstStyle/>
          <a:p>
            <a:r>
              <a:rPr lang="en-US" sz="3200" dirty="0"/>
              <a:t>Conditional Approval Rules</a:t>
            </a:r>
            <a:br>
              <a:rPr lang="en-US" sz="3200" dirty="0"/>
            </a:br>
            <a:r>
              <a:rPr lang="en-US" sz="3200" dirty="0"/>
              <a:t>Clause </a:t>
            </a:r>
            <a:r>
              <a:rPr lang="en-US" dirty="0" smtClean="0"/>
              <a:t> 12</a:t>
            </a:r>
            <a:endParaRPr lang="en-US" sz="3200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275" y="1828801"/>
            <a:ext cx="8299450" cy="3962399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Motions requesting Conditional Approval to forward where the prior ballot has closed shall be accompanied by:</a:t>
            </a:r>
          </a:p>
          <a:p>
            <a:r>
              <a:rPr lang="en-US" dirty="0" smtClean="0"/>
              <a:t>Date </a:t>
            </a:r>
            <a:r>
              <a:rPr lang="en-US" dirty="0"/>
              <a:t>the ballot closed</a:t>
            </a:r>
          </a:p>
          <a:p>
            <a:r>
              <a:rPr lang="en-US" dirty="0" smtClean="0"/>
              <a:t>Vote </a:t>
            </a:r>
            <a:r>
              <a:rPr lang="en-US" dirty="0"/>
              <a:t>tally including Approve, Disapprove and Abstain votes</a:t>
            </a:r>
          </a:p>
          <a:p>
            <a:r>
              <a:rPr lang="en-US" dirty="0" smtClean="0"/>
              <a:t>Comments </a:t>
            </a:r>
            <a:r>
              <a:rPr lang="en-US" dirty="0"/>
              <a:t>that support the remaining disapprove votes and Working Group responses.</a:t>
            </a:r>
          </a:p>
          <a:p>
            <a:r>
              <a:rPr lang="en-US" dirty="0" smtClean="0"/>
              <a:t>Schedule </a:t>
            </a:r>
            <a:r>
              <a:rPr lang="en-US" dirty="0"/>
              <a:t>for confirmation ballot and resolution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8382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IEEE P802.21c WG Ballot Result #6C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4800" y="1828800"/>
            <a:ext cx="8534400" cy="426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287338" algn="l">
              <a:defRPr/>
            </a:pPr>
            <a:r>
              <a:rPr lang="en-US" sz="2400" dirty="0"/>
              <a:t>• Date the last ballot closed: </a:t>
            </a:r>
            <a:r>
              <a:rPr lang="en-US" sz="2400" dirty="0" smtClean="0">
                <a:solidFill>
                  <a:schemeClr val="accent6"/>
                </a:solidFill>
              </a:rPr>
              <a:t>July 10</a:t>
            </a:r>
            <a:r>
              <a:rPr lang="en-US" sz="2400" baseline="30000" dirty="0" smtClean="0">
                <a:solidFill>
                  <a:schemeClr val="accent6"/>
                </a:solidFill>
              </a:rPr>
              <a:t>th</a:t>
            </a:r>
            <a:r>
              <a:rPr lang="en-US" sz="2400" dirty="0" smtClean="0">
                <a:solidFill>
                  <a:schemeClr val="accent6"/>
                </a:solidFill>
              </a:rPr>
              <a:t>, 2013</a:t>
            </a:r>
            <a:endParaRPr lang="en-US" sz="2400" dirty="0">
              <a:solidFill>
                <a:schemeClr val="accent6"/>
              </a:solidFill>
            </a:endParaRPr>
          </a:p>
          <a:p>
            <a:pPr marL="341313" indent="-287338" algn="l">
              <a:defRPr/>
            </a:pPr>
            <a:r>
              <a:rPr lang="en-US" sz="2400" dirty="0"/>
              <a:t>• Vote tally including </a:t>
            </a:r>
            <a:r>
              <a:rPr lang="en-US" sz="2400" dirty="0" smtClean="0"/>
              <a:t>Approve, </a:t>
            </a:r>
            <a:r>
              <a:rPr lang="en-US" sz="2400" dirty="0"/>
              <a:t>Disapprove </a:t>
            </a:r>
            <a:r>
              <a:rPr lang="en-US" sz="2400" dirty="0" smtClean="0"/>
              <a:t>and </a:t>
            </a:r>
            <a:r>
              <a:rPr lang="en-US" sz="2400" dirty="0"/>
              <a:t>Abstain votes: </a:t>
            </a:r>
          </a:p>
          <a:p>
            <a:pPr marL="798513" lvl="1" indent="-287338" algn="l">
              <a:defRPr/>
            </a:pPr>
            <a:r>
              <a:rPr lang="en-US" sz="2400" dirty="0"/>
              <a:t>Ballot Pool = </a:t>
            </a:r>
            <a:r>
              <a:rPr lang="en-US" sz="2400" dirty="0" smtClean="0"/>
              <a:t>22, Return ratio= 81.81 (</a:t>
            </a:r>
            <a:r>
              <a:rPr lang="en-US" sz="2400" dirty="0" smtClean="0">
                <a:solidFill>
                  <a:schemeClr val="accent2"/>
                </a:solidFill>
              </a:rPr>
              <a:t>%</a:t>
            </a:r>
            <a:r>
              <a:rPr lang="en-US" sz="2400" dirty="0" smtClean="0"/>
              <a:t>), </a:t>
            </a:r>
            <a:r>
              <a:rPr lang="en-US" sz="2400" dirty="0"/>
              <a:t># of comments = </a:t>
            </a:r>
            <a:r>
              <a:rPr lang="en-US" sz="2400" dirty="0" smtClean="0"/>
              <a:t>101 (T-37, E-64)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Number of Approves = </a:t>
            </a:r>
            <a:r>
              <a:rPr lang="en-US" sz="2400" dirty="0" smtClean="0"/>
              <a:t>16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Number of Disapproves = </a:t>
            </a:r>
            <a:r>
              <a:rPr lang="en-US" sz="2400" dirty="0" smtClean="0"/>
              <a:t>02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Number of Abstains = </a:t>
            </a:r>
            <a:r>
              <a:rPr lang="en-US" sz="2400" dirty="0" smtClean="0"/>
              <a:t>04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Approval Ratio = </a:t>
            </a:r>
            <a:r>
              <a:rPr lang="en-US" sz="2400" dirty="0" smtClean="0"/>
              <a:t>88.88</a:t>
            </a:r>
            <a:r>
              <a:rPr lang="en-US" sz="2400" dirty="0" smtClean="0">
                <a:solidFill>
                  <a:schemeClr val="accent6"/>
                </a:solidFill>
              </a:rPr>
              <a:t>%</a:t>
            </a:r>
            <a:endParaRPr lang="en-US" sz="2400" dirty="0">
              <a:solidFill>
                <a:schemeClr val="accent6"/>
              </a:solidFill>
            </a:endParaRPr>
          </a:p>
          <a:p>
            <a:pPr marL="341313" indent="-287338" algn="l">
              <a:defRPr/>
            </a:pPr>
            <a:r>
              <a:rPr lang="en-US" sz="2400" dirty="0"/>
              <a:t>• Comments that support the remaining disapprove votes and Working Group responses – </a:t>
            </a:r>
            <a:r>
              <a:rPr lang="en-US" sz="2400" dirty="0" smtClean="0">
                <a:solidFill>
                  <a:schemeClr val="accent6"/>
                </a:solidFill>
              </a:rPr>
              <a:t>All comments are accepted and requests are made to the disapprover voters 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smtClean="0"/>
              <a:t>Subir Das, Chair, IEEE 802.21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001000" cy="6096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P802.21c Draft History and Statistics</a:t>
            </a:r>
          </a:p>
        </p:txBody>
      </p:sp>
      <p:sp>
        <p:nvSpPr>
          <p:cNvPr id="20485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9B061689-73B1-4F22-94BA-0E852404C0E8}" type="slidenum">
              <a:rPr lang="en-US" sz="1200" b="0">
                <a:solidFill>
                  <a:schemeClr val="tx1"/>
                </a:solidFill>
              </a:rPr>
              <a:pPr/>
              <a:t>5</a:t>
            </a:fld>
            <a:endParaRPr lang="en-US" sz="1200" b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1600200"/>
          <a:ext cx="8915399" cy="4800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02"/>
                <a:gridCol w="1104898"/>
                <a:gridCol w="1319464"/>
                <a:gridCol w="1118936"/>
                <a:gridCol w="992606"/>
                <a:gridCol w="1329489"/>
                <a:gridCol w="1564104"/>
              </a:tblGrid>
              <a:tr h="92785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IEEE</a:t>
                      </a:r>
                      <a:r>
                        <a:rPr lang="en-US" sz="1600" b="1" baseline="0" dirty="0" smtClean="0"/>
                        <a:t>  802.21 WG Letter Ballot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Launch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# of Comments Received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Comment Resolution Status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Return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dirty="0" smtClean="0"/>
                        <a:t>Ratio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Approval Ratio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Draft Status</a:t>
                      </a:r>
                      <a:endParaRPr lang="en-US" sz="1600" b="1" dirty="0"/>
                    </a:p>
                  </a:txBody>
                  <a:tcPr/>
                </a:tc>
              </a:tr>
              <a:tr h="9278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WG</a:t>
                      </a:r>
                      <a:r>
                        <a:rPr lang="en-US" sz="1600" baseline="0" dirty="0" smtClean="0"/>
                        <a:t> LB #6</a:t>
                      </a:r>
                    </a:p>
                    <a:p>
                      <a:pPr algn="ctr"/>
                      <a:r>
                        <a:rPr lang="en-US" sz="1200" b="1" baseline="0" dirty="0" smtClean="0"/>
                        <a:t>(P802.21c Draft D1.0)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October 10, </a:t>
                      </a:r>
                      <a:r>
                        <a:rPr lang="en-US" sz="1600" dirty="0" smtClean="0"/>
                        <a:t>2012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283</a:t>
                      </a:r>
                      <a:r>
                        <a:rPr lang="en-US" sz="1600" dirty="0" smtClean="0"/>
                        <a:t> (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153T / TR, 130E / ER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Comments were addressed and Resolved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68.18%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46.70%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/>
                        <a:t>P802.21c Draft D2.0 Prepared </a:t>
                      </a:r>
                      <a:endParaRPr lang="en-US" sz="1200" b="1" dirty="0"/>
                    </a:p>
                  </a:txBody>
                  <a:tcPr/>
                </a:tc>
              </a:tr>
              <a:tr h="9278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WG LB #6a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/>
                        <a:t>(P802.21c Draft D2.0)</a:t>
                      </a:r>
                      <a:endParaRPr lang="en-US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February 01, </a:t>
                      </a:r>
                      <a:r>
                        <a:rPr lang="en-US" sz="1600" baseline="0" dirty="0" smtClean="0"/>
                        <a:t>  2013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252</a:t>
                      </a:r>
                      <a:r>
                        <a:rPr lang="en-US" sz="1600" dirty="0" smtClean="0"/>
                        <a:t> (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118 T / TR,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134E / ER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Comments were addressed and Resolved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81.81%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61.1%</a:t>
                      </a:r>
                    </a:p>
                    <a:p>
                      <a:pPr algn="ctr"/>
                      <a:endParaRPr 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P802.21c Draft D3.0 Prepared </a:t>
                      </a:r>
                      <a:endParaRPr lang="en-US" sz="1200" dirty="0"/>
                    </a:p>
                  </a:txBody>
                  <a:tcPr/>
                </a:tc>
              </a:tr>
              <a:tr h="9278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WG LB #6b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/>
                        <a:t>(P802.21c Draft D3.0)</a:t>
                      </a:r>
                      <a:endParaRPr lang="en-US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April 26,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143</a:t>
                      </a:r>
                      <a:r>
                        <a:rPr lang="en-US" sz="1600" dirty="0" smtClean="0"/>
                        <a:t> (82 T / TR,  61 E / ER)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Comments</a:t>
                      </a:r>
                      <a:r>
                        <a:rPr lang="en-US" sz="1200" b="1" baseline="0" dirty="0" smtClean="0"/>
                        <a:t> were </a:t>
                      </a:r>
                      <a:r>
                        <a:rPr lang="en-US" sz="1200" b="1" dirty="0" smtClean="0"/>
                        <a:t>addressed and Resolved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77.27%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2"/>
                          </a:solidFill>
                        </a:rPr>
                        <a:t>76.5%</a:t>
                      </a:r>
                      <a:endParaRPr lang="en-US" sz="20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P802.21c Draft D4.0  Prepared </a:t>
                      </a:r>
                      <a:endParaRPr lang="en-US" sz="1200" dirty="0"/>
                    </a:p>
                  </a:txBody>
                  <a:tcPr/>
                </a:tc>
              </a:tr>
              <a:tr h="10891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WG LB#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6c</a:t>
                      </a:r>
                      <a:endParaRPr lang="en-US" sz="1200" b="1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/>
                        <a:t>(P802.21c Draft D3.0)</a:t>
                      </a:r>
                      <a:endParaRPr lang="en-US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June</a:t>
                      </a:r>
                      <a:r>
                        <a:rPr lang="en-US" sz="1600" baseline="0" dirty="0" smtClean="0"/>
                        <a:t> 25, </a:t>
                      </a:r>
                      <a:r>
                        <a:rPr lang="en-US" sz="1600" dirty="0" smtClean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/>
                        <a:t>101 </a:t>
                      </a:r>
                      <a:r>
                        <a:rPr lang="en-US" sz="1600" dirty="0" smtClean="0"/>
                        <a:t>(37T / TR,</a:t>
                      </a:r>
                      <a:r>
                        <a:rPr lang="en-US" sz="1600" baseline="0" dirty="0" smtClean="0"/>
                        <a:t> 64</a:t>
                      </a:r>
                      <a:r>
                        <a:rPr lang="en-US" sz="1600" dirty="0" smtClean="0"/>
                        <a:t> E / ER)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Comments</a:t>
                      </a:r>
                      <a:r>
                        <a:rPr lang="en-US" sz="1200" b="1" baseline="0" dirty="0" smtClean="0"/>
                        <a:t> were </a:t>
                      </a:r>
                      <a:r>
                        <a:rPr lang="en-US" sz="1200" b="1" dirty="0" smtClean="0"/>
                        <a:t>addressed and Resolved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81.81%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2"/>
                          </a:solidFill>
                        </a:rPr>
                        <a:t>88.88%</a:t>
                      </a:r>
                      <a:endParaRPr lang="en-US" sz="20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P802.21c Draft D5.0</a:t>
                      </a:r>
                      <a:endParaRPr lang="en-US" sz="1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smtClean="0"/>
              <a:t>Subir Das, Chair, IEEE 802.21</a:t>
            </a:r>
            <a:endParaRPr lang="en-US" dirty="0" smtClean="0"/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228600" y="6096000"/>
            <a:ext cx="8686800" cy="609600"/>
          </a:xfrm>
          <a:prstGeom prst="wedgeRoundRectCallout">
            <a:avLst>
              <a:gd name="adj1" fmla="val 44524"/>
              <a:gd name="adj2" fmla="val -143004"/>
              <a:gd name="adj3" fmla="val 16667"/>
            </a:avLst>
          </a:prstGeom>
          <a:solidFill>
            <a:srgbClr val="CCFFCC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endParaRPr lang="en-GB" sz="1800" dirty="0" smtClean="0">
              <a:solidFill>
                <a:schemeClr val="tx1"/>
              </a:solidFill>
              <a:ea typeface="PMingLiU" charset="-120"/>
            </a:endParaRPr>
          </a:p>
          <a:p>
            <a:pPr>
              <a:defRPr/>
            </a:pPr>
            <a:r>
              <a:rPr lang="en-GB" sz="1800" dirty="0" smtClean="0">
                <a:solidFill>
                  <a:schemeClr val="tx1"/>
                </a:solidFill>
                <a:ea typeface="PMingLiU" charset="-120"/>
              </a:rPr>
              <a:t>Draft </a:t>
            </a:r>
            <a:r>
              <a:rPr lang="en-GB" sz="1800" dirty="0" smtClean="0">
                <a:solidFill>
                  <a:schemeClr val="tx1"/>
                </a:solidFill>
                <a:ea typeface="PMingLiU" charset="-120"/>
              </a:rPr>
              <a:t>is available </a:t>
            </a:r>
            <a:r>
              <a:rPr lang="en-GB" sz="1800" dirty="0" smtClean="0">
                <a:solidFill>
                  <a:schemeClr val="tx1"/>
                </a:solidFill>
                <a:ea typeface="PMingLiU" charset="-120"/>
              </a:rPr>
              <a:t>in private area</a:t>
            </a:r>
            <a:r>
              <a:rPr lang="en-GB" sz="1800" dirty="0" smtClean="0">
                <a:solidFill>
                  <a:schemeClr val="tx1"/>
                </a:solidFill>
                <a:ea typeface="PMingLiU" charset="-120"/>
              </a:rPr>
              <a:t>: </a:t>
            </a:r>
            <a:endParaRPr lang="en-GB" sz="1800" dirty="0" smtClean="0">
              <a:solidFill>
                <a:schemeClr val="tx1"/>
              </a:solidFill>
              <a:ea typeface="PMingLiU" charset="-120"/>
            </a:endParaRPr>
          </a:p>
          <a:p>
            <a:pPr>
              <a:defRPr/>
            </a:pPr>
            <a:r>
              <a:rPr lang="en-GB" sz="1800" dirty="0" smtClean="0">
                <a:solidFill>
                  <a:schemeClr val="tx1"/>
                </a:solidFill>
                <a:ea typeface="PMingLiU" charset="-120"/>
              </a:rPr>
              <a:t>http</a:t>
            </a:r>
            <a:r>
              <a:rPr lang="en-GB" sz="1800" dirty="0" smtClean="0">
                <a:solidFill>
                  <a:schemeClr val="tx1"/>
                </a:solidFill>
                <a:ea typeface="PMingLiU" charset="-120"/>
              </a:rPr>
              <a:t>://www.ieee802.org/21/private/802.21c/</a:t>
            </a:r>
            <a:endParaRPr lang="en-GB" sz="1800" dirty="0" smtClean="0">
              <a:solidFill>
                <a:schemeClr val="tx1"/>
              </a:solidFill>
              <a:ea typeface="PMingLiU" charset="-120"/>
            </a:endParaRPr>
          </a:p>
          <a:p>
            <a:pPr>
              <a:defRPr/>
            </a:pPr>
            <a:endParaRPr lang="en-GB" sz="1800" dirty="0" smtClean="0">
              <a:solidFill>
                <a:schemeClr val="tx1"/>
              </a:solidFill>
              <a:ea typeface="PMingLiU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Links to WG Letter Ballot Comments </a:t>
            </a:r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6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152400" y="1410355"/>
            <a:ext cx="8686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#6: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u="sng" dirty="0" smtClean="0">
                <a:hlinkClick r:id="rId3"/>
              </a:rPr>
              <a:t>https://mentor.ieee.org/802.21/dcn/12/21-12-0165-10-srho-lb-comments-and-resolution.xlsx</a:t>
            </a:r>
            <a:r>
              <a:rPr lang="en-US" sz="2400" dirty="0" smtClean="0"/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#6a: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u="sng" dirty="0" smtClean="0">
                <a:hlinkClick r:id="rId4"/>
              </a:rPr>
              <a:t>https://mentor.ieee.org/802.21/dcn/13/21-13-0063-03-0000-lb-comments-and-resolution.xlsx</a:t>
            </a:r>
            <a:r>
              <a:rPr lang="en-US" sz="2400" dirty="0" smtClean="0"/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#6b: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u="sng" dirty="0" smtClean="0">
                <a:hlinkClick r:id="rId5"/>
              </a:rPr>
              <a:t>https://mentor.ieee.org/802.21/dcn/13/21-13-0084-03-srho-802-21c-ballot-6b-comments-and-resolution.xlsx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#6c: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u="sng" dirty="0" smtClean="0">
                <a:hlinkClick r:id="rId6"/>
              </a:rPr>
              <a:t>https://mentor.ieee.org/802.21/dcn/13/21-13-0117-06-srho-802-21c-lb6c-comment-resolution.xlsx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smtClean="0"/>
              <a:t>Subir Das, Chair, IEEE 802.21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382000" cy="6858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Links to Disapprove Voter’s Comments </a:t>
            </a:r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152400" y="1410355"/>
            <a:ext cx="868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744538" lvl="1" indent="-287338" algn="l">
              <a:buFont typeface="Arial" pitchFamily="34" charset="0"/>
              <a:buChar char="•"/>
              <a:defRPr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smtClean="0"/>
              <a:t>Subir Das, Chair, IEEE 802.21</a:t>
            </a: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304800" y="1752600"/>
            <a:ext cx="80772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en-US" sz="2400" dirty="0" smtClean="0"/>
          </a:p>
          <a:p>
            <a:pPr algn="l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>
                <a:hlinkClick r:id="rId3"/>
              </a:rPr>
              <a:t>https://mentor.ieee.org/802.21/dcn/13/21-13-0142-00-srho-lb6c-disapprove-vote-comments-and-resolution.xlsx</a:t>
            </a:r>
            <a:endParaRPr lang="en-US" sz="2400" dirty="0" smtClean="0"/>
          </a:p>
          <a:p>
            <a:pPr algn="l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Tentative Time-line for </a:t>
            </a:r>
            <a:r>
              <a:rPr lang="en-US" sz="2800" dirty="0" smtClean="0">
                <a:solidFill>
                  <a:schemeClr val="tx1"/>
                </a:solidFill>
              </a:rPr>
              <a:t>P802.21c Sponsor Ballot</a:t>
            </a:r>
            <a:endParaRPr lang="en-US" sz="2800" dirty="0" smtClean="0"/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8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0" y="1410355"/>
            <a:ext cx="8763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July 26, 2013 – LB #6d recirculation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August 30, 2013 – LB#6e recirculation (if needed)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September 15-20, 2013 – Address comments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September 30, 2013 - Sponsor </a:t>
            </a:r>
            <a:r>
              <a:rPr lang="en-US" sz="2800" dirty="0">
                <a:solidFill>
                  <a:schemeClr val="tx1"/>
                </a:solidFill>
              </a:rPr>
              <a:t>Ballot Pool </a:t>
            </a:r>
            <a:r>
              <a:rPr lang="en-US" sz="2800" dirty="0" smtClean="0">
                <a:solidFill>
                  <a:schemeClr val="tx1"/>
                </a:solidFill>
              </a:rPr>
              <a:t>formation</a:t>
            </a:r>
            <a:endParaRPr lang="en-US" sz="28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October 04, 2013 – 30 Days  Sponsor Ballot Starts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November 15-20, 2013- Address Comments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December  02, 2013 – Sponsor Ballot Recirculation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January 19-24, 2014– </a:t>
            </a:r>
            <a:r>
              <a:rPr lang="en-US" sz="2800" dirty="0">
                <a:solidFill>
                  <a:schemeClr val="tx1"/>
                </a:solidFill>
              </a:rPr>
              <a:t>Address </a:t>
            </a:r>
            <a:r>
              <a:rPr lang="en-US" sz="2800" dirty="0" smtClean="0">
                <a:solidFill>
                  <a:schemeClr val="tx1"/>
                </a:solidFill>
              </a:rPr>
              <a:t> Comments</a:t>
            </a:r>
            <a:endParaRPr lang="en-US" sz="28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February  10, 2014  – Sponsor </a:t>
            </a:r>
            <a:r>
              <a:rPr lang="en-US" sz="2800" dirty="0">
                <a:solidFill>
                  <a:schemeClr val="tx1"/>
                </a:solidFill>
              </a:rPr>
              <a:t>Ballot </a:t>
            </a:r>
            <a:r>
              <a:rPr lang="en-US" sz="2800" dirty="0" smtClean="0">
                <a:solidFill>
                  <a:schemeClr val="tx1"/>
                </a:solidFill>
              </a:rPr>
              <a:t>recirculation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March 16-21, 2014  - Address Comments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April 2014 – Sponsor Ballot recirculation 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smtClean="0"/>
              <a:t>Subir Das, Chair, IEEE 802.21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28600" y="1569522"/>
            <a:ext cx="8686800" cy="489429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800" dirty="0">
                <a:ea typeface="PMingLiU" charset="-120"/>
              </a:rPr>
              <a:t>Move to authorize the </a:t>
            </a:r>
            <a:r>
              <a:rPr lang="en-GB" sz="2800" dirty="0" smtClean="0">
                <a:ea typeface="PMingLiU" charset="-120"/>
              </a:rPr>
              <a:t>802.21 </a:t>
            </a:r>
            <a:r>
              <a:rPr lang="en-GB" sz="2800" dirty="0">
                <a:ea typeface="PMingLiU" charset="-120"/>
              </a:rPr>
              <a:t>WG Chair to make a motion to the IEEE 802 Executive Committee </a:t>
            </a:r>
            <a:r>
              <a:rPr lang="en-GB" sz="2800" dirty="0" smtClean="0">
                <a:ea typeface="PMingLiU" charset="-120"/>
              </a:rPr>
              <a:t>for conditional approval </a:t>
            </a:r>
            <a:r>
              <a:rPr lang="en-GB" sz="2800" dirty="0">
                <a:ea typeface="PMingLiU" charset="-120"/>
              </a:rPr>
              <a:t>to forward the </a:t>
            </a:r>
            <a:r>
              <a:rPr lang="en-GB" sz="2800" dirty="0" smtClean="0">
                <a:ea typeface="PMingLiU" charset="-120"/>
              </a:rPr>
              <a:t>IEEE P802.21c Draft for Sponsor Ballot</a:t>
            </a: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 Anthony Chan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Second: </a:t>
            </a:r>
            <a:r>
              <a:rPr lang="en-US" sz="2000" dirty="0" smtClean="0">
                <a:ea typeface="PMingLiU" charset="-120"/>
              </a:rPr>
              <a:t> Charlie Perkins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 10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 Passes</a:t>
            </a:r>
            <a:endParaRPr lang="en-US" altLang="zh-HK" sz="4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smtClean="0"/>
              <a:t>Subir Das, Chair, IEEE 802.21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22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22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22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22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33178</TotalTime>
  <Words>706</Words>
  <Application>Microsoft Office PowerPoint</Application>
  <PresentationFormat>On-screen Show (4:3)</PresentationFormat>
  <Paragraphs>147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802-22-Submission</vt:lpstr>
      <vt:lpstr>Slide 1</vt:lpstr>
      <vt:lpstr>Topic</vt:lpstr>
      <vt:lpstr>Conditional Approval Rules Clause  12</vt:lpstr>
      <vt:lpstr>IEEE P802.21c WG Ballot Result #6C </vt:lpstr>
      <vt:lpstr>IEEE P802.21c Draft History and Statistics</vt:lpstr>
      <vt:lpstr>Links to WG Letter Ballot Comments </vt:lpstr>
      <vt:lpstr>Links to Disapprove Voter’s Comments </vt:lpstr>
      <vt:lpstr>Tentative Time-line for P802.21c Sponsor Ballot</vt:lpstr>
      <vt:lpstr>P802.21 WG Motion</vt:lpstr>
      <vt:lpstr>Motion</vt:lpstr>
    </vt:vector>
  </TitlesOfParts>
  <Company>BAE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IEEE 802.22 Standard</dc:title>
  <dc:creator>Apurva N. Mody</dc:creator>
  <cp:lastModifiedBy>subir Das</cp:lastModifiedBy>
  <cp:revision>458</cp:revision>
  <cp:lastPrinted>1998-02-10T13:28:06Z</cp:lastPrinted>
  <dcterms:created xsi:type="dcterms:W3CDTF">2004-12-19T20:30:52Z</dcterms:created>
  <dcterms:modified xsi:type="dcterms:W3CDTF">2013-07-21T15:36:42Z</dcterms:modified>
</cp:coreProperties>
</file>