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4" r:id="rId2"/>
    <p:sldId id="265" r:id="rId3"/>
    <p:sldId id="269" r:id="rId4"/>
    <p:sldId id="267" r:id="rId5"/>
    <p:sldId id="270" r:id="rId6"/>
    <p:sldId id="268" r:id="rId7"/>
    <p:sldId id="271" r:id="rId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67239" autoAdjust="0"/>
  </p:normalViewPr>
  <p:slideViewPr>
    <p:cSldViewPr>
      <p:cViewPr varScale="1">
        <p:scale>
          <a:sx n="63" d="100"/>
          <a:sy n="63" d="100"/>
        </p:scale>
        <p:origin x="2220" y="60"/>
      </p:cViewPr>
      <p:guideLst>
        <p:guide orient="horz" pos="2160"/>
        <p:guide pos="2880"/>
      </p:guideLst>
    </p:cSldViewPr>
  </p:slideViewPr>
  <p:outlineViewPr>
    <p:cViewPr>
      <p:scale>
        <a:sx n="33" d="100"/>
        <a:sy n="33" d="100"/>
      </p:scale>
      <p:origin x="0" y="86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2013-07-17</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dirty="0">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85254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dirty="0">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182719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sz="1200" b="0" i="0" u="none" strike="noStrike" kern="1200" baseline="0" dirty="0" smtClean="0">
                <a:solidFill>
                  <a:schemeClr val="tx1"/>
                </a:solidFill>
                <a:latin typeface="+mn-lt"/>
                <a:ea typeface="+mn-ea"/>
                <a:cs typeface="+mn-cs"/>
              </a:rPr>
              <a:t>Broadband Internet connectivity has become increasingly important over the recent years and is nowadays considered “a crucial factor to realize economic growth” </a:t>
            </a:r>
          </a:p>
          <a:p>
            <a:r>
              <a:rPr lang="en-US" sz="1200" b="0" i="0" u="none" strike="noStrike" kern="1200" baseline="0" dirty="0" smtClean="0">
                <a:solidFill>
                  <a:schemeClr val="tx1"/>
                </a:solidFill>
                <a:latin typeface="+mn-lt"/>
                <a:ea typeface="+mn-ea"/>
                <a:cs typeface="+mn-cs"/>
              </a:rPr>
              <a:t>- Hence, in this agenda the European Commission sets the objective to enable broadband</a:t>
            </a:r>
          </a:p>
          <a:p>
            <a:r>
              <a:rPr lang="en-US" sz="1200" b="0" i="0" u="none" strike="noStrike" kern="1200" baseline="0" dirty="0" smtClean="0">
                <a:solidFill>
                  <a:schemeClr val="tx1"/>
                </a:solidFill>
                <a:latin typeface="+mn-lt"/>
                <a:ea typeface="+mn-ea"/>
                <a:cs typeface="+mn-cs"/>
              </a:rPr>
              <a:t>Internet connections of at least 30 mbps to be available to all EU citizens and 100 mbps to at least half of European</a:t>
            </a:r>
          </a:p>
          <a:p>
            <a:r>
              <a:rPr lang="en-US" sz="1200" b="0" i="0" u="none" strike="noStrike" kern="1200" baseline="0" dirty="0" smtClean="0">
                <a:solidFill>
                  <a:schemeClr val="tx1"/>
                </a:solidFill>
                <a:latin typeface="+mn-lt"/>
                <a:ea typeface="+mn-ea"/>
                <a:cs typeface="+mn-cs"/>
              </a:rPr>
              <a:t>households by 2020.</a:t>
            </a:r>
          </a:p>
          <a:p>
            <a:r>
              <a:rPr lang="en-US" sz="1200" b="0" i="0" u="none" strike="noStrike" kern="1200" baseline="0" dirty="0" smtClean="0">
                <a:solidFill>
                  <a:schemeClr val="tx1"/>
                </a:solidFill>
                <a:latin typeface="+mn-lt"/>
                <a:ea typeface="+mn-ea"/>
                <a:cs typeface="+mn-cs"/>
              </a:rPr>
              <a:t>- While this might be realistic in densely populated, urban areas it is a challenging task in rural</a:t>
            </a:r>
          </a:p>
          <a:p>
            <a:r>
              <a:rPr lang="en-US" sz="1200" b="0" i="0" u="none" strike="noStrike" kern="1200" baseline="0" dirty="0" smtClean="0">
                <a:solidFill>
                  <a:schemeClr val="tx1"/>
                </a:solidFill>
                <a:latin typeface="+mn-lt"/>
                <a:ea typeface="+mn-ea"/>
                <a:cs typeface="+mn-cs"/>
              </a:rPr>
              <a:t>and other difficult-to-serve areas where traditional terrestrial current broadband technologies, such as  xDSL or even (LTE) are economically unfeasible for operators.</a:t>
            </a:r>
          </a:p>
          <a:p>
            <a:r>
              <a:rPr lang="en-US" sz="1200" b="0" i="0" u="none" strike="noStrike" kern="1200" baseline="0" dirty="0" smtClean="0">
                <a:solidFill>
                  <a:schemeClr val="tx1"/>
                </a:solidFill>
                <a:latin typeface="+mn-lt"/>
                <a:ea typeface="+mn-ea"/>
                <a:cs typeface="+mn-cs"/>
              </a:rPr>
              <a:t>- Next generations of fixed satellite systems are seen as one possible solution to address this issue [2]. Those systems,</a:t>
            </a:r>
          </a:p>
          <a:p>
            <a:r>
              <a:rPr lang="en-US" sz="1200" b="0" i="0" u="none" strike="noStrike" kern="1200" baseline="0" dirty="0" smtClean="0">
                <a:solidFill>
                  <a:schemeClr val="tx1"/>
                </a:solidFill>
                <a:latin typeface="+mn-lt"/>
                <a:ea typeface="+mn-ea"/>
                <a:cs typeface="+mn-cs"/>
              </a:rPr>
              <a:t>which are scheduled to be operational by 2020, might lead to a Terabit/s satellite systems and will decrease the cost per</a:t>
            </a:r>
          </a:p>
          <a:p>
            <a:r>
              <a:rPr lang="en-US" sz="1200" b="0" i="0" u="none" strike="noStrike" kern="1200" baseline="0" dirty="0" smtClean="0">
                <a:solidFill>
                  <a:schemeClr val="tx1"/>
                </a:solidFill>
                <a:latin typeface="+mn-lt"/>
                <a:ea typeface="+mn-ea"/>
                <a:cs typeface="+mn-cs"/>
              </a:rPr>
              <a:t>bit tremendously, which makes them suitable for reaching rural areas [3].</a:t>
            </a:r>
          </a:p>
          <a:p>
            <a:r>
              <a:rPr lang="en-US" sz="1200" b="0" i="0" u="none" strike="noStrike" kern="1200" baseline="0" dirty="0" smtClean="0">
                <a:solidFill>
                  <a:schemeClr val="tx1"/>
                </a:solidFill>
                <a:latin typeface="+mn-lt"/>
                <a:ea typeface="+mn-ea"/>
                <a:cs typeface="+mn-cs"/>
              </a:rPr>
              <a:t>- However, satellite links will still introduce high latency on connections making it difficult for users to perceive a</a:t>
            </a:r>
          </a:p>
          <a:p>
            <a:r>
              <a:rPr lang="en-US" sz="1200" b="0" i="0" u="none" strike="noStrike" kern="1200" baseline="0" dirty="0" smtClean="0">
                <a:solidFill>
                  <a:schemeClr val="tx1"/>
                </a:solidFill>
                <a:latin typeface="+mn-lt"/>
                <a:ea typeface="+mn-ea"/>
                <a:cs typeface="+mn-cs"/>
              </a:rPr>
              <a:t>high user Quality-of-Experience (QoE) </a:t>
            </a:r>
          </a:p>
          <a:p>
            <a:r>
              <a:rPr lang="en-US" sz="1200" b="0" i="0" u="none" strike="noStrike" kern="1200" baseline="0" dirty="0" smtClean="0">
                <a:solidFill>
                  <a:schemeClr val="tx1"/>
                </a:solidFill>
                <a:latin typeface="+mn-lt"/>
                <a:ea typeface="+mn-ea"/>
                <a:cs typeface="+mn-cs"/>
              </a:rPr>
              <a:t>- Thus, using solely new satellite systems to provide broadband  connectivity in rural and remote areas would not solve the</a:t>
            </a:r>
          </a:p>
          <a:p>
            <a:r>
              <a:rPr lang="en-US" sz="1200" b="0" i="0" u="none" strike="noStrike" kern="1200" baseline="0" dirty="0" smtClean="0">
                <a:solidFill>
                  <a:schemeClr val="tx1"/>
                </a:solidFill>
                <a:latin typeface="+mn-lt"/>
                <a:ea typeface="+mn-ea"/>
                <a:cs typeface="+mn-cs"/>
              </a:rPr>
              <a:t>problem since the QoS demands, as expected in 2020 by </a:t>
            </a:r>
            <a:r>
              <a:rPr lang="en-US" sz="1200" b="0" i="0" u="none" strike="noStrike" kern="1200" baseline="0" smtClean="0">
                <a:solidFill>
                  <a:schemeClr val="tx1"/>
                </a:solidFill>
                <a:latin typeface="+mn-lt"/>
                <a:ea typeface="+mn-ea"/>
                <a:cs typeface="+mn-cs"/>
              </a:rPr>
              <a:t>the users</a:t>
            </a:r>
            <a:r>
              <a:rPr lang="en-US" sz="1200" b="0" i="0" u="none" strike="noStrike" kern="1200" baseline="0" dirty="0" smtClean="0">
                <a:solidFill>
                  <a:schemeClr val="tx1"/>
                </a:solidFill>
                <a:latin typeface="+mn-lt"/>
                <a:ea typeface="+mn-ea"/>
                <a:cs typeface="+mn-cs"/>
              </a:rPr>
              <a:t>, independent of their location cannot be meet</a:t>
            </a:r>
          </a:p>
          <a:p>
            <a:r>
              <a:rPr lang="en-US" sz="1200" b="0" i="0" u="none" strike="noStrike" kern="1200" baseline="0" dirty="0" smtClean="0">
                <a:solidFill>
                  <a:schemeClr val="tx1"/>
                </a:solidFill>
                <a:latin typeface="+mn-lt"/>
                <a:ea typeface="+mn-ea"/>
                <a:cs typeface="+mn-cs"/>
              </a:rPr>
              <a:t>- Instead, complementing multiple heterogeneous access networks can be a potential solution to provide the required bandwidth</a:t>
            </a:r>
          </a:p>
          <a:p>
            <a:r>
              <a:rPr lang="en-US" sz="1200" b="0" i="0" u="none" strike="noStrike" kern="1200" baseline="0" dirty="0" smtClean="0">
                <a:solidFill>
                  <a:schemeClr val="tx1"/>
                </a:solidFill>
                <a:latin typeface="+mn-lt"/>
                <a:ea typeface="+mn-ea"/>
                <a:cs typeface="+mn-cs"/>
              </a:rPr>
              <a:t>to the end users also in rural and remote areas while still allowing for a high QoS. </a:t>
            </a:r>
          </a:p>
          <a:p>
            <a:r>
              <a:rPr lang="en-US" sz="1200" b="0" i="0" u="none" strike="noStrike" kern="1200" baseline="0" dirty="0" smtClean="0">
                <a:solidFill>
                  <a:schemeClr val="tx1"/>
                </a:solidFill>
                <a:latin typeface="+mn-lt"/>
                <a:ea typeface="+mn-ea"/>
                <a:cs typeface="+mn-cs"/>
              </a:rPr>
              <a:t>- By simultaneously using multiple connections higher availability, reliability and eventually a better QoE can be provided.</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7E41447-859A-43C2-B183-F6107187C33D}" type="slidenum">
              <a:rPr lang="ko-KR" altLang="en-US" smtClean="0"/>
              <a:t>3</a:t>
            </a:fld>
            <a:endParaRPr lang="ko-KR" altLang="en-US"/>
          </a:p>
        </p:txBody>
      </p:sp>
    </p:spTree>
    <p:extLst>
      <p:ext uri="{BB962C8B-B14F-4D97-AF65-F5344CB8AC3E}">
        <p14:creationId xmlns:p14="http://schemas.microsoft.com/office/powerpoint/2010/main" val="365322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dirty="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dirty="0">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dirty="0">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dirty="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dirty="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dirty="0">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dirty="0">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dirty="0">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dirty="0">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atsproject.e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a:t>
            </a:r>
            <a:r>
              <a:rPr lang="en-US" altLang="ja-JP" smtClean="0">
                <a:latin typeface="Times New Roman" pitchFamily="18" charset="0"/>
                <a:ea typeface="ＭＳ Ｐゴシック" pitchFamily="50" charset="-128"/>
                <a:cs typeface="Times New Roman" pitchFamily="18" charset="0"/>
              </a:rPr>
              <a:t>: </a:t>
            </a:r>
            <a:r>
              <a:rPr lang="en-US" altLang="ja-JP" smtClean="0">
                <a:latin typeface="Times New Roman" pitchFamily="18" charset="0"/>
                <a:ea typeface="ＭＳ Ｐゴシック" pitchFamily="50" charset="-128"/>
                <a:cs typeface="Times New Roman" pitchFamily="18" charset="0"/>
              </a:rPr>
              <a:t>21-13-0130-01-MISU</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 </a:t>
            </a:r>
            <a:r>
              <a:rPr lang="en-US" altLang="ja-JP" b="1" dirty="0">
                <a:latin typeface="Times New Roman" pitchFamily="18" charset="0"/>
                <a:ea typeface="ＭＳ Ｐゴシック" pitchFamily="50" charset="-128"/>
                <a:cs typeface="Times New Roman" pitchFamily="18" charset="0"/>
              </a:rPr>
              <a:t>Proposal on new MIH </a:t>
            </a:r>
            <a:r>
              <a:rPr lang="en-US" altLang="ja-JP" b="1" dirty="0" smtClean="0">
                <a:latin typeface="Times New Roman" pitchFamily="18" charset="0"/>
                <a:ea typeface="ＭＳ Ｐゴシック" pitchFamily="50" charset="-128"/>
                <a:cs typeface="Times New Roman" pitchFamily="18" charset="0"/>
              </a:rPr>
              <a:t>Service for Broadband Access via heterogeneous access systems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July. 12, 2013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57 –Geneva, Switzerland</a:t>
            </a:r>
            <a:endParaRPr lang="en-US" altLang="ko-KR"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Christian Niephaus (Fraunhofer)</a:t>
            </a:r>
          </a:p>
          <a:p>
            <a:pPr eaLnBrk="1" hangingPunct="1">
              <a:buClr>
                <a:srgbClr val="FAFD00"/>
              </a:buClr>
              <a:buNone/>
            </a:pPr>
            <a:r>
              <a:rPr lang="en-US" altLang="ja-JP" dirty="0" smtClean="0">
                <a:latin typeface="Times New Roman" pitchFamily="18" charset="0"/>
                <a:ea typeface="ＭＳ Ｐゴシック" pitchFamily="50" charset="-128"/>
                <a:cs typeface="Times New Roman" pitchFamily="18" charset="0"/>
              </a:rPr>
              <a:t>Abstract: </a:t>
            </a: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This contribution </a:t>
            </a:r>
            <a:r>
              <a:rPr lang="en-US" altLang="ja-JP" dirty="0" smtClean="0">
                <a:latin typeface="Times" panose="02020603050405020304" pitchFamily="18" charset="0"/>
                <a:ea typeface="ＭＳ Ｐゴシック" panose="020B0600070205080204" pitchFamily="34" charset="-128"/>
                <a:cs typeface="Times New Roman" panose="02020603050405020304" pitchFamily="18" charset="0"/>
              </a:rPr>
              <a:t>discusses a potential new </a:t>
            </a: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use case for media-independent services</a:t>
            </a:r>
          </a:p>
          <a:p>
            <a:pPr eaLnBrk="1" hangingPunct="1">
              <a:buClr>
                <a:srgbClr val="FAFD00"/>
              </a:buClr>
              <a:buFontTx/>
              <a:buNone/>
            </a:pPr>
            <a:endParaRPr lang="en-US" altLang="ja-JP" dirty="0" smtClean="0">
              <a:latin typeface="Times New Roman" pitchFamily="18" charset="0"/>
              <a:ea typeface="ＭＳ Ｐゴシック" pitchFamily="50" charset="-128"/>
              <a:cs typeface="Times New Roman" pitchFamily="18" charset="0"/>
            </a:endParaRP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dirty="0">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r>
              <a:rPr lang="en-GB" dirty="0"/>
              <a:t>Complementing multiple heterogeneous access networks, including next generation high-speed satellite </a:t>
            </a:r>
            <a:r>
              <a:rPr lang="en-GB" dirty="0" smtClean="0"/>
              <a:t>link in order to</a:t>
            </a:r>
          </a:p>
          <a:p>
            <a:pPr lvl="1"/>
            <a:r>
              <a:rPr lang="en-GB" dirty="0" smtClean="0"/>
              <a:t>Increase bandwidth</a:t>
            </a:r>
          </a:p>
          <a:p>
            <a:pPr lvl="1"/>
            <a:r>
              <a:rPr lang="en-GB" dirty="0" smtClean="0"/>
              <a:t>Increase reliability </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dirty="0">
              <a:solidFill>
                <a:srgbClr val="000000"/>
              </a:solidFill>
            </a:endParaRPr>
          </a:p>
        </p:txBody>
      </p:sp>
      <p:pic>
        <p:nvPicPr>
          <p:cNvPr id="5" name="Content Placeholder 4"/>
          <p:cNvPicPr>
            <a:picLocks noChangeAspect="1"/>
          </p:cNvPicPr>
          <p:nvPr/>
        </p:nvPicPr>
        <p:blipFill>
          <a:blip r:embed="rId3"/>
          <a:stretch>
            <a:fillRect/>
          </a:stretch>
        </p:blipFill>
        <p:spPr bwMode="auto">
          <a:xfrm>
            <a:off x="455000" y="2902337"/>
            <a:ext cx="8299450" cy="3422263"/>
          </a:xfrm>
          <a:prstGeom prst="rect">
            <a:avLst/>
          </a:prstGeom>
          <a:noFill/>
          <a:ln w="12700">
            <a:noFill/>
            <a:miter lim="800000"/>
            <a:headEnd/>
            <a:tailEnd/>
          </a:ln>
        </p:spPr>
      </p:pic>
    </p:spTree>
    <p:extLst>
      <p:ext uri="{BB962C8B-B14F-4D97-AF65-F5344CB8AC3E}">
        <p14:creationId xmlns:p14="http://schemas.microsoft.com/office/powerpoint/2010/main" val="17475299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sz="2800" dirty="0"/>
              <a:t>Simply distributing traffic equally on a per-packet </a:t>
            </a:r>
            <a:r>
              <a:rPr lang="en-US" sz="2800" dirty="0" smtClean="0"/>
              <a:t>basis among </a:t>
            </a:r>
            <a:r>
              <a:rPr lang="en-US" sz="2800" dirty="0"/>
              <a:t>many </a:t>
            </a:r>
            <a:r>
              <a:rPr lang="en-US" sz="2800" dirty="0" smtClean="0"/>
              <a:t>connections won’t </a:t>
            </a:r>
            <a:r>
              <a:rPr lang="en-US" sz="2800" dirty="0"/>
              <a:t>work </a:t>
            </a:r>
            <a:endParaRPr lang="en-US" sz="2800" dirty="0" smtClean="0"/>
          </a:p>
          <a:p>
            <a:r>
              <a:rPr lang="en-US" sz="2800" dirty="0" smtClean="0"/>
              <a:t>Link Selecting Entity </a:t>
            </a:r>
            <a:r>
              <a:rPr lang="en-US" sz="2800" dirty="0"/>
              <a:t>must take into account:</a:t>
            </a:r>
          </a:p>
          <a:p>
            <a:pPr lvl="1"/>
            <a:r>
              <a:rPr lang="en-US" dirty="0"/>
              <a:t>Capabilities of different connections</a:t>
            </a:r>
          </a:p>
          <a:p>
            <a:pPr lvl="1"/>
            <a:r>
              <a:rPr lang="en-US" dirty="0"/>
              <a:t>QoS requirements of traffic</a:t>
            </a:r>
          </a:p>
          <a:p>
            <a:r>
              <a:rPr lang="en-US" sz="2800" dirty="0" smtClean="0">
                <a:sym typeface="Wingdings" panose="05000000000000000000" pitchFamily="2" charset="2"/>
              </a:rPr>
              <a:t> </a:t>
            </a:r>
            <a:r>
              <a:rPr lang="en-US" sz="2800" dirty="0"/>
              <a:t>Capabilities (latency, capacity, jitter, loss) of each connection must be determined</a:t>
            </a:r>
          </a:p>
          <a:p>
            <a:r>
              <a:rPr lang="en-US" sz="2800" dirty="0">
                <a:sym typeface="Wingdings" panose="05000000000000000000" pitchFamily="2" charset="2"/>
              </a:rPr>
              <a:t> Traffic must be distributed intelligently</a:t>
            </a:r>
            <a:endParaRPr lang="en-US" sz="2800"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30774231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 to IEEE 802.21.1</a:t>
            </a:r>
            <a:endParaRPr lang="en-US" dirty="0"/>
          </a:p>
        </p:txBody>
      </p:sp>
      <p:sp>
        <p:nvSpPr>
          <p:cNvPr id="3" name="Content Placeholder 2"/>
          <p:cNvSpPr>
            <a:spLocks noGrp="1"/>
          </p:cNvSpPr>
          <p:nvPr>
            <p:ph idx="1"/>
          </p:nvPr>
        </p:nvSpPr>
        <p:spPr/>
        <p:txBody>
          <a:bodyPr/>
          <a:lstStyle/>
          <a:p>
            <a:r>
              <a:rPr lang="en-US" dirty="0" smtClean="0"/>
              <a:t>Link selection should work independent of the underlying </a:t>
            </a:r>
            <a:r>
              <a:rPr lang="en-US" dirty="0" smtClean="0"/>
              <a:t>network. </a:t>
            </a:r>
            <a:r>
              <a:rPr lang="en-US" dirty="0" smtClean="0"/>
              <a:t>Hence, media abstraction </a:t>
            </a:r>
            <a:r>
              <a:rPr lang="en-US" dirty="0" smtClean="0"/>
              <a:t>mechanisms are </a:t>
            </a:r>
            <a:r>
              <a:rPr lang="en-US" dirty="0" smtClean="0"/>
              <a:t>needed.</a:t>
            </a:r>
          </a:p>
          <a:p>
            <a:pPr lvl="1"/>
            <a:r>
              <a:rPr lang="en-US" dirty="0" smtClean="0"/>
              <a:t>Generic event and command </a:t>
            </a:r>
            <a:r>
              <a:rPr lang="en-US" dirty="0" smtClean="0"/>
              <a:t>service is required</a:t>
            </a:r>
            <a:endParaRPr lang="en-US" dirty="0" smtClean="0"/>
          </a:p>
          <a:p>
            <a:r>
              <a:rPr lang="en-US" dirty="0" smtClean="0"/>
              <a:t>Generic Monitoring events are required</a:t>
            </a:r>
          </a:p>
          <a:p>
            <a:r>
              <a:rPr lang="en-US" dirty="0" smtClean="0"/>
              <a:t>Media Information Service can be exploited to provide the required </a:t>
            </a:r>
            <a:r>
              <a:rPr lang="en-US" dirty="0" smtClean="0"/>
              <a:t>information to th</a:t>
            </a:r>
            <a:r>
              <a:rPr lang="en-US" dirty="0" smtClean="0"/>
              <a:t>e Link Selection Entity</a:t>
            </a:r>
            <a:endParaRPr lang="en-US" dirty="0" smtClean="0"/>
          </a:p>
          <a:p>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6154563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Does it fit </a:t>
            </a:r>
            <a:r>
              <a:rPr lang="en-US" dirty="0" smtClean="0"/>
              <a:t>into </a:t>
            </a:r>
            <a:r>
              <a:rPr lang="en-US" dirty="0" smtClean="0"/>
              <a:t>802.21(.1)?</a:t>
            </a:r>
          </a:p>
          <a:p>
            <a:pPr lvl="1"/>
            <a:r>
              <a:rPr lang="en-US" dirty="0" smtClean="0"/>
              <a:t>Mobile nodes are not considered </a:t>
            </a:r>
          </a:p>
          <a:p>
            <a:pPr lvl="1"/>
            <a:r>
              <a:rPr lang="en-US" dirty="0" smtClean="0"/>
              <a:t>Not handover related</a:t>
            </a:r>
          </a:p>
          <a:p>
            <a:r>
              <a:rPr lang="en-US" dirty="0" smtClean="0"/>
              <a:t>If it fits, are members interested in considering this use case?</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dirty="0">
              <a:solidFill>
                <a:srgbClr val="000000"/>
              </a:solidFill>
            </a:endParaRPr>
          </a:p>
        </p:txBody>
      </p:sp>
    </p:spTree>
    <p:extLst>
      <p:ext uri="{BB962C8B-B14F-4D97-AF65-F5344CB8AC3E}">
        <p14:creationId xmlns:p14="http://schemas.microsoft.com/office/powerpoint/2010/main" val="329477241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information</a:t>
            </a:r>
            <a:endParaRPr lang="en-US" dirty="0"/>
          </a:p>
        </p:txBody>
      </p:sp>
      <p:sp>
        <p:nvSpPr>
          <p:cNvPr id="3" name="Content Placeholder 2"/>
          <p:cNvSpPr>
            <a:spLocks noGrp="1"/>
          </p:cNvSpPr>
          <p:nvPr>
            <p:ph idx="1"/>
          </p:nvPr>
        </p:nvSpPr>
        <p:spPr/>
        <p:txBody>
          <a:bodyPr/>
          <a:lstStyle/>
          <a:p>
            <a:r>
              <a:rPr lang="en-US" dirty="0">
                <a:hlinkClick r:id="rId2"/>
              </a:rPr>
              <a:t>http://www.batsproject.eu</a:t>
            </a:r>
            <a:r>
              <a:rPr lang="en-US" dirty="0" smtClean="0">
                <a:hlinkClick r:id="rId2"/>
              </a:rPr>
              <a:t>/</a:t>
            </a:r>
            <a:endParaRPr lang="en-US" dirty="0" smtClean="0"/>
          </a:p>
          <a:p>
            <a:r>
              <a:rPr lang="en-US" dirty="0" smtClean="0"/>
              <a:t>Email: christian.niephaus@fokus.fraunhofer.de</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spTree>
    <p:extLst>
      <p:ext uri="{BB962C8B-B14F-4D97-AF65-F5344CB8AC3E}">
        <p14:creationId xmlns:p14="http://schemas.microsoft.com/office/powerpoint/2010/main" val="2127464125"/>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730</Words>
  <Application>Microsoft Office PowerPoint</Application>
  <PresentationFormat>On-screen Show (4:3)</PresentationFormat>
  <Paragraphs>62</Paragraphs>
  <Slides>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맑은 고딕</vt:lpstr>
      <vt:lpstr>ＭＳ Ｐゴシック</vt:lpstr>
      <vt:lpstr>Rotis Sans Serif for Nokia</vt:lpstr>
      <vt:lpstr>Times</vt:lpstr>
      <vt:lpstr>Times New Roman</vt:lpstr>
      <vt:lpstr>Wingdings</vt:lpstr>
      <vt:lpstr>blank presentation</vt:lpstr>
      <vt:lpstr>PowerPoint Presentation</vt:lpstr>
      <vt:lpstr>PowerPoint Presentation</vt:lpstr>
      <vt:lpstr>Scenario</vt:lpstr>
      <vt:lpstr>Challenges</vt:lpstr>
      <vt:lpstr>Relation to IEEE 802.21.1</vt:lpstr>
      <vt:lpstr>Questions</vt:lpstr>
      <vt:lpstr>Further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Christian Niephaus</cp:lastModifiedBy>
  <cp:revision>277</cp:revision>
  <cp:lastPrinted>2012-05-01T00:28:57Z</cp:lastPrinted>
  <dcterms:created xsi:type="dcterms:W3CDTF">2012-04-29T17:31:25Z</dcterms:created>
  <dcterms:modified xsi:type="dcterms:W3CDTF">2013-07-17T07:10:30Z</dcterms:modified>
</cp:coreProperties>
</file>