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 id="2147483866" r:id="rId2"/>
    <p:sldMasterId id="2147483878" r:id="rId3"/>
    <p:sldMasterId id="2147483890" r:id="rId4"/>
    <p:sldMasterId id="2147483734" r:id="rId5"/>
  </p:sldMasterIdLst>
  <p:notesMasterIdLst>
    <p:notesMasterId r:id="rId28"/>
  </p:notesMasterIdLst>
  <p:handoutMasterIdLst>
    <p:handoutMasterId r:id="rId29"/>
  </p:handoutMasterIdLst>
  <p:sldIdLst>
    <p:sldId id="413" r:id="rId6"/>
    <p:sldId id="431" r:id="rId7"/>
    <p:sldId id="432" r:id="rId8"/>
    <p:sldId id="437" r:id="rId9"/>
    <p:sldId id="400" r:id="rId10"/>
    <p:sldId id="401" r:id="rId11"/>
    <p:sldId id="402" r:id="rId12"/>
    <p:sldId id="403" r:id="rId13"/>
    <p:sldId id="404" r:id="rId14"/>
    <p:sldId id="405" r:id="rId15"/>
    <p:sldId id="406" r:id="rId16"/>
    <p:sldId id="407" r:id="rId17"/>
    <p:sldId id="408" r:id="rId18"/>
    <p:sldId id="409" r:id="rId19"/>
    <p:sldId id="410" r:id="rId20"/>
    <p:sldId id="411" r:id="rId21"/>
    <p:sldId id="439" r:id="rId22"/>
    <p:sldId id="440" r:id="rId23"/>
    <p:sldId id="441" r:id="rId24"/>
    <p:sldId id="428" r:id="rId25"/>
    <p:sldId id="442" r:id="rId26"/>
    <p:sldId id="436"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895" autoAdjust="0"/>
    <p:restoredTop sz="86522" autoAdjust="0"/>
  </p:normalViewPr>
  <p:slideViewPr>
    <p:cSldViewPr>
      <p:cViewPr varScale="1">
        <p:scale>
          <a:sx n="79" d="100"/>
          <a:sy n="79" d="100"/>
        </p:scale>
        <p:origin x="-1572" y="-78"/>
      </p:cViewPr>
      <p:guideLst>
        <p:guide orient="horz" pos="2160"/>
        <p:guide pos="2880"/>
      </p:guideLst>
    </p:cSldViewPr>
  </p:slideViewPr>
  <p:outlineViewPr>
    <p:cViewPr>
      <p:scale>
        <a:sx n="33" d="100"/>
        <a:sy n="33" d="100"/>
      </p:scale>
      <p:origin x="252"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264"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XXXX, His Company</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442440B-091D-401F-885A-37C149E1FFD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2" name="Slide Image Placeholder 11"/>
          <p:cNvSpPr>
            <a:spLocks noGrp="1" noRot="1" noChangeAspect="1"/>
          </p:cNvSpPr>
          <p:nvPr>
            <p:ph type="sldImg" idx="2"/>
          </p:nvPr>
        </p:nvSpPr>
        <p:spPr>
          <a:xfrm>
            <a:off x="1104900" y="449262"/>
            <a:ext cx="4641850" cy="3481388"/>
          </a:xfrm>
          <a:prstGeom prst="rect">
            <a:avLst/>
          </a:prstGeom>
          <a:noFill/>
          <a:ln w="12700">
            <a:solidFill>
              <a:prstClr val="black"/>
            </a:solidFill>
          </a:ln>
        </p:spPr>
        <p:txBody>
          <a:bodyPr vert="horz" lIns="91440" tIns="45720" rIns="91440" bIns="45720" rtlCol="0"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smtClean="0"/>
          </a:p>
        </p:txBody>
      </p:sp>
      <p:sp>
        <p:nvSpPr>
          <p:cNvPr id="38916" name="Header Placeholder 3"/>
          <p:cNvSpPr>
            <a:spLocks noGrp="1"/>
          </p:cNvSpPr>
          <p:nvPr>
            <p:ph type="hdr" sz="quarter"/>
          </p:nvPr>
        </p:nvSpPr>
        <p:spPr>
          <a:noFill/>
        </p:spPr>
        <p:txBody>
          <a:bodyPr/>
          <a:lstStyle/>
          <a:p>
            <a:r>
              <a:rPr lang="en-US"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smtClean="0"/>
              <a:t>Month 20xx</a:t>
            </a:r>
          </a:p>
        </p:txBody>
      </p:sp>
      <p:sp>
        <p:nvSpPr>
          <p:cNvPr id="38918" name="Footer Placeholder 5"/>
          <p:cNvSpPr>
            <a:spLocks noGrp="1"/>
          </p:cNvSpPr>
          <p:nvPr>
            <p:ph type="ftr" sz="quarter" idx="4"/>
          </p:nvPr>
        </p:nvSpPr>
        <p:spPr>
          <a:noFill/>
        </p:spPr>
        <p:txBody>
          <a:bodyPr/>
          <a:lstStyle/>
          <a:p>
            <a:pPr lvl="4"/>
            <a:r>
              <a:rPr lang="en-US"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smtClean="0"/>
              <a:t>Page </a:t>
            </a:r>
            <a:fld id="{9ADD8F5F-B7E5-4B0C-9D30-C37ACEF62728}"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4036" name="Rectangle 6"/>
          <p:cNvSpPr>
            <a:spLocks noGrp="1" noChangeArrowheads="1"/>
          </p:cNvSpPr>
          <p:nvPr>
            <p:ph type="ftr" sz="quarter" idx="4"/>
          </p:nvPr>
        </p:nvSpPr>
        <p:spPr>
          <a:noFill/>
        </p:spPr>
        <p:txBody>
          <a:bodyPr/>
          <a:lstStyle/>
          <a:p>
            <a:pPr lvl="4"/>
            <a:r>
              <a:rPr lang="en-US"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2873825-BC60-48EB-9FFF-65A50B4E4F2E}" type="slidenum">
              <a:rPr lang="en-US" smtClean="0"/>
              <a:pPr/>
              <a:t>10</a:t>
            </a:fld>
            <a:endParaRPr lang="en-US"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5060" name="Rectangle 6"/>
          <p:cNvSpPr>
            <a:spLocks noGrp="1" noChangeArrowheads="1"/>
          </p:cNvSpPr>
          <p:nvPr>
            <p:ph type="ftr" sz="quarter" idx="4"/>
          </p:nvPr>
        </p:nvSpPr>
        <p:spPr>
          <a:noFill/>
        </p:spPr>
        <p:txBody>
          <a:bodyPr/>
          <a:lstStyle/>
          <a:p>
            <a:pPr lvl="4"/>
            <a:r>
              <a:rPr lang="en-US"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DF36E325-9DCB-4E9C-B2E9-33A2A74CDECF}" type="slidenum">
              <a:rPr lang="en-US" smtClean="0"/>
              <a:pPr/>
              <a:t>11</a:t>
            </a:fld>
            <a:endParaRPr lang="en-US"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6084" name="Rectangle 6"/>
          <p:cNvSpPr>
            <a:spLocks noGrp="1" noChangeArrowheads="1"/>
          </p:cNvSpPr>
          <p:nvPr>
            <p:ph type="ftr" sz="quarter" idx="4"/>
          </p:nvPr>
        </p:nvSpPr>
        <p:spPr>
          <a:noFill/>
        </p:spPr>
        <p:txBody>
          <a:bodyPr/>
          <a:lstStyle/>
          <a:p>
            <a:pPr lvl="4"/>
            <a:r>
              <a:rPr lang="en-US"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9802E4C-7981-4917-956C-79C57D027130}" type="slidenum">
              <a:rPr lang="en-US" smtClean="0"/>
              <a:pPr/>
              <a:t>14</a:t>
            </a:fld>
            <a:endParaRPr lang="en-US"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7108" name="Rectangle 6"/>
          <p:cNvSpPr>
            <a:spLocks noGrp="1" noChangeArrowheads="1"/>
          </p:cNvSpPr>
          <p:nvPr>
            <p:ph type="ftr" sz="quarter" idx="4"/>
          </p:nvPr>
        </p:nvSpPr>
        <p:spPr>
          <a:noFill/>
        </p:spPr>
        <p:txBody>
          <a:bodyPr/>
          <a:lstStyle/>
          <a:p>
            <a:pPr lvl="4"/>
            <a:r>
              <a:rPr lang="en-US"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BD247846-25D8-40D6-95C5-A08682899269}" type="slidenum">
              <a:rPr lang="en-US" smtClean="0"/>
              <a:pPr/>
              <a:t>16</a:t>
            </a:fld>
            <a:endParaRPr lang="en-US"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xfrm>
            <a:off x="1181100" y="677863"/>
            <a:ext cx="4625975" cy="3468687"/>
          </a:xfrm>
          <a:prstGeom prst="rect">
            <a:avLst/>
          </a:prstGeom>
          <a:noFill/>
          <a:ln>
            <a:miter lim="800000"/>
            <a:headEnd/>
            <a:tailEnd/>
          </a:ln>
        </p:spPr>
      </p:sp>
      <p:sp>
        <p:nvSpPr>
          <p:cNvPr id="39939" name="Notes Placeholder 2"/>
          <p:cNvSpPr>
            <a:spLocks noGrp="1"/>
          </p:cNvSpPr>
          <p:nvPr>
            <p:ph type="body" idx="1"/>
          </p:nvPr>
        </p:nvSpPr>
        <p:spPr>
          <a:noFill/>
          <a:ln/>
        </p:spPr>
        <p:txBody>
          <a:bodyPr/>
          <a:lstStyle/>
          <a:p>
            <a:endParaRPr lang="en-US" smtClean="0"/>
          </a:p>
        </p:txBody>
      </p:sp>
      <p:sp>
        <p:nvSpPr>
          <p:cNvPr id="39940" name="Header Placeholder 3"/>
          <p:cNvSpPr>
            <a:spLocks noGrp="1"/>
          </p:cNvSpPr>
          <p:nvPr>
            <p:ph type="hdr" sz="quarter"/>
          </p:nvPr>
        </p:nvSpPr>
        <p:spPr>
          <a:noFill/>
        </p:spPr>
        <p:txBody>
          <a:bodyPr/>
          <a:lstStyle/>
          <a:p>
            <a:r>
              <a:rPr lang="en-US" smtClean="0"/>
              <a:t>doc.: IEEE 802.21-02/xxxr0</a:t>
            </a:r>
          </a:p>
        </p:txBody>
      </p:sp>
      <p:sp>
        <p:nvSpPr>
          <p:cNvPr id="39941"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39942" name="Footer Placeholder 5"/>
          <p:cNvSpPr>
            <a:spLocks noGrp="1"/>
          </p:cNvSpPr>
          <p:nvPr>
            <p:ph type="ftr" sz="quarter" idx="4"/>
          </p:nvPr>
        </p:nvSpPr>
        <p:spPr>
          <a:noFill/>
        </p:spPr>
        <p:txBody>
          <a:bodyPr/>
          <a:lstStyle/>
          <a:p>
            <a:pPr lvl="4"/>
            <a:r>
              <a:rPr lang="en-US" smtClean="0"/>
              <a:t>XXXX, His Company</a:t>
            </a:r>
          </a:p>
        </p:txBody>
      </p:sp>
      <p:sp>
        <p:nvSpPr>
          <p:cNvPr id="39943"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47E86FD9-54B1-4280-945A-202E0A5B216E}"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smtClean="0"/>
          </a:p>
        </p:txBody>
      </p:sp>
      <p:sp>
        <p:nvSpPr>
          <p:cNvPr id="40964" name="Header Placeholder 3"/>
          <p:cNvSpPr>
            <a:spLocks noGrp="1"/>
          </p:cNvSpPr>
          <p:nvPr>
            <p:ph type="hdr" sz="quarter"/>
          </p:nvPr>
        </p:nvSpPr>
        <p:spPr>
          <a:noFill/>
        </p:spPr>
        <p:txBody>
          <a:bodyPr/>
          <a:lstStyle/>
          <a:p>
            <a:r>
              <a:rPr lang="en-US"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40966" name="Footer Placeholder 5"/>
          <p:cNvSpPr>
            <a:spLocks noGrp="1"/>
          </p:cNvSpPr>
          <p:nvPr>
            <p:ph type="ftr" sz="quarter" idx="4"/>
          </p:nvPr>
        </p:nvSpPr>
        <p:spPr>
          <a:noFill/>
        </p:spPr>
        <p:txBody>
          <a:bodyPr/>
          <a:lstStyle/>
          <a:p>
            <a:pPr lvl="4"/>
            <a:r>
              <a:rPr lang="en-US"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FD72ED04-A864-4DC0-A8CE-E9B26A560A8E}"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1988" name="Rectangle 6"/>
          <p:cNvSpPr>
            <a:spLocks noGrp="1" noChangeArrowheads="1"/>
          </p:cNvSpPr>
          <p:nvPr>
            <p:ph type="ftr" sz="quarter" idx="4"/>
          </p:nvPr>
        </p:nvSpPr>
        <p:spPr>
          <a:noFill/>
        </p:spPr>
        <p:txBody>
          <a:bodyPr/>
          <a:lstStyle/>
          <a:p>
            <a:pPr lvl="4"/>
            <a:r>
              <a:rPr lang="en-US"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4459728C-1439-493F-A35A-B1BCF95AB4CE}" type="slidenum">
              <a:rPr lang="en-US" smtClean="0"/>
              <a:pPr/>
              <a:t>8</a:t>
            </a:fld>
            <a:endParaRPr lang="en-US"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3012" name="Rectangle 6"/>
          <p:cNvSpPr>
            <a:spLocks noGrp="1" noChangeArrowheads="1"/>
          </p:cNvSpPr>
          <p:nvPr>
            <p:ph type="ftr" sz="quarter" idx="4"/>
          </p:nvPr>
        </p:nvSpPr>
        <p:spPr>
          <a:noFill/>
        </p:spPr>
        <p:txBody>
          <a:bodyPr/>
          <a:lstStyle/>
          <a:p>
            <a:pPr lvl="4"/>
            <a:r>
              <a:rPr lang="en-US"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9FB3E486-5714-4476-87EF-E6E194B853B1}" type="slidenum">
              <a:rPr lang="en-US" smtClean="0"/>
              <a:pPr/>
              <a:t>9</a:t>
            </a:fld>
            <a:endParaRPr lang="en-US"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A1EC890-31EC-487D-AA60-02B691D82D1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EA519437-B6E0-45D2-ADBE-CED11A2324B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5F31B28D-59C5-4D92-A491-E66C7A6F60A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C922C443-5D96-4DE7-99CD-7C5E19B8A47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955A4B1-4EFB-4DEF-816B-559E5062D28F}"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825E2F7-1D07-407B-992F-AC7D28176587}"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74FAE21-1B12-43B9-9130-C41EEF43AB05}"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95E68F9D-EE77-4604-80A2-5FFC8BC1321E}"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7" name="Slide Number Placeholder 6"/>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July 2013</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2013</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July 2013</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July 2013</a:t>
            </a:r>
            <a:endParaRPr lang="en-US" dirty="0"/>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July 2013</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July 2013</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t>Subir Das, Chair, IEEE 802.21</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CBDE478-540A-4533-B630-5289DA16E16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3DACD2F-9786-486C-9E92-757D70B8C56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July 2013</a:t>
            </a:r>
            <a:endParaRPr lang="en-US" dirty="0"/>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55EAE60E-B8AB-4C07-8727-0B4A640A876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09600" y="6477000"/>
            <a:ext cx="1371600" cy="215900"/>
          </a:xfrm>
          <a:prstGeom prst="rect">
            <a:avLst/>
          </a:prstGeom>
        </p:spPr>
        <p:txBody>
          <a:bodyPr/>
          <a:lstStyle>
            <a:lvl1pPr>
              <a:defRPr/>
            </a:lvl1p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C1AE6C48-FC0E-4C0A-A7D2-A12BE0BB3F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32.xml"/><Relationship Id="rId7" Type="http://schemas.openxmlformats.org/officeDocument/2006/relationships/slideLayout" Target="../slideLayouts/slideLayout36.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5" Type="http://schemas.openxmlformats.org/officeDocument/2006/relationships/slideLayout" Target="../slideLayouts/slideLayout34.xml"/><Relationship Id="rId4"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20"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21"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F3D7A4F0-0FCF-4224-B81A-51E9E7009AFE}" type="slidenum">
              <a:rPr lang="en-US"/>
              <a:pPr>
                <a:defRPr/>
              </a:pPr>
              <a:t>‹#›</a:t>
            </a:fld>
            <a:endParaRPr lang="en-US"/>
          </a:p>
        </p:txBody>
      </p:sp>
      <p:sp>
        <p:nvSpPr>
          <p:cNvPr id="1031" name="Rectangle 7"/>
          <p:cNvSpPr>
            <a:spLocks noChangeArrowheads="1"/>
          </p:cNvSpPr>
          <p:nvPr/>
        </p:nvSpPr>
        <p:spPr bwMode="auto">
          <a:xfrm>
            <a:off x="3205339" y="394156"/>
            <a:ext cx="5070299"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21-13-0121-00-0000-Session#57-Opening_Plenary_Notes.ppt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62" r:id="rId4"/>
    <p:sldLayoutId id="2147483863" r:id="rId5"/>
    <p:sldLayoutId id="2147483837" r:id="rId6"/>
    <p:sldLayoutId id="2147483850" r:id="rId7"/>
    <p:sldLayoutId id="2147483851" r:id="rId8"/>
    <p:sldLayoutId id="2147483852" r:id="rId9"/>
    <p:sldLayoutId id="2147483853" r:id="rId10"/>
    <p:sldLayoutId id="2147483854" r:id="rId11"/>
    <p:sldLayoutId id="2147483855" r:id="rId12"/>
    <p:sldLayoutId id="2147483856" r:id="rId13"/>
    <p:sldLayoutId id="2147483857" r:id="rId14"/>
    <p:sldLayoutId id="2147483858" r:id="rId15"/>
    <p:sldLayoutId id="2147483859" r:id="rId16"/>
    <p:sldLayoutId id="2147483860" r:id="rId17"/>
    <p:sldLayoutId id="2147483861" r:id="rId18"/>
  </p:sldLayoutIdLst>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July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46FBD-A606-464B-83CC-887A8D49DE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July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FE8D70-5D40-4BDB-95DE-FF8791A851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July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84917-4E53-499C-90FA-BFF6A41DE948}" type="slidenum">
              <a:rPr lang="en-US" smtClean="0"/>
              <a:pPr/>
              <a:t>‹#›</a:t>
            </a:fld>
            <a:endParaRPr lang="en-US"/>
          </a:p>
        </p:txBody>
      </p:sp>
    </p:spTree>
  </p:cSld>
  <p:clrMap bg1="lt1" tx1="dk1" bg2="lt2" tx2="dk2" accent1="accent1" accent2="accent2" accent3="accent3" accent4="accent4" accent5="accent5" accent6="accent6" hlink="hlink" folHlink="folHlink"/>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July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79E6CA-7F7D-4CC3-86DB-B6301A399B07}" type="slidenum">
              <a:rPr lang="en-US"/>
              <a:pPr>
                <a:defRPr/>
              </a:pPr>
              <a:t>‹#›</a:t>
            </a:fld>
            <a:endParaRPr lang="en-US"/>
          </a:p>
        </p:txBody>
      </p:sp>
    </p:spTree>
  </p:cSld>
  <p:clrMap bg1="lt1" tx1="dk1" bg2="lt2" tx2="dk2" accent1="accent1" accent2="accent2" accent3="accent3" accent4="accent4" accent5="accent5" accent6="accent6" hlink="hlink" folHlink="folHlink"/>
  <p:hf sldNum="0"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21/ballot_6.html" TargetMode="External"/><Relationship Id="rId2" Type="http://schemas.openxmlformats.org/officeDocument/2006/relationships/notesSlide" Target="../notesSlides/notesSlide17.xml"/><Relationship Id="rId1" Type="http://schemas.openxmlformats.org/officeDocument/2006/relationships/slideLayout" Target="../slideLayouts/slideLayout8.xml"/><Relationship Id="rId4" Type="http://schemas.openxmlformats.org/officeDocument/2006/relationships/hyperlink" Target="http://www.ieee802.org/21/ballot_7.html"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hyperlink" Target="http://newton.ieee.events.org/"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802world.org/attendee"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609600" y="1066800"/>
            <a:ext cx="7848600" cy="3505200"/>
          </a:xfrm>
        </p:spPr>
        <p:txBody>
          <a:bodyPr/>
          <a:lstStyle/>
          <a:p>
            <a:r>
              <a:rPr lang="en-US" sz="5400" b="1" dirty="0" smtClean="0">
                <a:latin typeface="Arial" charset="0"/>
              </a:rPr>
              <a:t>IEEE 802.21</a:t>
            </a:r>
            <a:br>
              <a:rPr lang="en-US" sz="5400" b="1" dirty="0" smtClean="0">
                <a:latin typeface="Arial" charset="0"/>
              </a:rPr>
            </a:br>
            <a:r>
              <a:rPr lang="en-US" b="1" dirty="0" smtClean="0">
                <a:latin typeface="Arial" charset="0"/>
              </a:rPr>
              <a:t>Session #</a:t>
            </a:r>
            <a:r>
              <a:rPr lang="en-US" b="1" dirty="0" smtClean="0">
                <a:latin typeface="Arial" charset="0"/>
              </a:rPr>
              <a:t>57, </a:t>
            </a:r>
            <a:r>
              <a:rPr lang="en-US" b="1" dirty="0" smtClean="0">
                <a:latin typeface="Arial" charset="0"/>
              </a:rPr>
              <a:t/>
            </a:r>
            <a:br>
              <a:rPr lang="en-US" b="1" dirty="0" smtClean="0">
                <a:latin typeface="Arial" charset="0"/>
              </a:rPr>
            </a:br>
            <a:r>
              <a:rPr lang="en-US" b="1" dirty="0" smtClean="0">
                <a:latin typeface="Arial" charset="0"/>
              </a:rPr>
              <a:t>Geneva</a:t>
            </a:r>
            <a:r>
              <a:rPr lang="en-US" b="1" dirty="0" smtClean="0">
                <a:latin typeface="Arial" charset="0"/>
              </a:rPr>
              <a:t>, Switzerland </a:t>
            </a:r>
            <a:r>
              <a:rPr lang="en-US" b="1" dirty="0" smtClean="0">
                <a:latin typeface="Arial" charset="0"/>
              </a:rPr>
              <a:t/>
            </a:r>
            <a:br>
              <a:rPr lang="en-US" b="1" dirty="0" smtClean="0">
                <a:latin typeface="Arial" charset="0"/>
              </a:rPr>
            </a:br>
            <a:r>
              <a:rPr lang="en-US" b="1" dirty="0" smtClean="0">
                <a:latin typeface="Arial" charset="0"/>
              </a:rPr>
              <a:t>WG </a:t>
            </a:r>
            <a:r>
              <a:rPr lang="en-US" sz="3200" b="1" dirty="0" smtClean="0">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71600" y="4648200"/>
            <a:ext cx="6858000" cy="1066800"/>
          </a:xfrm>
        </p:spPr>
        <p:txBody>
          <a:bodyPr/>
          <a:lstStyle/>
          <a:p>
            <a:pPr eaLnBrk="1" hangingPunct="1"/>
            <a:r>
              <a:rPr lang="en-US" sz="2800" b="1" dirty="0" smtClean="0">
                <a:latin typeface="Arial" charset="0"/>
              </a:rPr>
              <a:t>Subir Das</a:t>
            </a:r>
          </a:p>
          <a:p>
            <a:pPr eaLnBrk="1" hangingPunct="1"/>
            <a:r>
              <a:rPr lang="en-US" sz="2800" b="1" dirty="0" err="1" smtClean="0">
                <a:latin typeface="Arial" charset="0"/>
              </a:rPr>
              <a:t>sdas</a:t>
            </a:r>
            <a:r>
              <a:rPr lang="en-US" sz="2800" b="1" dirty="0" smtClean="0">
                <a:latin typeface="Arial" charset="0"/>
              </a:rPr>
              <a:t> at </a:t>
            </a:r>
            <a:r>
              <a:rPr lang="en-US" sz="2800" b="1" dirty="0" err="1" smtClean="0">
                <a:latin typeface="Arial" charset="0"/>
              </a:rPr>
              <a:t>appcomsci</a:t>
            </a:r>
            <a:r>
              <a:rPr lang="en-US" sz="2800" b="1" dirty="0" smtClean="0">
                <a:latin typeface="Arial" charset="0"/>
              </a:rPr>
              <a:t> dot 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7"/>
          <p:cNvSpPr>
            <a:spLocks noGrp="1"/>
          </p:cNvSpPr>
          <p:nvPr>
            <p:ph type="dt" sz="half" idx="10"/>
          </p:nvPr>
        </p:nvSpPr>
        <p:spPr/>
        <p:txBody>
          <a:bodyPr/>
          <a:lstStyle/>
          <a:p>
            <a:pPr>
              <a:defRPr/>
            </a:pPr>
            <a:r>
              <a:rPr lang="en-US" smtClean="0"/>
              <a:t>July 2013</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a:t>
            </a:r>
            <a:r>
              <a:rPr lang="en-GB" sz="1600" dirty="0" err="1"/>
              <a:t>subclause</a:t>
            </a:r>
            <a:r>
              <a:rPr lang="en-GB" sz="1600" dirty="0"/>
              <a:t>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7"/>
          <p:cNvSpPr>
            <a:spLocks noGrp="1"/>
          </p:cNvSpPr>
          <p:nvPr>
            <p:ph type="dt" sz="half" idx="10"/>
          </p:nvPr>
        </p:nvSpPr>
        <p:spPr/>
        <p:txBody>
          <a:bodyPr/>
          <a:lstStyle/>
          <a:p>
            <a:pPr>
              <a:defRPr/>
            </a:pPr>
            <a:r>
              <a:rPr lang="en-US" smtClean="0"/>
              <a:t>July 2013</a:t>
            </a:r>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a:xfrm>
            <a:off x="685800" y="685800"/>
            <a:ext cx="7772400" cy="609600"/>
          </a:xfrm>
        </p:spPr>
        <p:txBody>
          <a:bodyPr/>
          <a:lstStyle/>
          <a:p>
            <a:r>
              <a:rPr lang="en-GB" sz="4000" u="sng" dirty="0" smtClean="0"/>
              <a:t>Patent Related Links</a:t>
            </a:r>
            <a:endParaRPr lang="en-US" sz="4000" u="sng" dirty="0"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http://standards.ieee.org/guides/bylaws/sect6-7.html#6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http://standards.ieee.org/guides/opman/sect6.html#6.3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7"/>
          <p:cNvSpPr>
            <a:spLocks noGrp="1"/>
          </p:cNvSpPr>
          <p:nvPr>
            <p:ph type="dt" sz="half" idx="10"/>
          </p:nvPr>
        </p:nvSpPr>
        <p:spPr/>
        <p:txBody>
          <a:bodyPr/>
          <a:lstStyle/>
          <a:p>
            <a:pPr>
              <a:defRPr/>
            </a:pPr>
            <a:r>
              <a:rPr lang="en-US" smtClean="0"/>
              <a:t>July 2013</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6"/>
          <p:cNvSpPr>
            <a:spLocks noGrp="1"/>
          </p:cNvSpPr>
          <p:nvPr>
            <p:ph type="dt" sz="half" idx="10"/>
          </p:nvPr>
        </p:nvSpPr>
        <p:spPr/>
        <p:txBody>
          <a:bodyPr/>
          <a:lstStyle/>
          <a:p>
            <a:pPr>
              <a:defRPr/>
            </a:pPr>
            <a:r>
              <a:rPr lang="en-US" smtClean="0"/>
              <a:t>July 2013</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7"/>
          <p:cNvSpPr>
            <a:spLocks noGrp="1"/>
          </p:cNvSpPr>
          <p:nvPr>
            <p:ph type="dt" sz="half" idx="10"/>
          </p:nvPr>
        </p:nvSpPr>
        <p:spPr/>
        <p:txBody>
          <a:bodyPr/>
          <a:lstStyle/>
          <a:p>
            <a:pPr>
              <a:defRPr/>
            </a:pPr>
            <a:r>
              <a:rPr lang="en-US" smtClean="0"/>
              <a:t>July 2013</a:t>
            </a:r>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5"/>
          <p:cNvSpPr>
            <a:spLocks noGrp="1"/>
          </p:cNvSpPr>
          <p:nvPr>
            <p:ph type="dt" sz="half" idx="10"/>
          </p:nvPr>
        </p:nvSpPr>
        <p:spPr/>
        <p:txBody>
          <a:bodyPr/>
          <a:lstStyle/>
          <a:p>
            <a:pPr>
              <a:defRPr/>
            </a:pPr>
            <a:r>
              <a:rPr lang="en-US" smtClean="0"/>
              <a:t>July 2013</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smtClean="0">
                <a:latin typeface="Arial" charset="0"/>
              </a:rPr>
              <a:t>Under the current US copyright law — the author of information is deemed to own the copyright from the moment of creation</a:t>
            </a:r>
          </a:p>
          <a:p>
            <a:r>
              <a:rPr lang="en-US" sz="2800" smtClean="0">
                <a:latin typeface="Arial" charset="0"/>
              </a:rPr>
              <a:t>The IEEE Bylaws require </a:t>
            </a:r>
            <a:r>
              <a:rPr lang="en-US" sz="2800" b="1" i="1" u="sng" smtClean="0">
                <a:solidFill>
                  <a:schemeClr val="accent2"/>
                </a:solidFill>
                <a:latin typeface="Arial" charset="0"/>
              </a:rPr>
              <a:t>copyright of all material to be held by the IEEE</a:t>
            </a:r>
          </a:p>
          <a:p>
            <a:pPr lvl="1"/>
            <a:r>
              <a:rPr lang="en-US" sz="2400" smtClean="0">
                <a:latin typeface="Arial" charset="0"/>
              </a:rPr>
              <a:t>Must consult with IEEE for re-use of copyright material</a:t>
            </a:r>
          </a:p>
          <a:p>
            <a:r>
              <a:rPr lang="en-US" sz="2800" smtClean="0">
                <a:latin typeface="Arial" charset="0"/>
              </a:rPr>
              <a:t>The IEEE Standards accomplishes </a:t>
            </a:r>
            <a:r>
              <a:rPr lang="en-US" sz="2800" b="1" u="sng"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5"/>
          <p:cNvSpPr>
            <a:spLocks noGrp="1"/>
          </p:cNvSpPr>
          <p:nvPr>
            <p:ph type="dt" sz="half" idx="10"/>
          </p:nvPr>
        </p:nvSpPr>
        <p:spPr/>
        <p:txBody>
          <a:bodyPr/>
          <a:lstStyle/>
          <a:p>
            <a:pPr>
              <a:defRPr/>
            </a:pPr>
            <a:r>
              <a:rPr lang="en-US" smtClean="0"/>
              <a:t>July 2013</a:t>
            </a:r>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Work Status </a:t>
            </a:r>
          </a:p>
        </p:txBody>
      </p:sp>
      <p:sp>
        <p:nvSpPr>
          <p:cNvPr id="33797" name="Rectangle 3"/>
          <p:cNvSpPr>
            <a:spLocks noGrp="1" noChangeArrowheads="1"/>
          </p:cNvSpPr>
          <p:nvPr>
            <p:ph type="body" idx="1"/>
          </p:nvPr>
        </p:nvSpPr>
        <p:spPr>
          <a:xfrm>
            <a:off x="304800" y="1219200"/>
            <a:ext cx="8686800" cy="5105400"/>
          </a:xfrm>
        </p:spPr>
        <p:txBody>
          <a:bodyPr/>
          <a:lstStyle/>
          <a:p>
            <a:pPr>
              <a:lnSpc>
                <a:spcPct val="80000"/>
              </a:lnSpc>
              <a:buNone/>
            </a:pPr>
            <a:endParaRPr lang="en-US" sz="2000" dirty="0" smtClean="0">
              <a:latin typeface="Arial" charset="0"/>
            </a:endParaRPr>
          </a:p>
          <a:p>
            <a:pPr>
              <a:lnSpc>
                <a:spcPct val="80000"/>
              </a:lnSpc>
            </a:pPr>
            <a:r>
              <a:rPr lang="en-US" sz="2800" dirty="0" smtClean="0">
                <a:latin typeface="Arial" charset="0"/>
              </a:rPr>
              <a:t>Task Group Status</a:t>
            </a:r>
          </a:p>
          <a:p>
            <a:pPr lvl="2">
              <a:lnSpc>
                <a:spcPct val="80000"/>
              </a:lnSpc>
              <a:buNone/>
            </a:pPr>
            <a:endParaRPr lang="en-US" sz="1200" dirty="0" smtClean="0">
              <a:latin typeface="Arial" charset="0"/>
            </a:endParaRPr>
          </a:p>
          <a:p>
            <a:pPr lvl="1">
              <a:lnSpc>
                <a:spcPct val="80000"/>
              </a:lnSpc>
            </a:pPr>
            <a:r>
              <a:rPr lang="en-US" sz="2400" dirty="0" smtClean="0">
                <a:latin typeface="Arial" charset="0"/>
              </a:rPr>
              <a:t>802.21c Single Radio Handover</a:t>
            </a:r>
          </a:p>
          <a:p>
            <a:pPr lvl="2">
              <a:lnSpc>
                <a:spcPct val="80000"/>
              </a:lnSpc>
            </a:pPr>
            <a:r>
              <a:rPr lang="en-US" sz="2000" dirty="0" smtClean="0">
                <a:latin typeface="Arial" charset="0"/>
              </a:rPr>
              <a:t>Completed WG Letter Re-circulation Ballot (#6c)  on July 10, 2013 </a:t>
            </a:r>
          </a:p>
          <a:p>
            <a:pPr lvl="2">
              <a:lnSpc>
                <a:spcPct val="90000"/>
              </a:lnSpc>
            </a:pPr>
            <a:r>
              <a:rPr lang="en-US" sz="1800" dirty="0" smtClean="0">
                <a:latin typeface="Arial" charset="0"/>
              </a:rPr>
              <a:t>Result announced on </a:t>
            </a:r>
            <a:r>
              <a:rPr lang="en-US" sz="1800" dirty="0" smtClean="0">
                <a:latin typeface="Arial" charset="0"/>
              </a:rPr>
              <a:t>July 11, 2013</a:t>
            </a:r>
            <a:endParaRPr lang="en-US" sz="1800" dirty="0" smtClean="0">
              <a:latin typeface="Arial" charset="0"/>
            </a:endParaRPr>
          </a:p>
          <a:p>
            <a:pPr lvl="3">
              <a:lnSpc>
                <a:spcPct val="90000"/>
              </a:lnSpc>
            </a:pPr>
            <a:r>
              <a:rPr lang="en-US" sz="1400" dirty="0" smtClean="0">
                <a:latin typeface="Arial" charset="0"/>
                <a:hlinkClick r:id="rId3"/>
              </a:rPr>
              <a:t>http://</a:t>
            </a:r>
            <a:r>
              <a:rPr lang="en-US" sz="1400" dirty="0" smtClean="0">
                <a:latin typeface="Arial" charset="0"/>
                <a:hlinkClick r:id="rId3"/>
              </a:rPr>
              <a:t>www.ieee802.org/21/ballot_6.html</a:t>
            </a:r>
            <a:endParaRPr lang="en-US" sz="2000" dirty="0" smtClean="0">
              <a:latin typeface="Arial" charset="0"/>
            </a:endParaRPr>
          </a:p>
          <a:p>
            <a:pPr lvl="1">
              <a:lnSpc>
                <a:spcPct val="80000"/>
              </a:lnSpc>
            </a:pPr>
            <a:r>
              <a:rPr lang="en-US" sz="2400" dirty="0" smtClean="0">
                <a:latin typeface="Arial" charset="0"/>
              </a:rPr>
              <a:t>802.21d Multicast Group Management </a:t>
            </a:r>
          </a:p>
          <a:p>
            <a:pPr lvl="2">
              <a:lnSpc>
                <a:spcPct val="80000"/>
              </a:lnSpc>
            </a:pPr>
            <a:r>
              <a:rPr lang="en-US" sz="2000" dirty="0" smtClean="0">
                <a:latin typeface="Arial" charset="0"/>
              </a:rPr>
              <a:t>Completed WG Letter Ballot (#7)  on July </a:t>
            </a:r>
            <a:r>
              <a:rPr lang="en-US" sz="2000" dirty="0" smtClean="0">
                <a:latin typeface="Arial" charset="0"/>
              </a:rPr>
              <a:t>04, 2013</a:t>
            </a:r>
          </a:p>
          <a:p>
            <a:pPr lvl="2">
              <a:lnSpc>
                <a:spcPct val="90000"/>
              </a:lnSpc>
            </a:pPr>
            <a:r>
              <a:rPr lang="en-US" sz="1800" dirty="0" smtClean="0">
                <a:latin typeface="Arial" charset="0"/>
              </a:rPr>
              <a:t>Result announced on </a:t>
            </a:r>
            <a:r>
              <a:rPr lang="en-US" sz="1800" dirty="0" smtClean="0">
                <a:latin typeface="Arial" charset="0"/>
              </a:rPr>
              <a:t>July 04, 2013</a:t>
            </a:r>
            <a:endParaRPr lang="en-US" sz="1800" dirty="0" smtClean="0">
              <a:latin typeface="Arial" charset="0"/>
            </a:endParaRPr>
          </a:p>
          <a:p>
            <a:pPr lvl="3">
              <a:lnSpc>
                <a:spcPct val="90000"/>
              </a:lnSpc>
            </a:pPr>
            <a:r>
              <a:rPr lang="en-US" sz="1400" dirty="0" smtClean="0">
                <a:latin typeface="Arial" charset="0"/>
                <a:hlinkClick r:id="rId4"/>
              </a:rPr>
              <a:t>http://</a:t>
            </a:r>
            <a:r>
              <a:rPr lang="en-US" sz="1400" dirty="0" smtClean="0">
                <a:latin typeface="Arial" charset="0"/>
                <a:hlinkClick r:id="rId4"/>
              </a:rPr>
              <a:t>www.ieee802.org/21/ballot_7.html</a:t>
            </a:r>
            <a:endParaRPr lang="en-US" sz="2000" dirty="0" smtClean="0">
              <a:latin typeface="Arial" charset="0"/>
            </a:endParaRPr>
          </a:p>
          <a:p>
            <a:pPr lvl="1">
              <a:lnSpc>
                <a:spcPct val="80000"/>
              </a:lnSpc>
            </a:pPr>
            <a:r>
              <a:rPr lang="en-US" sz="2400" dirty="0" smtClean="0">
                <a:latin typeface="Arial" charset="0"/>
              </a:rPr>
              <a:t>802.21m  Revision Project </a:t>
            </a:r>
          </a:p>
          <a:p>
            <a:pPr lvl="2">
              <a:lnSpc>
                <a:spcPct val="80000"/>
              </a:lnSpc>
            </a:pPr>
            <a:r>
              <a:rPr lang="en-US" sz="2000" dirty="0" smtClean="0">
                <a:latin typeface="Arial" charset="0"/>
              </a:rPr>
              <a:t>Working on the document structure and existing issues </a:t>
            </a:r>
          </a:p>
          <a:p>
            <a:pPr lvl="1">
              <a:lnSpc>
                <a:spcPct val="80000"/>
              </a:lnSpc>
            </a:pPr>
            <a:r>
              <a:rPr lang="en-US" sz="2400" dirty="0" smtClean="0">
                <a:latin typeface="Arial" charset="0"/>
              </a:rPr>
              <a:t>802.21.1 Use cases and Services </a:t>
            </a:r>
          </a:p>
          <a:p>
            <a:pPr lvl="2">
              <a:lnSpc>
                <a:spcPct val="80000"/>
              </a:lnSpc>
            </a:pPr>
            <a:r>
              <a:rPr lang="en-US" sz="2000" dirty="0" smtClean="0">
                <a:latin typeface="Arial" charset="0"/>
              </a:rPr>
              <a:t> Use case presentation </a:t>
            </a:r>
          </a:p>
          <a:p>
            <a:pPr lvl="2">
              <a:lnSpc>
                <a:spcPct val="80000"/>
              </a:lnSpc>
            </a:pPr>
            <a:endParaRPr lang="en-US" sz="2000" dirty="0" smtClean="0">
              <a:latin typeface="Arial" charset="0"/>
            </a:endParaRP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July  Meeting</a:t>
            </a:r>
          </a:p>
        </p:txBody>
      </p:sp>
      <p:sp>
        <p:nvSpPr>
          <p:cNvPr id="34822" name="Rectangle 3"/>
          <p:cNvSpPr>
            <a:spLocks noGrp="1" noChangeArrowheads="1"/>
          </p:cNvSpPr>
          <p:nvPr>
            <p:ph type="body" idx="1"/>
          </p:nvPr>
        </p:nvSpPr>
        <p:spPr>
          <a:xfrm>
            <a:off x="381000" y="1524000"/>
            <a:ext cx="8305800" cy="44196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p>
          <a:p>
            <a:pPr lvl="1">
              <a:lnSpc>
                <a:spcPct val="90000"/>
              </a:lnSpc>
            </a:pPr>
            <a:r>
              <a:rPr lang="en-US" sz="2000" dirty="0" smtClean="0">
                <a:latin typeface="Arial" charset="0"/>
              </a:rPr>
              <a:t>802.21c: Single Radio Handover</a:t>
            </a:r>
          </a:p>
          <a:p>
            <a:pPr lvl="2">
              <a:lnSpc>
                <a:spcPct val="90000"/>
              </a:lnSpc>
            </a:pPr>
            <a:r>
              <a:rPr lang="en-US" sz="1800" dirty="0" smtClean="0">
                <a:latin typeface="Arial" charset="0"/>
              </a:rPr>
              <a:t>Resolve Letter Ballot re-circulation comments </a:t>
            </a:r>
          </a:p>
          <a:p>
            <a:pPr lvl="1">
              <a:lnSpc>
                <a:spcPct val="90000"/>
              </a:lnSpc>
            </a:pPr>
            <a:r>
              <a:rPr lang="en-US" sz="2200" dirty="0" smtClean="0">
                <a:latin typeface="Arial" charset="0"/>
              </a:rPr>
              <a:t>802.21d </a:t>
            </a:r>
          </a:p>
          <a:p>
            <a:pPr lvl="2">
              <a:lnSpc>
                <a:spcPct val="90000"/>
              </a:lnSpc>
            </a:pPr>
            <a:r>
              <a:rPr lang="en-US" sz="1800" dirty="0" smtClean="0">
                <a:latin typeface="Arial" charset="0"/>
              </a:rPr>
              <a:t> Resolve Letter Ballot  comments </a:t>
            </a:r>
          </a:p>
          <a:p>
            <a:pPr lvl="1">
              <a:lnSpc>
                <a:spcPct val="80000"/>
              </a:lnSpc>
            </a:pPr>
            <a:r>
              <a:rPr lang="en-US" sz="2000" dirty="0" smtClean="0">
                <a:latin typeface="Arial" charset="0"/>
              </a:rPr>
              <a:t>802.21m  Revision Project </a:t>
            </a:r>
          </a:p>
          <a:p>
            <a:pPr lvl="2">
              <a:lnSpc>
                <a:spcPct val="80000"/>
              </a:lnSpc>
            </a:pPr>
            <a:r>
              <a:rPr lang="en-US" sz="1800" dirty="0" smtClean="0">
                <a:latin typeface="Arial" charset="0"/>
              </a:rPr>
              <a:t>Discuss the document structure and existing issues </a:t>
            </a:r>
          </a:p>
          <a:p>
            <a:pPr lvl="1">
              <a:lnSpc>
                <a:spcPct val="80000"/>
              </a:lnSpc>
            </a:pPr>
            <a:r>
              <a:rPr lang="en-US" sz="2000" dirty="0" smtClean="0">
                <a:latin typeface="Arial" charset="0"/>
              </a:rPr>
              <a:t>802.21.1 Use cases and Services </a:t>
            </a:r>
          </a:p>
          <a:p>
            <a:pPr lvl="2">
              <a:lnSpc>
                <a:spcPct val="80000"/>
              </a:lnSpc>
            </a:pPr>
            <a:r>
              <a:rPr lang="en-US" sz="1800" dirty="0" smtClean="0">
                <a:latin typeface="Arial" charset="0"/>
              </a:rPr>
              <a:t> Use case and services discussion </a:t>
            </a:r>
            <a:endParaRPr lang="en-US" sz="1800" dirty="0" smtClean="0">
              <a:latin typeface="Arial" charset="0"/>
            </a:endParaRPr>
          </a:p>
          <a:p>
            <a:pPr>
              <a:lnSpc>
                <a:spcPct val="80000"/>
              </a:lnSpc>
            </a:pPr>
            <a:endParaRPr lang="en-US" sz="2600" dirty="0" smtClean="0">
              <a:latin typeface="Arial" charset="0"/>
            </a:endParaRPr>
          </a:p>
          <a:p>
            <a:pPr>
              <a:lnSpc>
                <a:spcPct val="80000"/>
              </a:lnSpc>
            </a:pPr>
            <a:r>
              <a:rPr lang="en-US" sz="2600" dirty="0" smtClean="0">
                <a:latin typeface="Arial" charset="0"/>
                <a:cs typeface="Arial" charset="0"/>
              </a:rPr>
              <a:t>Joint Session with </a:t>
            </a:r>
            <a:r>
              <a:rPr lang="en-US" sz="2600" dirty="0" err="1" smtClean="0">
                <a:latin typeface="Arial" charset="0"/>
                <a:cs typeface="Arial" charset="0"/>
              </a:rPr>
              <a:t>OmniRAN</a:t>
            </a:r>
            <a:r>
              <a:rPr lang="en-US" sz="2600" dirty="0" smtClean="0">
                <a:latin typeface="Arial" charset="0"/>
                <a:cs typeface="Arial" charset="0"/>
              </a:rPr>
              <a:t> </a:t>
            </a:r>
            <a:r>
              <a:rPr lang="en-US" sz="2600" dirty="0" smtClean="0">
                <a:latin typeface="Arial" charset="0"/>
                <a:cs typeface="Arial" charset="0"/>
              </a:rPr>
              <a:t>ECSG</a:t>
            </a:r>
            <a:endParaRPr lang="en-US" sz="2600" dirty="0" smtClean="0">
              <a:latin typeface="Arial" charset="0"/>
            </a:endParaRPr>
          </a:p>
          <a:p>
            <a:pPr lvl="1">
              <a:lnSpc>
                <a:spcPct val="90000"/>
              </a:lnSpc>
            </a:pPr>
            <a:endParaRPr lang="en-US" sz="2200" dirty="0" smtClean="0">
              <a:latin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2013</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371600"/>
            <a:ext cx="8305800" cy="5029200"/>
          </a:xfrm>
        </p:spPr>
        <p:txBody>
          <a:bodyPr/>
          <a:lstStyle/>
          <a:p>
            <a:pPr>
              <a:lnSpc>
                <a:spcPct val="90000"/>
              </a:lnSpc>
            </a:pPr>
            <a:r>
              <a:rPr lang="en-US" sz="2400" b="1" dirty="0" smtClean="0">
                <a:solidFill>
                  <a:srgbClr val="0000FF"/>
                </a:solidFill>
              </a:rPr>
              <a:t>Interim:  </a:t>
            </a:r>
            <a:r>
              <a:rPr lang="en-US" sz="2400" b="1" dirty="0" smtClean="0">
                <a:solidFill>
                  <a:srgbClr val="0000FF"/>
                </a:solidFill>
              </a:rPr>
              <a:t>15-20,  </a:t>
            </a:r>
            <a:r>
              <a:rPr lang="en-US" sz="2400" b="1" dirty="0" smtClean="0">
                <a:solidFill>
                  <a:srgbClr val="0000FF"/>
                </a:solidFill>
              </a:rPr>
              <a:t>Nanjing </a:t>
            </a:r>
            <a:r>
              <a:rPr lang="en-US" sz="2400" b="1" dirty="0" err="1" smtClean="0">
                <a:solidFill>
                  <a:srgbClr val="0000FF"/>
                </a:solidFill>
              </a:rPr>
              <a:t>Zhong</a:t>
            </a:r>
            <a:r>
              <a:rPr lang="en-US" sz="2400" b="1" dirty="0" smtClean="0">
                <a:solidFill>
                  <a:srgbClr val="0000FF"/>
                </a:solidFill>
              </a:rPr>
              <a:t> Shan Hotel, September 2013, </a:t>
            </a:r>
            <a:r>
              <a:rPr lang="en-US" sz="2400" b="1" dirty="0" smtClean="0">
                <a:solidFill>
                  <a:schemeClr val="accent2"/>
                </a:solidFill>
              </a:rPr>
              <a:t>Nanjing , China</a:t>
            </a:r>
          </a:p>
          <a:p>
            <a:pPr lvl="1">
              <a:lnSpc>
                <a:spcPct val="90000"/>
              </a:lnSpc>
            </a:pPr>
            <a:r>
              <a:rPr lang="en-US" sz="2000" dirty="0" smtClean="0">
                <a:solidFill>
                  <a:srgbClr val="0000FF"/>
                </a:solidFill>
              </a:rPr>
              <a:t>Co-located with all 802 wireless groups </a:t>
            </a:r>
            <a:endParaRPr lang="en-US" dirty="0" smtClean="0">
              <a:solidFill>
                <a:srgbClr val="FF0000"/>
              </a:solidFill>
            </a:endParaRPr>
          </a:p>
          <a:p>
            <a:pPr>
              <a:lnSpc>
                <a:spcPct val="90000"/>
              </a:lnSpc>
            </a:pPr>
            <a:r>
              <a:rPr lang="en-US" sz="2400" b="1" dirty="0" smtClean="0">
                <a:solidFill>
                  <a:srgbClr val="FF0000"/>
                </a:solidFill>
              </a:rPr>
              <a:t>Plenary: 10-15 Nov 2013, Hyatt Regency Reunion, Dallas, TX, USA</a:t>
            </a:r>
            <a:endParaRPr lang="it-IT" sz="2400" b="1" dirty="0" smtClean="0">
              <a:solidFill>
                <a:srgbClr val="FF0000"/>
              </a:solidFill>
            </a:endParaRPr>
          </a:p>
          <a:p>
            <a:pPr lvl="1">
              <a:lnSpc>
                <a:spcPct val="90000"/>
              </a:lnSpc>
            </a:pPr>
            <a:r>
              <a:rPr lang="en-US" sz="2000" dirty="0" smtClean="0">
                <a:solidFill>
                  <a:srgbClr val="FF0000"/>
                </a:solidFill>
              </a:rPr>
              <a:t>Co-located with all 802 groups</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685800"/>
            <a:ext cx="7772400" cy="609600"/>
          </a:xfrm>
          <a:noFill/>
        </p:spPr>
        <p:txBody>
          <a:bodyPr/>
          <a:lstStyle/>
          <a:p>
            <a:pPr defTabSz="960438"/>
            <a:r>
              <a:rPr lang="en-US" sz="4000" b="1" dirty="0" smtClean="0">
                <a:solidFill>
                  <a:schemeClr val="accent2"/>
                </a:solidFill>
                <a:latin typeface="Arial" charset="0"/>
              </a:rPr>
              <a:t>WG Officers</a:t>
            </a:r>
          </a:p>
        </p:txBody>
      </p:sp>
      <p:graphicFrame>
        <p:nvGraphicFramePr>
          <p:cNvPr id="181251" name="Group 3"/>
          <p:cNvGraphicFramePr>
            <a:graphicFrameLocks noGrp="1"/>
          </p:cNvGraphicFramePr>
          <p:nvPr>
            <p:ph idx="1"/>
          </p:nvPr>
        </p:nvGraphicFramePr>
        <p:xfrm>
          <a:off x="1295400" y="1447800"/>
          <a:ext cx="6781800" cy="3261360"/>
        </p:xfrm>
        <a:graphic>
          <a:graphicData uri="http://schemas.openxmlformats.org/drawingml/2006/table">
            <a:tbl>
              <a:tblPr/>
              <a:tblGrid>
                <a:gridCol w="2819400"/>
                <a:gridCol w="3962400"/>
              </a:tblGrid>
              <a:tr h="504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Arial" charset="0"/>
                        </a:rPr>
                        <a:t>Officer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6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Subir Das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Vice 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Anthony Chan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78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Secretary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Charles E. Perkins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7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Editor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David Cypher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492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802.11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Clint Chaplin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IETF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Yoshihiro Ohba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7443" name="Rectangle 32"/>
          <p:cNvSpPr>
            <a:spLocks noChangeArrowheads="1"/>
          </p:cNvSpPr>
          <p:nvPr/>
        </p:nvSpPr>
        <p:spPr bwMode="auto">
          <a:xfrm>
            <a:off x="381000" y="5562600"/>
            <a:ext cx="8153400" cy="6096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2400" dirty="0">
                <a:latin typeface="Arial" charset="0"/>
              </a:rPr>
              <a:t>The WG has </a:t>
            </a:r>
            <a:r>
              <a:rPr lang="en-US" sz="2400" dirty="0" smtClean="0">
                <a:latin typeface="Arial" charset="0"/>
              </a:rPr>
              <a:t>22 </a:t>
            </a:r>
            <a:r>
              <a:rPr lang="en-US" sz="2400" dirty="0">
                <a:latin typeface="Arial" charset="0"/>
              </a:rPr>
              <a:t>voting members as of this meeting</a:t>
            </a:r>
          </a:p>
        </p:txBody>
      </p:sp>
      <p:sp>
        <p:nvSpPr>
          <p:cNvPr id="11"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5"/>
          <p:cNvSpPr txBox="1">
            <a:spLocks/>
          </p:cNvSpPr>
          <p:nvPr/>
        </p:nvSpPr>
        <p:spPr bwMode="auto">
          <a:xfrm>
            <a:off x="685800" y="6477000"/>
            <a:ext cx="1219200" cy="21272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July 2013</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September </a:t>
            </a:r>
            <a:r>
              <a:rPr lang="en-US" sz="3600" dirty="0" smtClean="0">
                <a:solidFill>
                  <a:schemeClr val="accent2"/>
                </a:solidFill>
              </a:rPr>
              <a:t>, </a:t>
            </a:r>
            <a:r>
              <a:rPr lang="en-US" sz="3600" dirty="0" smtClean="0">
                <a:solidFill>
                  <a:schemeClr val="accent2"/>
                </a:solidFill>
              </a:rPr>
              <a:t>2013 Sessions Details </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Content Placeholder 5"/>
          <p:cNvSpPr>
            <a:spLocks noGrp="1"/>
          </p:cNvSpPr>
          <p:nvPr>
            <p:ph idx="1"/>
          </p:nvPr>
        </p:nvSpPr>
        <p:spPr>
          <a:xfrm>
            <a:off x="609600" y="1752600"/>
            <a:ext cx="7924800" cy="4572000"/>
          </a:xfrm>
        </p:spPr>
        <p:txBody>
          <a:bodyPr/>
          <a:lstStyle/>
          <a:p>
            <a:r>
              <a:rPr lang="en-US" sz="2400" dirty="0" smtClean="0"/>
              <a:t>The </a:t>
            </a:r>
            <a:r>
              <a:rPr lang="en-US" sz="2400" dirty="0" smtClean="0"/>
              <a:t>September </a:t>
            </a:r>
            <a:r>
              <a:rPr lang="en-US" sz="2400" dirty="0" smtClean="0"/>
              <a:t> </a:t>
            </a:r>
            <a:r>
              <a:rPr lang="en-US" sz="2400" dirty="0" smtClean="0"/>
              <a:t>2013 IEEE 802 </a:t>
            </a:r>
            <a:r>
              <a:rPr lang="en-US" sz="2400" dirty="0" smtClean="0"/>
              <a:t>Wireless</a:t>
            </a:r>
            <a:r>
              <a:rPr lang="en-US" sz="2400" dirty="0" smtClean="0"/>
              <a:t> Interim Session </a:t>
            </a:r>
            <a:r>
              <a:rPr lang="en-US" sz="2400" dirty="0" smtClean="0"/>
              <a:t>will take place </a:t>
            </a:r>
            <a:r>
              <a:rPr lang="en-US" sz="2400" dirty="0" smtClean="0"/>
              <a:t>15-20 September,  Nanjing </a:t>
            </a:r>
            <a:r>
              <a:rPr lang="en-US" sz="2400" dirty="0" err="1" smtClean="0"/>
              <a:t>Zhong</a:t>
            </a:r>
            <a:r>
              <a:rPr lang="en-US" sz="2400" dirty="0" smtClean="0"/>
              <a:t> Shan </a:t>
            </a:r>
            <a:r>
              <a:rPr lang="en-US" sz="2400" dirty="0" smtClean="0"/>
              <a:t>Hotel,  </a:t>
            </a:r>
            <a:r>
              <a:rPr lang="en-US" sz="2400" dirty="0" smtClean="0"/>
              <a:t>Nanjing , </a:t>
            </a:r>
            <a:r>
              <a:rPr lang="en-US" sz="2400" dirty="0" smtClean="0"/>
              <a:t>China</a:t>
            </a:r>
            <a:endParaRPr lang="en-US" sz="2400" dirty="0" smtClean="0"/>
          </a:p>
          <a:p>
            <a:pPr>
              <a:buNone/>
            </a:pPr>
            <a:endParaRPr lang="en-US" sz="2000" dirty="0" smtClean="0"/>
          </a:p>
          <a:p>
            <a:r>
              <a:rPr lang="en-US" sz="2000" dirty="0" smtClean="0"/>
              <a:t>Registration for the September  2013 IEEE 802 Wireless Interim  Session  (http://802world.org/plenary)  will be available sometime after the completion of the July 2013 Session in Geneva, Switzerland.  </a:t>
            </a:r>
          </a:p>
          <a:p>
            <a:pPr>
              <a:buNone/>
            </a:pPr>
            <a:endParaRPr lang="en-US" sz="2400" dirty="0" smtClean="0"/>
          </a:p>
          <a:p>
            <a:endParaRPr lang="en-US" dirty="0"/>
          </a:p>
        </p:txBody>
      </p:sp>
      <p:sp>
        <p:nvSpPr>
          <p:cNvPr id="7" name="Date Placeholder 6"/>
          <p:cNvSpPr>
            <a:spLocks noGrp="1"/>
          </p:cNvSpPr>
          <p:nvPr>
            <p:ph type="dt" sz="half" idx="10"/>
          </p:nvPr>
        </p:nvSpPr>
        <p:spPr/>
        <p:txBody>
          <a:bodyPr/>
          <a:lstStyle/>
          <a:p>
            <a:pPr>
              <a:defRPr/>
            </a:pPr>
            <a:r>
              <a:rPr lang="en-US" smtClean="0"/>
              <a:t>July 2013</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2014</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990600"/>
            <a:ext cx="8610600" cy="5638800"/>
          </a:xfrm>
        </p:spPr>
        <p:txBody>
          <a:bodyPr/>
          <a:lstStyle/>
          <a:p>
            <a:pPr>
              <a:lnSpc>
                <a:spcPct val="90000"/>
              </a:lnSpc>
            </a:pPr>
            <a:r>
              <a:rPr lang="en-US" sz="2400" b="1" dirty="0" smtClean="0">
                <a:solidFill>
                  <a:srgbClr val="0000FF"/>
                </a:solidFill>
              </a:rPr>
              <a:t>Interim: 19-24 January, 2014, </a:t>
            </a:r>
            <a:r>
              <a:rPr lang="es-ES" sz="2400" b="1" dirty="0" err="1" smtClean="0">
                <a:solidFill>
                  <a:srgbClr val="0000FF"/>
                </a:solidFill>
              </a:rPr>
              <a:t>Century</a:t>
            </a:r>
            <a:r>
              <a:rPr lang="es-ES" sz="2400" b="1" dirty="0" smtClean="0">
                <a:solidFill>
                  <a:srgbClr val="0000FF"/>
                </a:solidFill>
              </a:rPr>
              <a:t> Plaza, Los </a:t>
            </a:r>
            <a:r>
              <a:rPr lang="es-ES" sz="2400" b="1" dirty="0" err="1" smtClean="0">
                <a:solidFill>
                  <a:srgbClr val="0000FF"/>
                </a:solidFill>
              </a:rPr>
              <a:t>Angeles</a:t>
            </a:r>
            <a:r>
              <a:rPr lang="es-ES" sz="2400" b="1" dirty="0" smtClean="0">
                <a:solidFill>
                  <a:srgbClr val="0000FF"/>
                </a:solidFill>
              </a:rPr>
              <a:t>, CA, USA</a:t>
            </a:r>
          </a:p>
          <a:p>
            <a:pPr lvl="1">
              <a:lnSpc>
                <a:spcPct val="90000"/>
              </a:lnSpc>
            </a:pPr>
            <a:r>
              <a:rPr lang="en-US" sz="1800" dirty="0" smtClean="0">
                <a:solidFill>
                  <a:srgbClr val="FF0000"/>
                </a:solidFill>
              </a:rPr>
              <a:t>Co-located with all 802 groups</a:t>
            </a:r>
            <a:r>
              <a:rPr lang="en-US" sz="1800" b="1" dirty="0" smtClean="0">
                <a:solidFill>
                  <a:srgbClr val="FF0000"/>
                </a:solidFill>
              </a:rPr>
              <a:t> </a:t>
            </a:r>
          </a:p>
          <a:p>
            <a:pPr>
              <a:lnSpc>
                <a:spcPct val="90000"/>
              </a:lnSpc>
            </a:pPr>
            <a:r>
              <a:rPr lang="en-US" sz="2400" b="1" dirty="0" smtClean="0">
                <a:solidFill>
                  <a:srgbClr val="FF0000"/>
                </a:solidFill>
              </a:rPr>
              <a:t>Plenary: 16-21 March, 2014,  China World Hotel, Beijing PRC (Pending)  </a:t>
            </a: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400" b="1" dirty="0" smtClean="0">
                <a:solidFill>
                  <a:srgbClr val="0000FF"/>
                </a:solidFill>
              </a:rPr>
              <a:t>Interim:  11-16 May 2014, Hilton Waikoloa Village,  HI</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13-18, July 2014, Manchester Grand Hyatt, San Diego, CA,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14-19, September 2014,  TBD (Europe or Asia venue) </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2-7 Nov 2014, </a:t>
            </a:r>
            <a:r>
              <a:rPr lang="it-IT" sz="2400" b="1" dirty="0" smtClean="0">
                <a:solidFill>
                  <a:srgbClr val="FF0000"/>
                </a:solidFill>
              </a:rPr>
              <a:t>Grand Hyatt, San Antonio, TX, USA</a:t>
            </a: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5" name="Date Placeholder 4"/>
          <p:cNvSpPr>
            <a:spLocks noGrp="1"/>
          </p:cNvSpPr>
          <p:nvPr>
            <p:ph type="dt" sz="half" idx="4294967295"/>
          </p:nvPr>
        </p:nvSpPr>
        <p:spPr>
          <a:xfrm>
            <a:off x="685800" y="6477000"/>
            <a:ext cx="1219200" cy="212724"/>
          </a:xfrm>
          <a:prstGeom prst="rect">
            <a:avLst/>
          </a:prstGeom>
        </p:spPr>
        <p:txBody>
          <a:bodyPr/>
          <a:lstStyle/>
          <a:p>
            <a:pPr>
              <a:defRPr/>
            </a:pPr>
            <a:r>
              <a:rPr lang="en-US" smtClean="0"/>
              <a:t>May 2013</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May   Meeting</a:t>
            </a:r>
          </a:p>
        </p:txBody>
      </p:sp>
      <p:sp>
        <p:nvSpPr>
          <p:cNvPr id="34822" name="Rectangle 3"/>
          <p:cNvSpPr>
            <a:spLocks noGrp="1" noChangeArrowheads="1"/>
          </p:cNvSpPr>
          <p:nvPr>
            <p:ph type="body" idx="1"/>
          </p:nvPr>
        </p:nvSpPr>
        <p:spPr>
          <a:xfrm>
            <a:off x="381000" y="1447800"/>
            <a:ext cx="8305800" cy="43434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p>
          <a:p>
            <a:pPr lvl="1">
              <a:lnSpc>
                <a:spcPct val="90000"/>
              </a:lnSpc>
            </a:pPr>
            <a:r>
              <a:rPr lang="en-US" sz="2000" dirty="0" smtClean="0">
                <a:latin typeface="Arial" charset="0"/>
              </a:rPr>
              <a:t>802.21c: Single Radio Handovers</a:t>
            </a:r>
          </a:p>
          <a:p>
            <a:pPr lvl="2">
              <a:lnSpc>
                <a:spcPct val="90000"/>
              </a:lnSpc>
            </a:pPr>
            <a:r>
              <a:rPr lang="en-US" sz="1600" dirty="0" smtClean="0">
                <a:latin typeface="Arial" charset="0"/>
              </a:rPr>
              <a:t>Resolve WG LB6b Comments </a:t>
            </a:r>
          </a:p>
          <a:p>
            <a:pPr lvl="1">
              <a:lnSpc>
                <a:spcPct val="90000"/>
              </a:lnSpc>
            </a:pPr>
            <a:r>
              <a:rPr lang="en-US" sz="2200" dirty="0" smtClean="0">
                <a:latin typeface="Arial" charset="0"/>
              </a:rPr>
              <a:t>802.21d : Group Management </a:t>
            </a:r>
          </a:p>
          <a:p>
            <a:pPr lvl="2">
              <a:lnSpc>
                <a:spcPct val="90000"/>
              </a:lnSpc>
            </a:pPr>
            <a:r>
              <a:rPr lang="en-US" sz="1800" dirty="0" smtClean="0">
                <a:latin typeface="Arial" charset="0"/>
              </a:rPr>
              <a:t>Developing Draft Specification  </a:t>
            </a:r>
          </a:p>
          <a:p>
            <a:pPr lvl="1">
              <a:lnSpc>
                <a:spcPct val="90000"/>
              </a:lnSpc>
            </a:pPr>
            <a:r>
              <a:rPr lang="en-US" sz="2200" dirty="0" smtClean="0">
                <a:latin typeface="Arial" charset="0"/>
              </a:rPr>
              <a:t>802.21m: Revision Project </a:t>
            </a:r>
          </a:p>
          <a:p>
            <a:pPr lvl="2">
              <a:lnSpc>
                <a:spcPct val="90000"/>
              </a:lnSpc>
            </a:pPr>
            <a:r>
              <a:rPr lang="en-US" sz="1800" dirty="0" smtClean="0">
                <a:solidFill>
                  <a:srgbClr val="000000"/>
                </a:solidFill>
                <a:latin typeface="Arial" charset="0"/>
              </a:rPr>
              <a:t>Discuss the issues </a:t>
            </a:r>
          </a:p>
          <a:p>
            <a:pPr lvl="1">
              <a:lnSpc>
                <a:spcPct val="90000"/>
              </a:lnSpc>
            </a:pPr>
            <a:r>
              <a:rPr lang="en-US" sz="2200" dirty="0" smtClean="0">
                <a:solidFill>
                  <a:srgbClr val="000000"/>
                </a:solidFill>
                <a:latin typeface="Arial" charset="0"/>
              </a:rPr>
              <a:t>802.21.1</a:t>
            </a:r>
          </a:p>
          <a:p>
            <a:pPr lvl="2">
              <a:lnSpc>
                <a:spcPct val="90000"/>
              </a:lnSpc>
            </a:pPr>
            <a:r>
              <a:rPr lang="en-US" sz="1800" dirty="0" smtClean="0">
                <a:solidFill>
                  <a:srgbClr val="000000"/>
                </a:solidFill>
                <a:latin typeface="Arial" charset="0"/>
              </a:rPr>
              <a:t>Discuss the use cases and requirements   </a:t>
            </a:r>
          </a:p>
          <a:p>
            <a:pPr lvl="2">
              <a:lnSpc>
                <a:spcPct val="90000"/>
              </a:lnSpc>
              <a:buNone/>
            </a:pPr>
            <a:endParaRPr lang="en-US" sz="1800" dirty="0" smtClean="0">
              <a:latin typeface="Arial" charset="0"/>
              <a:cs typeface="Arial" charset="0"/>
            </a:endParaRPr>
          </a:p>
          <a:p>
            <a:pPr>
              <a:lnSpc>
                <a:spcPct val="90000"/>
              </a:lnSpc>
            </a:pPr>
            <a:r>
              <a:rPr lang="en-US" sz="2600" dirty="0" smtClean="0">
                <a:latin typeface="Arial" charset="0"/>
                <a:cs typeface="Arial" charset="0"/>
              </a:rPr>
              <a:t>Participate in </a:t>
            </a:r>
            <a:r>
              <a:rPr lang="en-US" sz="2600" dirty="0" err="1" smtClean="0">
                <a:latin typeface="Arial" charset="0"/>
                <a:cs typeface="Arial" charset="0"/>
              </a:rPr>
              <a:t>OmniRAN</a:t>
            </a:r>
            <a:r>
              <a:rPr lang="en-US" sz="2600" dirty="0" smtClean="0">
                <a:latin typeface="Arial" charset="0"/>
                <a:cs typeface="Arial" charset="0"/>
              </a:rPr>
              <a:t> ECSG </a:t>
            </a: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5"/>
          <p:cNvSpPr>
            <a:spLocks noGrp="1"/>
          </p:cNvSpPr>
          <p:nvPr>
            <p:ph type="dt" sz="half" idx="10"/>
          </p:nvPr>
        </p:nvSpPr>
        <p:spPr/>
        <p:txBody>
          <a:bodyPr/>
          <a:lstStyle/>
          <a:p>
            <a:pPr>
              <a:defRPr/>
            </a:pPr>
            <a:r>
              <a:rPr lang="en-US" smtClean="0"/>
              <a:t>July 2013</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a:t>http://mentor.ieee.org/802.21/documents</a:t>
            </a:r>
          </a:p>
          <a:p>
            <a:pPr>
              <a:lnSpc>
                <a:spcPct val="80000"/>
              </a:lnSpc>
              <a:spcBef>
                <a:spcPct val="20000"/>
              </a:spcBef>
            </a:pPr>
            <a:endParaRPr lang="en-US" sz="2800">
              <a:solidFill>
                <a:srgbClr val="3399FF"/>
              </a:solidFill>
              <a:latin typeface="Arial" charset="0"/>
            </a:endParaRPr>
          </a:p>
          <a:p>
            <a:pPr>
              <a:lnSpc>
                <a:spcPct val="80000"/>
              </a:lnSpc>
              <a:spcBef>
                <a:spcPct val="20000"/>
              </a:spcBef>
            </a:pPr>
            <a:endParaRPr lang="en-US" sz="2800">
              <a:solidFill>
                <a:srgbClr val="3399FF"/>
              </a:solidFill>
              <a:latin typeface="Arial" charset="0"/>
            </a:endParaRPr>
          </a:p>
          <a:p>
            <a:pPr>
              <a:lnSpc>
                <a:spcPct val="80000"/>
              </a:lnSpc>
              <a:spcBef>
                <a:spcPct val="20000"/>
              </a:spcBef>
            </a:pPr>
            <a:endParaRPr lang="en-US" sz="2800">
              <a:solidFill>
                <a:srgbClr val="3399FF"/>
              </a:solidFill>
              <a:latin typeface="Arial" charset="0"/>
            </a:endParaRPr>
          </a:p>
          <a:p>
            <a:pPr>
              <a:lnSpc>
                <a:spcPct val="80000"/>
              </a:lnSpc>
              <a:spcBef>
                <a:spcPct val="20000"/>
              </a:spcBef>
            </a:pPr>
            <a:r>
              <a:rPr lang="en-US" sz="280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5"/>
          <p:cNvSpPr txBox="1">
            <a:spLocks/>
          </p:cNvSpPr>
          <p:nvPr/>
        </p:nvSpPr>
        <p:spPr bwMode="auto">
          <a:xfrm>
            <a:off x="685800" y="6477000"/>
            <a:ext cx="1219200" cy="21272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July 2013</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990600" y="5638800"/>
            <a:ext cx="6781800" cy="523220"/>
          </a:xfrm>
          <a:prstGeom prst="rect">
            <a:avLst/>
          </a:prstGeom>
          <a:noFill/>
          <a:ln w="9525">
            <a:noFill/>
            <a:miter lim="800000"/>
            <a:headEnd/>
            <a:tailEnd/>
          </a:ln>
        </p:spPr>
        <p:txBody>
          <a:bodyPr wrap="square">
            <a:spAutoFit/>
          </a:bodyPr>
          <a:lstStyle/>
          <a:p>
            <a:pPr eaLnBrk="1" hangingPunct="1"/>
            <a:r>
              <a:rPr lang="en-US" sz="1400" b="1" dirty="0" smtClean="0"/>
              <a:t>Default </a:t>
            </a:r>
            <a:r>
              <a:rPr lang="en-US" sz="1400" b="1" dirty="0"/>
              <a:t>Location</a:t>
            </a:r>
            <a:r>
              <a:rPr lang="en-US" sz="1400" dirty="0" smtClean="0"/>
              <a:t>: CICG-Room 19 (Boardroom); Tutorial: 284 (Classroom) ; </a:t>
            </a:r>
            <a:r>
              <a:rPr lang="en-US" sz="1400" dirty="0" err="1" smtClean="0"/>
              <a:t>OmniRAN</a:t>
            </a:r>
            <a:r>
              <a:rPr lang="en-US" sz="1400" dirty="0" smtClean="0"/>
              <a:t> (ECSG) : CCV-Room C (Boardroom)</a:t>
            </a:r>
            <a:endParaRPr lang="en-US" sz="1400"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smtClean="0"/>
              <a:t>Slide </a:t>
            </a:r>
            <a:fld id="{F3D7A4F0-0FCF-4224-B81A-51E9E7009AFE}" type="slidenum">
              <a:rPr lang="en-US" smtClean="0"/>
              <a:pPr>
                <a:defRPr/>
              </a:pPr>
              <a:t>4</a:t>
            </a:fld>
            <a:endParaRPr lang="en-US"/>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5" name="Table 14"/>
          <p:cNvGraphicFramePr>
            <a:graphicFrameLocks noGrp="1"/>
          </p:cNvGraphicFramePr>
          <p:nvPr/>
        </p:nvGraphicFramePr>
        <p:xfrm>
          <a:off x="533400" y="1523999"/>
          <a:ext cx="8229600" cy="3962400"/>
        </p:xfrm>
        <a:graphic>
          <a:graphicData uri="http://schemas.openxmlformats.org/drawingml/2006/table">
            <a:tbl>
              <a:tblPr/>
              <a:tblGrid>
                <a:gridCol w="1488397"/>
                <a:gridCol w="1807090"/>
                <a:gridCol w="1484923"/>
                <a:gridCol w="1697675"/>
                <a:gridCol w="1751515"/>
              </a:tblGrid>
              <a:tr h="814621">
                <a:tc>
                  <a:txBody>
                    <a:bodyPr/>
                    <a:lstStyle/>
                    <a:p>
                      <a:pPr marL="0" marR="0">
                        <a:spcBef>
                          <a:spcPts val="0"/>
                        </a:spcBef>
                        <a:spcAft>
                          <a:spcPts val="0"/>
                        </a:spcAft>
                      </a:pP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Monday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(July 15, 2013)</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Tuesday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(July 16, 2013)</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Wednesday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(July 17, 2013)</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Thursday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(July 18, 2013)</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8016">
                <a:tc>
                  <a:txBody>
                    <a:bodyPr/>
                    <a:lstStyle/>
                    <a:p>
                      <a:pPr marL="0" marR="0">
                        <a:spcBef>
                          <a:spcPts val="0"/>
                        </a:spcBef>
                        <a:spcAft>
                          <a:spcPts val="0"/>
                        </a:spcAft>
                      </a:pPr>
                      <a:r>
                        <a:rPr lang="en-US" sz="1200" b="1">
                          <a:latin typeface="Times New Roman"/>
                          <a:ea typeface="Times New Roman"/>
                          <a:cs typeface="Times New Roman"/>
                        </a:rPr>
                        <a:t>AM-1</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8:00-10:00a</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latin typeface="Times New Roman"/>
                        <a:ea typeface="Times New Roman"/>
                        <a:cs typeface="Times New Roman"/>
                      </a:endParaRPr>
                    </a:p>
                    <a:p>
                      <a:pPr marL="0" marR="0">
                        <a:spcBef>
                          <a:spcPts val="0"/>
                        </a:spcBef>
                        <a:spcAft>
                          <a:spcPts val="0"/>
                        </a:spcAft>
                      </a:pPr>
                      <a:r>
                        <a:rPr lang="en-US" sz="1200">
                          <a:latin typeface="Times New Roman"/>
                          <a:ea typeface="Times New Roman"/>
                          <a:cs typeface="Times New Roman"/>
                        </a:rPr>
                        <a:t> NA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802.21d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802.21.1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802.21m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3833">
                <a:tc>
                  <a:txBody>
                    <a:bodyPr/>
                    <a:lstStyle/>
                    <a:p>
                      <a:pPr marL="0" marR="0">
                        <a:spcBef>
                          <a:spcPts val="0"/>
                        </a:spcBef>
                        <a:spcAft>
                          <a:spcPts val="0"/>
                        </a:spcAft>
                      </a:pPr>
                      <a:r>
                        <a:rPr lang="en-US" sz="1200" b="1">
                          <a:latin typeface="Times New Roman"/>
                          <a:ea typeface="Times New Roman"/>
                          <a:cs typeface="Times New Roman"/>
                        </a:rPr>
                        <a:t>AM-2</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10:30-12:30</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EC Opening Plenary</a:t>
                      </a:r>
                    </a:p>
                    <a:p>
                      <a:pPr marL="0" marR="0">
                        <a:spcBef>
                          <a:spcPts val="0"/>
                        </a:spcBef>
                        <a:spcAft>
                          <a:spcPts val="0"/>
                        </a:spcAft>
                      </a:pPr>
                      <a:r>
                        <a:rPr lang="en-US" sz="1200">
                          <a:latin typeface="Times New Roman"/>
                          <a:ea typeface="Times New Roman"/>
                          <a:cs typeface="Times New Roman"/>
                        </a:rPr>
                        <a:t>(11:00a-12:00 noon)</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802.21c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802.21d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5234">
                <a:tc>
                  <a:txBody>
                    <a:bodyPr/>
                    <a:lstStyle/>
                    <a:p>
                      <a:pPr marL="0" marR="0">
                        <a:spcBef>
                          <a:spcPts val="0"/>
                        </a:spcBef>
                        <a:spcAft>
                          <a:spcPts val="0"/>
                        </a:spcAft>
                      </a:pPr>
                      <a:r>
                        <a:rPr lang="en-US" sz="1200" b="1">
                          <a:latin typeface="Times New Roman"/>
                          <a:ea typeface="Times New Roman"/>
                          <a:cs typeface="Times New Roman"/>
                        </a:rPr>
                        <a:t>PM-1</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1:30 – 3:30p</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 WG Opening Plenary</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err="1">
                          <a:latin typeface="Times New Roman"/>
                          <a:ea typeface="Times New Roman"/>
                          <a:cs typeface="Times New Roman"/>
                        </a:rPr>
                        <a:t>OmniRAN</a:t>
                      </a:r>
                      <a:r>
                        <a:rPr lang="en-US" sz="1200" dirty="0">
                          <a:latin typeface="Times New Roman"/>
                          <a:ea typeface="Times New Roman"/>
                          <a:cs typeface="Times New Roman"/>
                        </a:rPr>
                        <a:t> (ECSG</a:t>
                      </a:r>
                      <a:r>
                        <a:rPr lang="en-US" sz="1200" dirty="0" smtClean="0">
                          <a:latin typeface="Times New Roman"/>
                          <a:ea typeface="Times New Roman"/>
                          <a:cs typeface="Times New Roman"/>
                        </a:rPr>
                        <a:t>) </a:t>
                      </a:r>
                      <a:endParaRPr lang="en-US" sz="1200" dirty="0">
                        <a:latin typeface="Times New Roman"/>
                        <a:ea typeface="Times New Roman"/>
                        <a:cs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cs typeface="Times New Roman"/>
                        </a:rPr>
                        <a:t> </a:t>
                      </a:r>
                      <a:r>
                        <a:rPr lang="en-US" sz="1200" dirty="0" smtClean="0">
                          <a:latin typeface="Times New Roman"/>
                          <a:ea typeface="Times New Roman"/>
                          <a:cs typeface="Times New Roman"/>
                        </a:rPr>
                        <a:t>Joint session with </a:t>
                      </a:r>
                      <a:r>
                        <a:rPr lang="en-US" sz="1200" dirty="0" err="1" smtClean="0">
                          <a:latin typeface="Times New Roman"/>
                          <a:ea typeface="Times New Roman"/>
                          <a:cs typeface="Times New Roman"/>
                        </a:rPr>
                        <a:t>OmniRAN</a:t>
                      </a:r>
                      <a:r>
                        <a:rPr lang="en-US" sz="1200" dirty="0" smtClean="0">
                          <a:latin typeface="Times New Roman"/>
                          <a:ea typeface="Times New Roman"/>
                          <a:cs typeface="Times New Roman"/>
                        </a:rPr>
                        <a:t> </a:t>
                      </a:r>
                      <a:r>
                        <a:rPr lang="en-US" sz="1200" dirty="0">
                          <a:latin typeface="Times New Roman"/>
                          <a:ea typeface="Times New Roman"/>
                          <a:cs typeface="Times New Roman"/>
                        </a:rPr>
                        <a:t>(ECSG)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802.21c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5348">
                <a:tc>
                  <a:txBody>
                    <a:bodyPr/>
                    <a:lstStyle/>
                    <a:p>
                      <a:pPr marL="0" marR="0">
                        <a:spcBef>
                          <a:spcPts val="0"/>
                        </a:spcBef>
                        <a:spcAft>
                          <a:spcPts val="0"/>
                        </a:spcAft>
                      </a:pPr>
                      <a:r>
                        <a:rPr lang="en-US" sz="1200" b="1">
                          <a:latin typeface="Times New Roman"/>
                          <a:ea typeface="Times New Roman"/>
                          <a:cs typeface="Times New Roman"/>
                        </a:rPr>
                        <a:t>PM-2</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4:00 – 6:00p</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802.21c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802.21m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802.21c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 WG Closing Plenary</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5348">
                <a:tc>
                  <a:txBody>
                    <a:bodyPr/>
                    <a:lstStyle/>
                    <a:p>
                      <a:pPr marL="0" marR="0">
                        <a:spcBef>
                          <a:spcPts val="0"/>
                        </a:spcBef>
                        <a:spcAft>
                          <a:spcPts val="0"/>
                        </a:spcAft>
                      </a:pPr>
                      <a:r>
                        <a:rPr lang="en-US" sz="1200" b="1">
                          <a:latin typeface="Times New Roman"/>
                          <a:ea typeface="Times New Roman"/>
                          <a:cs typeface="Times New Roman"/>
                        </a:rPr>
                        <a:t>Eve </a:t>
                      </a:r>
                      <a:endParaRPr lang="en-US" sz="1200">
                        <a:latin typeface="Times New Roman"/>
                        <a:ea typeface="Times New Roman"/>
                        <a:cs typeface="Times New Roman"/>
                      </a:endParaRPr>
                    </a:p>
                    <a:p>
                      <a:pPr marL="0" marR="0">
                        <a:spcBef>
                          <a:spcPts val="0"/>
                        </a:spcBef>
                        <a:spcAft>
                          <a:spcPts val="0"/>
                        </a:spcAft>
                      </a:pPr>
                      <a:r>
                        <a:rPr lang="en-US" sz="1200" b="1">
                          <a:latin typeface="Times New Roman"/>
                          <a:ea typeface="Times New Roman"/>
                          <a:cs typeface="Times New Roman"/>
                        </a:rPr>
                        <a:t>6:00 – 10:30p</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Tutorial (6:00- 10:30p)</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TBD (6:00-7:30p)</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TBD (6:00-7:30p)</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100" dirty="0">
                        <a:latin typeface="Calibri"/>
                        <a:ea typeface="Times New Roman"/>
                        <a:cs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191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 </a:t>
            </a:r>
          </a:p>
          <a:p>
            <a:pPr lvl="2">
              <a:lnSpc>
                <a:spcPct val="80000"/>
              </a:lnSpc>
              <a:defRPr/>
            </a:pPr>
            <a:r>
              <a:rPr lang="en-US" altLang="ja-JP" sz="1600" dirty="0" smtClean="0">
                <a:ea typeface="ＭＳ Ｐゴシック" charset="-128"/>
              </a:rPr>
              <a:t>Changed from earlier version: one view  </a:t>
            </a:r>
          </a:p>
          <a:p>
            <a:pPr lvl="2">
              <a:lnSpc>
                <a:spcPct val="80000"/>
              </a:lnSpc>
              <a:defRPr/>
            </a:pPr>
            <a:r>
              <a:rPr lang="en-US" altLang="ja-JP" sz="1600" dirty="0" smtClean="0">
                <a:ea typeface="ＭＳ Ｐゴシック" charset="-128"/>
                <a:hlinkClick r:id="rId3"/>
              </a:rPr>
              <a:t>https://imat.ieee.org/attendance</a:t>
            </a:r>
            <a:r>
              <a:rPr lang="en-US" altLang="ja-JP" sz="1600" dirty="0" smtClean="0">
                <a:ea typeface="ＭＳ Ｐゴシック" charset="-128"/>
              </a:rPr>
              <a:t>, or</a:t>
            </a:r>
          </a:p>
          <a:p>
            <a:pPr lvl="2">
              <a:lnSpc>
                <a:spcPct val="80000"/>
              </a:lnSpc>
              <a:defRPr/>
            </a:pPr>
            <a:r>
              <a:rPr lang="en-US" altLang="ja-JP" sz="1600" dirty="0" smtClean="0">
                <a:ea typeface="ＭＳ Ｐゴシック" charset="-128"/>
                <a:hlinkClick r:id="rId4"/>
              </a:rPr>
              <a:t>http://newton.ieee.events.org</a:t>
            </a:r>
            <a:r>
              <a:rPr lang="en-US" altLang="ja-JP" sz="1600" dirty="0" smtClean="0">
                <a:ea typeface="ＭＳ Ｐゴシック" charset="-128"/>
              </a:rPr>
              <a:t> </a:t>
            </a: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a:t>
            </a:r>
            <a:r>
              <a:rPr lang="en-US" sz="2000" dirty="0" smtClean="0">
                <a:latin typeface="Arial" charset="0"/>
              </a:rPr>
              <a:t>18</a:t>
            </a:r>
            <a:endParaRPr lang="en-US" sz="2000" dirty="0" smtClean="0">
              <a:latin typeface="Arial" charset="0"/>
            </a:endParaRPr>
          </a:p>
          <a:p>
            <a:pPr>
              <a:lnSpc>
                <a:spcPct val="80000"/>
              </a:lnSpc>
              <a:defRPr/>
            </a:pPr>
            <a:r>
              <a:rPr lang="en-US" sz="2000" dirty="0" smtClean="0">
                <a:latin typeface="Arial" charset="0"/>
              </a:rPr>
              <a:t>14 </a:t>
            </a:r>
            <a:r>
              <a:rPr lang="en-US" sz="2000" dirty="0" smtClean="0">
                <a:latin typeface="Arial" charset="0"/>
              </a:rPr>
              <a:t>sessions 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5"/>
          <p:cNvSpPr>
            <a:spLocks noGrp="1"/>
          </p:cNvSpPr>
          <p:nvPr>
            <p:ph type="dt" sz="half" idx="10"/>
          </p:nvPr>
        </p:nvSpPr>
        <p:spPr/>
        <p:txBody>
          <a:bodyPr/>
          <a:lstStyle/>
          <a:p>
            <a:pPr>
              <a:defRPr/>
            </a:pPr>
            <a:r>
              <a:rPr lang="en-US" smtClean="0"/>
              <a:t>July 2013</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5"/>
          <p:cNvSpPr>
            <a:spLocks noGrp="1"/>
          </p:cNvSpPr>
          <p:nvPr>
            <p:ph type="dt" sz="half" idx="10"/>
          </p:nvPr>
        </p:nvSpPr>
        <p:spPr/>
        <p:txBody>
          <a:bodyPr/>
          <a:lstStyle/>
          <a:p>
            <a:pPr>
              <a:defRPr/>
            </a:pPr>
            <a:r>
              <a:rPr lang="en-US" smtClean="0"/>
              <a:t>July 2013</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609600" y="1219200"/>
            <a:ext cx="8153400" cy="5181600"/>
          </a:xfrm>
        </p:spPr>
        <p:txBody>
          <a:bodyPr/>
          <a:lstStyle/>
          <a:p>
            <a:pPr>
              <a:lnSpc>
                <a:spcPct val="90000"/>
              </a:lnSpc>
            </a:pPr>
            <a:r>
              <a:rPr lang="en-US" sz="2400" dirty="0" smtClean="0">
                <a:latin typeface="Arial" charset="0"/>
              </a:rPr>
              <a:t>Meeting Information: http://</a:t>
            </a:r>
            <a:r>
              <a:rPr lang="en-US" sz="2400" dirty="0" smtClean="0">
                <a:latin typeface="Arial" charset="0"/>
              </a:rPr>
              <a:t>802world.org</a:t>
            </a:r>
            <a:endParaRPr lang="en-US" sz="2400" dirty="0" smtClean="0">
              <a:latin typeface="Arial" charset="0"/>
            </a:endParaRPr>
          </a:p>
          <a:p>
            <a:pPr>
              <a:lnSpc>
                <a:spcPct val="90000"/>
              </a:lnSpc>
            </a:pPr>
            <a:r>
              <a:rPr lang="en-US" sz="2400" dirty="0" smtClean="0">
                <a:latin typeface="Arial" charset="0"/>
              </a:rPr>
              <a:t>Mobile Device website: </a:t>
            </a:r>
            <a:r>
              <a:rPr lang="en-US" sz="2400" dirty="0" smtClean="0">
                <a:hlinkClick r:id="rId3"/>
              </a:rPr>
              <a:t>http://802world.org/attendee</a:t>
            </a:r>
            <a:endParaRPr lang="en-US" sz="2400" dirty="0" smtClean="0"/>
          </a:p>
          <a:p>
            <a:r>
              <a:rPr lang="en-US" sz="2400" dirty="0" smtClean="0">
                <a:latin typeface="Arial" pitchFamily="34" charset="0"/>
                <a:cs typeface="Arial" pitchFamily="34" charset="0"/>
              </a:rPr>
              <a:t>Meeting space Network: ITU Network</a:t>
            </a:r>
          </a:p>
          <a:p>
            <a:pPr lvl="1"/>
            <a:r>
              <a:rPr lang="en-US" sz="2000" dirty="0" smtClean="0">
                <a:latin typeface="Arial" pitchFamily="34" charset="0"/>
                <a:cs typeface="Arial" pitchFamily="34" charset="0"/>
              </a:rPr>
              <a:t>SSID: IEEE802; Password: Geneva2013</a:t>
            </a:r>
            <a:r>
              <a:rPr lang="en-US" sz="2000" dirty="0" smtClean="0">
                <a:latin typeface="Arial" pitchFamily="34" charset="0"/>
                <a:cs typeface="Arial" pitchFamily="34" charset="0"/>
              </a:rPr>
              <a:t> </a:t>
            </a:r>
          </a:p>
          <a:p>
            <a:r>
              <a:rPr lang="en-US" sz="2400" dirty="0" smtClean="0">
                <a:latin typeface="Arial" pitchFamily="34" charset="0"/>
                <a:cs typeface="Arial" pitchFamily="34" charset="0"/>
              </a:rPr>
              <a:t>Network Help Desk: Main Entrance in CICG Building</a:t>
            </a:r>
            <a:endParaRPr lang="en-US" sz="6600" dirty="0" smtClean="0"/>
          </a:p>
          <a:p>
            <a:r>
              <a:rPr lang="en-US" sz="2400" dirty="0" smtClean="0">
                <a:latin typeface="Arial" charset="0"/>
              </a:rPr>
              <a:t>VERILAN Office: </a:t>
            </a:r>
            <a:r>
              <a:rPr lang="en-US" sz="2400" dirty="0" smtClean="0">
                <a:latin typeface="Arial" charset="0"/>
              </a:rPr>
              <a:t>Room #7 in CICG Building</a:t>
            </a:r>
          </a:p>
          <a:p>
            <a:r>
              <a:rPr lang="en-US" sz="2400" dirty="0" smtClean="0">
                <a:latin typeface="Arial" charset="0"/>
              </a:rPr>
              <a:t>Wires Café and Printers: </a:t>
            </a:r>
          </a:p>
          <a:p>
            <a:pPr lvl="1"/>
            <a:r>
              <a:rPr lang="en-US" sz="2000" dirty="0" smtClean="0">
                <a:latin typeface="Arial" charset="0"/>
              </a:rPr>
              <a:t>ITU Tower Second Basement (-2)</a:t>
            </a:r>
          </a:p>
          <a:p>
            <a:pPr lvl="1"/>
            <a:r>
              <a:rPr lang="en-US" sz="2000" dirty="0" smtClean="0">
                <a:latin typeface="Arial" charset="0"/>
              </a:rPr>
              <a:t>ITU </a:t>
            </a:r>
            <a:r>
              <a:rPr lang="en-US" sz="2000" dirty="0" err="1" smtClean="0">
                <a:latin typeface="Arial" charset="0"/>
              </a:rPr>
              <a:t>Montbrillant</a:t>
            </a:r>
            <a:r>
              <a:rPr lang="en-US" sz="2000" dirty="0" smtClean="0">
                <a:latin typeface="Arial" charset="0"/>
              </a:rPr>
              <a:t> group floor (0)</a:t>
            </a:r>
            <a:endParaRPr lang="en-US" sz="2000" dirty="0" smtClean="0">
              <a:latin typeface="Arial" charset="0"/>
            </a:endParaRPr>
          </a:p>
          <a:p>
            <a:pPr>
              <a:lnSpc>
                <a:spcPct val="90000"/>
              </a:lnSpc>
            </a:pPr>
            <a:r>
              <a:rPr lang="en-US" sz="2400" dirty="0" smtClean="0">
                <a:latin typeface="Arial" charset="0"/>
              </a:rPr>
              <a:t>Food and Beverage Service: </a:t>
            </a:r>
            <a:r>
              <a:rPr lang="en-US" sz="2400" dirty="0" smtClean="0">
                <a:latin typeface="Arial" charset="0"/>
              </a:rPr>
              <a:t>Not available</a:t>
            </a:r>
          </a:p>
          <a:p>
            <a:pPr lvl="1">
              <a:lnSpc>
                <a:spcPct val="90000"/>
              </a:lnSpc>
            </a:pPr>
            <a:r>
              <a:rPr lang="en-US" sz="2000" dirty="0" smtClean="0">
                <a:latin typeface="Arial" charset="0"/>
              </a:rPr>
              <a:t>A self-service cafeteria is situated between the ITU </a:t>
            </a:r>
            <a:r>
              <a:rPr lang="en-US" sz="2000" dirty="0" err="1" smtClean="0">
                <a:latin typeface="Arial" charset="0"/>
              </a:rPr>
              <a:t>Verembre</a:t>
            </a:r>
            <a:r>
              <a:rPr lang="en-US" sz="2000" dirty="0" smtClean="0">
                <a:latin typeface="Arial" charset="0"/>
              </a:rPr>
              <a:t>’(V) and </a:t>
            </a:r>
            <a:r>
              <a:rPr lang="en-US" sz="2000" dirty="0" err="1" smtClean="0">
                <a:latin typeface="Arial" charset="0"/>
              </a:rPr>
              <a:t>Montbrillant</a:t>
            </a:r>
            <a:r>
              <a:rPr lang="en-US" sz="2000" dirty="0" smtClean="0">
                <a:latin typeface="Arial" charset="0"/>
              </a:rPr>
              <a:t> (M) </a:t>
            </a:r>
            <a:r>
              <a:rPr lang="en-US" sz="2000" dirty="0" err="1" smtClean="0">
                <a:latin typeface="Arial" charset="0"/>
              </a:rPr>
              <a:t>buidlings</a:t>
            </a:r>
            <a:endParaRPr lang="en-US" sz="2000" dirty="0" smtClean="0">
              <a:latin typeface="Arial" charset="0"/>
            </a:endParaRPr>
          </a:p>
          <a:p>
            <a:pPr lvl="1">
              <a:lnSpc>
                <a:spcPct val="90000"/>
              </a:lnSpc>
            </a:pPr>
            <a:r>
              <a:rPr lang="en-US" sz="2000" dirty="0" smtClean="0">
                <a:latin typeface="Arial" charset="0"/>
              </a:rPr>
              <a:t>Restaurant Le Satellite is located on the 15</a:t>
            </a:r>
            <a:r>
              <a:rPr lang="en-US" sz="2000" baseline="30000" dirty="0" smtClean="0">
                <a:latin typeface="Arial" charset="0"/>
              </a:rPr>
              <a:t>th</a:t>
            </a:r>
            <a:r>
              <a:rPr lang="en-US" sz="2000" dirty="0" smtClean="0">
                <a:latin typeface="Arial" charset="0"/>
              </a:rPr>
              <a:t> floor of the Tower (T) building </a:t>
            </a:r>
          </a:p>
          <a:p>
            <a:pPr>
              <a:lnSpc>
                <a:spcPct val="90000"/>
              </a:lnSpc>
            </a:pPr>
            <a:r>
              <a:rPr lang="en-US" sz="2400" dirty="0" smtClean="0">
                <a:latin typeface="Arial" charset="0"/>
              </a:rPr>
              <a:t>Social Event : No  paid group social this time </a:t>
            </a:r>
            <a:endParaRPr lang="en-US" sz="24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5"/>
          <p:cNvSpPr>
            <a:spLocks noGrp="1"/>
          </p:cNvSpPr>
          <p:nvPr>
            <p:ph type="dt" sz="half" idx="10"/>
          </p:nvPr>
        </p:nvSpPr>
        <p:spPr/>
        <p:txBody>
          <a:bodyPr/>
          <a:lstStyle/>
          <a:p>
            <a:pPr>
              <a:defRPr/>
            </a:pPr>
            <a:r>
              <a:rPr lang="en-US" smtClean="0"/>
              <a:t>July 2013</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smtClean="0">
                <a:latin typeface="Arial" charset="0"/>
              </a:rPr>
              <a:t>Each Attendee must provide contact information and pay conference fee</a:t>
            </a:r>
          </a:p>
          <a:p>
            <a:pPr>
              <a:lnSpc>
                <a:spcPct val="80000"/>
              </a:lnSpc>
            </a:pPr>
            <a:r>
              <a:rPr lang="en-US" sz="2400" smtClean="0">
                <a:solidFill>
                  <a:schemeClr val="accent2"/>
                </a:solidFill>
                <a:latin typeface="Arial" charset="0"/>
              </a:rPr>
              <a:t>Conference fee</a:t>
            </a:r>
            <a:r>
              <a:rPr lang="en-US" sz="2400" smtClean="0">
                <a:latin typeface="Arial" charset="0"/>
              </a:rPr>
              <a:t> has to be </a:t>
            </a:r>
            <a:r>
              <a:rPr lang="en-US" sz="2400" smtClean="0">
                <a:solidFill>
                  <a:schemeClr val="accent2"/>
                </a:solidFill>
                <a:latin typeface="Arial" charset="0"/>
              </a:rPr>
              <a:t>paid through</a:t>
            </a:r>
            <a:r>
              <a:rPr lang="en-US" sz="2400" smtClean="0">
                <a:latin typeface="Arial" charset="0"/>
              </a:rPr>
              <a:t> the </a:t>
            </a:r>
            <a:r>
              <a:rPr lang="en-US" sz="2400" smtClean="0">
                <a:solidFill>
                  <a:schemeClr val="accent2"/>
                </a:solidFill>
                <a:latin typeface="Arial" charset="0"/>
              </a:rPr>
              <a:t>registration desk at the </a:t>
            </a:r>
            <a:r>
              <a:rPr lang="en-US" sz="2400" smtClean="0">
                <a:latin typeface="Arial" charset="0"/>
              </a:rPr>
              <a:t>hotel or </a:t>
            </a:r>
            <a:r>
              <a:rPr lang="en-US" sz="2400" smtClean="0">
                <a:solidFill>
                  <a:schemeClr val="accent2"/>
                </a:solidFill>
                <a:latin typeface="Arial" charset="0"/>
              </a:rPr>
              <a:t>through sponsor</a:t>
            </a:r>
          </a:p>
          <a:p>
            <a:pPr>
              <a:lnSpc>
                <a:spcPct val="80000"/>
              </a:lnSpc>
            </a:pPr>
            <a:r>
              <a:rPr lang="en-US" sz="2400" smtClean="0">
                <a:solidFill>
                  <a:schemeClr val="accent2"/>
                </a:solidFill>
                <a:latin typeface="Arial" charset="0"/>
              </a:rPr>
              <a:t>Failure to pay conference fee</a:t>
            </a:r>
            <a:r>
              <a:rPr lang="en-US" sz="2400" smtClean="0">
                <a:latin typeface="Arial" charset="0"/>
              </a:rPr>
              <a:t> results in </a:t>
            </a:r>
            <a:r>
              <a:rPr lang="en-US" sz="2400" smtClean="0">
                <a:solidFill>
                  <a:schemeClr val="accent2"/>
                </a:solidFill>
                <a:latin typeface="Arial" charset="0"/>
              </a:rPr>
              <a:t>loss </a:t>
            </a:r>
            <a:r>
              <a:rPr lang="en-US" sz="2400" smtClean="0">
                <a:latin typeface="Arial" charset="0"/>
              </a:rPr>
              <a:t>of credit for </a:t>
            </a:r>
            <a:r>
              <a:rPr lang="en-US" sz="2400" smtClean="0">
                <a:solidFill>
                  <a:schemeClr val="accent2"/>
                </a:solidFill>
                <a:latin typeface="Arial" charset="0"/>
              </a:rPr>
              <a:t>voting rights</a:t>
            </a:r>
          </a:p>
          <a:p>
            <a:pPr>
              <a:lnSpc>
                <a:spcPct val="80000"/>
              </a:lnSpc>
            </a:pPr>
            <a:r>
              <a:rPr lang="en-US" sz="2400" smtClean="0">
                <a:latin typeface="Arial" charset="0"/>
              </a:rPr>
              <a:t>Photography not permitted unless approved by WG Chair</a:t>
            </a:r>
          </a:p>
          <a:p>
            <a:pPr>
              <a:lnSpc>
                <a:spcPct val="80000"/>
              </a:lnSpc>
            </a:pPr>
            <a:r>
              <a:rPr lang="en-US" sz="2400" smtClean="0">
                <a:latin typeface="Arial" charset="0"/>
              </a:rPr>
              <a:t>Audio taping of IEEE 802.21 meetings is NOT allowed</a:t>
            </a:r>
          </a:p>
          <a:p>
            <a:pPr>
              <a:lnSpc>
                <a:spcPct val="80000"/>
              </a:lnSpc>
            </a:pPr>
            <a:r>
              <a:rPr lang="en-US" sz="2400" smtClean="0">
                <a:latin typeface="Arial" charset="0"/>
              </a:rPr>
              <a:t>Media – Press and Analyst briefings</a:t>
            </a:r>
          </a:p>
          <a:p>
            <a:pPr lvl="1">
              <a:lnSpc>
                <a:spcPct val="80000"/>
              </a:lnSpc>
            </a:pPr>
            <a:r>
              <a:rPr lang="en-US" sz="2000" smtClean="0">
                <a:latin typeface="Arial" charset="0"/>
              </a:rPr>
              <a:t>Only the 802.21 WG Chair and WG Vice-Chair are allowed to give verbal statements/interviews to the media on behalf of the IEEE 802.21 working group</a:t>
            </a:r>
            <a:endParaRPr lang="en-US" sz="200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5"/>
          <p:cNvSpPr>
            <a:spLocks noGrp="1"/>
          </p:cNvSpPr>
          <p:nvPr>
            <p:ph type="dt" sz="half" idx="10"/>
          </p:nvPr>
        </p:nvSpPr>
        <p:spPr/>
        <p:txBody>
          <a:bodyPr/>
          <a:lstStyle/>
          <a:p>
            <a:pPr>
              <a:defRPr/>
            </a:pPr>
            <a:r>
              <a:rPr lang="en-US" smtClean="0"/>
              <a:t>July 2013</a:t>
            </a:r>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smtClean="0">
                <a:latin typeface="Arial" charset="0"/>
              </a:rPr>
              <a:t>Individual membership</a:t>
            </a:r>
          </a:p>
          <a:p>
            <a:pPr lvl="1"/>
            <a:r>
              <a:rPr lang="en-US" sz="2400" smtClean="0">
                <a:latin typeface="Arial" charset="0"/>
              </a:rPr>
              <a:t>In all IEEE standards meetings, </a:t>
            </a:r>
            <a:r>
              <a:rPr lang="en-US" sz="2400" b="1" i="1" u="sng" smtClean="0">
                <a:solidFill>
                  <a:schemeClr val="accent2"/>
                </a:solidFill>
                <a:latin typeface="Arial" charset="0"/>
              </a:rPr>
              <a:t>membership is by individual</a:t>
            </a:r>
            <a:r>
              <a:rPr lang="en-US" sz="2400" smtClean="0">
                <a:latin typeface="Arial" charset="0"/>
              </a:rPr>
              <a:t>, hence you do </a:t>
            </a:r>
            <a:r>
              <a:rPr lang="en-US" sz="2400" b="1" smtClean="0">
                <a:solidFill>
                  <a:schemeClr val="accent2"/>
                </a:solidFill>
                <a:latin typeface="Arial" charset="0"/>
              </a:rPr>
              <a:t>not</a:t>
            </a:r>
            <a:r>
              <a:rPr lang="en-US" sz="2400" smtClean="0">
                <a:latin typeface="Arial" charset="0"/>
              </a:rPr>
              <a:t> represent a </a:t>
            </a:r>
            <a:r>
              <a:rPr lang="en-US" sz="2400" b="1" smtClean="0">
                <a:solidFill>
                  <a:schemeClr val="accent2"/>
                </a:solidFill>
                <a:latin typeface="Arial" charset="0"/>
              </a:rPr>
              <a:t>company or organization</a:t>
            </a:r>
            <a:r>
              <a:rPr lang="en-US" sz="2400" smtClean="0">
                <a:latin typeface="Arial" charset="0"/>
              </a:rPr>
              <a:t>.</a:t>
            </a:r>
          </a:p>
          <a:p>
            <a:pPr lvl="1"/>
            <a:endParaRPr lang="en-US" sz="2400" smtClean="0">
              <a:latin typeface="Arial" charset="0"/>
            </a:endParaRPr>
          </a:p>
          <a:p>
            <a:r>
              <a:rPr lang="en-US" sz="2800" smtClean="0">
                <a:latin typeface="Arial" charset="0"/>
              </a:rPr>
              <a:t>Anti-Trust laws</a:t>
            </a:r>
          </a:p>
          <a:p>
            <a:pPr lvl="1"/>
            <a:r>
              <a:rPr lang="en-US" sz="2400" smtClean="0">
                <a:latin typeface="Arial" charset="0"/>
              </a:rPr>
              <a:t>The Anti-Trust laws forbid the </a:t>
            </a:r>
            <a:r>
              <a:rPr lang="en-US" sz="2400" b="1" i="1" u="sng" smtClean="0">
                <a:solidFill>
                  <a:schemeClr val="accent2"/>
                </a:solidFill>
                <a:latin typeface="Arial" charset="0"/>
              </a:rPr>
              <a:t>discussion of prices</a:t>
            </a:r>
            <a:r>
              <a:rPr lang="en-US" sz="240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5"/>
          <p:cNvSpPr>
            <a:spLocks noGrp="1"/>
          </p:cNvSpPr>
          <p:nvPr>
            <p:ph type="dt" sz="half" idx="10"/>
          </p:nvPr>
        </p:nvSpPr>
        <p:spPr/>
        <p:txBody>
          <a:bodyPr/>
          <a:lstStyle/>
          <a:p>
            <a:pPr>
              <a:defRPr/>
            </a:pPr>
            <a:r>
              <a:rPr lang="en-US" smtClean="0"/>
              <a:t>July 2013</a:t>
            </a:r>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42976</TotalTime>
  <Words>2070</Words>
  <Application>Microsoft Office PowerPoint</Application>
  <PresentationFormat>On-screen Show (4:3)</PresentationFormat>
  <Paragraphs>397</Paragraphs>
  <Slides>22</Slides>
  <Notes>22</Notes>
  <HiddenSlides>0</HiddenSlides>
  <MMClips>0</MMClips>
  <ScaleCrop>false</ScaleCrop>
  <HeadingPairs>
    <vt:vector size="4" baseType="variant">
      <vt:variant>
        <vt:lpstr>Theme</vt:lpstr>
      </vt:variant>
      <vt:variant>
        <vt:i4>5</vt:i4>
      </vt:variant>
      <vt:variant>
        <vt:lpstr>Slide Titles</vt:lpstr>
      </vt:variant>
      <vt:variant>
        <vt:i4>22</vt:i4>
      </vt:variant>
    </vt:vector>
  </HeadingPairs>
  <TitlesOfParts>
    <vt:vector size="27" baseType="lpstr">
      <vt:lpstr>802.11PowerPointTemplate-Landscape</vt:lpstr>
      <vt:lpstr>1_Custom Design</vt:lpstr>
      <vt:lpstr>2_Custom Design</vt:lpstr>
      <vt:lpstr>3_Custom Design</vt:lpstr>
      <vt:lpstr>Custom Design</vt:lpstr>
      <vt:lpstr>IEEE 802.21 Session #57,  Geneva, Switzerland  WG Opening Plenary</vt:lpstr>
      <vt:lpstr>WG Officers</vt:lpstr>
      <vt:lpstr>IEEE 802.21 Meeting Server Details</vt:lpstr>
      <vt:lpstr>Session Time and Location   </vt:lpstr>
      <vt:lpstr>Attendance</vt:lpstr>
      <vt:lpstr>Voting Membership</vt:lpstr>
      <vt:lpstr>Miscellaneous Meeting Logistics</vt:lpstr>
      <vt:lpstr>Registration and Media Recording</vt:lpstr>
      <vt:lpstr> Membership &amp; Anti-Trust</vt:lpstr>
      <vt:lpstr>Slide 10</vt:lpstr>
      <vt:lpstr>Participants, Patents, and Duty to Inform</vt:lpstr>
      <vt:lpstr>Patent Related Links</vt:lpstr>
      <vt:lpstr>Call for Potentially Essential Patents</vt:lpstr>
      <vt:lpstr>Other Guidelines for IEEE WG Meetings</vt:lpstr>
      <vt:lpstr>2.7 LMSC Chair’s Guidelines on Commercialism at meetings</vt:lpstr>
      <vt:lpstr>Copyright</vt:lpstr>
      <vt:lpstr>Work Status </vt:lpstr>
      <vt:lpstr>Objectives for the July  Meeting</vt:lpstr>
      <vt:lpstr>Future Sessions – 2013 </vt:lpstr>
      <vt:lpstr>September , 2013 Sessions Details  </vt:lpstr>
      <vt:lpstr>Future Sessions – 2014 </vt:lpstr>
      <vt:lpstr>Objectives for the May   Meeting</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subir Das</cp:lastModifiedBy>
  <cp:revision>558</cp:revision>
  <cp:lastPrinted>1998-02-10T13:28:06Z</cp:lastPrinted>
  <dcterms:created xsi:type="dcterms:W3CDTF">2002-07-08T22:03:28Z</dcterms:created>
  <dcterms:modified xsi:type="dcterms:W3CDTF">2013-07-14T14:24:27Z</dcterms:modified>
</cp:coreProperties>
</file>