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8"/>
  </p:notesMasterIdLst>
  <p:handoutMasterIdLst>
    <p:handoutMasterId r:id="rId29"/>
  </p:handoutMasterIdLst>
  <p:sldIdLst>
    <p:sldId id="413" r:id="rId6"/>
    <p:sldId id="431" r:id="rId7"/>
    <p:sldId id="432" r:id="rId8"/>
    <p:sldId id="437"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39" r:id="rId22"/>
    <p:sldId id="440" r:id="rId23"/>
    <p:sldId id="441" r:id="rId24"/>
    <p:sldId id="428" r:id="rId25"/>
    <p:sldId id="442" r:id="rId26"/>
    <p:sldId id="43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5" autoAdjust="0"/>
    <p:restoredTop sz="86522" autoAdjust="0"/>
  </p:normalViewPr>
  <p:slideViewPr>
    <p:cSldViewPr>
      <p:cViewPr varScale="1">
        <p:scale>
          <a:sx n="79" d="100"/>
          <a:sy n="79" d="100"/>
        </p:scale>
        <p:origin x="-1572"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26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4492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2013</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2013</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2013</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21-13-0121-00-0000-Session#57-Opening_Plenary_Notes.ppt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21/ballot_6.html"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hyperlink" Target="http://www.ieee802.org/21/ballot_7.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hyperlink" Target="http://newton.ieee.event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57, </a:t>
            </a:r>
            <a:r>
              <a:rPr lang="en-US" b="1" dirty="0" smtClean="0">
                <a:latin typeface="Arial" charset="0"/>
              </a:rPr>
              <a:t/>
            </a:r>
            <a:br>
              <a:rPr lang="en-US" b="1" dirty="0" smtClean="0">
                <a:latin typeface="Arial" charset="0"/>
              </a:rPr>
            </a:br>
            <a:r>
              <a:rPr lang="en-US" b="1" dirty="0" smtClean="0">
                <a:latin typeface="Arial" charset="0"/>
              </a:rPr>
              <a:t>Geneva</a:t>
            </a:r>
            <a:r>
              <a:rPr lang="en-US" b="1" dirty="0" smtClean="0">
                <a:latin typeface="Arial" charset="0"/>
              </a:rPr>
              <a:t>, Switzerland </a:t>
            </a:r>
            <a:r>
              <a:rPr lang="en-US" b="1" dirty="0" smtClean="0">
                <a:latin typeface="Arial" charset="0"/>
              </a:rPr>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smtClean="0"/>
              <a:t>July 2013</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smtClean="0"/>
              <a:t>July 2013</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smtClean="0"/>
              <a:t>July 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p:txBody>
          <a:bodyPr/>
          <a:lstStyle/>
          <a:p>
            <a:pPr>
              <a:defRPr/>
            </a:pPr>
            <a:r>
              <a:rPr lang="en-US" smtClean="0"/>
              <a:t>July 2013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smtClean="0"/>
              <a:t>July 2013</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19200"/>
            <a:ext cx="8686800" cy="5105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a:t>
            </a:r>
          </a:p>
          <a:p>
            <a:pPr lvl="2">
              <a:lnSpc>
                <a:spcPct val="80000"/>
              </a:lnSpc>
            </a:pPr>
            <a:r>
              <a:rPr lang="en-US" sz="2000" dirty="0" smtClean="0">
                <a:latin typeface="Arial" charset="0"/>
              </a:rPr>
              <a:t>Completed WG Letter Re-circulation Ballot (#6c)  on July 10, 2013 </a:t>
            </a:r>
          </a:p>
          <a:p>
            <a:pPr lvl="2">
              <a:lnSpc>
                <a:spcPct val="90000"/>
              </a:lnSpc>
            </a:pPr>
            <a:r>
              <a:rPr lang="en-US" sz="1800" dirty="0" smtClean="0">
                <a:latin typeface="Arial" charset="0"/>
              </a:rPr>
              <a:t>Result announced on </a:t>
            </a:r>
            <a:r>
              <a:rPr lang="en-US" sz="1800" dirty="0" smtClean="0">
                <a:latin typeface="Arial" charset="0"/>
              </a:rPr>
              <a:t>July 11, 2013</a:t>
            </a:r>
            <a:endParaRPr lang="en-US" sz="1800" dirty="0" smtClean="0">
              <a:latin typeface="Arial" charset="0"/>
            </a:endParaRPr>
          </a:p>
          <a:p>
            <a:pPr lvl="3">
              <a:lnSpc>
                <a:spcPct val="90000"/>
              </a:lnSpc>
            </a:pPr>
            <a:r>
              <a:rPr lang="en-US" sz="1400" dirty="0" smtClean="0">
                <a:latin typeface="Arial" charset="0"/>
                <a:hlinkClick r:id="rId3"/>
              </a:rPr>
              <a:t>http://</a:t>
            </a:r>
            <a:r>
              <a:rPr lang="en-US" sz="1400" dirty="0" smtClean="0">
                <a:latin typeface="Arial" charset="0"/>
                <a:hlinkClick r:id="rId3"/>
              </a:rPr>
              <a:t>www.ieee802.org/21/ballot_6.html</a:t>
            </a:r>
            <a:endParaRPr lang="en-US" sz="2000" dirty="0" smtClean="0">
              <a:latin typeface="Arial" charset="0"/>
            </a:endParaRP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Completed WG Letter Ballot (#7)  on July </a:t>
            </a:r>
            <a:r>
              <a:rPr lang="en-US" sz="2000" dirty="0" smtClean="0">
                <a:latin typeface="Arial" charset="0"/>
              </a:rPr>
              <a:t>04, 2013</a:t>
            </a:r>
          </a:p>
          <a:p>
            <a:pPr lvl="2">
              <a:lnSpc>
                <a:spcPct val="90000"/>
              </a:lnSpc>
            </a:pPr>
            <a:r>
              <a:rPr lang="en-US" sz="1800" dirty="0" smtClean="0">
                <a:latin typeface="Arial" charset="0"/>
              </a:rPr>
              <a:t>Result announced on </a:t>
            </a:r>
            <a:r>
              <a:rPr lang="en-US" sz="1800" dirty="0" smtClean="0">
                <a:latin typeface="Arial" charset="0"/>
              </a:rPr>
              <a:t>July 04, 2013</a:t>
            </a:r>
            <a:endParaRPr lang="en-US" sz="1800" dirty="0" smtClean="0">
              <a:latin typeface="Arial" charset="0"/>
            </a:endParaRPr>
          </a:p>
          <a:p>
            <a:pPr lvl="3">
              <a:lnSpc>
                <a:spcPct val="90000"/>
              </a:lnSpc>
            </a:pPr>
            <a:r>
              <a:rPr lang="en-US" sz="1400" dirty="0" smtClean="0">
                <a:latin typeface="Arial" charset="0"/>
                <a:hlinkClick r:id="rId4"/>
              </a:rPr>
              <a:t>http://</a:t>
            </a:r>
            <a:r>
              <a:rPr lang="en-US" sz="1400" dirty="0" smtClean="0">
                <a:latin typeface="Arial" charset="0"/>
                <a:hlinkClick r:id="rId4"/>
              </a:rPr>
              <a:t>www.ieee802.org/21/ballot_7.html</a:t>
            </a:r>
            <a:endParaRPr lang="en-US" sz="2000" dirty="0" smtClean="0">
              <a:latin typeface="Arial" charset="0"/>
            </a:endParaRPr>
          </a:p>
          <a:p>
            <a:pPr lvl="1">
              <a:lnSpc>
                <a:spcPct val="80000"/>
              </a:lnSpc>
            </a:pPr>
            <a:r>
              <a:rPr lang="en-US" sz="2400" dirty="0" smtClean="0">
                <a:latin typeface="Arial" charset="0"/>
              </a:rPr>
              <a:t>802.21m  Revision Project </a:t>
            </a:r>
          </a:p>
          <a:p>
            <a:pPr lvl="2">
              <a:lnSpc>
                <a:spcPct val="80000"/>
              </a:lnSpc>
            </a:pPr>
            <a:r>
              <a:rPr lang="en-US" sz="2000" dirty="0" smtClean="0">
                <a:latin typeface="Arial" charset="0"/>
              </a:rPr>
              <a:t>Working on the document structure and existing issues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 Use case presentation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July  Meeting</a:t>
            </a:r>
          </a:p>
        </p:txBody>
      </p:sp>
      <p:sp>
        <p:nvSpPr>
          <p:cNvPr id="34822" name="Rectangle 3"/>
          <p:cNvSpPr>
            <a:spLocks noGrp="1" noChangeArrowheads="1"/>
          </p:cNvSpPr>
          <p:nvPr>
            <p:ph type="body" idx="1"/>
          </p:nvPr>
        </p:nvSpPr>
        <p:spPr>
          <a:xfrm>
            <a:off x="381000" y="1524000"/>
            <a:ext cx="8305800" cy="44196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a:t>
            </a:r>
          </a:p>
          <a:p>
            <a:pPr lvl="2">
              <a:lnSpc>
                <a:spcPct val="90000"/>
              </a:lnSpc>
            </a:pPr>
            <a:r>
              <a:rPr lang="en-US" sz="1800" dirty="0" smtClean="0">
                <a:latin typeface="Arial" charset="0"/>
              </a:rPr>
              <a:t>Resolve Letter Ballot re-circulation comments </a:t>
            </a:r>
          </a:p>
          <a:p>
            <a:pPr lvl="1">
              <a:lnSpc>
                <a:spcPct val="90000"/>
              </a:lnSpc>
            </a:pPr>
            <a:r>
              <a:rPr lang="en-US" sz="2200" dirty="0" smtClean="0">
                <a:latin typeface="Arial" charset="0"/>
              </a:rPr>
              <a:t>802.21d </a:t>
            </a:r>
          </a:p>
          <a:p>
            <a:pPr lvl="2">
              <a:lnSpc>
                <a:spcPct val="90000"/>
              </a:lnSpc>
            </a:pPr>
            <a:r>
              <a:rPr lang="en-US" sz="1800" dirty="0" smtClean="0">
                <a:latin typeface="Arial" charset="0"/>
              </a:rPr>
              <a:t> Resolve Letter Ballot  comments </a:t>
            </a:r>
          </a:p>
          <a:p>
            <a:pPr lvl="1">
              <a:lnSpc>
                <a:spcPct val="80000"/>
              </a:lnSpc>
            </a:pPr>
            <a:r>
              <a:rPr lang="en-US" sz="2000" dirty="0" smtClean="0">
                <a:latin typeface="Arial" charset="0"/>
              </a:rPr>
              <a:t>802.21m  Revision Project </a:t>
            </a:r>
          </a:p>
          <a:p>
            <a:pPr lvl="2">
              <a:lnSpc>
                <a:spcPct val="80000"/>
              </a:lnSpc>
            </a:pPr>
            <a:r>
              <a:rPr lang="en-US" sz="1800" dirty="0" smtClean="0">
                <a:latin typeface="Arial" charset="0"/>
              </a:rPr>
              <a:t>Discuss the document structure and existing issues </a:t>
            </a:r>
          </a:p>
          <a:p>
            <a:pPr lvl="1">
              <a:lnSpc>
                <a:spcPct val="80000"/>
              </a:lnSpc>
            </a:pPr>
            <a:r>
              <a:rPr lang="en-US" sz="2000" dirty="0" smtClean="0">
                <a:latin typeface="Arial" charset="0"/>
              </a:rPr>
              <a:t>802.21.1 Use cases and Services </a:t>
            </a:r>
          </a:p>
          <a:p>
            <a:pPr lvl="2">
              <a:lnSpc>
                <a:spcPct val="80000"/>
              </a:lnSpc>
            </a:pPr>
            <a:r>
              <a:rPr lang="en-US" sz="1800" dirty="0" smtClean="0">
                <a:latin typeface="Arial" charset="0"/>
              </a:rPr>
              <a:t> Use case and services discussion </a:t>
            </a:r>
            <a:endParaRPr lang="en-US" sz="1800" dirty="0" smtClean="0">
              <a:latin typeface="Arial" charset="0"/>
            </a:endParaRPr>
          </a:p>
          <a:p>
            <a:pPr>
              <a:lnSpc>
                <a:spcPct val="80000"/>
              </a:lnSpc>
            </a:pPr>
            <a:endParaRPr lang="en-US" sz="2600" dirty="0" smtClean="0">
              <a:latin typeface="Arial" charset="0"/>
            </a:endParaRPr>
          </a:p>
          <a:p>
            <a:pPr>
              <a:lnSpc>
                <a:spcPct val="80000"/>
              </a:lnSpc>
            </a:pPr>
            <a:r>
              <a:rPr lang="en-US" sz="2600" dirty="0" smtClean="0">
                <a:latin typeface="Arial" charset="0"/>
                <a:cs typeface="Arial" charset="0"/>
              </a:rPr>
              <a:t>Joint Session with </a:t>
            </a:r>
            <a:r>
              <a:rPr lang="en-US" sz="2600" dirty="0" err="1" smtClean="0">
                <a:latin typeface="Arial" charset="0"/>
                <a:cs typeface="Arial" charset="0"/>
              </a:rPr>
              <a:t>OmniRAN</a:t>
            </a:r>
            <a:r>
              <a:rPr lang="en-US" sz="2600" dirty="0" smtClean="0">
                <a:latin typeface="Arial" charset="0"/>
                <a:cs typeface="Arial" charset="0"/>
              </a:rPr>
              <a:t> </a:t>
            </a:r>
            <a:r>
              <a:rPr lang="en-US" sz="2600" dirty="0" smtClean="0">
                <a:latin typeface="Arial" charset="0"/>
                <a:cs typeface="Arial" charset="0"/>
              </a:rPr>
              <a:t>ECSG</a:t>
            </a:r>
            <a:endParaRPr lang="en-US" sz="2600" dirty="0" smtClean="0">
              <a:latin typeface="Arial" charset="0"/>
            </a:endParaRPr>
          </a:p>
          <a:p>
            <a:pPr lvl="1">
              <a:lnSpc>
                <a:spcPct val="90000"/>
              </a:lnSpc>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  </a:t>
            </a:r>
            <a:r>
              <a:rPr lang="en-US" sz="2400" b="1" dirty="0" smtClean="0">
                <a:solidFill>
                  <a:srgbClr val="0000FF"/>
                </a:solidFill>
              </a:rPr>
              <a:t>15-20,  </a:t>
            </a:r>
            <a:r>
              <a:rPr lang="en-US" sz="2400" b="1" dirty="0" smtClean="0">
                <a:solidFill>
                  <a:srgbClr val="0000FF"/>
                </a:solidFill>
              </a:rPr>
              <a:t>Nanjing </a:t>
            </a:r>
            <a:r>
              <a:rPr lang="en-US" sz="2400" b="1" dirty="0" err="1" smtClean="0">
                <a:solidFill>
                  <a:srgbClr val="0000FF"/>
                </a:solidFill>
              </a:rPr>
              <a:t>Zhong</a:t>
            </a:r>
            <a:r>
              <a:rPr lang="en-US" sz="2400" b="1" dirty="0" smtClean="0">
                <a:solidFill>
                  <a:srgbClr val="0000FF"/>
                </a:solidFill>
              </a:rPr>
              <a:t> Shan Hotel, September 2013, </a:t>
            </a:r>
            <a:r>
              <a:rPr lang="en-US" sz="2400" b="1" dirty="0" smtClean="0">
                <a:solidFill>
                  <a:schemeClr val="accent2"/>
                </a:solidFill>
              </a:rPr>
              <a:t>Nanjing , China</a:t>
            </a:r>
          </a:p>
          <a:p>
            <a:pPr lvl="1">
              <a:lnSpc>
                <a:spcPct val="90000"/>
              </a:lnSpc>
            </a:pPr>
            <a:r>
              <a:rPr lang="en-US" sz="2000" dirty="0" smtClean="0">
                <a:solidFill>
                  <a:srgbClr val="0000FF"/>
                </a:solidFill>
              </a:rPr>
              <a:t>Co-located with all 802 wireless groups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2613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22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5"/>
          <p:cNvSpPr txBox="1">
            <a:spLocks/>
          </p:cNvSpPr>
          <p:nvPr/>
        </p:nvSpPr>
        <p:spPr bwMode="auto">
          <a:xfrm>
            <a:off x="685800" y="6477000"/>
            <a:ext cx="1219200" cy="21272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July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September </a:t>
            </a:r>
            <a:r>
              <a:rPr lang="en-US" sz="3600" dirty="0" smtClean="0">
                <a:solidFill>
                  <a:schemeClr val="accent2"/>
                </a:solidFill>
              </a:rPr>
              <a:t>, </a:t>
            </a:r>
            <a:r>
              <a:rPr lang="en-US" sz="3600" dirty="0" smtClean="0">
                <a:solidFill>
                  <a:schemeClr val="accent2"/>
                </a:solidFill>
              </a:rPr>
              <a:t>2013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Content Placeholder 5"/>
          <p:cNvSpPr>
            <a:spLocks noGrp="1"/>
          </p:cNvSpPr>
          <p:nvPr>
            <p:ph idx="1"/>
          </p:nvPr>
        </p:nvSpPr>
        <p:spPr>
          <a:xfrm>
            <a:off x="609600" y="1752600"/>
            <a:ext cx="7924800" cy="4572000"/>
          </a:xfrm>
        </p:spPr>
        <p:txBody>
          <a:bodyPr/>
          <a:lstStyle/>
          <a:p>
            <a:r>
              <a:rPr lang="en-US" sz="2400" dirty="0" smtClean="0"/>
              <a:t>The </a:t>
            </a:r>
            <a:r>
              <a:rPr lang="en-US" sz="2400" dirty="0" smtClean="0"/>
              <a:t>September </a:t>
            </a:r>
            <a:r>
              <a:rPr lang="en-US" sz="2400" dirty="0" smtClean="0"/>
              <a:t> </a:t>
            </a:r>
            <a:r>
              <a:rPr lang="en-US" sz="2400" dirty="0" smtClean="0"/>
              <a:t>2013 IEEE 802 </a:t>
            </a:r>
            <a:r>
              <a:rPr lang="en-US" sz="2400" dirty="0" smtClean="0"/>
              <a:t>Wireless</a:t>
            </a:r>
            <a:r>
              <a:rPr lang="en-US" sz="2400" dirty="0" smtClean="0"/>
              <a:t> Interim Session </a:t>
            </a:r>
            <a:r>
              <a:rPr lang="en-US" sz="2400" dirty="0" smtClean="0"/>
              <a:t>will take place </a:t>
            </a:r>
            <a:r>
              <a:rPr lang="en-US" sz="2400" dirty="0" smtClean="0"/>
              <a:t>15-20 September,  Nanjing </a:t>
            </a:r>
            <a:r>
              <a:rPr lang="en-US" sz="2400" dirty="0" err="1" smtClean="0"/>
              <a:t>Zhong</a:t>
            </a:r>
            <a:r>
              <a:rPr lang="en-US" sz="2400" dirty="0" smtClean="0"/>
              <a:t> Shan </a:t>
            </a:r>
            <a:r>
              <a:rPr lang="en-US" sz="2400" dirty="0" smtClean="0"/>
              <a:t>Hotel,  </a:t>
            </a:r>
            <a:r>
              <a:rPr lang="en-US" sz="2400" dirty="0" smtClean="0"/>
              <a:t>Nanjing , </a:t>
            </a:r>
            <a:r>
              <a:rPr lang="en-US" sz="2400" dirty="0" smtClean="0"/>
              <a:t>China</a:t>
            </a:r>
            <a:endParaRPr lang="en-US" sz="2400" dirty="0" smtClean="0"/>
          </a:p>
          <a:p>
            <a:pPr>
              <a:buNone/>
            </a:pPr>
            <a:endParaRPr lang="en-US" sz="2000" dirty="0" smtClean="0"/>
          </a:p>
          <a:p>
            <a:r>
              <a:rPr lang="en-US" sz="2000" dirty="0" smtClean="0"/>
              <a:t>Registration for the September  2013 IEEE 802 Wireless Interim  Session  (http://802world.org/plenary)  will be available sometime after the completion of the July 2013 Session in Geneva, Switzerland.  </a:t>
            </a:r>
          </a:p>
          <a:p>
            <a:pPr>
              <a:buNone/>
            </a:pPr>
            <a:endParaRPr lang="en-US" sz="2400" dirty="0" smtClean="0"/>
          </a:p>
          <a:p>
            <a:endParaRPr lang="en-US" dirty="0"/>
          </a:p>
        </p:txBody>
      </p:sp>
      <p:sp>
        <p:nvSpPr>
          <p:cNvPr id="7" name="Date Placeholder 6"/>
          <p:cNvSpPr>
            <a:spLocks noGrp="1"/>
          </p:cNvSpPr>
          <p:nvPr>
            <p:ph type="dt" sz="half" idx="10"/>
          </p:nvPr>
        </p:nvSpPr>
        <p:spPr/>
        <p:txBody>
          <a:bodyPr/>
          <a:lstStyle/>
          <a:p>
            <a:pPr>
              <a:defRPr/>
            </a:pPr>
            <a:r>
              <a:rPr lang="en-US" smtClean="0"/>
              <a:t>July 2013</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990600"/>
            <a:ext cx="8610600" cy="56388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China World Hotel, Beijing PRC (Pending)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TBD (Europe or Asia venue)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4"/>
          <p:cNvSpPr>
            <a:spLocks noGrp="1"/>
          </p:cNvSpPr>
          <p:nvPr>
            <p:ph type="dt" sz="half" idx="4294967295"/>
          </p:nvPr>
        </p:nvSpPr>
        <p:spPr>
          <a:xfrm>
            <a:off x="685800" y="6477000"/>
            <a:ext cx="1219200" cy="212724"/>
          </a:xfrm>
          <a:prstGeom prst="rect">
            <a:avLst/>
          </a:prstGeom>
        </p:spPr>
        <p:txBody>
          <a:bodyPr/>
          <a:lstStyle/>
          <a:p>
            <a:pPr>
              <a:defRPr/>
            </a:pPr>
            <a:r>
              <a:rPr lang="en-US" smtClean="0"/>
              <a:t>May 2013</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May   Meeting</a:t>
            </a:r>
          </a:p>
        </p:txBody>
      </p:sp>
      <p:sp>
        <p:nvSpPr>
          <p:cNvPr id="34822" name="Rectangle 3"/>
          <p:cNvSpPr>
            <a:spLocks noGrp="1" noChangeArrowheads="1"/>
          </p:cNvSpPr>
          <p:nvPr>
            <p:ph type="body" idx="1"/>
          </p:nvPr>
        </p:nvSpPr>
        <p:spPr>
          <a:xfrm>
            <a:off x="381000" y="14478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600" dirty="0" smtClean="0">
                <a:latin typeface="Arial" charset="0"/>
              </a:rPr>
              <a:t>Resolve WG LB6b Comments </a:t>
            </a:r>
          </a:p>
          <a:p>
            <a:pPr lvl="1">
              <a:lnSpc>
                <a:spcPct val="90000"/>
              </a:lnSpc>
            </a:pPr>
            <a:r>
              <a:rPr lang="en-US" sz="2200" dirty="0" smtClean="0">
                <a:latin typeface="Arial" charset="0"/>
              </a:rPr>
              <a:t>802.21d : Group Management </a:t>
            </a:r>
          </a:p>
          <a:p>
            <a:pPr lvl="2">
              <a:lnSpc>
                <a:spcPct val="90000"/>
              </a:lnSpc>
            </a:pPr>
            <a:r>
              <a:rPr lang="en-US" sz="1800" dirty="0" smtClean="0">
                <a:latin typeface="Arial" charset="0"/>
              </a:rPr>
              <a:t>Developing Draft Specification  </a:t>
            </a:r>
          </a:p>
          <a:p>
            <a:pPr lvl="1">
              <a:lnSpc>
                <a:spcPct val="90000"/>
              </a:lnSpc>
            </a:pPr>
            <a:r>
              <a:rPr lang="en-US" sz="2200" dirty="0" smtClean="0">
                <a:latin typeface="Arial" charset="0"/>
              </a:rPr>
              <a:t>802.21m: Revision Project </a:t>
            </a:r>
          </a:p>
          <a:p>
            <a:pPr lvl="2">
              <a:lnSpc>
                <a:spcPct val="90000"/>
              </a:lnSpc>
            </a:pPr>
            <a:r>
              <a:rPr lang="en-US" sz="1800" dirty="0" smtClean="0">
                <a:solidFill>
                  <a:srgbClr val="000000"/>
                </a:solidFill>
                <a:latin typeface="Arial" charset="0"/>
              </a:rPr>
              <a:t>Discuss the issues </a:t>
            </a:r>
          </a:p>
          <a:p>
            <a:pPr lvl="1">
              <a:lnSpc>
                <a:spcPct val="90000"/>
              </a:lnSpc>
            </a:pPr>
            <a:r>
              <a:rPr lang="en-US" sz="2200" dirty="0" smtClean="0">
                <a:solidFill>
                  <a:srgbClr val="000000"/>
                </a:solidFill>
                <a:latin typeface="Arial" charset="0"/>
              </a:rPr>
              <a:t>802.21.1</a:t>
            </a:r>
          </a:p>
          <a:p>
            <a:pPr lvl="2">
              <a:lnSpc>
                <a:spcPct val="90000"/>
              </a:lnSpc>
            </a:pPr>
            <a:r>
              <a:rPr lang="en-US" sz="1800" dirty="0" smtClean="0">
                <a:solidFill>
                  <a:srgbClr val="000000"/>
                </a:solidFill>
                <a:latin typeface="Arial" charset="0"/>
              </a:rPr>
              <a:t>Discuss the use cases and requirements   </a:t>
            </a:r>
          </a:p>
          <a:p>
            <a:pPr lvl="2">
              <a:lnSpc>
                <a:spcPct val="90000"/>
              </a:lnSpc>
              <a:buNone/>
            </a:pPr>
            <a:endParaRPr lang="en-US" sz="1800" dirty="0" smtClean="0">
              <a:latin typeface="Arial" charset="0"/>
              <a:cs typeface="Arial" charset="0"/>
            </a:endParaRPr>
          </a:p>
          <a:p>
            <a:pPr>
              <a:lnSpc>
                <a:spcPct val="90000"/>
              </a:lnSpc>
            </a:pPr>
            <a:r>
              <a:rPr lang="en-US" sz="2600" dirty="0" smtClean="0">
                <a:latin typeface="Arial" charset="0"/>
                <a:cs typeface="Arial" charset="0"/>
              </a:rPr>
              <a:t>Participate in </a:t>
            </a:r>
            <a:r>
              <a:rPr lang="en-US" sz="2600" dirty="0" err="1" smtClean="0">
                <a:latin typeface="Arial" charset="0"/>
                <a:cs typeface="Arial" charset="0"/>
              </a:rPr>
              <a:t>OmniRAN</a:t>
            </a:r>
            <a:r>
              <a:rPr lang="en-US" sz="2600" dirty="0" smtClean="0">
                <a:latin typeface="Arial" charset="0"/>
                <a:cs typeface="Arial" charset="0"/>
              </a:rPr>
              <a:t> ECSG </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5"/>
          <p:cNvSpPr txBox="1">
            <a:spLocks/>
          </p:cNvSpPr>
          <p:nvPr/>
        </p:nvSpPr>
        <p:spPr bwMode="auto">
          <a:xfrm>
            <a:off x="685800" y="6477000"/>
            <a:ext cx="1219200" cy="21272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July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90600" y="5638800"/>
            <a:ext cx="6781800" cy="523220"/>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CICG-Room 19 (Boardroom); Tutorial: 284 (Classroom) ; </a:t>
            </a:r>
            <a:r>
              <a:rPr lang="en-US" sz="1400" dirty="0" err="1" smtClean="0"/>
              <a:t>OmniRAN</a:t>
            </a:r>
            <a:r>
              <a:rPr lang="en-US" sz="1400" dirty="0" smtClean="0"/>
              <a:t> (ECSG) : CCV-Room C (Boardroom)</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5" name="Table 14"/>
          <p:cNvGraphicFramePr>
            <a:graphicFrameLocks noGrp="1"/>
          </p:cNvGraphicFramePr>
          <p:nvPr/>
        </p:nvGraphicFramePr>
        <p:xfrm>
          <a:off x="533400" y="1523999"/>
          <a:ext cx="8229600" cy="3962400"/>
        </p:xfrm>
        <a:graphic>
          <a:graphicData uri="http://schemas.openxmlformats.org/drawingml/2006/table">
            <a:tbl>
              <a:tblPr/>
              <a:tblGrid>
                <a:gridCol w="1488397"/>
                <a:gridCol w="1807090"/>
                <a:gridCol w="1484923"/>
                <a:gridCol w="1697675"/>
                <a:gridCol w="1751515"/>
              </a:tblGrid>
              <a:tr h="814621">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15,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16,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17,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18,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016">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cs typeface="Times New Roman"/>
                      </a:endParaRPr>
                    </a:p>
                    <a:p>
                      <a:pPr marL="0" marR="0">
                        <a:spcBef>
                          <a:spcPts val="0"/>
                        </a:spcBef>
                        <a:spcAft>
                          <a:spcPts val="0"/>
                        </a:spcAft>
                      </a:pPr>
                      <a:r>
                        <a:rPr lang="en-US" sz="1200">
                          <a:latin typeface="Times New Roman"/>
                          <a:ea typeface="Times New Roman"/>
                          <a:cs typeface="Times New Roman"/>
                        </a:rPr>
                        <a:t> NA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802.21.1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833">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 Opening Plenary</a:t>
                      </a:r>
                    </a:p>
                    <a:p>
                      <a:pPr marL="0" marR="0">
                        <a:spcBef>
                          <a:spcPts val="0"/>
                        </a:spcBef>
                        <a:spcAft>
                          <a:spcPts val="0"/>
                        </a:spcAft>
                      </a:pPr>
                      <a:r>
                        <a:rPr lang="en-US" sz="1200">
                          <a:latin typeface="Times New Roman"/>
                          <a:ea typeface="Times New Roman"/>
                          <a:cs typeface="Times New Roman"/>
                        </a:rPr>
                        <a:t>(11:00a-12:00 noon)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234">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err="1">
                          <a:latin typeface="Times New Roman"/>
                          <a:ea typeface="Times New Roman"/>
                          <a:cs typeface="Times New Roman"/>
                        </a:rPr>
                        <a:t>OmniRAN</a:t>
                      </a:r>
                      <a:r>
                        <a:rPr lang="en-US" sz="1200" dirty="0">
                          <a:latin typeface="Times New Roman"/>
                          <a:ea typeface="Times New Roman"/>
                          <a:cs typeface="Times New Roman"/>
                        </a:rPr>
                        <a:t> (ECSG</a:t>
                      </a:r>
                      <a:r>
                        <a:rPr lang="en-US" sz="1200" dirty="0" smtClean="0">
                          <a:latin typeface="Times New Roman"/>
                          <a:ea typeface="Times New Roman"/>
                          <a:cs typeface="Times New Roman"/>
                        </a:rPr>
                        <a:t>) </a:t>
                      </a:r>
                      <a:endParaRPr lang="en-US" sz="1200" dirty="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a:t>
                      </a:r>
                      <a:r>
                        <a:rPr lang="en-US" sz="1200" dirty="0" smtClean="0">
                          <a:latin typeface="Times New Roman"/>
                          <a:ea typeface="Times New Roman"/>
                          <a:cs typeface="Times New Roman"/>
                        </a:rPr>
                        <a:t>Joint session with </a:t>
                      </a:r>
                      <a:r>
                        <a:rPr lang="en-US" sz="1200" dirty="0" err="1" smtClean="0">
                          <a:latin typeface="Times New Roman"/>
                          <a:ea typeface="Times New Roman"/>
                          <a:cs typeface="Times New Roman"/>
                        </a:rPr>
                        <a:t>OmniRAN</a:t>
                      </a:r>
                      <a:r>
                        <a:rPr lang="en-US" sz="1200" dirty="0" smtClean="0">
                          <a:latin typeface="Times New Roman"/>
                          <a:ea typeface="Times New Roman"/>
                          <a:cs typeface="Times New Roman"/>
                        </a:rPr>
                        <a:t> </a:t>
                      </a:r>
                      <a:r>
                        <a:rPr lang="en-US" sz="1200" dirty="0">
                          <a:latin typeface="Times New Roman"/>
                          <a:ea typeface="Times New Roman"/>
                          <a:cs typeface="Times New Roman"/>
                        </a:rPr>
                        <a:t>(ECSG)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348">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348">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6:00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Tutorial (6:00- 10:30p)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TBD (6:00-7:30p)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TBD (6:00-7:30p)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dirty="0">
                        <a:latin typeface="Calibri"/>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hlinkClick r:id="rId3"/>
              </a:rPr>
              <a:t>https://imat.ieee.org/attendance</a:t>
            </a:r>
            <a:r>
              <a:rPr lang="en-US" altLang="ja-JP" sz="1600" dirty="0" smtClean="0">
                <a:ea typeface="ＭＳ Ｐゴシック" charset="-128"/>
              </a:rPr>
              <a:t>, or</a:t>
            </a:r>
          </a:p>
          <a:p>
            <a:pPr lvl="2">
              <a:lnSpc>
                <a:spcPct val="80000"/>
              </a:lnSpc>
              <a:defRPr/>
            </a:pPr>
            <a:r>
              <a:rPr lang="en-US" altLang="ja-JP" sz="1600" dirty="0" smtClean="0">
                <a:ea typeface="ＭＳ Ｐゴシック" charset="-128"/>
                <a:hlinkClick r:id="rId4"/>
              </a:rPr>
              <a:t>http://newton.ieee.events.org</a:t>
            </a:r>
            <a:r>
              <a:rPr lang="en-US" altLang="ja-JP" sz="1600" dirty="0" smtClean="0">
                <a:ea typeface="ＭＳ Ｐゴシック" charset="-128"/>
              </a:rPr>
              <a:t> </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18</a:t>
            </a:r>
            <a:endParaRPr lang="en-US" sz="2000" dirty="0" smtClean="0">
              <a:latin typeface="Arial" charset="0"/>
            </a:endParaRPr>
          </a:p>
          <a:p>
            <a:pPr>
              <a:lnSpc>
                <a:spcPct val="80000"/>
              </a:lnSpc>
              <a:defRPr/>
            </a:pPr>
            <a:r>
              <a:rPr lang="en-US" sz="2000" dirty="0" smtClean="0">
                <a:latin typeface="Arial" charset="0"/>
              </a:rPr>
              <a:t>14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8153400" cy="5181600"/>
          </a:xfrm>
        </p:spPr>
        <p:txBody>
          <a:bodyPr/>
          <a:lstStyle/>
          <a:p>
            <a:pPr>
              <a:lnSpc>
                <a:spcPct val="90000"/>
              </a:lnSpc>
            </a:pPr>
            <a:r>
              <a:rPr lang="en-US" sz="2400" dirty="0" smtClean="0">
                <a:latin typeface="Arial" charset="0"/>
              </a:rPr>
              <a:t>Meeting Information: http://</a:t>
            </a:r>
            <a:r>
              <a:rPr lang="en-US" sz="2400" dirty="0" smtClean="0">
                <a:latin typeface="Arial" charset="0"/>
              </a:rPr>
              <a:t>802world.org</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3"/>
              </a:rPr>
              <a:t>http://802world.org/attendee</a:t>
            </a:r>
            <a:endParaRPr lang="en-US" sz="2400" dirty="0" smtClean="0"/>
          </a:p>
          <a:p>
            <a:r>
              <a:rPr lang="en-US" sz="2400" dirty="0" smtClean="0">
                <a:latin typeface="Arial" pitchFamily="34" charset="0"/>
                <a:cs typeface="Arial" pitchFamily="34" charset="0"/>
              </a:rPr>
              <a:t>Meeting space Network: ITU Network</a:t>
            </a:r>
          </a:p>
          <a:p>
            <a:pPr lvl="1"/>
            <a:r>
              <a:rPr lang="en-US" sz="2000" dirty="0" smtClean="0">
                <a:latin typeface="Arial" pitchFamily="34" charset="0"/>
                <a:cs typeface="Arial" pitchFamily="34" charset="0"/>
              </a:rPr>
              <a:t>SSID: IEEE802; Password: Geneva2013</a:t>
            </a:r>
            <a:r>
              <a:rPr lang="en-US" sz="2000" dirty="0" smtClean="0">
                <a:latin typeface="Arial" pitchFamily="34" charset="0"/>
                <a:cs typeface="Arial" pitchFamily="34" charset="0"/>
              </a:rPr>
              <a:t> </a:t>
            </a:r>
          </a:p>
          <a:p>
            <a:r>
              <a:rPr lang="en-US" sz="2400" dirty="0" smtClean="0">
                <a:latin typeface="Arial" pitchFamily="34" charset="0"/>
                <a:cs typeface="Arial" pitchFamily="34" charset="0"/>
              </a:rPr>
              <a:t>Network Help Desk: Main Entrance in CICG Building</a:t>
            </a:r>
            <a:endParaRPr lang="en-US" sz="6600" dirty="0" smtClean="0"/>
          </a:p>
          <a:p>
            <a:r>
              <a:rPr lang="en-US" sz="2400" dirty="0" smtClean="0">
                <a:latin typeface="Arial" charset="0"/>
              </a:rPr>
              <a:t>VERILAN Office: </a:t>
            </a:r>
            <a:r>
              <a:rPr lang="en-US" sz="2400" dirty="0" smtClean="0">
                <a:latin typeface="Arial" charset="0"/>
              </a:rPr>
              <a:t>Room #7 in CICG Building</a:t>
            </a:r>
          </a:p>
          <a:p>
            <a:r>
              <a:rPr lang="en-US" sz="2400" dirty="0" smtClean="0">
                <a:latin typeface="Arial" charset="0"/>
              </a:rPr>
              <a:t>Wires Café and Printers: </a:t>
            </a:r>
          </a:p>
          <a:p>
            <a:pPr lvl="1"/>
            <a:r>
              <a:rPr lang="en-US" sz="2000" dirty="0" smtClean="0">
                <a:latin typeface="Arial" charset="0"/>
              </a:rPr>
              <a:t>ITU Tower Second Basement (-2)</a:t>
            </a:r>
          </a:p>
          <a:p>
            <a:pPr lvl="1"/>
            <a:r>
              <a:rPr lang="en-US" sz="2000" dirty="0" smtClean="0">
                <a:latin typeface="Arial" charset="0"/>
              </a:rPr>
              <a:t>ITU </a:t>
            </a:r>
            <a:r>
              <a:rPr lang="en-US" sz="2000" dirty="0" err="1" smtClean="0">
                <a:latin typeface="Arial" charset="0"/>
              </a:rPr>
              <a:t>Montbrillant</a:t>
            </a:r>
            <a:r>
              <a:rPr lang="en-US" sz="2000" dirty="0" smtClean="0">
                <a:latin typeface="Arial" charset="0"/>
              </a:rPr>
              <a:t> group floor (0)</a:t>
            </a:r>
            <a:endParaRPr lang="en-US" sz="2000" dirty="0" smtClean="0">
              <a:latin typeface="Arial" charset="0"/>
            </a:endParaRPr>
          </a:p>
          <a:p>
            <a:pPr>
              <a:lnSpc>
                <a:spcPct val="90000"/>
              </a:lnSpc>
            </a:pPr>
            <a:r>
              <a:rPr lang="en-US" sz="2400" dirty="0" smtClean="0">
                <a:latin typeface="Arial" charset="0"/>
              </a:rPr>
              <a:t>Food and Beverage Service: </a:t>
            </a:r>
            <a:r>
              <a:rPr lang="en-US" sz="2400" dirty="0" smtClean="0">
                <a:latin typeface="Arial" charset="0"/>
              </a:rPr>
              <a:t>Not available</a:t>
            </a:r>
          </a:p>
          <a:p>
            <a:pPr lvl="1">
              <a:lnSpc>
                <a:spcPct val="90000"/>
              </a:lnSpc>
            </a:pPr>
            <a:r>
              <a:rPr lang="en-US" sz="2000" dirty="0" smtClean="0">
                <a:latin typeface="Arial" charset="0"/>
              </a:rPr>
              <a:t>A self-service cafeteria is situated between the ITU </a:t>
            </a:r>
            <a:r>
              <a:rPr lang="en-US" sz="2000" dirty="0" err="1" smtClean="0">
                <a:latin typeface="Arial" charset="0"/>
              </a:rPr>
              <a:t>Verembre</a:t>
            </a:r>
            <a:r>
              <a:rPr lang="en-US" sz="2000" dirty="0" smtClean="0">
                <a:latin typeface="Arial" charset="0"/>
              </a:rPr>
              <a:t>’(V) and </a:t>
            </a:r>
            <a:r>
              <a:rPr lang="en-US" sz="2000" dirty="0" err="1" smtClean="0">
                <a:latin typeface="Arial" charset="0"/>
              </a:rPr>
              <a:t>Montbrillant</a:t>
            </a:r>
            <a:r>
              <a:rPr lang="en-US" sz="2000" dirty="0" smtClean="0">
                <a:latin typeface="Arial" charset="0"/>
              </a:rPr>
              <a:t> (M) </a:t>
            </a:r>
            <a:r>
              <a:rPr lang="en-US" sz="2000" dirty="0" err="1" smtClean="0">
                <a:latin typeface="Arial" charset="0"/>
              </a:rPr>
              <a:t>buidlings</a:t>
            </a:r>
            <a:endParaRPr lang="en-US" sz="2000" dirty="0" smtClean="0">
              <a:latin typeface="Arial" charset="0"/>
            </a:endParaRPr>
          </a:p>
          <a:p>
            <a:pPr lvl="1">
              <a:lnSpc>
                <a:spcPct val="90000"/>
              </a:lnSpc>
            </a:pPr>
            <a:r>
              <a:rPr lang="en-US" sz="2000" dirty="0" smtClean="0">
                <a:latin typeface="Arial" charset="0"/>
              </a:rPr>
              <a:t>Restaurant Le Satellite is located on the 15</a:t>
            </a:r>
            <a:r>
              <a:rPr lang="en-US" sz="2000" baseline="30000" dirty="0" smtClean="0">
                <a:latin typeface="Arial" charset="0"/>
              </a:rPr>
              <a:t>th</a:t>
            </a:r>
            <a:r>
              <a:rPr lang="en-US" sz="2000" dirty="0" smtClean="0">
                <a:latin typeface="Arial" charset="0"/>
              </a:rPr>
              <a:t> floor of the Tower (T) building </a:t>
            </a:r>
          </a:p>
          <a:p>
            <a:pPr>
              <a:lnSpc>
                <a:spcPct val="90000"/>
              </a:lnSpc>
            </a:pPr>
            <a:r>
              <a:rPr lang="en-US" sz="2400" dirty="0" smtClean="0">
                <a:latin typeface="Arial" charset="0"/>
              </a:rPr>
              <a:t>Social Event : No  paid group social this time </a:t>
            </a: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42976</TotalTime>
  <Words>2070</Words>
  <Application>Microsoft Office PowerPoint</Application>
  <PresentationFormat>On-screen Show (4:3)</PresentationFormat>
  <Paragraphs>397</Paragraphs>
  <Slides>22</Slides>
  <Notes>22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802.11PowerPointTemplate-Landscape</vt:lpstr>
      <vt:lpstr>1_Custom Design</vt:lpstr>
      <vt:lpstr>2_Custom Design</vt:lpstr>
      <vt:lpstr>3_Custom Design</vt:lpstr>
      <vt:lpstr>Custom Design</vt:lpstr>
      <vt:lpstr>IEEE 802.21 Session #57,  Geneva, Switzerland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Work Status </vt:lpstr>
      <vt:lpstr>Objectives for the July  Meeting</vt:lpstr>
      <vt:lpstr>Future Sessions – 2013 </vt:lpstr>
      <vt:lpstr>September , 2013 Sessions Details  </vt:lpstr>
      <vt:lpstr>Future Sessions – 2014 </vt:lpstr>
      <vt:lpstr>Objectives for the May   Meeting</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558</cp:revision>
  <cp:lastPrinted>1998-02-10T13:28:06Z</cp:lastPrinted>
  <dcterms:created xsi:type="dcterms:W3CDTF">2002-07-08T22:03:28Z</dcterms:created>
  <dcterms:modified xsi:type="dcterms:W3CDTF">2013-07-14T14:24:27Z</dcterms:modified>
</cp:coreProperties>
</file>