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96" r:id="rId2"/>
    <p:sldId id="357" r:id="rId3"/>
    <p:sldId id="311" r:id="rId4"/>
    <p:sldId id="389" r:id="rId5"/>
    <p:sldId id="397" r:id="rId6"/>
    <p:sldId id="400" r:id="rId7"/>
    <p:sldId id="403" r:id="rId8"/>
    <p:sldId id="411" r:id="rId9"/>
    <p:sldId id="413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91" d="100"/>
          <a:sy n="91" d="100"/>
        </p:scale>
        <p:origin x="-211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77863"/>
            <a:ext cx="4625975" cy="3468687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47E86FD9-54B1-4280-945A-202E0A5B216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FD72ED04-A864-4DC0-A8CE-E9B26A560A8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21-13-0120-00-0000-Joint_Plenary_Opening_Report.ppt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#57, July 2013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Geneva, Switzerland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sdas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at  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appcomsci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noFill/>
        </p:spPr>
        <p:txBody>
          <a:bodyPr/>
          <a:lstStyle/>
          <a:p>
            <a:pPr defTabSz="960438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WG Officers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idx="1"/>
          </p:nvPr>
        </p:nvGraphicFramePr>
        <p:xfrm>
          <a:off x="1295400" y="1447800"/>
          <a:ext cx="6781800" cy="3261360"/>
        </p:xfrm>
        <a:graphic>
          <a:graphicData uri="http://schemas.openxmlformats.org/drawingml/2006/table">
            <a:tbl>
              <a:tblPr/>
              <a:tblGrid>
                <a:gridCol w="2819400"/>
                <a:gridCol w="3962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Subir Das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Vice 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Anthony Chan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Secretary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Charles E. Perkins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Cypher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802.11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Clint Chaplin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IETF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Yoshihiro Ohba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3" name="Rectangle 32"/>
          <p:cNvSpPr>
            <a:spLocks noChangeArrowheads="1"/>
          </p:cNvSpPr>
          <p:nvPr/>
        </p:nvSpPr>
        <p:spPr bwMode="auto">
          <a:xfrm>
            <a:off x="381000" y="55626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" charset="0"/>
              </a:rPr>
              <a:t>The WG has </a:t>
            </a:r>
            <a:r>
              <a:rPr lang="en-US" sz="2400" dirty="0" smtClean="0">
                <a:latin typeface="Arial" charset="0"/>
              </a:rPr>
              <a:t>22 </a:t>
            </a:r>
            <a:r>
              <a:rPr lang="en-US" sz="2400" dirty="0">
                <a:latin typeface="Arial" charset="0"/>
              </a:rPr>
              <a:t>voting members as of this meeting</a:t>
            </a: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IEEE 802.21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Meeting Server Details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908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/>
              <a:t>http://mentor.ieee.org/802.21/documents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4038600" y="6477000"/>
            <a:ext cx="760412" cy="1809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CDF237D2-9025-4C3F-BEA0-3F53B88EEF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990600" y="5638800"/>
            <a:ext cx="678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b="1" dirty="0" smtClean="0"/>
              <a:t>Default </a:t>
            </a:r>
            <a:r>
              <a:rPr lang="en-US" sz="1400" b="1" dirty="0"/>
              <a:t>Location</a:t>
            </a:r>
            <a:r>
              <a:rPr lang="en-US" sz="1400" dirty="0" smtClean="0"/>
              <a:t>: CICG-Room 19 (Boardroom); Tutorial: 284 (Classroom) ; </a:t>
            </a:r>
            <a:r>
              <a:rPr lang="en-US" sz="1400" dirty="0" err="1" smtClean="0"/>
              <a:t>OmniRAN</a:t>
            </a:r>
            <a:r>
              <a:rPr lang="en-US" sz="1400" dirty="0" smtClean="0"/>
              <a:t> (ECSG) : CCV-Room C (Boardroom)</a:t>
            </a:r>
            <a:endParaRPr lang="en-US" sz="14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33400" y="1523999"/>
          <a:ext cx="8229600" cy="3962400"/>
        </p:xfrm>
        <a:graphic>
          <a:graphicData uri="http://schemas.openxmlformats.org/drawingml/2006/table">
            <a:tbl>
              <a:tblPr/>
              <a:tblGrid>
                <a:gridCol w="1488397"/>
                <a:gridCol w="1807090"/>
                <a:gridCol w="1484923"/>
                <a:gridCol w="1697675"/>
                <a:gridCol w="1751515"/>
              </a:tblGrid>
              <a:tr h="8146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Monday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(July 15, 2013)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Tuesday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(July 16, 2013)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Wednesday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(July 17, 2013)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Thursday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(July 18, 2013)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AM-1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8:00-10:00a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NA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802.21.1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802.21m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AM-2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10:30-12:30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EC Opening Plenary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(11:00a-12:00 noon)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802.21c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802.21d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PM-1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1:30 – 3:30p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 WG Opening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OmniRAN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(ECSG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Joint session with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OmniRAN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(ECSG)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 802.21c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3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PM-2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4:00 – 6:00p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802.21c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802.21m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802.21c 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 WG Closing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3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Eve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6:00 – 10:30p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Tutorial (6:00- 10:30p)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TBD (6:00-7:30p)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TBD (6:00-7:30p)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Objective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3352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handover services and 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Work Status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800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Task Group Status</a:t>
            </a:r>
          </a:p>
          <a:p>
            <a:pPr lvl="2">
              <a:lnSpc>
                <a:spcPct val="80000"/>
              </a:lnSpc>
              <a:buNone/>
            </a:pPr>
            <a:endParaRPr lang="en-US" sz="12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802.21c Single Radio Handover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Completed WG Letter Re-circulation Ballot (#6c)  on July 10, 2013 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Arial" charset="0"/>
              </a:rPr>
              <a:t>802.21d </a:t>
            </a:r>
            <a:r>
              <a:rPr lang="en-US" sz="2400" dirty="0" smtClean="0">
                <a:latin typeface="Arial" charset="0"/>
              </a:rPr>
              <a:t>Multicast Group Management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Completed WG Letter Ballot (#7)  on July </a:t>
            </a:r>
            <a:r>
              <a:rPr lang="en-US" sz="2000" dirty="0" smtClean="0">
                <a:latin typeface="Arial" charset="0"/>
              </a:rPr>
              <a:t>04, </a:t>
            </a:r>
            <a:r>
              <a:rPr lang="en-US" sz="2000" dirty="0" smtClean="0">
                <a:latin typeface="Arial" charset="0"/>
              </a:rPr>
              <a:t>2013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802.21m  Revision Project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Working on the document structure and existing issues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802.21.1 Use cases and Services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 Use case presentation </a:t>
            </a:r>
          </a:p>
          <a:p>
            <a:pPr lvl="2"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July  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38862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802.21c: Single Radio Handover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Resolve Letter Ballot re-circulation comments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802.21d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 Resolve Letter Ballot  comments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802.21m  Revision Project 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Discuss the document structure and existing issues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802.21.1 Use cases and Services 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 Use case and services discussion </a:t>
            </a:r>
          </a:p>
          <a:p>
            <a:pPr lvl="1">
              <a:lnSpc>
                <a:spcPct val="90000"/>
              </a:lnSpc>
            </a:pPr>
            <a:endParaRPr lang="en-US" sz="2200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15-20,  Nanjing </a:t>
            </a:r>
            <a:r>
              <a:rPr lang="en-US" sz="2400" b="1" dirty="0" err="1" smtClean="0">
                <a:solidFill>
                  <a:srgbClr val="0000FF"/>
                </a:solidFill>
              </a:rPr>
              <a:t>Zhong</a:t>
            </a:r>
            <a:r>
              <a:rPr lang="en-US" sz="2400" b="1" dirty="0" smtClean="0">
                <a:solidFill>
                  <a:srgbClr val="0000FF"/>
                </a:solidFill>
              </a:rPr>
              <a:t> Shan Hotel, September 2013, </a:t>
            </a:r>
            <a:r>
              <a:rPr lang="en-US" sz="2400" b="1" dirty="0" smtClean="0">
                <a:solidFill>
                  <a:schemeClr val="accent2"/>
                </a:solidFill>
              </a:rPr>
              <a:t>Nanjing , China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10-15 Nov 2013, Hyatt Regency Reunion, Dallas, TX, 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610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19-24 January, 2014, </a:t>
            </a:r>
            <a:r>
              <a:rPr lang="es-ES" sz="2400" b="1" dirty="0" err="1" smtClean="0">
                <a:solidFill>
                  <a:srgbClr val="0000FF"/>
                </a:solidFill>
              </a:rPr>
              <a:t>Century</a:t>
            </a:r>
            <a:r>
              <a:rPr lang="es-ES" sz="2400" b="1" dirty="0" smtClean="0">
                <a:solidFill>
                  <a:srgbClr val="0000FF"/>
                </a:solidFill>
              </a:rPr>
              <a:t> Plaza, Los </a:t>
            </a:r>
            <a:r>
              <a:rPr lang="es-ES" sz="2400" b="1" dirty="0" err="1" smtClean="0">
                <a:solidFill>
                  <a:srgbClr val="0000FF"/>
                </a:solidFill>
              </a:rPr>
              <a:t>Angeles</a:t>
            </a:r>
            <a:r>
              <a:rPr lang="es-ES" sz="2400" b="1" dirty="0" smtClean="0">
                <a:solidFill>
                  <a:srgbClr val="0000FF"/>
                </a:solidFill>
              </a:rPr>
              <a:t>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16-21 March, 2014,  China World Hotel, Beijing PRC (Pending)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September 2014,  TBD (Europe or Asia venue)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37082</TotalTime>
  <Words>662</Words>
  <Application>Microsoft Office PowerPoint</Application>
  <PresentationFormat>On-screen Show (4:3)</PresentationFormat>
  <Paragraphs>166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802.11PowerPointTemplate-Landscape</vt:lpstr>
      <vt:lpstr>Joint Opening Plenary  IEEE 802.21  Media Independent Handover Services Session #57, July 2013 Geneva, Switzerland </vt:lpstr>
      <vt:lpstr>WG Officers</vt:lpstr>
      <vt:lpstr>IEEE 802.21 Meeting Server Details</vt:lpstr>
      <vt:lpstr>Session Time and Location   </vt:lpstr>
      <vt:lpstr>802.21 WG Objective </vt:lpstr>
      <vt:lpstr>Work Status </vt:lpstr>
      <vt:lpstr>Objectives for the July  Meeting</vt:lpstr>
      <vt:lpstr>Future Sessions – 2013 </vt:lpstr>
      <vt:lpstr>Future Sessions – 2014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subir Das</cp:lastModifiedBy>
  <cp:revision>468</cp:revision>
  <cp:lastPrinted>1998-02-10T13:28:06Z</cp:lastPrinted>
  <dcterms:created xsi:type="dcterms:W3CDTF">2002-07-08T22:03:28Z</dcterms:created>
  <dcterms:modified xsi:type="dcterms:W3CDTF">2013-07-14T07:44:48Z</dcterms:modified>
</cp:coreProperties>
</file>