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4" r:id="rId2"/>
    <p:sldId id="265" r:id="rId3"/>
    <p:sldId id="266" r:id="rId4"/>
    <p:sldId id="267" r:id="rId5"/>
    <p:sldId id="270" r:id="rId6"/>
    <p:sldId id="268" r:id="rId7"/>
    <p:sldId id="277" r:id="rId8"/>
    <p:sldId id="280" r:id="rId9"/>
    <p:sldId id="269" r:id="rId10"/>
    <p:sldId id="272" r:id="rId11"/>
    <p:sldId id="274" r:id="rId12"/>
    <p:sldId id="284" r:id="rId13"/>
    <p:sldId id="285" r:id="rId14"/>
    <p:sldId id="286" r:id="rId15"/>
    <p:sldId id="287" r:id="rId16"/>
    <p:sldId id="283" r:id="rId17"/>
    <p:sldId id="276" r:id="rId18"/>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31" autoAdjust="0"/>
  </p:normalViewPr>
  <p:slideViewPr>
    <p:cSldViewPr>
      <p:cViewPr varScale="1">
        <p:scale>
          <a:sx n="96" d="100"/>
          <a:sy n="96" d="100"/>
        </p:scale>
        <p:origin x="-114" y="-396"/>
      </p:cViewPr>
      <p:guideLst>
        <p:guide orient="horz" pos="2160"/>
        <p:guide pos="2880"/>
      </p:guideLst>
    </p:cSldViewPr>
  </p:slideViewPr>
  <p:outlineViewPr>
    <p:cViewPr>
      <p:scale>
        <a:sx n="33" d="100"/>
        <a:sy n="33" d="100"/>
      </p:scale>
      <p:origin x="0" y="86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2013-07-12</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97E41447-859A-43C2-B183-F6107187C33D}" type="slidenum">
              <a:rPr lang="ko-KR" altLang="en-US" smtClean="0"/>
              <a:t>17</a:t>
            </a:fld>
            <a:endParaRPr lang="ko-KR" altLang="en-US"/>
          </a:p>
        </p:txBody>
      </p:sp>
    </p:spTree>
    <p:extLst>
      <p:ext uri="{BB962C8B-B14F-4D97-AF65-F5344CB8AC3E}">
        <p14:creationId xmlns:p14="http://schemas.microsoft.com/office/powerpoint/2010/main" val="3848209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endParaRPr lang="en-US">
              <a:solidFill>
                <a:srgbClr val="000000"/>
              </a:solidFill>
            </a:endParaRP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a:t>
            </a:r>
            <a:r>
              <a:rPr lang="en-US" altLang="ja-JP" smtClean="0">
                <a:latin typeface="Times New Roman" pitchFamily="18" charset="0"/>
                <a:ea typeface="ＭＳ Ｐゴシック" pitchFamily="50" charset="-128"/>
                <a:cs typeface="Times New Roman" pitchFamily="18" charset="0"/>
              </a:rPr>
              <a:t>: </a:t>
            </a:r>
            <a:r>
              <a:rPr lang="en-US" altLang="ja-JP" smtClean="0">
                <a:latin typeface="Times New Roman" pitchFamily="18" charset="0"/>
                <a:ea typeface="ＭＳ Ｐゴシック" pitchFamily="50" charset="-128"/>
                <a:cs typeface="Times New Roman" pitchFamily="18" charset="0"/>
              </a:rPr>
              <a:t>21-13-0119-00-MISU</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Proposal on new MIH service for Proximity Service Communications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July. 12, 2013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a:t>
            </a:r>
            <a:r>
              <a:rPr lang="it-IT" altLang="ja-JP" dirty="0">
                <a:latin typeface="Times New Roman" pitchFamily="18" charset="0"/>
                <a:ea typeface="ＭＳ Ｐゴシック" pitchFamily="50" charset="-128"/>
                <a:cs typeface="Times New Roman" pitchFamily="18" charset="0"/>
              </a:rPr>
              <a:t>IEEE 802.21 Session #</a:t>
            </a:r>
            <a:r>
              <a:rPr lang="it-IT" altLang="ja-JP" dirty="0" smtClean="0">
                <a:latin typeface="Times New Roman" pitchFamily="18" charset="0"/>
                <a:ea typeface="ＭＳ Ｐゴシック" pitchFamily="50" charset="-128"/>
                <a:cs typeface="Times New Roman" pitchFamily="18" charset="0"/>
              </a:rPr>
              <a:t>57 –Geneva, Switzerland</a:t>
            </a:r>
            <a:endParaRPr lang="en-US" altLang="ko-KR"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Hyunho Park, </a:t>
            </a:r>
            <a:r>
              <a:rPr lang="en-US" altLang="ja-JP" b="1" dirty="0" err="1" smtClean="0">
                <a:ea typeface="ＭＳ Ｐゴシック" pitchFamily="50" charset="-128"/>
                <a:cs typeface="Times New Roman" pitchFamily="18" charset="0"/>
              </a:rPr>
              <a:t>Hyeong</a:t>
            </a:r>
            <a:r>
              <a:rPr lang="en-US" altLang="ja-JP" b="1" dirty="0" smtClean="0">
                <a:ea typeface="ＭＳ Ｐゴシック" pitchFamily="50" charset="-128"/>
                <a:cs typeface="Times New Roman" pitchFamily="18" charset="0"/>
              </a:rPr>
              <a:t>-Ho Lee, </a:t>
            </a:r>
            <a:r>
              <a:rPr lang="en-US" altLang="ja-JP" b="1" dirty="0">
                <a:ea typeface="ＭＳ Ｐゴシック" pitchFamily="50" charset="-128"/>
                <a:cs typeface="Times New Roman" pitchFamily="18" charset="0"/>
              </a:rPr>
              <a:t>and </a:t>
            </a:r>
            <a:r>
              <a:rPr lang="en-US" altLang="ja-JP" b="1" dirty="0" err="1" smtClean="0">
                <a:ea typeface="ＭＳ Ｐゴシック" pitchFamily="50" charset="-128"/>
                <a:cs typeface="Times New Roman" pitchFamily="18" charset="0"/>
              </a:rPr>
              <a:t>Seung</a:t>
            </a:r>
            <a:r>
              <a:rPr lang="en-US" altLang="ja-JP" b="1" dirty="0" smtClean="0">
                <a:ea typeface="ＭＳ Ｐゴシック" pitchFamily="50" charset="-128"/>
                <a:cs typeface="Times New Roman" pitchFamily="18" charset="0"/>
              </a:rPr>
              <a:t>-Hwan Lee (ETRI)</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proposes new MIH service for proximity service communications.</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Peer discovery </a:t>
            </a:r>
            <a:r>
              <a:rPr lang="en-US" altLang="ko-KR" dirty="0" smtClean="0"/>
              <a:t/>
            </a:r>
            <a:br>
              <a:rPr lang="en-US" altLang="ko-KR" dirty="0" smtClean="0"/>
            </a:br>
            <a:r>
              <a:rPr lang="en-US" altLang="ko-KR" dirty="0" smtClean="0"/>
              <a:t>by </a:t>
            </a:r>
            <a:r>
              <a:rPr lang="en-US" altLang="ko-KR" dirty="0"/>
              <a:t>using MIH information server (Cont’d)</a:t>
            </a:r>
            <a:endParaRPr lang="ko-KR" altLang="en-US" dirty="0"/>
          </a:p>
        </p:txBody>
      </p:sp>
      <p:sp>
        <p:nvSpPr>
          <p:cNvPr id="4" name="슬라이드 번호 개체 틀 3"/>
          <p:cNvSpPr>
            <a:spLocks noGrp="1"/>
          </p:cNvSpPr>
          <p:nvPr>
            <p:ph type="sldNum" sz="quarter" idx="4294967295"/>
          </p:nvPr>
        </p:nvSpPr>
        <p:spPr>
          <a:xfrm>
            <a:off x="6553200" y="6356350"/>
            <a:ext cx="2133600" cy="365125"/>
          </a:xfrm>
          <a:prstGeom prst="rect">
            <a:avLst/>
          </a:prstGeom>
        </p:spPr>
        <p:txBody>
          <a:bodyPr/>
          <a:lstStyle/>
          <a:p>
            <a:fld id="{0B4AFE78-5FFA-42D7-929F-016647AF4AEB}" type="slidenum">
              <a:rPr lang="ko-KR" altLang="en-US" smtClean="0"/>
              <a:t>10</a:t>
            </a:fld>
            <a:endParaRPr lang="ko-KR" altLang="en-US" dirty="0"/>
          </a:p>
        </p:txBody>
      </p:sp>
      <p:sp>
        <p:nvSpPr>
          <p:cNvPr id="23" name="직사각형 22"/>
          <p:cNvSpPr/>
          <p:nvPr/>
        </p:nvSpPr>
        <p:spPr>
          <a:xfrm>
            <a:off x="35496" y="1427711"/>
            <a:ext cx="1224136" cy="96110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ea typeface="Arial Unicode MS" pitchFamily="50" charset="-127"/>
                <a:cs typeface="Arial Unicode MS" pitchFamily="50" charset="-127"/>
              </a:rPr>
              <a:t>Mobile Node</a:t>
            </a:r>
          </a:p>
        </p:txBody>
      </p:sp>
      <p:sp>
        <p:nvSpPr>
          <p:cNvPr id="25" name="직사각형 24"/>
          <p:cNvSpPr/>
          <p:nvPr/>
        </p:nvSpPr>
        <p:spPr>
          <a:xfrm>
            <a:off x="7884368" y="1434381"/>
            <a:ext cx="1224136" cy="96110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ea typeface="Arial Unicode MS" pitchFamily="50" charset="-127"/>
                <a:cs typeface="Arial Unicode MS" pitchFamily="50" charset="-127"/>
              </a:rPr>
              <a:t>MIH information server</a:t>
            </a:r>
          </a:p>
        </p:txBody>
      </p:sp>
      <p:sp>
        <p:nvSpPr>
          <p:cNvPr id="28" name="직사각형 27"/>
          <p:cNvSpPr/>
          <p:nvPr/>
        </p:nvSpPr>
        <p:spPr>
          <a:xfrm>
            <a:off x="539552" y="2893197"/>
            <a:ext cx="8208911" cy="830997"/>
          </a:xfrm>
          <a:prstGeom prst="rect">
            <a:avLst/>
          </a:prstGeom>
        </p:spPr>
        <p:txBody>
          <a:bodyPr wrap="square">
            <a:spAutoFit/>
          </a:bodyPr>
          <a:lstStyle/>
          <a:p>
            <a:r>
              <a:rPr lang="en-US" altLang="ko-KR" sz="1200" b="1" dirty="0" smtClean="0"/>
              <a:t>1. </a:t>
            </a:r>
            <a:r>
              <a:rPr lang="en-US" altLang="ko-KR" sz="1200" b="1" dirty="0" err="1" smtClean="0"/>
              <a:t>MIH_Get_Information</a:t>
            </a:r>
            <a:r>
              <a:rPr lang="en-US" altLang="ko-KR" sz="1200" b="1" dirty="0" smtClean="0"/>
              <a:t> </a:t>
            </a:r>
            <a:r>
              <a:rPr lang="en-US" altLang="ko-KR" sz="1200" b="1" dirty="0"/>
              <a:t>(</a:t>
            </a:r>
            <a:r>
              <a:rPr lang="en-US" altLang="ko-KR" sz="1200" b="1" dirty="0" smtClean="0"/>
              <a:t>QUERIER_LOC, QUERIER_PROSE_SERVICE, QUERIE_PROSE_TECHLIST) request </a:t>
            </a:r>
            <a:r>
              <a:rPr lang="en-US" altLang="ko-KR" sz="1200" dirty="0" smtClean="0"/>
              <a:t>message</a:t>
            </a:r>
          </a:p>
          <a:p>
            <a:pPr marL="266700"/>
            <a:r>
              <a:rPr lang="en-US" altLang="ko-KR" sz="1200" dirty="0" smtClean="0"/>
              <a:t>:MN informs of its location (QUERIER_LOC), communication service (QUERIER_PROSE_SERVICE), and available proximity service communication (QUERIE_PROSE_TECHLIST) and requests proximity service communication.</a:t>
            </a:r>
          </a:p>
        </p:txBody>
      </p:sp>
      <p:cxnSp>
        <p:nvCxnSpPr>
          <p:cNvPr id="24" name="직선 화살표 연결선 23"/>
          <p:cNvCxnSpPr/>
          <p:nvPr/>
        </p:nvCxnSpPr>
        <p:spPr>
          <a:xfrm>
            <a:off x="561396" y="3789040"/>
            <a:ext cx="7918394" cy="0"/>
          </a:xfrm>
          <a:prstGeom prst="straightConnector1">
            <a:avLst/>
          </a:prstGeom>
          <a:ln w="31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직선 화살표 연결선 26"/>
          <p:cNvCxnSpPr/>
          <p:nvPr/>
        </p:nvCxnSpPr>
        <p:spPr>
          <a:xfrm>
            <a:off x="539552" y="4792261"/>
            <a:ext cx="7918394" cy="0"/>
          </a:xfrm>
          <a:prstGeom prst="straightConnector1">
            <a:avLst/>
          </a:prstGeom>
          <a:ln w="31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5" name="그룹 4"/>
          <p:cNvGrpSpPr/>
          <p:nvPr/>
        </p:nvGrpSpPr>
        <p:grpSpPr>
          <a:xfrm>
            <a:off x="539552" y="2388819"/>
            <a:ext cx="7956685" cy="3920501"/>
            <a:chOff x="2250602" y="2388819"/>
            <a:chExt cx="5255147" cy="2807517"/>
          </a:xfrm>
        </p:grpSpPr>
        <p:cxnSp>
          <p:nvCxnSpPr>
            <p:cNvPr id="30" name="직선 연결선 29"/>
            <p:cNvCxnSpPr/>
            <p:nvPr/>
          </p:nvCxnSpPr>
          <p:spPr>
            <a:xfrm>
              <a:off x="2250602" y="2388819"/>
              <a:ext cx="14427" cy="28075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직선 연결선 30"/>
            <p:cNvCxnSpPr/>
            <p:nvPr/>
          </p:nvCxnSpPr>
          <p:spPr>
            <a:xfrm>
              <a:off x="7505749" y="2388819"/>
              <a:ext cx="0" cy="28075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직사각형 13"/>
          <p:cNvSpPr/>
          <p:nvPr/>
        </p:nvSpPr>
        <p:spPr>
          <a:xfrm>
            <a:off x="1259632" y="4221088"/>
            <a:ext cx="6824257" cy="600164"/>
          </a:xfrm>
          <a:prstGeom prst="rect">
            <a:avLst/>
          </a:prstGeom>
        </p:spPr>
        <p:txBody>
          <a:bodyPr wrap="square">
            <a:spAutoFit/>
          </a:bodyPr>
          <a:lstStyle/>
          <a:p>
            <a:r>
              <a:rPr lang="en-US" altLang="ko-KR" sz="1100" b="1" dirty="0" smtClean="0"/>
              <a:t>2. </a:t>
            </a:r>
            <a:r>
              <a:rPr lang="en-US" altLang="ko-KR" sz="1100" b="1" dirty="0" err="1" smtClean="0"/>
              <a:t>MIH_Get_Information</a:t>
            </a:r>
            <a:r>
              <a:rPr lang="en-US" altLang="ko-KR" sz="1100" b="1" dirty="0" smtClean="0"/>
              <a:t> </a:t>
            </a:r>
            <a:r>
              <a:rPr lang="en-US" altLang="ko-KR" sz="1100" b="1" dirty="0"/>
              <a:t>(IE_CORR_ID, </a:t>
            </a:r>
            <a:r>
              <a:rPr lang="en-US" altLang="ko-KR" sz="1100" b="1" dirty="0" smtClean="0"/>
              <a:t>IE_PROSE_CONFIG) response </a:t>
            </a:r>
            <a:r>
              <a:rPr lang="en-US" altLang="ko-KR" sz="1100" dirty="0" smtClean="0"/>
              <a:t>message</a:t>
            </a:r>
          </a:p>
          <a:p>
            <a:pPr marL="266700"/>
            <a:r>
              <a:rPr lang="en-US" altLang="ko-KR" sz="1100" dirty="0" smtClean="0"/>
              <a:t>:MIH information server responds with peer’s identity (IE_CORR_ID) and information (IE_PROSE_CONFIG) to configure peer.  </a:t>
            </a:r>
          </a:p>
        </p:txBody>
      </p:sp>
    </p:spTree>
    <p:extLst>
      <p:ext uri="{BB962C8B-B14F-4D97-AF65-F5344CB8AC3E}">
        <p14:creationId xmlns:p14="http://schemas.microsoft.com/office/powerpoint/2010/main" val="374105355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p:txBody>
          <a:bodyPr/>
          <a:lstStyle/>
          <a:p>
            <a:pPr lvl="0"/>
            <a:r>
              <a:rPr lang="en-US" altLang="ko-KR" sz="3200" dirty="0"/>
              <a:t>Peer discovery </a:t>
            </a:r>
            <a:br>
              <a:rPr lang="en-US" altLang="ko-KR" sz="3200" dirty="0"/>
            </a:br>
            <a:r>
              <a:rPr lang="en-US" altLang="ko-KR" sz="3200" dirty="0"/>
              <a:t>by using MIH information server (Cont’d)</a:t>
            </a:r>
            <a:endParaRPr lang="ko-KR" altLang="en-US" sz="3200" dirty="0"/>
          </a:p>
        </p:txBody>
      </p:sp>
      <p:sp>
        <p:nvSpPr>
          <p:cNvPr id="3" name="텍스트 개체 틀 2"/>
          <p:cNvSpPr>
            <a:spLocks noGrp="1"/>
          </p:cNvSpPr>
          <p:nvPr>
            <p:ph type="body" idx="4294967295"/>
          </p:nvPr>
        </p:nvSpPr>
        <p:spPr>
          <a:xfrm>
            <a:off x="457200" y="1340768"/>
            <a:ext cx="8229600" cy="4968552"/>
          </a:xfrm>
        </p:spPr>
        <p:txBody>
          <a:bodyPr>
            <a:normAutofit fontScale="32500" lnSpcReduction="20000"/>
          </a:bodyPr>
          <a:lstStyle/>
          <a:p>
            <a:pPr marL="280988" lvl="2" indent="-280988">
              <a:lnSpc>
                <a:spcPct val="110000"/>
              </a:lnSpc>
              <a:spcBef>
                <a:spcPct val="40000"/>
              </a:spcBef>
              <a:buClr>
                <a:schemeClr val="tx1"/>
              </a:buClr>
              <a:buSzTx/>
            </a:pPr>
            <a:r>
              <a:rPr lang="en-US" altLang="ko-KR" sz="7400" dirty="0" err="1" smtClean="0">
                <a:cs typeface="ＭＳ Ｐゴシック" charset="0"/>
              </a:rPr>
              <a:t>MIH_Prose_Beacon</a:t>
            </a:r>
            <a:r>
              <a:rPr lang="en-US" altLang="ko-KR" sz="7400" dirty="0" smtClean="0">
                <a:cs typeface="ＭＳ Ｐゴシック" charset="0"/>
              </a:rPr>
              <a:t> message</a:t>
            </a:r>
            <a:endParaRPr lang="en-US" altLang="ko-KR" sz="7400" dirty="0">
              <a:cs typeface="ＭＳ Ｐゴシック" charset="0"/>
            </a:endParaRPr>
          </a:p>
          <a:p>
            <a:pPr lvl="1">
              <a:lnSpc>
                <a:spcPct val="110000"/>
              </a:lnSpc>
              <a:buClr>
                <a:schemeClr val="tx1"/>
              </a:buClr>
              <a:buFont typeface="Times" pitchFamily="18" charset="0"/>
              <a:buChar char="­"/>
            </a:pPr>
            <a:r>
              <a:rPr lang="en-US" altLang="ko-KR" sz="6800" dirty="0"/>
              <a:t>The MN can check close proximity with its peer.</a:t>
            </a:r>
          </a:p>
          <a:p>
            <a:pPr lvl="1">
              <a:lnSpc>
                <a:spcPct val="110000"/>
              </a:lnSpc>
              <a:buClr>
                <a:schemeClr val="tx1"/>
              </a:buClr>
              <a:buFont typeface="Times" pitchFamily="18" charset="0"/>
              <a:buChar char="­"/>
            </a:pPr>
            <a:r>
              <a:rPr lang="en-US" altLang="ko-KR" sz="6800" b="1" dirty="0" err="1"/>
              <a:t>MIH_Prose_Beacon</a:t>
            </a:r>
            <a:r>
              <a:rPr lang="en-US" altLang="ko-KR" sz="6800" b="1" dirty="0"/>
              <a:t> indication </a:t>
            </a:r>
            <a:r>
              <a:rPr lang="en-US" altLang="ko-KR" sz="6800" dirty="0"/>
              <a:t>message is used for peer to send discovery signaling like beacon signaling of Wi-Fi Direct.</a:t>
            </a:r>
          </a:p>
          <a:p>
            <a:pPr lvl="1">
              <a:lnSpc>
                <a:spcPct val="110000"/>
              </a:lnSpc>
              <a:buClr>
                <a:schemeClr val="tx1"/>
              </a:buClr>
              <a:buFont typeface="Times" pitchFamily="18" charset="0"/>
              <a:buChar char="­"/>
            </a:pPr>
            <a:r>
              <a:rPr lang="en-US" altLang="ko-KR" sz="6800" dirty="0"/>
              <a:t>Parameters for </a:t>
            </a:r>
            <a:r>
              <a:rPr lang="en-US" altLang="ko-KR" sz="6800" dirty="0" err="1"/>
              <a:t>MIH_Prose_Beacon</a:t>
            </a:r>
            <a:r>
              <a:rPr lang="en-US" altLang="ko-KR" sz="6800" dirty="0"/>
              <a:t> </a:t>
            </a:r>
          </a:p>
          <a:p>
            <a:pPr lvl="2">
              <a:lnSpc>
                <a:spcPct val="110000"/>
              </a:lnSpc>
              <a:buClr>
                <a:schemeClr val="tx1"/>
              </a:buClr>
              <a:buFont typeface="Wingdings" pitchFamily="2" charset="2"/>
              <a:buChar char="v"/>
            </a:pPr>
            <a:r>
              <a:rPr lang="en-US" altLang="ko-KR" sz="6200" dirty="0" err="1"/>
              <a:t>TXPower_Value</a:t>
            </a:r>
            <a:r>
              <a:rPr lang="en-US" altLang="ko-KR" sz="6200" dirty="0"/>
              <a:t>: Transmission power value (Unit: </a:t>
            </a:r>
            <a:r>
              <a:rPr lang="en-US" altLang="ko-KR" sz="6200" dirty="0" err="1"/>
              <a:t>dBW</a:t>
            </a:r>
            <a:r>
              <a:rPr lang="en-US" altLang="ko-KR" sz="6200" dirty="0"/>
              <a:t>) for  discovery signaling</a:t>
            </a:r>
          </a:p>
          <a:p>
            <a:pPr lvl="2">
              <a:lnSpc>
                <a:spcPct val="110000"/>
              </a:lnSpc>
              <a:buClr>
                <a:schemeClr val="tx1"/>
              </a:buClr>
              <a:buFont typeface="Wingdings" pitchFamily="2" charset="2"/>
              <a:buChar char="v"/>
            </a:pPr>
            <a:r>
              <a:rPr lang="en-US" altLang="ko-KR" sz="6200" dirty="0" err="1"/>
              <a:t>TXPower_UpDn</a:t>
            </a:r>
            <a:r>
              <a:rPr lang="en-US" altLang="ko-KR" sz="6200" dirty="0"/>
              <a:t>: Value (Unit: dB) to control transmission power.</a:t>
            </a:r>
          </a:p>
          <a:p>
            <a:pPr marL="1676400" lvl="6">
              <a:lnSpc>
                <a:spcPct val="110000"/>
              </a:lnSpc>
              <a:spcBef>
                <a:spcPct val="40000"/>
              </a:spcBef>
              <a:buClr>
                <a:schemeClr val="tx1"/>
              </a:buClr>
              <a:buChar char="•"/>
            </a:pPr>
            <a:r>
              <a:rPr lang="en-US" altLang="ko-KR" sz="5500" dirty="0" smtClean="0">
                <a:latin typeface="+mn-lt"/>
                <a:cs typeface="ＭＳ Ｐゴシック" charset="0"/>
              </a:rPr>
              <a:t>If </a:t>
            </a:r>
            <a:r>
              <a:rPr lang="en-US" altLang="ko-KR" sz="5500" dirty="0" err="1" smtClean="0">
                <a:latin typeface="+mn-lt"/>
                <a:cs typeface="ＭＳ Ｐゴシック" charset="0"/>
              </a:rPr>
              <a:t>TXPower_UpDn</a:t>
            </a:r>
            <a:r>
              <a:rPr lang="en-US" altLang="ko-KR" sz="5500" dirty="0" smtClean="0">
                <a:latin typeface="+mn-lt"/>
                <a:cs typeface="ＭＳ Ｐゴシック" charset="0"/>
              </a:rPr>
              <a:t> is +N, transmission power strength for the peer’s discovery signaling will increase by N </a:t>
            </a:r>
            <a:r>
              <a:rPr lang="en-US" altLang="ko-KR" sz="5500" dirty="0" err="1" smtClean="0">
                <a:latin typeface="+mn-lt"/>
                <a:cs typeface="ＭＳ Ｐゴシック" charset="0"/>
              </a:rPr>
              <a:t>dB.</a:t>
            </a:r>
            <a:endParaRPr lang="en-US" altLang="ko-KR" sz="5500" dirty="0" smtClean="0">
              <a:latin typeface="+mn-lt"/>
              <a:cs typeface="ＭＳ Ｐゴシック" charset="0"/>
            </a:endParaRPr>
          </a:p>
          <a:p>
            <a:pPr marL="1676400" lvl="6">
              <a:lnSpc>
                <a:spcPct val="110000"/>
              </a:lnSpc>
              <a:spcBef>
                <a:spcPct val="40000"/>
              </a:spcBef>
              <a:buClr>
                <a:schemeClr val="tx1"/>
              </a:buClr>
              <a:buFontTx/>
              <a:buChar char="•"/>
            </a:pPr>
            <a:r>
              <a:rPr lang="en-US" altLang="ko-KR" sz="5500" dirty="0">
                <a:latin typeface="+mn-lt"/>
                <a:cs typeface="ＭＳ Ｐゴシック" charset="0"/>
              </a:rPr>
              <a:t>If </a:t>
            </a:r>
            <a:r>
              <a:rPr lang="en-US" altLang="ko-KR" sz="5500" dirty="0" err="1">
                <a:latin typeface="+mn-lt"/>
                <a:cs typeface="ＭＳ Ｐゴシック" charset="0"/>
              </a:rPr>
              <a:t>TXPower_UpDn</a:t>
            </a:r>
            <a:r>
              <a:rPr lang="en-US" altLang="ko-KR" sz="5500" dirty="0">
                <a:latin typeface="+mn-lt"/>
                <a:cs typeface="ＭＳ Ｐゴシック" charset="0"/>
              </a:rPr>
              <a:t> is </a:t>
            </a:r>
            <a:r>
              <a:rPr lang="en-US" altLang="ko-KR" sz="5500" dirty="0" smtClean="0">
                <a:latin typeface="+mn-lt"/>
                <a:cs typeface="ＭＳ Ｐゴシック" charset="0"/>
              </a:rPr>
              <a:t>-N</a:t>
            </a:r>
            <a:r>
              <a:rPr lang="en-US" altLang="ko-KR" sz="5500" dirty="0">
                <a:latin typeface="+mn-lt"/>
                <a:cs typeface="ＭＳ Ｐゴシック" charset="0"/>
              </a:rPr>
              <a:t>, transmission power strength for the peer’s discovery signaling will </a:t>
            </a:r>
            <a:r>
              <a:rPr lang="en-US" altLang="ko-KR" sz="5500" dirty="0" smtClean="0">
                <a:latin typeface="+mn-lt"/>
                <a:cs typeface="ＭＳ Ｐゴシック" charset="0"/>
              </a:rPr>
              <a:t>decrease by </a:t>
            </a:r>
            <a:r>
              <a:rPr lang="en-US" altLang="ko-KR" sz="5500" dirty="0">
                <a:latin typeface="+mn-lt"/>
                <a:cs typeface="ＭＳ Ｐゴシック" charset="0"/>
              </a:rPr>
              <a:t>N </a:t>
            </a:r>
            <a:r>
              <a:rPr lang="en-US" altLang="ko-KR" sz="5500" dirty="0" err="1">
                <a:latin typeface="+mn-lt"/>
                <a:cs typeface="ＭＳ Ｐゴシック" charset="0"/>
              </a:rPr>
              <a:t>dB</a:t>
            </a:r>
            <a:r>
              <a:rPr lang="en-US" altLang="ko-KR" sz="5500" dirty="0" err="1" smtClean="0">
                <a:latin typeface="+mn-lt"/>
                <a:cs typeface="ＭＳ Ｐゴシック" charset="0"/>
              </a:rPr>
              <a:t>.</a:t>
            </a:r>
            <a:endParaRPr lang="en-US" altLang="ko-KR" sz="5500" dirty="0">
              <a:latin typeface="+mn-lt"/>
              <a:cs typeface="ＭＳ Ｐゴシック" charset="0"/>
            </a:endParaRPr>
          </a:p>
        </p:txBody>
      </p:sp>
      <p:sp>
        <p:nvSpPr>
          <p:cNvPr id="24" name="슬라이드 번호 개체 틀 3"/>
          <p:cNvSpPr>
            <a:spLocks noGrp="1"/>
          </p:cNvSpPr>
          <p:nvPr>
            <p:ph type="sldNum" sz="quarter" idx="4294967295"/>
          </p:nvPr>
        </p:nvSpPr>
        <p:spPr>
          <a:xfrm>
            <a:off x="6553200" y="6356350"/>
            <a:ext cx="2133600" cy="365125"/>
          </a:xfrm>
          <a:prstGeom prst="rect">
            <a:avLst/>
          </a:prstGeom>
        </p:spPr>
        <p:txBody>
          <a:bodyPr/>
          <a:lstStyle/>
          <a:p>
            <a:fld id="{0B4AFE78-5FFA-42D7-929F-016647AF4AEB}" type="slidenum">
              <a:rPr lang="ko-KR" altLang="en-US" smtClean="0"/>
              <a:t>11</a:t>
            </a:fld>
            <a:endParaRPr lang="ko-KR" altLang="en-US" dirty="0"/>
          </a:p>
        </p:txBody>
      </p:sp>
    </p:spTree>
    <p:extLst>
      <p:ext uri="{BB962C8B-B14F-4D97-AF65-F5344CB8AC3E}">
        <p14:creationId xmlns:p14="http://schemas.microsoft.com/office/powerpoint/2010/main" val="264006692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p:txBody>
          <a:bodyPr/>
          <a:lstStyle/>
          <a:p>
            <a:pPr lvl="0"/>
            <a:r>
              <a:rPr lang="en-US" altLang="ko-KR" sz="3200" dirty="0"/>
              <a:t>Peer discovery </a:t>
            </a:r>
            <a:br>
              <a:rPr lang="en-US" altLang="ko-KR" sz="3200" dirty="0"/>
            </a:br>
            <a:r>
              <a:rPr lang="en-US" altLang="ko-KR" sz="3200" dirty="0"/>
              <a:t>by using MIH information server (Cont’d)</a:t>
            </a:r>
            <a:endParaRPr lang="ko-KR" altLang="en-US" sz="3200" dirty="0"/>
          </a:p>
        </p:txBody>
      </p:sp>
      <p:sp>
        <p:nvSpPr>
          <p:cNvPr id="3" name="텍스트 개체 틀 2"/>
          <p:cNvSpPr>
            <a:spLocks noGrp="1"/>
          </p:cNvSpPr>
          <p:nvPr>
            <p:ph type="body" idx="4294967295"/>
          </p:nvPr>
        </p:nvSpPr>
        <p:spPr>
          <a:xfrm>
            <a:off x="457200" y="1340768"/>
            <a:ext cx="8229600" cy="576064"/>
          </a:xfrm>
        </p:spPr>
        <p:txBody>
          <a:bodyPr>
            <a:normAutofit/>
          </a:bodyPr>
          <a:lstStyle/>
          <a:p>
            <a:pPr marL="280988" lvl="2" indent="-280988">
              <a:lnSpc>
                <a:spcPct val="110000"/>
              </a:lnSpc>
              <a:spcBef>
                <a:spcPct val="40000"/>
              </a:spcBef>
              <a:buClr>
                <a:schemeClr val="tx1"/>
              </a:buClr>
              <a:buSzTx/>
            </a:pPr>
            <a:r>
              <a:rPr lang="en-US" altLang="ko-KR" dirty="0" err="1">
                <a:cs typeface="ＭＳ Ｐゴシック" charset="0"/>
              </a:rPr>
              <a:t>MIH_Prose_Beacon</a:t>
            </a:r>
            <a:r>
              <a:rPr lang="en-US" altLang="ko-KR" dirty="0">
                <a:cs typeface="ＭＳ Ｐゴシック" charset="0"/>
              </a:rPr>
              <a:t> </a:t>
            </a:r>
            <a:r>
              <a:rPr lang="en-US" altLang="ko-KR" dirty="0" smtClean="0">
                <a:cs typeface="ＭＳ Ｐゴシック" charset="0"/>
              </a:rPr>
              <a:t>message (Cont’d)</a:t>
            </a:r>
            <a:endParaRPr lang="en-US" altLang="ko-KR" dirty="0">
              <a:cs typeface="ＭＳ Ｐゴシック" charset="0"/>
            </a:endParaRPr>
          </a:p>
        </p:txBody>
      </p:sp>
      <p:sp>
        <p:nvSpPr>
          <p:cNvPr id="24" name="슬라이드 번호 개체 틀 3"/>
          <p:cNvSpPr>
            <a:spLocks noGrp="1"/>
          </p:cNvSpPr>
          <p:nvPr>
            <p:ph type="sldNum" sz="quarter" idx="4294967295"/>
          </p:nvPr>
        </p:nvSpPr>
        <p:spPr>
          <a:xfrm>
            <a:off x="6553200" y="6356350"/>
            <a:ext cx="2133600" cy="365125"/>
          </a:xfrm>
          <a:prstGeom prst="rect">
            <a:avLst/>
          </a:prstGeom>
        </p:spPr>
        <p:txBody>
          <a:bodyPr/>
          <a:lstStyle/>
          <a:p>
            <a:fld id="{0B4AFE78-5FFA-42D7-929F-016647AF4AEB}" type="slidenum">
              <a:rPr lang="ko-KR" altLang="en-US" smtClean="0"/>
              <a:t>12</a:t>
            </a:fld>
            <a:endParaRPr lang="ko-KR" altLang="en-US" dirty="0"/>
          </a:p>
        </p:txBody>
      </p:sp>
      <p:sp>
        <p:nvSpPr>
          <p:cNvPr id="6" name="직사각형 5"/>
          <p:cNvSpPr/>
          <p:nvPr/>
        </p:nvSpPr>
        <p:spPr>
          <a:xfrm>
            <a:off x="4840782" y="2297279"/>
            <a:ext cx="1161307" cy="52135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MN’s Peer</a:t>
            </a:r>
            <a:endParaRPr lang="ko-KR" altLang="en-US" sz="1000" dirty="0">
              <a:solidFill>
                <a:schemeClr val="tx1"/>
              </a:solidFill>
              <a:latin typeface="Arial Unicode MS" pitchFamily="50" charset="-127"/>
              <a:ea typeface="Arial Unicode MS" pitchFamily="50" charset="-127"/>
              <a:cs typeface="Arial Unicode MS" pitchFamily="50" charset="-127"/>
            </a:endParaRPr>
          </a:p>
        </p:txBody>
      </p:sp>
      <p:sp>
        <p:nvSpPr>
          <p:cNvPr id="7" name="직사각형 6"/>
          <p:cNvSpPr/>
          <p:nvPr/>
        </p:nvSpPr>
        <p:spPr>
          <a:xfrm>
            <a:off x="7649094" y="2060848"/>
            <a:ext cx="1243386" cy="72849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Network Infrastructure</a:t>
            </a:r>
          </a:p>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(e.g., LTE network and WLAN)</a:t>
            </a:r>
            <a:endParaRPr lang="ko-KR" altLang="en-US" sz="1000" dirty="0">
              <a:solidFill>
                <a:schemeClr val="tx1"/>
              </a:solidFill>
              <a:latin typeface="Arial Unicode MS" pitchFamily="50" charset="-127"/>
              <a:ea typeface="Arial Unicode MS" pitchFamily="50" charset="-127"/>
              <a:cs typeface="Arial Unicode MS" pitchFamily="50" charset="-127"/>
            </a:endParaRPr>
          </a:p>
        </p:txBody>
      </p:sp>
      <p:cxnSp>
        <p:nvCxnSpPr>
          <p:cNvPr id="22" name="직선 연결선 21"/>
          <p:cNvCxnSpPr/>
          <p:nvPr/>
        </p:nvCxnSpPr>
        <p:spPr>
          <a:xfrm>
            <a:off x="2868753" y="2799167"/>
            <a:ext cx="0" cy="3711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5411354" y="2812071"/>
            <a:ext cx="0" cy="3711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직선 연결선 24"/>
          <p:cNvCxnSpPr/>
          <p:nvPr/>
        </p:nvCxnSpPr>
        <p:spPr>
          <a:xfrm>
            <a:off x="8288704" y="2769234"/>
            <a:ext cx="0" cy="3711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직선 화살표 연결선 8"/>
          <p:cNvCxnSpPr/>
          <p:nvPr/>
        </p:nvCxnSpPr>
        <p:spPr>
          <a:xfrm>
            <a:off x="2848358" y="3341974"/>
            <a:ext cx="5450291" cy="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868754" y="2876069"/>
            <a:ext cx="5445640" cy="461665"/>
          </a:xfrm>
          <a:prstGeom prst="rect">
            <a:avLst/>
          </a:prstGeom>
          <a:noFill/>
        </p:spPr>
        <p:txBody>
          <a:bodyPr wrap="square" rtlCol="0">
            <a:spAutoFit/>
          </a:bodyPr>
          <a:lstStyle/>
          <a:p>
            <a:r>
              <a:rPr lang="en-US" altLang="ko-KR" sz="1200" b="1" dirty="0"/>
              <a:t>1</a:t>
            </a:r>
            <a:r>
              <a:rPr lang="en-US" altLang="ko-KR" sz="1200" b="1" dirty="0" smtClean="0"/>
              <a:t>. </a:t>
            </a:r>
            <a:r>
              <a:rPr lang="en-US" altLang="ko-KR" sz="1200" b="1" dirty="0" err="1"/>
              <a:t>MIH_ProSe_Beacon</a:t>
            </a:r>
            <a:r>
              <a:rPr lang="en-US" altLang="ko-KR" sz="1200" b="1" dirty="0"/>
              <a:t> indication (</a:t>
            </a:r>
            <a:r>
              <a:rPr lang="en-US" altLang="ko-KR" sz="1200" b="1" dirty="0" err="1"/>
              <a:t>TXPower_Value</a:t>
            </a:r>
            <a:r>
              <a:rPr lang="en-US" altLang="ko-KR" sz="1200" b="1" dirty="0"/>
              <a:t> (X))</a:t>
            </a:r>
            <a:endParaRPr lang="ko-KR" altLang="en-US" sz="1200" b="1" dirty="0"/>
          </a:p>
          <a:p>
            <a:pPr marL="85725"/>
            <a:r>
              <a:rPr lang="en-US" altLang="ko-KR" sz="1200" dirty="0" smtClean="0"/>
              <a:t>MN requests the MN’s peer to transmit beacon with X </a:t>
            </a:r>
            <a:r>
              <a:rPr lang="en-US" altLang="ko-KR" sz="1200" dirty="0" err="1" smtClean="0"/>
              <a:t>dBW</a:t>
            </a:r>
            <a:endParaRPr lang="en-US" altLang="ko-KR" sz="1200" dirty="0" smtClean="0"/>
          </a:p>
        </p:txBody>
      </p:sp>
      <p:sp>
        <p:nvSpPr>
          <p:cNvPr id="11" name="직사각형 10"/>
          <p:cNvSpPr/>
          <p:nvPr/>
        </p:nvSpPr>
        <p:spPr>
          <a:xfrm>
            <a:off x="2392510" y="2297279"/>
            <a:ext cx="952486" cy="57274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Mobile Node</a:t>
            </a:r>
            <a:endParaRPr lang="ko-KR" altLang="en-US" sz="1000" dirty="0">
              <a:solidFill>
                <a:schemeClr val="tx1"/>
              </a:solidFill>
              <a:latin typeface="Arial Unicode MS" pitchFamily="50" charset="-127"/>
              <a:ea typeface="Arial Unicode MS" pitchFamily="50" charset="-127"/>
              <a:cs typeface="Arial Unicode MS" pitchFamily="50" charset="-127"/>
            </a:endParaRPr>
          </a:p>
        </p:txBody>
      </p:sp>
      <p:cxnSp>
        <p:nvCxnSpPr>
          <p:cNvPr id="12" name="직선 화살표 연결선 11"/>
          <p:cNvCxnSpPr/>
          <p:nvPr/>
        </p:nvCxnSpPr>
        <p:spPr>
          <a:xfrm>
            <a:off x="5426070" y="3596526"/>
            <a:ext cx="2862635"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자유형 12"/>
          <p:cNvSpPr/>
          <p:nvPr/>
        </p:nvSpPr>
        <p:spPr>
          <a:xfrm>
            <a:off x="8291742" y="3323090"/>
            <a:ext cx="192163" cy="273436"/>
          </a:xfrm>
          <a:custGeom>
            <a:avLst/>
            <a:gdLst>
              <a:gd name="connsiteX0" fmla="*/ 0 w 158313"/>
              <a:gd name="connsiteY0" fmla="*/ 0 h 238148"/>
              <a:gd name="connsiteX1" fmla="*/ 158261 w 158313"/>
              <a:gd name="connsiteY1" fmla="*/ 114300 h 238148"/>
              <a:gd name="connsiteX2" fmla="*/ 17584 w 158313"/>
              <a:gd name="connsiteY2" fmla="*/ 219807 h 238148"/>
              <a:gd name="connsiteX3" fmla="*/ 17584 w 158313"/>
              <a:gd name="connsiteY3" fmla="*/ 237392 h 238148"/>
            </a:gdLst>
            <a:ahLst/>
            <a:cxnLst>
              <a:cxn ang="0">
                <a:pos x="connsiteX0" y="connsiteY0"/>
              </a:cxn>
              <a:cxn ang="0">
                <a:pos x="connsiteX1" y="connsiteY1"/>
              </a:cxn>
              <a:cxn ang="0">
                <a:pos x="connsiteX2" y="connsiteY2"/>
              </a:cxn>
              <a:cxn ang="0">
                <a:pos x="connsiteX3" y="connsiteY3"/>
              </a:cxn>
            </a:cxnLst>
            <a:rect l="l" t="t" r="r" b="b"/>
            <a:pathLst>
              <a:path w="158313" h="238148">
                <a:moveTo>
                  <a:pt x="0" y="0"/>
                </a:moveTo>
                <a:cubicBezTo>
                  <a:pt x="77665" y="38833"/>
                  <a:pt x="155330" y="77666"/>
                  <a:pt x="158261" y="114300"/>
                </a:cubicBezTo>
                <a:cubicBezTo>
                  <a:pt x="161192" y="150934"/>
                  <a:pt x="41030" y="199292"/>
                  <a:pt x="17584" y="219807"/>
                </a:cubicBezTo>
                <a:cubicBezTo>
                  <a:pt x="-5862" y="240322"/>
                  <a:pt x="5861" y="238857"/>
                  <a:pt x="17584" y="237392"/>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050"/>
          </a:p>
        </p:txBody>
      </p:sp>
      <p:sp>
        <p:nvSpPr>
          <p:cNvPr id="14" name="오른쪽 화살표 13"/>
          <p:cNvSpPr/>
          <p:nvPr/>
        </p:nvSpPr>
        <p:spPr>
          <a:xfrm flipH="1">
            <a:off x="3977855" y="4118923"/>
            <a:ext cx="1443445" cy="318189"/>
          </a:xfrm>
          <a:prstGeom prst="rightArrow">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50"/>
          </a:p>
        </p:txBody>
      </p:sp>
      <p:sp>
        <p:nvSpPr>
          <p:cNvPr id="15" name="TextBox 14"/>
          <p:cNvSpPr txBox="1"/>
          <p:nvPr/>
        </p:nvSpPr>
        <p:spPr>
          <a:xfrm>
            <a:off x="2874048" y="3723240"/>
            <a:ext cx="5118202" cy="461665"/>
          </a:xfrm>
          <a:prstGeom prst="rect">
            <a:avLst/>
          </a:prstGeom>
          <a:noFill/>
        </p:spPr>
        <p:txBody>
          <a:bodyPr wrap="square" rtlCol="0">
            <a:spAutoFit/>
          </a:bodyPr>
          <a:lstStyle/>
          <a:p>
            <a:r>
              <a:rPr lang="en-US" altLang="ko-KR" sz="1200" dirty="0" smtClean="0"/>
              <a:t>2. MN’s peer sends beacon with X </a:t>
            </a:r>
            <a:r>
              <a:rPr lang="en-US" altLang="ko-KR" sz="1200" dirty="0" err="1" smtClean="0"/>
              <a:t>dBW</a:t>
            </a:r>
            <a:r>
              <a:rPr lang="en-US" altLang="ko-KR" sz="1200" dirty="0" smtClean="0"/>
              <a:t> strength. </a:t>
            </a:r>
          </a:p>
          <a:p>
            <a:r>
              <a:rPr lang="en-US" altLang="ko-KR" sz="1200" dirty="0"/>
              <a:t> </a:t>
            </a:r>
            <a:r>
              <a:rPr lang="en-US" altLang="ko-KR" sz="1200" dirty="0" smtClean="0"/>
              <a:t>   (Out of scope of IEEE 802.21 standard)</a:t>
            </a:r>
            <a:endParaRPr lang="ko-KR" altLang="en-US" sz="1200" dirty="0"/>
          </a:p>
        </p:txBody>
      </p:sp>
      <p:cxnSp>
        <p:nvCxnSpPr>
          <p:cNvPr id="16" name="직선 화살표 연결선 15"/>
          <p:cNvCxnSpPr/>
          <p:nvPr/>
        </p:nvCxnSpPr>
        <p:spPr>
          <a:xfrm>
            <a:off x="2874048" y="4932252"/>
            <a:ext cx="5450291" cy="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843808" y="4466346"/>
            <a:ext cx="6842881" cy="461665"/>
          </a:xfrm>
          <a:prstGeom prst="rect">
            <a:avLst/>
          </a:prstGeom>
          <a:noFill/>
        </p:spPr>
        <p:txBody>
          <a:bodyPr wrap="square" rtlCol="0">
            <a:spAutoFit/>
          </a:bodyPr>
          <a:lstStyle/>
          <a:p>
            <a:r>
              <a:rPr lang="en-US" altLang="ko-KR" sz="1200" b="1" dirty="0"/>
              <a:t>3</a:t>
            </a:r>
            <a:r>
              <a:rPr lang="en-US" altLang="ko-KR" sz="1200" b="1" dirty="0" smtClean="0"/>
              <a:t>. </a:t>
            </a:r>
            <a:r>
              <a:rPr lang="en-US" altLang="ko-KR" sz="1200" b="1" dirty="0"/>
              <a:t> </a:t>
            </a:r>
            <a:r>
              <a:rPr lang="en-US" altLang="ko-KR" sz="1200" b="1" dirty="0" err="1" smtClean="0"/>
              <a:t>MIH_ProSe_Beacon</a:t>
            </a:r>
            <a:r>
              <a:rPr lang="en-US" altLang="ko-KR" sz="1200" b="1" dirty="0" smtClean="0"/>
              <a:t> indication (</a:t>
            </a:r>
            <a:r>
              <a:rPr lang="en-US" altLang="ko-KR" sz="1200" b="1" dirty="0" err="1" smtClean="0"/>
              <a:t>TXPower_UnDn</a:t>
            </a:r>
            <a:r>
              <a:rPr lang="en-US" altLang="ko-KR" sz="1200" b="1" dirty="0" smtClean="0"/>
              <a:t> (+N))</a:t>
            </a:r>
          </a:p>
          <a:p>
            <a:r>
              <a:rPr lang="en-US" altLang="ko-KR" sz="1200" dirty="0" smtClean="0"/>
              <a:t>    MN requests the MN’s peer to increase power strength beacon of the peer by N </a:t>
            </a:r>
            <a:r>
              <a:rPr lang="en-US" altLang="ko-KR" sz="1200" dirty="0" err="1" smtClean="0"/>
              <a:t>dB.</a:t>
            </a:r>
            <a:endParaRPr lang="ko-KR" altLang="en-US" sz="1200" dirty="0"/>
          </a:p>
        </p:txBody>
      </p:sp>
      <p:cxnSp>
        <p:nvCxnSpPr>
          <p:cNvPr id="18" name="직선 화살표 연결선 17"/>
          <p:cNvCxnSpPr/>
          <p:nvPr/>
        </p:nvCxnSpPr>
        <p:spPr>
          <a:xfrm>
            <a:off x="5451759" y="5123165"/>
            <a:ext cx="2862635" cy="0"/>
          </a:xfrm>
          <a:prstGeom prst="straightConnector1">
            <a:avLst/>
          </a:prstGeom>
          <a:ln>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자유형 18"/>
          <p:cNvSpPr/>
          <p:nvPr/>
        </p:nvSpPr>
        <p:spPr>
          <a:xfrm>
            <a:off x="8317432" y="4913367"/>
            <a:ext cx="166473" cy="210466"/>
          </a:xfrm>
          <a:custGeom>
            <a:avLst/>
            <a:gdLst>
              <a:gd name="connsiteX0" fmla="*/ 0 w 158313"/>
              <a:gd name="connsiteY0" fmla="*/ 0 h 238148"/>
              <a:gd name="connsiteX1" fmla="*/ 158261 w 158313"/>
              <a:gd name="connsiteY1" fmla="*/ 114300 h 238148"/>
              <a:gd name="connsiteX2" fmla="*/ 17584 w 158313"/>
              <a:gd name="connsiteY2" fmla="*/ 219807 h 238148"/>
              <a:gd name="connsiteX3" fmla="*/ 17584 w 158313"/>
              <a:gd name="connsiteY3" fmla="*/ 237392 h 238148"/>
            </a:gdLst>
            <a:ahLst/>
            <a:cxnLst>
              <a:cxn ang="0">
                <a:pos x="connsiteX0" y="connsiteY0"/>
              </a:cxn>
              <a:cxn ang="0">
                <a:pos x="connsiteX1" y="connsiteY1"/>
              </a:cxn>
              <a:cxn ang="0">
                <a:pos x="connsiteX2" y="connsiteY2"/>
              </a:cxn>
              <a:cxn ang="0">
                <a:pos x="connsiteX3" y="connsiteY3"/>
              </a:cxn>
            </a:cxnLst>
            <a:rect l="l" t="t" r="r" b="b"/>
            <a:pathLst>
              <a:path w="158313" h="238148">
                <a:moveTo>
                  <a:pt x="0" y="0"/>
                </a:moveTo>
                <a:cubicBezTo>
                  <a:pt x="77665" y="38833"/>
                  <a:pt x="155330" y="77666"/>
                  <a:pt x="158261" y="114300"/>
                </a:cubicBezTo>
                <a:cubicBezTo>
                  <a:pt x="161192" y="150934"/>
                  <a:pt x="41030" y="199292"/>
                  <a:pt x="17584" y="219807"/>
                </a:cubicBezTo>
                <a:cubicBezTo>
                  <a:pt x="-5862" y="240322"/>
                  <a:pt x="5861" y="238857"/>
                  <a:pt x="17584" y="237392"/>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050"/>
          </a:p>
        </p:txBody>
      </p:sp>
      <p:sp>
        <p:nvSpPr>
          <p:cNvPr id="21" name="TextBox 20"/>
          <p:cNvSpPr txBox="1"/>
          <p:nvPr/>
        </p:nvSpPr>
        <p:spPr>
          <a:xfrm>
            <a:off x="2910182" y="5352211"/>
            <a:ext cx="5118202" cy="461665"/>
          </a:xfrm>
          <a:prstGeom prst="rect">
            <a:avLst/>
          </a:prstGeom>
          <a:noFill/>
        </p:spPr>
        <p:txBody>
          <a:bodyPr wrap="square" rtlCol="0">
            <a:spAutoFit/>
          </a:bodyPr>
          <a:lstStyle/>
          <a:p>
            <a:r>
              <a:rPr lang="en-US" altLang="ko-KR" sz="1200" dirty="0" smtClean="0"/>
              <a:t>4. </a:t>
            </a:r>
            <a:r>
              <a:rPr lang="en-US" altLang="ko-KR" sz="1200" dirty="0"/>
              <a:t>MN’s peer sends beacon with </a:t>
            </a:r>
            <a:r>
              <a:rPr lang="en-US" altLang="ko-KR" sz="1200" dirty="0" smtClean="0"/>
              <a:t>X+N </a:t>
            </a:r>
            <a:r>
              <a:rPr lang="en-US" altLang="ko-KR" sz="1200" dirty="0" err="1" smtClean="0"/>
              <a:t>dBW</a:t>
            </a:r>
            <a:r>
              <a:rPr lang="en-US" altLang="ko-KR" sz="1200" dirty="0" smtClean="0"/>
              <a:t> </a:t>
            </a:r>
            <a:r>
              <a:rPr lang="en-US" altLang="ko-KR" sz="1200" dirty="0"/>
              <a:t>strength. </a:t>
            </a:r>
          </a:p>
          <a:p>
            <a:r>
              <a:rPr lang="en-US" altLang="ko-KR" sz="1200" dirty="0"/>
              <a:t>    (Out of scope of IEEE 802.21 standard</a:t>
            </a:r>
            <a:r>
              <a:rPr lang="en-US" altLang="ko-KR" sz="1200" dirty="0" smtClean="0"/>
              <a:t>)</a:t>
            </a:r>
            <a:endParaRPr lang="ko-KR" altLang="en-US" sz="1200" dirty="0"/>
          </a:p>
        </p:txBody>
      </p:sp>
      <p:sp>
        <p:nvSpPr>
          <p:cNvPr id="4" name="타원 3"/>
          <p:cNvSpPr/>
          <p:nvPr/>
        </p:nvSpPr>
        <p:spPr>
          <a:xfrm>
            <a:off x="2797538" y="4061994"/>
            <a:ext cx="154676" cy="159094"/>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6" name="사각형 설명선 25"/>
          <p:cNvSpPr/>
          <p:nvPr/>
        </p:nvSpPr>
        <p:spPr>
          <a:xfrm>
            <a:off x="251520" y="2929580"/>
            <a:ext cx="2232248" cy="787019"/>
          </a:xfrm>
          <a:prstGeom prst="wedgeRectCallout">
            <a:avLst>
              <a:gd name="adj1" fmla="val 63959"/>
              <a:gd name="adj2" fmla="val 100190"/>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1400" dirty="0" smtClean="0">
                <a:solidFill>
                  <a:schemeClr val="tx1"/>
                </a:solidFill>
              </a:rPr>
              <a:t>MN fails to receive beacon message from its peer because signal strength of beacon was too weak</a:t>
            </a:r>
            <a:endParaRPr lang="ko-KR" altLang="en-US" sz="1400" dirty="0">
              <a:solidFill>
                <a:schemeClr val="tx1"/>
              </a:solidFill>
            </a:endParaRPr>
          </a:p>
        </p:txBody>
      </p:sp>
      <p:sp>
        <p:nvSpPr>
          <p:cNvPr id="27" name="타원 26"/>
          <p:cNvSpPr/>
          <p:nvPr/>
        </p:nvSpPr>
        <p:spPr>
          <a:xfrm>
            <a:off x="2761140" y="5854424"/>
            <a:ext cx="154676" cy="159094"/>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사각형 설명선 27"/>
          <p:cNvSpPr/>
          <p:nvPr/>
        </p:nvSpPr>
        <p:spPr>
          <a:xfrm>
            <a:off x="193065" y="4722010"/>
            <a:ext cx="2232248" cy="787019"/>
          </a:xfrm>
          <a:prstGeom prst="wedgeRectCallout">
            <a:avLst>
              <a:gd name="adj1" fmla="val 63959"/>
              <a:gd name="adj2" fmla="val 100190"/>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ko-KR" sz="1400" dirty="0" smtClean="0">
                <a:solidFill>
                  <a:schemeClr val="tx1"/>
                </a:solidFill>
              </a:rPr>
              <a:t>MN can receive beacon message from its peer.</a:t>
            </a:r>
            <a:endParaRPr lang="ko-KR" altLang="en-US" sz="1400" dirty="0">
              <a:solidFill>
                <a:schemeClr val="tx1"/>
              </a:solidFill>
            </a:endParaRPr>
          </a:p>
        </p:txBody>
      </p:sp>
      <p:sp>
        <p:nvSpPr>
          <p:cNvPr id="20" name="오른쪽 화살표 19"/>
          <p:cNvSpPr/>
          <p:nvPr/>
        </p:nvSpPr>
        <p:spPr>
          <a:xfrm flipH="1">
            <a:off x="2848358" y="5760211"/>
            <a:ext cx="2572941" cy="318189"/>
          </a:xfrm>
          <a:prstGeom prst="rightArrow">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050"/>
          </a:p>
        </p:txBody>
      </p:sp>
    </p:spTree>
    <p:extLst>
      <p:ext uri="{BB962C8B-B14F-4D97-AF65-F5344CB8AC3E}">
        <p14:creationId xmlns:p14="http://schemas.microsoft.com/office/powerpoint/2010/main" val="226870647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p:txBody>
          <a:bodyPr/>
          <a:lstStyle/>
          <a:p>
            <a:pPr lvl="0"/>
            <a:r>
              <a:rPr lang="en-US" altLang="ko-KR" sz="3200" dirty="0"/>
              <a:t>Peer discovery </a:t>
            </a:r>
            <a:br>
              <a:rPr lang="en-US" altLang="ko-KR" sz="3200" dirty="0"/>
            </a:br>
            <a:r>
              <a:rPr lang="en-US" altLang="ko-KR" sz="3200" dirty="0"/>
              <a:t>by using MIH information server (Cont’d)</a:t>
            </a:r>
            <a:endParaRPr lang="ko-KR" altLang="en-US" sz="3200" dirty="0"/>
          </a:p>
        </p:txBody>
      </p:sp>
      <p:sp>
        <p:nvSpPr>
          <p:cNvPr id="3" name="텍스트 개체 틀 2"/>
          <p:cNvSpPr>
            <a:spLocks noGrp="1"/>
          </p:cNvSpPr>
          <p:nvPr>
            <p:ph type="body" idx="4294967295"/>
          </p:nvPr>
        </p:nvSpPr>
        <p:spPr>
          <a:xfrm>
            <a:off x="457200" y="1340768"/>
            <a:ext cx="8229600" cy="4968552"/>
          </a:xfrm>
        </p:spPr>
        <p:txBody>
          <a:bodyPr>
            <a:normAutofit/>
          </a:bodyPr>
          <a:lstStyle/>
          <a:p>
            <a:pPr marL="280988" lvl="2" indent="-280988" algn="just">
              <a:lnSpc>
                <a:spcPct val="110000"/>
              </a:lnSpc>
              <a:spcBef>
                <a:spcPct val="40000"/>
              </a:spcBef>
              <a:buClr>
                <a:schemeClr val="tx1"/>
              </a:buClr>
              <a:buSzTx/>
            </a:pPr>
            <a:r>
              <a:rPr lang="en-US" altLang="ko-KR" dirty="0" err="1" smtClean="0">
                <a:cs typeface="ＭＳ Ｐゴシック" charset="0"/>
              </a:rPr>
              <a:t>MIH_Prose_TechList</a:t>
            </a:r>
            <a:r>
              <a:rPr lang="en-US" altLang="ko-KR" dirty="0" smtClean="0">
                <a:cs typeface="ＭＳ Ｐゴシック" charset="0"/>
              </a:rPr>
              <a:t> message </a:t>
            </a:r>
          </a:p>
          <a:p>
            <a:pPr lvl="1" algn="just">
              <a:lnSpc>
                <a:spcPct val="110000"/>
              </a:lnSpc>
              <a:buClr>
                <a:schemeClr val="tx1"/>
              </a:buClr>
              <a:buFont typeface="Times" pitchFamily="18" charset="0"/>
              <a:buChar char="­"/>
            </a:pPr>
            <a:r>
              <a:rPr lang="en-US" altLang="ko-KR" sz="2200" dirty="0"/>
              <a:t>The MN and its peer should use the same proximity service communication technology.</a:t>
            </a:r>
          </a:p>
          <a:p>
            <a:pPr lvl="1" algn="just">
              <a:lnSpc>
                <a:spcPct val="110000"/>
              </a:lnSpc>
              <a:buClr>
                <a:schemeClr val="tx1"/>
              </a:buClr>
              <a:buFont typeface="Times" pitchFamily="18" charset="0"/>
              <a:buChar char="­"/>
            </a:pPr>
            <a:r>
              <a:rPr lang="en-US" altLang="ko-KR" sz="2200" b="1" dirty="0" err="1"/>
              <a:t>MIH_Prose_TechList</a:t>
            </a:r>
            <a:r>
              <a:rPr lang="en-US" altLang="ko-KR" sz="2200" b="1" dirty="0"/>
              <a:t> request </a:t>
            </a:r>
            <a:r>
              <a:rPr lang="en-US" altLang="ko-KR" sz="2200" dirty="0"/>
              <a:t>message is used to know proximity service communication technologies that MN or its peer can use.</a:t>
            </a:r>
          </a:p>
          <a:p>
            <a:pPr lvl="1" algn="just">
              <a:lnSpc>
                <a:spcPct val="110000"/>
              </a:lnSpc>
              <a:buClr>
                <a:schemeClr val="tx1"/>
              </a:buClr>
              <a:buFont typeface="Times" pitchFamily="18" charset="0"/>
              <a:buChar char="­"/>
            </a:pPr>
            <a:r>
              <a:rPr lang="en-US" altLang="ko-KR" sz="2200" b="1" dirty="0" err="1"/>
              <a:t>MIH_Prose_TechList</a:t>
            </a:r>
            <a:r>
              <a:rPr lang="en-US" altLang="ko-KR" sz="2200" b="1" dirty="0"/>
              <a:t> response </a:t>
            </a:r>
            <a:r>
              <a:rPr lang="en-US" altLang="ko-KR" sz="2200" dirty="0"/>
              <a:t>message is used to inform of proximity service communication technologies that MN or its peer can use.</a:t>
            </a:r>
          </a:p>
          <a:p>
            <a:pPr lvl="1" algn="just">
              <a:lnSpc>
                <a:spcPct val="110000"/>
              </a:lnSpc>
              <a:buClr>
                <a:schemeClr val="tx1"/>
              </a:buClr>
              <a:buFont typeface="Times" pitchFamily="18" charset="0"/>
              <a:buChar char="­"/>
            </a:pPr>
            <a:r>
              <a:rPr lang="en-US" altLang="ko-KR" sz="2200" dirty="0"/>
              <a:t>Parameters for </a:t>
            </a:r>
            <a:r>
              <a:rPr lang="en-US" altLang="ko-KR" sz="2200" dirty="0" err="1"/>
              <a:t>MIH_Prose_TechList</a:t>
            </a:r>
            <a:r>
              <a:rPr lang="en-US" altLang="ko-KR" sz="2200" dirty="0"/>
              <a:t> </a:t>
            </a:r>
            <a:endParaRPr lang="en-US" altLang="ko-KR" sz="2200" dirty="0" smtClean="0"/>
          </a:p>
          <a:p>
            <a:pPr lvl="2" algn="just">
              <a:lnSpc>
                <a:spcPct val="110000"/>
              </a:lnSpc>
              <a:buClr>
                <a:schemeClr val="tx1"/>
              </a:buClr>
              <a:buFont typeface="Wingdings" pitchFamily="2" charset="2"/>
              <a:buChar char="v"/>
            </a:pPr>
            <a:r>
              <a:rPr lang="en-US" altLang="ko-KR" sz="2000" dirty="0" err="1" smtClean="0">
                <a:latin typeface="+mn-lt"/>
                <a:ea typeface="+mn-ea"/>
                <a:cs typeface="ＭＳ Ｐゴシック" charset="0"/>
              </a:rPr>
              <a:t>Prose_TechList</a:t>
            </a:r>
            <a:r>
              <a:rPr lang="en-US" altLang="ko-KR" sz="2000" dirty="0" smtClean="0">
                <a:latin typeface="+mn-lt"/>
                <a:ea typeface="+mn-ea"/>
                <a:cs typeface="ＭＳ Ｐゴシック" charset="0"/>
              </a:rPr>
              <a:t>: List of </a:t>
            </a:r>
            <a:r>
              <a:rPr lang="en-US" altLang="ko-KR" sz="2000" dirty="0">
                <a:latin typeface="+mn-lt"/>
                <a:ea typeface="+mn-ea"/>
                <a:cs typeface="ＭＳ Ｐゴシック" charset="0"/>
              </a:rPr>
              <a:t>proximity service communication technologies that MN or its peer can use.</a:t>
            </a:r>
          </a:p>
          <a:p>
            <a:pPr marL="1219200" lvl="5">
              <a:lnSpc>
                <a:spcPct val="110000"/>
              </a:lnSpc>
              <a:spcBef>
                <a:spcPct val="40000"/>
              </a:spcBef>
              <a:buClr>
                <a:schemeClr val="tx1"/>
              </a:buClr>
              <a:buChar char="•"/>
            </a:pPr>
            <a:endParaRPr lang="en-US" altLang="ko-KR" sz="6200" dirty="0" smtClean="0">
              <a:latin typeface="+mn-lt"/>
              <a:cs typeface="ＭＳ Ｐゴシック" charset="0"/>
            </a:endParaRPr>
          </a:p>
        </p:txBody>
      </p:sp>
      <p:sp>
        <p:nvSpPr>
          <p:cNvPr id="24" name="슬라이드 번호 개체 틀 3"/>
          <p:cNvSpPr>
            <a:spLocks noGrp="1"/>
          </p:cNvSpPr>
          <p:nvPr>
            <p:ph type="sldNum" sz="quarter" idx="4294967295"/>
          </p:nvPr>
        </p:nvSpPr>
        <p:spPr>
          <a:xfrm>
            <a:off x="6553200" y="6356350"/>
            <a:ext cx="2133600" cy="365125"/>
          </a:xfrm>
          <a:prstGeom prst="rect">
            <a:avLst/>
          </a:prstGeom>
        </p:spPr>
        <p:txBody>
          <a:bodyPr/>
          <a:lstStyle/>
          <a:p>
            <a:fld id="{0B4AFE78-5FFA-42D7-929F-016647AF4AEB}" type="slidenum">
              <a:rPr lang="ko-KR" altLang="en-US" smtClean="0"/>
              <a:t>13</a:t>
            </a:fld>
            <a:endParaRPr lang="ko-KR" altLang="en-US" dirty="0"/>
          </a:p>
        </p:txBody>
      </p:sp>
    </p:spTree>
    <p:extLst>
      <p:ext uri="{BB962C8B-B14F-4D97-AF65-F5344CB8AC3E}">
        <p14:creationId xmlns:p14="http://schemas.microsoft.com/office/powerpoint/2010/main" val="248680201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p:txBody>
          <a:bodyPr/>
          <a:lstStyle/>
          <a:p>
            <a:pPr lvl="0"/>
            <a:r>
              <a:rPr lang="en-US" altLang="ko-KR" sz="3200" dirty="0"/>
              <a:t>Peer discovery </a:t>
            </a:r>
            <a:br>
              <a:rPr lang="en-US" altLang="ko-KR" sz="3200" dirty="0"/>
            </a:br>
            <a:r>
              <a:rPr lang="en-US" altLang="ko-KR" sz="3200" dirty="0"/>
              <a:t>by using MIH information server (Cont’d)</a:t>
            </a:r>
            <a:endParaRPr lang="ko-KR" altLang="en-US" sz="3200" dirty="0"/>
          </a:p>
        </p:txBody>
      </p:sp>
      <p:sp>
        <p:nvSpPr>
          <p:cNvPr id="3" name="텍스트 개체 틀 2"/>
          <p:cNvSpPr>
            <a:spLocks noGrp="1"/>
          </p:cNvSpPr>
          <p:nvPr>
            <p:ph type="body" idx="4294967295"/>
          </p:nvPr>
        </p:nvSpPr>
        <p:spPr>
          <a:xfrm>
            <a:off x="457200" y="1340768"/>
            <a:ext cx="8229600" cy="576064"/>
          </a:xfrm>
        </p:spPr>
        <p:txBody>
          <a:bodyPr>
            <a:noAutofit/>
          </a:bodyPr>
          <a:lstStyle/>
          <a:p>
            <a:pPr marL="280988" lvl="2" indent="-280988">
              <a:lnSpc>
                <a:spcPct val="110000"/>
              </a:lnSpc>
              <a:spcBef>
                <a:spcPct val="40000"/>
              </a:spcBef>
              <a:buClr>
                <a:schemeClr val="tx1"/>
              </a:buClr>
              <a:buSzTx/>
            </a:pPr>
            <a:r>
              <a:rPr lang="en-US" altLang="ko-KR" dirty="0" err="1" smtClean="0">
                <a:cs typeface="ＭＳ Ｐゴシック" charset="0"/>
              </a:rPr>
              <a:t>MIH_Prose_TechList</a:t>
            </a:r>
            <a:r>
              <a:rPr lang="en-US" altLang="ko-KR" dirty="0" smtClean="0">
                <a:cs typeface="ＭＳ Ｐゴシック" charset="0"/>
              </a:rPr>
              <a:t> message (Cont’d)</a:t>
            </a:r>
          </a:p>
          <a:p>
            <a:pPr marL="1219200" lvl="5">
              <a:lnSpc>
                <a:spcPct val="110000"/>
              </a:lnSpc>
              <a:spcBef>
                <a:spcPct val="40000"/>
              </a:spcBef>
              <a:buClr>
                <a:schemeClr val="tx1"/>
              </a:buClr>
              <a:buChar char="•"/>
            </a:pPr>
            <a:endParaRPr lang="en-US" altLang="ko-KR" sz="3600" dirty="0" smtClean="0">
              <a:latin typeface="+mn-lt"/>
              <a:cs typeface="ＭＳ Ｐゴシック" charset="0"/>
            </a:endParaRPr>
          </a:p>
        </p:txBody>
      </p:sp>
      <p:sp>
        <p:nvSpPr>
          <p:cNvPr id="24" name="슬라이드 번호 개체 틀 3"/>
          <p:cNvSpPr>
            <a:spLocks noGrp="1"/>
          </p:cNvSpPr>
          <p:nvPr>
            <p:ph type="sldNum" sz="quarter" idx="4294967295"/>
          </p:nvPr>
        </p:nvSpPr>
        <p:spPr>
          <a:xfrm>
            <a:off x="6553200" y="6356350"/>
            <a:ext cx="2133600" cy="365125"/>
          </a:xfrm>
          <a:prstGeom prst="rect">
            <a:avLst/>
          </a:prstGeom>
        </p:spPr>
        <p:txBody>
          <a:bodyPr/>
          <a:lstStyle/>
          <a:p>
            <a:fld id="{0B4AFE78-5FFA-42D7-929F-016647AF4AEB}" type="slidenum">
              <a:rPr lang="ko-KR" altLang="en-US" smtClean="0"/>
              <a:t>14</a:t>
            </a:fld>
            <a:endParaRPr lang="ko-KR" altLang="en-US" dirty="0"/>
          </a:p>
        </p:txBody>
      </p:sp>
      <p:sp>
        <p:nvSpPr>
          <p:cNvPr id="5" name="직사각형 4"/>
          <p:cNvSpPr/>
          <p:nvPr/>
        </p:nvSpPr>
        <p:spPr>
          <a:xfrm>
            <a:off x="7659165" y="2297279"/>
            <a:ext cx="1161307" cy="52135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Mobile Node</a:t>
            </a:r>
            <a:endParaRPr lang="ko-KR" altLang="en-US" sz="1000" dirty="0">
              <a:solidFill>
                <a:schemeClr val="tx1"/>
              </a:solidFill>
              <a:latin typeface="Arial Unicode MS" pitchFamily="50" charset="-127"/>
              <a:ea typeface="Arial Unicode MS" pitchFamily="50" charset="-127"/>
              <a:cs typeface="Arial Unicode MS" pitchFamily="50" charset="-127"/>
            </a:endParaRPr>
          </a:p>
        </p:txBody>
      </p:sp>
      <p:grpSp>
        <p:nvGrpSpPr>
          <p:cNvPr id="17" name="그룹 16"/>
          <p:cNvGrpSpPr/>
          <p:nvPr/>
        </p:nvGrpSpPr>
        <p:grpSpPr>
          <a:xfrm>
            <a:off x="971600" y="2799167"/>
            <a:ext cx="7272808" cy="2502041"/>
            <a:chOff x="971600" y="2799167"/>
            <a:chExt cx="7272808" cy="3724698"/>
          </a:xfrm>
        </p:grpSpPr>
        <p:cxnSp>
          <p:nvCxnSpPr>
            <p:cNvPr id="6" name="직선 연결선 5"/>
            <p:cNvCxnSpPr/>
            <p:nvPr/>
          </p:nvCxnSpPr>
          <p:spPr>
            <a:xfrm>
              <a:off x="971600" y="2799167"/>
              <a:ext cx="0" cy="3711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직선 연결선 6"/>
            <p:cNvCxnSpPr/>
            <p:nvPr/>
          </p:nvCxnSpPr>
          <p:spPr>
            <a:xfrm>
              <a:off x="8244408" y="2812071"/>
              <a:ext cx="0" cy="3711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 name="직사각형 7"/>
          <p:cNvSpPr/>
          <p:nvPr/>
        </p:nvSpPr>
        <p:spPr>
          <a:xfrm>
            <a:off x="251520" y="2297279"/>
            <a:ext cx="1653316" cy="57274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MIH Information Server</a:t>
            </a:r>
          </a:p>
          <a:p>
            <a:pPr algn="ctr"/>
            <a:r>
              <a:rPr lang="en-US" altLang="ko-KR" sz="1000" dirty="0">
                <a:solidFill>
                  <a:schemeClr val="tx1"/>
                </a:solidFill>
                <a:latin typeface="Arial Unicode MS" pitchFamily="50" charset="-127"/>
                <a:ea typeface="Arial Unicode MS" pitchFamily="50" charset="-127"/>
                <a:cs typeface="Arial Unicode MS" pitchFamily="50" charset="-127"/>
              </a:rPr>
              <a:t>o</a:t>
            </a:r>
            <a:r>
              <a:rPr lang="en-US" altLang="ko-KR" sz="1000" dirty="0" smtClean="0">
                <a:solidFill>
                  <a:schemeClr val="tx1"/>
                </a:solidFill>
                <a:latin typeface="Arial Unicode MS" pitchFamily="50" charset="-127"/>
                <a:ea typeface="Arial Unicode MS" pitchFamily="50" charset="-127"/>
                <a:cs typeface="Arial Unicode MS" pitchFamily="50" charset="-127"/>
              </a:rPr>
              <a:t>r</a:t>
            </a:r>
          </a:p>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MIH </a:t>
            </a:r>
            <a:r>
              <a:rPr lang="en-US" altLang="ko-KR" sz="1000" dirty="0" err="1" smtClean="0">
                <a:solidFill>
                  <a:schemeClr val="tx1"/>
                </a:solidFill>
                <a:latin typeface="Arial Unicode MS" pitchFamily="50" charset="-127"/>
                <a:ea typeface="Arial Unicode MS" pitchFamily="50" charset="-127"/>
                <a:cs typeface="Arial Unicode MS" pitchFamily="50" charset="-127"/>
              </a:rPr>
              <a:t>PoS</a:t>
            </a:r>
            <a:endParaRPr lang="ko-KR" altLang="en-US" sz="1000" dirty="0">
              <a:solidFill>
                <a:schemeClr val="tx1"/>
              </a:solidFill>
              <a:latin typeface="Arial Unicode MS" pitchFamily="50" charset="-127"/>
              <a:ea typeface="Arial Unicode MS" pitchFamily="50" charset="-127"/>
              <a:cs typeface="Arial Unicode MS" pitchFamily="50" charset="-127"/>
            </a:endParaRPr>
          </a:p>
        </p:txBody>
      </p:sp>
      <p:sp>
        <p:nvSpPr>
          <p:cNvPr id="13" name="직사각형 12"/>
          <p:cNvSpPr/>
          <p:nvPr/>
        </p:nvSpPr>
        <p:spPr>
          <a:xfrm>
            <a:off x="971600" y="3471391"/>
            <a:ext cx="6916694" cy="461665"/>
          </a:xfrm>
          <a:prstGeom prst="rect">
            <a:avLst/>
          </a:prstGeom>
        </p:spPr>
        <p:txBody>
          <a:bodyPr wrap="square">
            <a:spAutoFit/>
          </a:bodyPr>
          <a:lstStyle/>
          <a:p>
            <a:r>
              <a:rPr lang="en-US" altLang="ko-KR" sz="1200" b="1" dirty="0" smtClean="0"/>
              <a:t>1. </a:t>
            </a:r>
            <a:r>
              <a:rPr lang="en-US" altLang="ko-KR" sz="1200" b="1" dirty="0" err="1" smtClean="0"/>
              <a:t>MIH_Prose_TechList</a:t>
            </a:r>
            <a:r>
              <a:rPr lang="en-US" altLang="ko-KR" sz="1200" b="1" dirty="0" smtClean="0"/>
              <a:t> request </a:t>
            </a:r>
            <a:r>
              <a:rPr lang="en-US" altLang="ko-KR" sz="1200" dirty="0" smtClean="0"/>
              <a:t>message</a:t>
            </a:r>
          </a:p>
          <a:p>
            <a:pPr marL="266700"/>
            <a:r>
              <a:rPr lang="en-US" altLang="ko-KR" sz="1200" dirty="0" smtClean="0"/>
              <a:t>:MIH Information Server or MIH </a:t>
            </a:r>
            <a:r>
              <a:rPr lang="en-US" altLang="ko-KR" sz="1200" dirty="0" err="1" smtClean="0"/>
              <a:t>PoS</a:t>
            </a:r>
            <a:r>
              <a:rPr lang="en-US" altLang="ko-KR" sz="1200" dirty="0" smtClean="0"/>
              <a:t> </a:t>
            </a:r>
            <a:r>
              <a:rPr lang="en-US" altLang="ko-KR" sz="1200" dirty="0"/>
              <a:t>requests list </a:t>
            </a:r>
            <a:r>
              <a:rPr lang="en-US" altLang="ko-KR" sz="1200" dirty="0" smtClean="0"/>
              <a:t>of MN’s available proximity service communication.</a:t>
            </a:r>
          </a:p>
        </p:txBody>
      </p:sp>
      <p:grpSp>
        <p:nvGrpSpPr>
          <p:cNvPr id="4" name="그룹 3"/>
          <p:cNvGrpSpPr/>
          <p:nvPr/>
        </p:nvGrpSpPr>
        <p:grpSpPr>
          <a:xfrm>
            <a:off x="971600" y="4009955"/>
            <a:ext cx="7272808" cy="1003221"/>
            <a:chOff x="539552" y="3789040"/>
            <a:chExt cx="7940238" cy="1003221"/>
          </a:xfrm>
        </p:grpSpPr>
        <p:cxnSp>
          <p:nvCxnSpPr>
            <p:cNvPr id="14" name="직선 화살표 연결선 13"/>
            <p:cNvCxnSpPr/>
            <p:nvPr/>
          </p:nvCxnSpPr>
          <p:spPr>
            <a:xfrm>
              <a:off x="561396" y="3789040"/>
              <a:ext cx="7918394" cy="0"/>
            </a:xfrm>
            <a:prstGeom prst="straightConnector1">
              <a:avLst/>
            </a:prstGeom>
            <a:ln w="31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직선 화살표 연결선 14"/>
            <p:cNvCxnSpPr/>
            <p:nvPr/>
          </p:nvCxnSpPr>
          <p:spPr>
            <a:xfrm>
              <a:off x="539552" y="4792261"/>
              <a:ext cx="7918394" cy="0"/>
            </a:xfrm>
            <a:prstGeom prst="straightConnector1">
              <a:avLst/>
            </a:prstGeom>
            <a:ln w="31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8" name="직사각형 17"/>
          <p:cNvSpPr/>
          <p:nvPr/>
        </p:nvSpPr>
        <p:spPr>
          <a:xfrm>
            <a:off x="991608" y="4366845"/>
            <a:ext cx="7252800" cy="646331"/>
          </a:xfrm>
          <a:prstGeom prst="rect">
            <a:avLst/>
          </a:prstGeom>
        </p:spPr>
        <p:txBody>
          <a:bodyPr wrap="square">
            <a:spAutoFit/>
          </a:bodyPr>
          <a:lstStyle/>
          <a:p>
            <a:r>
              <a:rPr lang="en-US" altLang="ko-KR" sz="1200" b="1" dirty="0"/>
              <a:t>2</a:t>
            </a:r>
            <a:r>
              <a:rPr lang="en-US" altLang="ko-KR" sz="1200" b="1" dirty="0" smtClean="0"/>
              <a:t>. </a:t>
            </a:r>
            <a:r>
              <a:rPr lang="en-US" altLang="ko-KR" sz="1200" b="1" dirty="0" err="1" smtClean="0"/>
              <a:t>MIH_Prose_TechList</a:t>
            </a:r>
            <a:r>
              <a:rPr lang="en-US" altLang="ko-KR" sz="1200" b="1" dirty="0"/>
              <a:t> (</a:t>
            </a:r>
            <a:r>
              <a:rPr lang="en-US" altLang="ko-KR" sz="1200" b="1" dirty="0" err="1" smtClean="0"/>
              <a:t>Prose_TechList</a:t>
            </a:r>
            <a:r>
              <a:rPr lang="en-US" altLang="ko-KR" sz="1200" b="1" dirty="0" smtClean="0"/>
              <a:t>) response </a:t>
            </a:r>
            <a:r>
              <a:rPr lang="en-US" altLang="ko-KR" sz="1200" dirty="0" smtClean="0"/>
              <a:t>message</a:t>
            </a:r>
          </a:p>
          <a:p>
            <a:pPr marL="266700"/>
            <a:r>
              <a:rPr lang="en-US" altLang="ko-KR" sz="1200" dirty="0" smtClean="0"/>
              <a:t>:MN responds with list of MN’s available proximity </a:t>
            </a:r>
            <a:r>
              <a:rPr lang="en-US" altLang="ko-KR" sz="1200" dirty="0"/>
              <a:t>service communication </a:t>
            </a:r>
            <a:r>
              <a:rPr lang="en-US" altLang="ko-KR" sz="1200" dirty="0" smtClean="0"/>
              <a:t>technologies (e.g</a:t>
            </a:r>
            <a:r>
              <a:rPr lang="en-US" altLang="ko-KR" sz="1200" dirty="0"/>
              <a:t>., LTE D2D, PAC, and Wi-Fi Direct) .</a:t>
            </a:r>
            <a:endParaRPr lang="en-US" altLang="ko-KR" sz="1200" dirty="0" smtClean="0"/>
          </a:p>
        </p:txBody>
      </p:sp>
    </p:spTree>
    <p:extLst>
      <p:ext uri="{BB962C8B-B14F-4D97-AF65-F5344CB8AC3E}">
        <p14:creationId xmlns:p14="http://schemas.microsoft.com/office/powerpoint/2010/main" val="329048563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p:txBody>
          <a:bodyPr/>
          <a:lstStyle/>
          <a:p>
            <a:pPr lvl="0"/>
            <a:r>
              <a:rPr lang="en-US" altLang="ko-KR" sz="3200" dirty="0"/>
              <a:t>Changing connection of </a:t>
            </a:r>
            <a:r>
              <a:rPr lang="en-US" altLang="ko-KR" sz="3200" dirty="0" smtClean="0"/>
              <a:t/>
            </a:r>
            <a:br>
              <a:rPr lang="en-US" altLang="ko-KR" sz="3200" dirty="0" smtClean="0"/>
            </a:br>
            <a:r>
              <a:rPr lang="en-US" altLang="ko-KR" sz="3200" dirty="0" smtClean="0"/>
              <a:t>proximity </a:t>
            </a:r>
            <a:r>
              <a:rPr lang="en-US" altLang="ko-KR" sz="3200" dirty="0"/>
              <a:t>service communication technology</a:t>
            </a:r>
            <a:endParaRPr lang="ko-KR" altLang="en-US" sz="3200" dirty="0"/>
          </a:p>
        </p:txBody>
      </p:sp>
      <p:sp>
        <p:nvSpPr>
          <p:cNvPr id="3" name="텍스트 개체 틀 2"/>
          <p:cNvSpPr>
            <a:spLocks noGrp="1"/>
          </p:cNvSpPr>
          <p:nvPr>
            <p:ph type="body" idx="4294967295"/>
          </p:nvPr>
        </p:nvSpPr>
        <p:spPr>
          <a:xfrm>
            <a:off x="457200" y="1340768"/>
            <a:ext cx="8229600" cy="4824536"/>
          </a:xfrm>
        </p:spPr>
        <p:txBody>
          <a:bodyPr>
            <a:normAutofit fontScale="77500" lnSpcReduction="20000"/>
          </a:bodyPr>
          <a:lstStyle/>
          <a:p>
            <a:pPr marL="280988" lvl="2" indent="-280988">
              <a:lnSpc>
                <a:spcPct val="110000"/>
              </a:lnSpc>
              <a:spcBef>
                <a:spcPct val="40000"/>
              </a:spcBef>
              <a:buClr>
                <a:schemeClr val="tx1"/>
              </a:buClr>
              <a:buSzTx/>
            </a:pPr>
            <a:r>
              <a:rPr lang="en-US" altLang="ko-KR" dirty="0" err="1" smtClean="0">
                <a:cs typeface="ＭＳ Ｐゴシック" charset="0"/>
              </a:rPr>
              <a:t>MIH_Prose_Connection</a:t>
            </a:r>
            <a:r>
              <a:rPr lang="en-US" altLang="ko-KR" dirty="0" smtClean="0">
                <a:cs typeface="ＭＳ Ｐゴシック" charset="0"/>
              </a:rPr>
              <a:t> message</a:t>
            </a:r>
          </a:p>
          <a:p>
            <a:pPr marL="938213" lvl="3" indent="-280988">
              <a:lnSpc>
                <a:spcPct val="110000"/>
              </a:lnSpc>
              <a:spcBef>
                <a:spcPct val="40000"/>
              </a:spcBef>
              <a:buClr>
                <a:schemeClr val="tx1"/>
              </a:buClr>
            </a:pPr>
            <a:r>
              <a:rPr lang="en-US" altLang="ko-KR" dirty="0" smtClean="0">
                <a:latin typeface="+mn-lt"/>
                <a:cs typeface="ＭＳ Ｐゴシック" charset="0"/>
              </a:rPr>
              <a:t>By using </a:t>
            </a:r>
            <a:r>
              <a:rPr lang="en-US" altLang="ko-KR" dirty="0" err="1" smtClean="0">
                <a:latin typeface="+mn-lt"/>
                <a:cs typeface="ＭＳ Ｐゴシック" charset="0"/>
              </a:rPr>
              <a:t>MIH_Prose_Connection</a:t>
            </a:r>
            <a:r>
              <a:rPr lang="en-US" altLang="ko-KR" dirty="0" smtClean="0">
                <a:latin typeface="+mn-lt"/>
                <a:cs typeface="ＭＳ Ｐゴシック" charset="0"/>
              </a:rPr>
              <a:t> message, MN and its peer can change connection of proximity service communication technology.</a:t>
            </a:r>
          </a:p>
          <a:p>
            <a:pPr marL="938213" lvl="3" indent="-280988">
              <a:lnSpc>
                <a:spcPct val="110000"/>
              </a:lnSpc>
              <a:spcBef>
                <a:spcPct val="40000"/>
              </a:spcBef>
              <a:buClr>
                <a:schemeClr val="tx1"/>
              </a:buClr>
            </a:pPr>
            <a:r>
              <a:rPr lang="en-US" altLang="ko-KR" b="1" dirty="0" err="1" smtClean="0">
                <a:latin typeface="+mn-lt"/>
                <a:cs typeface="ＭＳ Ｐゴシック" charset="0"/>
              </a:rPr>
              <a:t>MIH_Prose_Connection</a:t>
            </a:r>
            <a:r>
              <a:rPr lang="en-US" altLang="ko-KR" b="1" dirty="0" smtClean="0">
                <a:latin typeface="+mn-lt"/>
                <a:cs typeface="ＭＳ Ｐゴシック" charset="0"/>
              </a:rPr>
              <a:t> request </a:t>
            </a:r>
            <a:r>
              <a:rPr lang="en-US" altLang="ko-KR" dirty="0" smtClean="0">
                <a:latin typeface="+mn-lt"/>
                <a:cs typeface="ＭＳ Ｐゴシック" charset="0"/>
              </a:rPr>
              <a:t>message is used to order MN or MN’s peer to connect each other by using some proximity service communication technology.</a:t>
            </a:r>
          </a:p>
          <a:p>
            <a:pPr marL="938213" lvl="3" indent="-280988">
              <a:lnSpc>
                <a:spcPct val="110000"/>
              </a:lnSpc>
              <a:spcBef>
                <a:spcPct val="40000"/>
              </a:spcBef>
              <a:buClr>
                <a:schemeClr val="tx1"/>
              </a:buClr>
            </a:pPr>
            <a:r>
              <a:rPr lang="en-US" altLang="ko-KR" b="1" dirty="0" err="1" smtClean="0">
                <a:latin typeface="+mn-lt"/>
                <a:cs typeface="ＭＳ Ｐゴシック" charset="0"/>
              </a:rPr>
              <a:t>MIH_Prose_Connection</a:t>
            </a:r>
            <a:r>
              <a:rPr lang="en-US" altLang="ko-KR" b="1" dirty="0" smtClean="0">
                <a:latin typeface="+mn-lt"/>
                <a:cs typeface="ＭＳ Ｐゴシック" charset="0"/>
              </a:rPr>
              <a:t> response </a:t>
            </a:r>
            <a:r>
              <a:rPr lang="en-US" altLang="ko-KR" dirty="0" smtClean="0">
                <a:latin typeface="+mn-lt"/>
                <a:cs typeface="ＭＳ Ｐゴシック" charset="0"/>
              </a:rPr>
              <a:t>message is used to respond with results (e.g., Success or Fail) of connection between MN and its peer.</a:t>
            </a:r>
          </a:p>
          <a:p>
            <a:pPr marL="938213" lvl="3" indent="-280988">
              <a:lnSpc>
                <a:spcPct val="110000"/>
              </a:lnSpc>
              <a:spcBef>
                <a:spcPct val="40000"/>
              </a:spcBef>
              <a:buClr>
                <a:schemeClr val="tx1"/>
              </a:buClr>
            </a:pPr>
            <a:r>
              <a:rPr lang="en-US" altLang="ko-KR" dirty="0" smtClean="0">
                <a:latin typeface="+mn-lt"/>
                <a:cs typeface="ＭＳ Ｐゴシック" charset="0"/>
              </a:rPr>
              <a:t>Parameters for </a:t>
            </a:r>
            <a:r>
              <a:rPr lang="en-US" altLang="ko-KR" dirty="0" err="1">
                <a:latin typeface="+mn-lt"/>
                <a:cs typeface="ＭＳ Ｐゴシック" charset="0"/>
              </a:rPr>
              <a:t>MIH_Prose_Connection</a:t>
            </a:r>
            <a:r>
              <a:rPr lang="en-US" altLang="ko-KR" dirty="0">
                <a:latin typeface="+mn-lt"/>
                <a:cs typeface="ＭＳ Ｐゴシック" charset="0"/>
              </a:rPr>
              <a:t> message</a:t>
            </a:r>
          </a:p>
          <a:p>
            <a:pPr marL="1481137" lvl="4" indent="-342900">
              <a:lnSpc>
                <a:spcPct val="110000"/>
              </a:lnSpc>
              <a:spcBef>
                <a:spcPct val="40000"/>
              </a:spcBef>
              <a:buClr>
                <a:schemeClr val="tx1"/>
              </a:buClr>
              <a:buFont typeface="Wingdings" pitchFamily="2" charset="2"/>
              <a:buChar char="v"/>
            </a:pPr>
            <a:r>
              <a:rPr lang="en-US" altLang="ko-KR" dirty="0" err="1" smtClean="0">
                <a:latin typeface="+mn-lt"/>
                <a:cs typeface="ＭＳ Ｐゴシック" charset="0"/>
              </a:rPr>
              <a:t>Prose_Tech</a:t>
            </a:r>
            <a:r>
              <a:rPr lang="en-US" altLang="ko-KR" dirty="0">
                <a:latin typeface="+mn-lt"/>
                <a:cs typeface="ＭＳ Ｐゴシック" charset="0"/>
              </a:rPr>
              <a:t>: </a:t>
            </a:r>
            <a:r>
              <a:rPr lang="en-US" altLang="ko-KR" dirty="0" smtClean="0">
                <a:latin typeface="+mn-lt"/>
                <a:cs typeface="ＭＳ Ｐゴシック" charset="0"/>
              </a:rPr>
              <a:t>information of proximity </a:t>
            </a:r>
            <a:r>
              <a:rPr lang="en-US" altLang="ko-KR" dirty="0">
                <a:latin typeface="+mn-lt"/>
                <a:cs typeface="ＭＳ Ｐゴシック" charset="0"/>
              </a:rPr>
              <a:t>service communication technologies that MN or its peer can use</a:t>
            </a:r>
            <a:endParaRPr lang="en-US" altLang="ko-KR" dirty="0" smtClean="0">
              <a:latin typeface="+mn-lt"/>
              <a:cs typeface="ＭＳ Ｐゴシック" charset="0"/>
            </a:endParaRPr>
          </a:p>
          <a:p>
            <a:pPr marL="1481137" lvl="4" indent="-342900">
              <a:lnSpc>
                <a:spcPct val="110000"/>
              </a:lnSpc>
              <a:spcBef>
                <a:spcPct val="40000"/>
              </a:spcBef>
              <a:buClr>
                <a:schemeClr val="tx1"/>
              </a:buClr>
              <a:buFont typeface="Wingdings" pitchFamily="2" charset="2"/>
              <a:buChar char="v"/>
            </a:pPr>
            <a:r>
              <a:rPr lang="en-US" altLang="ko-KR" dirty="0" err="1" smtClean="0">
                <a:latin typeface="+mn-lt"/>
                <a:cs typeface="ＭＳ Ｐゴシック" charset="0"/>
              </a:rPr>
              <a:t>Prose_Config</a:t>
            </a:r>
            <a:r>
              <a:rPr lang="en-US" altLang="ko-KR" dirty="0" smtClean="0">
                <a:latin typeface="+mn-lt"/>
                <a:cs typeface="ＭＳ Ｐゴシック" charset="0"/>
              </a:rPr>
              <a:t>: </a:t>
            </a:r>
            <a:r>
              <a:rPr lang="en-US" altLang="ko-KR" dirty="0">
                <a:latin typeface="+mn-lt"/>
              </a:rPr>
              <a:t>Information (e.g., frequency band) to help the MN configure its </a:t>
            </a:r>
            <a:r>
              <a:rPr lang="en-US" altLang="ko-KR" dirty="0" smtClean="0">
                <a:latin typeface="+mn-lt"/>
              </a:rPr>
              <a:t>peer</a:t>
            </a:r>
            <a:endParaRPr lang="en-US" altLang="ko-KR" dirty="0">
              <a:latin typeface="+mn-lt"/>
              <a:cs typeface="ＭＳ Ｐゴシック" charset="0"/>
            </a:endParaRPr>
          </a:p>
          <a:p>
            <a:pPr marL="1481137" lvl="4" indent="-342900">
              <a:lnSpc>
                <a:spcPct val="110000"/>
              </a:lnSpc>
              <a:spcBef>
                <a:spcPct val="40000"/>
              </a:spcBef>
              <a:buClr>
                <a:schemeClr val="tx1"/>
              </a:buClr>
              <a:buFont typeface="Wingdings" pitchFamily="2" charset="2"/>
              <a:buChar char="v"/>
            </a:pPr>
            <a:r>
              <a:rPr lang="en-US" altLang="ko-KR" dirty="0" err="1" smtClean="0">
                <a:latin typeface="+mn-lt"/>
                <a:cs typeface="ＭＳ Ｐゴシック" charset="0"/>
              </a:rPr>
              <a:t>Prose_Type</a:t>
            </a:r>
            <a:r>
              <a:rPr lang="en-US" altLang="ko-KR" dirty="0" smtClean="0">
                <a:latin typeface="+mn-lt"/>
                <a:cs typeface="ＭＳ Ｐゴシック" charset="0"/>
              </a:rPr>
              <a:t>: Type of proximity service communication (e.g., direct mode data path or locally routed data path)</a:t>
            </a:r>
          </a:p>
          <a:p>
            <a:pPr marL="1481137" lvl="4" indent="-342900">
              <a:lnSpc>
                <a:spcPct val="110000"/>
              </a:lnSpc>
              <a:spcBef>
                <a:spcPct val="40000"/>
              </a:spcBef>
              <a:buClr>
                <a:schemeClr val="tx1"/>
              </a:buClr>
              <a:buFont typeface="Wingdings" pitchFamily="2" charset="2"/>
              <a:buChar char="v"/>
            </a:pPr>
            <a:r>
              <a:rPr lang="en-US" altLang="ko-KR" dirty="0" err="1" smtClean="0">
                <a:latin typeface="+mn-lt"/>
                <a:cs typeface="ＭＳ Ｐゴシック" charset="0"/>
              </a:rPr>
              <a:t>Prose_MNID</a:t>
            </a:r>
            <a:r>
              <a:rPr lang="en-US" altLang="ko-KR" dirty="0" smtClean="0">
                <a:latin typeface="+mn-lt"/>
                <a:cs typeface="ＭＳ Ｐゴシック" charset="0"/>
              </a:rPr>
              <a:t>: Peer’s identity (e.g., MAC address, IP address, and IMSI)</a:t>
            </a:r>
          </a:p>
          <a:p>
            <a:pPr marL="1481137" lvl="4" indent="-342900">
              <a:lnSpc>
                <a:spcPct val="110000"/>
              </a:lnSpc>
              <a:spcBef>
                <a:spcPct val="40000"/>
              </a:spcBef>
              <a:buClr>
                <a:schemeClr val="tx1"/>
              </a:buClr>
              <a:buFont typeface="Wingdings" pitchFamily="2" charset="2"/>
              <a:buChar char="v"/>
            </a:pPr>
            <a:r>
              <a:rPr lang="en-US" altLang="ko-KR" dirty="0" err="1" smtClean="0">
                <a:latin typeface="+mn-lt"/>
                <a:cs typeface="ＭＳ Ｐゴシック" charset="0"/>
              </a:rPr>
              <a:t>Prose_PoAID</a:t>
            </a:r>
            <a:r>
              <a:rPr lang="en-US" altLang="ko-KR" dirty="0" smtClean="0">
                <a:latin typeface="+mn-lt"/>
                <a:cs typeface="ＭＳ Ｐゴシック" charset="0"/>
              </a:rPr>
              <a:t>: When locally routed data path is used, </a:t>
            </a:r>
            <a:r>
              <a:rPr lang="en-US" altLang="ko-KR" dirty="0" err="1" smtClean="0">
                <a:latin typeface="+mn-lt"/>
                <a:cs typeface="ＭＳ Ｐゴシック" charset="0"/>
              </a:rPr>
              <a:t>Prose_PoAID</a:t>
            </a:r>
            <a:r>
              <a:rPr lang="en-US" altLang="ko-KR" dirty="0" smtClean="0">
                <a:latin typeface="+mn-lt"/>
                <a:cs typeface="ＭＳ Ｐゴシック" charset="0"/>
              </a:rPr>
              <a:t> means the </a:t>
            </a:r>
            <a:r>
              <a:rPr lang="en-US" altLang="ko-KR" dirty="0" err="1" smtClean="0">
                <a:latin typeface="+mn-lt"/>
                <a:cs typeface="ＭＳ Ｐゴシック" charset="0"/>
              </a:rPr>
              <a:t>PoA</a:t>
            </a:r>
            <a:r>
              <a:rPr lang="en-US" altLang="ko-KR" dirty="0" smtClean="0">
                <a:latin typeface="+mn-lt"/>
                <a:cs typeface="ＭＳ Ｐゴシック" charset="0"/>
              </a:rPr>
              <a:t> that MN and its peer connect to.</a:t>
            </a:r>
          </a:p>
          <a:p>
            <a:pPr marL="1481137" lvl="4" indent="-342900">
              <a:lnSpc>
                <a:spcPct val="110000"/>
              </a:lnSpc>
              <a:spcBef>
                <a:spcPct val="40000"/>
              </a:spcBef>
              <a:buClr>
                <a:schemeClr val="tx1"/>
              </a:buClr>
              <a:buFont typeface="Wingdings" pitchFamily="2" charset="2"/>
              <a:buChar char="v"/>
            </a:pPr>
            <a:endParaRPr lang="en-US" altLang="ko-KR" dirty="0">
              <a:latin typeface="+mn-lt"/>
              <a:cs typeface="ＭＳ Ｐゴシック" charset="0"/>
            </a:endParaRPr>
          </a:p>
          <a:p>
            <a:pPr marL="280988" lvl="2" indent="-280988">
              <a:lnSpc>
                <a:spcPct val="110000"/>
              </a:lnSpc>
              <a:spcBef>
                <a:spcPct val="40000"/>
              </a:spcBef>
              <a:buClr>
                <a:schemeClr val="tx1"/>
              </a:buClr>
              <a:buSzTx/>
            </a:pPr>
            <a:endParaRPr lang="en-US" altLang="ko-KR" dirty="0" smtClean="0">
              <a:cs typeface="ＭＳ Ｐゴシック" charset="0"/>
            </a:endParaRPr>
          </a:p>
          <a:p>
            <a:pPr marL="1219200" lvl="5">
              <a:lnSpc>
                <a:spcPct val="110000"/>
              </a:lnSpc>
              <a:spcBef>
                <a:spcPct val="40000"/>
              </a:spcBef>
              <a:buClr>
                <a:schemeClr val="tx1"/>
              </a:buClr>
              <a:buChar char="•"/>
            </a:pPr>
            <a:endParaRPr lang="en-US" altLang="ko-KR" sz="2800" dirty="0" smtClean="0">
              <a:latin typeface="+mn-lt"/>
              <a:cs typeface="ＭＳ Ｐゴシック" charset="0"/>
            </a:endParaRPr>
          </a:p>
        </p:txBody>
      </p:sp>
      <p:sp>
        <p:nvSpPr>
          <p:cNvPr id="24" name="슬라이드 번호 개체 틀 3"/>
          <p:cNvSpPr>
            <a:spLocks noGrp="1"/>
          </p:cNvSpPr>
          <p:nvPr>
            <p:ph type="sldNum" sz="quarter" idx="4294967295"/>
          </p:nvPr>
        </p:nvSpPr>
        <p:spPr>
          <a:xfrm>
            <a:off x="6553200" y="6356350"/>
            <a:ext cx="2133600" cy="365125"/>
          </a:xfrm>
          <a:prstGeom prst="rect">
            <a:avLst/>
          </a:prstGeom>
        </p:spPr>
        <p:txBody>
          <a:bodyPr/>
          <a:lstStyle/>
          <a:p>
            <a:fld id="{0B4AFE78-5FFA-42D7-929F-016647AF4AEB}" type="slidenum">
              <a:rPr lang="ko-KR" altLang="en-US" smtClean="0"/>
              <a:t>15</a:t>
            </a:fld>
            <a:endParaRPr lang="ko-KR" altLang="en-US" dirty="0"/>
          </a:p>
        </p:txBody>
      </p:sp>
    </p:spTree>
    <p:extLst>
      <p:ext uri="{BB962C8B-B14F-4D97-AF65-F5344CB8AC3E}">
        <p14:creationId xmlns:p14="http://schemas.microsoft.com/office/powerpoint/2010/main" val="328878812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4294967295"/>
          </p:nvPr>
        </p:nvSpPr>
        <p:spPr/>
        <p:txBody>
          <a:bodyPr/>
          <a:lstStyle/>
          <a:p>
            <a:pPr marL="354013" indent="-354013"/>
            <a:r>
              <a:rPr lang="en-US" altLang="ko-KR" sz="3200" dirty="0"/>
              <a:t>Changing connection of proximity service communication technology</a:t>
            </a:r>
          </a:p>
        </p:txBody>
      </p:sp>
      <p:sp>
        <p:nvSpPr>
          <p:cNvPr id="24" name="직사각형 23"/>
          <p:cNvSpPr/>
          <p:nvPr/>
        </p:nvSpPr>
        <p:spPr>
          <a:xfrm>
            <a:off x="7659165" y="1928408"/>
            <a:ext cx="1161307" cy="52135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MN’s Peer</a:t>
            </a:r>
            <a:endParaRPr lang="ko-KR" altLang="en-US" sz="1000" dirty="0">
              <a:solidFill>
                <a:schemeClr val="tx1"/>
              </a:solidFill>
              <a:latin typeface="Arial Unicode MS" pitchFamily="50" charset="-127"/>
              <a:ea typeface="Arial Unicode MS" pitchFamily="50" charset="-127"/>
              <a:cs typeface="Arial Unicode MS" pitchFamily="50" charset="-127"/>
            </a:endParaRPr>
          </a:p>
        </p:txBody>
      </p:sp>
      <p:cxnSp>
        <p:nvCxnSpPr>
          <p:cNvPr id="26" name="직선 연결선 25"/>
          <p:cNvCxnSpPr/>
          <p:nvPr/>
        </p:nvCxnSpPr>
        <p:spPr>
          <a:xfrm>
            <a:off x="971600" y="2437971"/>
            <a:ext cx="0" cy="38579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직선 연결선 26"/>
          <p:cNvCxnSpPr/>
          <p:nvPr/>
        </p:nvCxnSpPr>
        <p:spPr>
          <a:xfrm>
            <a:off x="8244408" y="2451383"/>
            <a:ext cx="0" cy="38579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직사각형 27"/>
          <p:cNvSpPr/>
          <p:nvPr/>
        </p:nvSpPr>
        <p:spPr>
          <a:xfrm>
            <a:off x="251520" y="1556792"/>
            <a:ext cx="1653316" cy="881179"/>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MIH Information Server</a:t>
            </a:r>
          </a:p>
          <a:p>
            <a:pPr algn="ctr"/>
            <a:r>
              <a:rPr lang="en-US" altLang="ko-KR" sz="1000" dirty="0">
                <a:solidFill>
                  <a:schemeClr val="tx1"/>
                </a:solidFill>
                <a:latin typeface="Arial Unicode MS" pitchFamily="50" charset="-127"/>
                <a:ea typeface="Arial Unicode MS" pitchFamily="50" charset="-127"/>
                <a:cs typeface="Arial Unicode MS" pitchFamily="50" charset="-127"/>
              </a:rPr>
              <a:t>o</a:t>
            </a:r>
            <a:r>
              <a:rPr lang="en-US" altLang="ko-KR" sz="1000" dirty="0" smtClean="0">
                <a:solidFill>
                  <a:schemeClr val="tx1"/>
                </a:solidFill>
                <a:latin typeface="Arial Unicode MS" pitchFamily="50" charset="-127"/>
                <a:ea typeface="Arial Unicode MS" pitchFamily="50" charset="-127"/>
                <a:cs typeface="Arial Unicode MS" pitchFamily="50" charset="-127"/>
              </a:rPr>
              <a:t>r</a:t>
            </a:r>
          </a:p>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MIH </a:t>
            </a:r>
            <a:r>
              <a:rPr lang="en-US" altLang="ko-KR" sz="1000" dirty="0" err="1" smtClean="0">
                <a:solidFill>
                  <a:schemeClr val="tx1"/>
                </a:solidFill>
                <a:latin typeface="Arial Unicode MS" pitchFamily="50" charset="-127"/>
                <a:ea typeface="Arial Unicode MS" pitchFamily="50" charset="-127"/>
                <a:cs typeface="Arial Unicode MS" pitchFamily="50" charset="-127"/>
              </a:rPr>
              <a:t>PoS</a:t>
            </a:r>
            <a:endParaRPr lang="en-US" altLang="ko-KR" sz="1000" dirty="0" smtClean="0">
              <a:solidFill>
                <a:schemeClr val="tx1"/>
              </a:solidFill>
              <a:latin typeface="Arial Unicode MS" pitchFamily="50" charset="-127"/>
              <a:ea typeface="Arial Unicode MS" pitchFamily="50" charset="-127"/>
              <a:cs typeface="Arial Unicode MS" pitchFamily="50" charset="-127"/>
            </a:endParaRPr>
          </a:p>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or </a:t>
            </a:r>
          </a:p>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Mobile Node</a:t>
            </a:r>
            <a:endParaRPr lang="ko-KR" altLang="en-US" sz="1000" dirty="0">
              <a:solidFill>
                <a:schemeClr val="tx1"/>
              </a:solidFill>
              <a:latin typeface="Arial Unicode MS" pitchFamily="50" charset="-127"/>
              <a:ea typeface="Arial Unicode MS" pitchFamily="50" charset="-127"/>
              <a:cs typeface="Arial Unicode MS" pitchFamily="50" charset="-127"/>
            </a:endParaRPr>
          </a:p>
        </p:txBody>
      </p:sp>
      <p:sp>
        <p:nvSpPr>
          <p:cNvPr id="29" name="직사각형 28"/>
          <p:cNvSpPr/>
          <p:nvPr/>
        </p:nvSpPr>
        <p:spPr>
          <a:xfrm>
            <a:off x="971600" y="3678123"/>
            <a:ext cx="6916694" cy="830997"/>
          </a:xfrm>
          <a:prstGeom prst="rect">
            <a:avLst/>
          </a:prstGeom>
        </p:spPr>
        <p:txBody>
          <a:bodyPr wrap="square">
            <a:spAutoFit/>
          </a:bodyPr>
          <a:lstStyle/>
          <a:p>
            <a:pPr marL="180975" indent="-180975"/>
            <a:r>
              <a:rPr lang="en-US" altLang="ko-KR" sz="1200" b="1" dirty="0" smtClean="0"/>
              <a:t>1. </a:t>
            </a:r>
            <a:r>
              <a:rPr lang="en-US" altLang="ko-KR" sz="1200" b="1" dirty="0" err="1" smtClean="0"/>
              <a:t>MIH_Prose_Connection</a:t>
            </a:r>
            <a:r>
              <a:rPr lang="en-US" altLang="ko-KR" sz="1200" b="1" dirty="0" smtClean="0"/>
              <a:t> </a:t>
            </a:r>
            <a:r>
              <a:rPr lang="en-US" altLang="ko-KR" sz="1200" b="1" dirty="0"/>
              <a:t>(</a:t>
            </a:r>
            <a:r>
              <a:rPr lang="en-US" altLang="ko-KR" sz="1200" b="1" dirty="0" err="1" smtClean="0"/>
              <a:t>Prose_Tech</a:t>
            </a:r>
            <a:r>
              <a:rPr lang="en-US" altLang="ko-KR" sz="1200" b="1" dirty="0" smtClean="0"/>
              <a:t>, </a:t>
            </a:r>
            <a:r>
              <a:rPr lang="en-US" altLang="ko-KR" sz="1200" b="1" dirty="0" err="1" smtClean="0"/>
              <a:t>Prose_Config</a:t>
            </a:r>
            <a:r>
              <a:rPr lang="en-US" altLang="ko-KR" sz="1200" b="1" dirty="0" smtClean="0"/>
              <a:t>, </a:t>
            </a:r>
            <a:r>
              <a:rPr lang="en-US" altLang="ko-KR" sz="1200" b="1" dirty="0" err="1" smtClean="0"/>
              <a:t>Prose_Type</a:t>
            </a:r>
            <a:r>
              <a:rPr lang="en-US" altLang="ko-KR" sz="1200" b="1" dirty="0" smtClean="0"/>
              <a:t>, </a:t>
            </a:r>
            <a:r>
              <a:rPr lang="en-US" altLang="ko-KR" sz="1200" b="1" dirty="0" err="1" smtClean="0"/>
              <a:t>Prose_MNID</a:t>
            </a:r>
            <a:r>
              <a:rPr lang="en-US" altLang="ko-KR" sz="1200" b="1" dirty="0" smtClean="0"/>
              <a:t>, </a:t>
            </a:r>
            <a:r>
              <a:rPr lang="en-US" altLang="ko-KR" sz="1200" b="1" dirty="0" err="1" smtClean="0"/>
              <a:t>Prose_PoAID</a:t>
            </a:r>
            <a:r>
              <a:rPr lang="en-US" altLang="ko-KR" sz="1200" b="1" dirty="0" smtClean="0"/>
              <a:t>) request </a:t>
            </a:r>
            <a:r>
              <a:rPr lang="en-US" altLang="ko-KR" sz="1200" dirty="0" smtClean="0"/>
              <a:t>message</a:t>
            </a:r>
          </a:p>
          <a:p>
            <a:pPr marL="180975" indent="-180975"/>
            <a:r>
              <a:rPr lang="en-US" altLang="ko-KR" sz="1200" dirty="0"/>
              <a:t>  </a:t>
            </a:r>
            <a:r>
              <a:rPr lang="en-US" altLang="ko-KR" sz="1200" dirty="0" smtClean="0"/>
              <a:t>  :MIH Information Server or MIH </a:t>
            </a:r>
            <a:r>
              <a:rPr lang="en-US" altLang="ko-KR" sz="1200" dirty="0" err="1" smtClean="0"/>
              <a:t>PoS</a:t>
            </a:r>
            <a:r>
              <a:rPr lang="en-US" altLang="ko-KR" sz="1200" dirty="0" smtClean="0"/>
              <a:t> or MN </a:t>
            </a:r>
            <a:r>
              <a:rPr lang="en-US" altLang="ko-KR" sz="1200" dirty="0"/>
              <a:t>requests </a:t>
            </a:r>
            <a:r>
              <a:rPr lang="en-US" altLang="ko-KR" sz="1200" dirty="0" smtClean="0"/>
              <a:t>MN’s peer to connect to MN by using some proximity service communication technology (e.g., PAC).</a:t>
            </a:r>
          </a:p>
        </p:txBody>
      </p:sp>
      <p:grpSp>
        <p:nvGrpSpPr>
          <p:cNvPr id="30" name="그룹 29"/>
          <p:cNvGrpSpPr/>
          <p:nvPr/>
        </p:nvGrpSpPr>
        <p:grpSpPr>
          <a:xfrm>
            <a:off x="971600" y="4581127"/>
            <a:ext cx="7272808" cy="1584177"/>
            <a:chOff x="539552" y="4000173"/>
            <a:chExt cx="7940238" cy="792088"/>
          </a:xfrm>
        </p:grpSpPr>
        <p:cxnSp>
          <p:nvCxnSpPr>
            <p:cNvPr id="31" name="직선 화살표 연결선 30"/>
            <p:cNvCxnSpPr/>
            <p:nvPr/>
          </p:nvCxnSpPr>
          <p:spPr>
            <a:xfrm>
              <a:off x="561396" y="4000173"/>
              <a:ext cx="7918394" cy="0"/>
            </a:xfrm>
            <a:prstGeom prst="straightConnector1">
              <a:avLst/>
            </a:prstGeom>
            <a:ln w="31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539552" y="4792261"/>
              <a:ext cx="7918394" cy="0"/>
            </a:xfrm>
            <a:prstGeom prst="straightConnector1">
              <a:avLst/>
            </a:prstGeom>
            <a:ln w="31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3" name="직사각형 32"/>
          <p:cNvSpPr/>
          <p:nvPr/>
        </p:nvSpPr>
        <p:spPr>
          <a:xfrm>
            <a:off x="965883" y="5559623"/>
            <a:ext cx="7252800" cy="461665"/>
          </a:xfrm>
          <a:prstGeom prst="rect">
            <a:avLst/>
          </a:prstGeom>
        </p:spPr>
        <p:txBody>
          <a:bodyPr wrap="square">
            <a:spAutoFit/>
          </a:bodyPr>
          <a:lstStyle/>
          <a:p>
            <a:pPr marL="180975" indent="-180975"/>
            <a:r>
              <a:rPr lang="en-US" altLang="ko-KR" sz="1200" b="1" dirty="0" smtClean="0"/>
              <a:t>3. </a:t>
            </a:r>
            <a:r>
              <a:rPr lang="en-US" altLang="ko-KR" sz="1200" b="1" dirty="0" err="1" smtClean="0"/>
              <a:t>MIH_Prose_Connection</a:t>
            </a:r>
            <a:r>
              <a:rPr lang="en-US" altLang="ko-KR" sz="1200" b="1" dirty="0" smtClean="0"/>
              <a:t> response </a:t>
            </a:r>
            <a:r>
              <a:rPr lang="en-US" altLang="ko-KR" sz="1200" dirty="0"/>
              <a:t>message</a:t>
            </a:r>
          </a:p>
          <a:p>
            <a:r>
              <a:rPr lang="en-US" altLang="ko-KR" sz="1200" dirty="0"/>
              <a:t>      </a:t>
            </a:r>
            <a:r>
              <a:rPr lang="en-US" altLang="ko-KR" sz="1200" dirty="0" smtClean="0"/>
              <a:t>:MN’s peer responds with connection result (success or fail).</a:t>
            </a:r>
            <a:endParaRPr lang="en-US" altLang="ko-KR" sz="1200" dirty="0"/>
          </a:p>
        </p:txBody>
      </p:sp>
      <p:sp>
        <p:nvSpPr>
          <p:cNvPr id="35" name="직사각형 34"/>
          <p:cNvSpPr/>
          <p:nvPr/>
        </p:nvSpPr>
        <p:spPr>
          <a:xfrm>
            <a:off x="3923928" y="1970107"/>
            <a:ext cx="1161307" cy="52135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000" dirty="0" smtClean="0">
                <a:solidFill>
                  <a:schemeClr val="tx1"/>
                </a:solidFill>
                <a:latin typeface="Arial Unicode MS" pitchFamily="50" charset="-127"/>
                <a:ea typeface="Arial Unicode MS" pitchFamily="50" charset="-127"/>
                <a:cs typeface="Arial Unicode MS" pitchFamily="50" charset="-127"/>
              </a:rPr>
              <a:t>Mobile Node</a:t>
            </a:r>
            <a:endParaRPr lang="ko-KR" altLang="en-US" sz="1000" dirty="0">
              <a:solidFill>
                <a:schemeClr val="tx1"/>
              </a:solidFill>
              <a:latin typeface="Arial Unicode MS" pitchFamily="50" charset="-127"/>
              <a:ea typeface="Arial Unicode MS" pitchFamily="50" charset="-127"/>
              <a:cs typeface="Arial Unicode MS" pitchFamily="50" charset="-127"/>
            </a:endParaRPr>
          </a:p>
        </p:txBody>
      </p:sp>
      <p:cxnSp>
        <p:nvCxnSpPr>
          <p:cNvPr id="36" name="직선 연결선 35"/>
          <p:cNvCxnSpPr/>
          <p:nvPr/>
        </p:nvCxnSpPr>
        <p:spPr>
          <a:xfrm>
            <a:off x="4509171" y="2493082"/>
            <a:ext cx="0" cy="38579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왼쪽/오른쪽 화살표 36"/>
          <p:cNvSpPr/>
          <p:nvPr/>
        </p:nvSpPr>
        <p:spPr>
          <a:xfrm>
            <a:off x="4509171" y="2564904"/>
            <a:ext cx="3709512" cy="1050503"/>
          </a:xfrm>
          <a:prstGeom prst="leftRightArrow">
            <a:avLst>
              <a:gd name="adj1" fmla="val 59854"/>
              <a:gd name="adj2" fmla="val 50000"/>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8" name="직사각형 37"/>
          <p:cNvSpPr/>
          <p:nvPr/>
        </p:nvSpPr>
        <p:spPr>
          <a:xfrm>
            <a:off x="4946717" y="2728051"/>
            <a:ext cx="2834430" cy="646331"/>
          </a:xfrm>
          <a:prstGeom prst="rect">
            <a:avLst/>
          </a:prstGeom>
        </p:spPr>
        <p:txBody>
          <a:bodyPr wrap="none">
            <a:spAutoFit/>
          </a:bodyPr>
          <a:lstStyle/>
          <a:p>
            <a:pPr algn="ctr"/>
            <a:r>
              <a:rPr lang="en-US" altLang="ko-KR" sz="1200" dirty="0" smtClean="0">
                <a:ea typeface="Arial Unicode MS" pitchFamily="50" charset="-127"/>
                <a:cs typeface="Arial Unicode MS" pitchFamily="50" charset="-127"/>
              </a:rPr>
              <a:t>0. Connection between MN and its peer</a:t>
            </a:r>
          </a:p>
          <a:p>
            <a:pPr algn="ctr"/>
            <a:r>
              <a:rPr lang="en-US" altLang="ko-KR" sz="1200" dirty="0" smtClean="0">
                <a:ea typeface="Arial Unicode MS" pitchFamily="50" charset="-127"/>
                <a:cs typeface="Arial Unicode MS" pitchFamily="50" charset="-127"/>
              </a:rPr>
              <a:t>by using proximity service communication</a:t>
            </a:r>
          </a:p>
          <a:p>
            <a:pPr algn="ctr"/>
            <a:r>
              <a:rPr lang="en-US" altLang="ko-KR" sz="1200" dirty="0" smtClean="0">
                <a:ea typeface="Arial Unicode MS" pitchFamily="50" charset="-127"/>
                <a:cs typeface="Arial Unicode MS" pitchFamily="50" charset="-127"/>
              </a:rPr>
              <a:t>(e.g., LTE D2D): Out of Scope</a:t>
            </a:r>
            <a:endParaRPr lang="ko-KR" altLang="en-US" sz="1200" dirty="0">
              <a:ea typeface="Arial Unicode MS" pitchFamily="50" charset="-127"/>
              <a:cs typeface="Arial Unicode MS" pitchFamily="50" charset="-127"/>
            </a:endParaRPr>
          </a:p>
        </p:txBody>
      </p:sp>
      <p:sp>
        <p:nvSpPr>
          <p:cNvPr id="39" name="왼쪽/오른쪽 화살표 38"/>
          <p:cNvSpPr/>
          <p:nvPr/>
        </p:nvSpPr>
        <p:spPr>
          <a:xfrm>
            <a:off x="4509171" y="4778022"/>
            <a:ext cx="3709512" cy="1027242"/>
          </a:xfrm>
          <a:prstGeom prst="leftRightArrow">
            <a:avLst>
              <a:gd name="adj1" fmla="val 65406"/>
              <a:gd name="adj2" fmla="val 50000"/>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0" name="직사각형 39"/>
          <p:cNvSpPr/>
          <p:nvPr/>
        </p:nvSpPr>
        <p:spPr>
          <a:xfrm>
            <a:off x="4504581" y="4941168"/>
            <a:ext cx="3739827" cy="646331"/>
          </a:xfrm>
          <a:prstGeom prst="rect">
            <a:avLst/>
          </a:prstGeom>
        </p:spPr>
        <p:txBody>
          <a:bodyPr wrap="square">
            <a:spAutoFit/>
          </a:bodyPr>
          <a:lstStyle/>
          <a:p>
            <a:pPr algn="ctr"/>
            <a:r>
              <a:rPr lang="en-US" altLang="ko-KR" sz="1200" dirty="0">
                <a:ea typeface="Arial Unicode MS" pitchFamily="50" charset="-127"/>
                <a:cs typeface="Arial Unicode MS" pitchFamily="50" charset="-127"/>
              </a:rPr>
              <a:t>2</a:t>
            </a:r>
            <a:r>
              <a:rPr lang="en-US" altLang="ko-KR" sz="1200" dirty="0" smtClean="0">
                <a:ea typeface="Arial Unicode MS" pitchFamily="50" charset="-127"/>
                <a:cs typeface="Arial Unicode MS" pitchFamily="50" charset="-127"/>
              </a:rPr>
              <a:t>. Changing connection between MN and its peer by using different proximity service communication </a:t>
            </a:r>
          </a:p>
          <a:p>
            <a:pPr algn="ctr"/>
            <a:r>
              <a:rPr lang="en-US" altLang="ko-KR" sz="1200" dirty="0" smtClean="0">
                <a:ea typeface="Arial Unicode MS" pitchFamily="50" charset="-127"/>
                <a:cs typeface="Arial Unicode MS" pitchFamily="50" charset="-127"/>
              </a:rPr>
              <a:t>(E.g., PAC): Out of Scope</a:t>
            </a:r>
            <a:endParaRPr lang="ko-KR" altLang="en-US" sz="1200" dirty="0">
              <a:ea typeface="Arial Unicode MS" pitchFamily="50" charset="-127"/>
              <a:cs typeface="Arial Unicode MS" pitchFamily="50" charset="-127"/>
            </a:endParaRPr>
          </a:p>
        </p:txBody>
      </p:sp>
      <p:sp>
        <p:nvSpPr>
          <p:cNvPr id="41" name="슬라이드 번호 개체 틀 3"/>
          <p:cNvSpPr>
            <a:spLocks noGrp="1"/>
          </p:cNvSpPr>
          <p:nvPr>
            <p:ph type="sldNum" sz="quarter" idx="4294967295"/>
          </p:nvPr>
        </p:nvSpPr>
        <p:spPr>
          <a:xfrm>
            <a:off x="6553200" y="6356350"/>
            <a:ext cx="2133600" cy="365125"/>
          </a:xfrm>
          <a:prstGeom prst="rect">
            <a:avLst/>
          </a:prstGeom>
        </p:spPr>
        <p:txBody>
          <a:bodyPr/>
          <a:lstStyle/>
          <a:p>
            <a:fld id="{0B4AFE78-5FFA-42D7-929F-016647AF4AEB}" type="slidenum">
              <a:rPr lang="ko-KR" altLang="en-US" smtClean="0"/>
              <a:t>16</a:t>
            </a:fld>
            <a:endParaRPr lang="ko-KR" altLang="en-US" dirty="0"/>
          </a:p>
        </p:txBody>
      </p:sp>
    </p:spTree>
    <p:extLst>
      <p:ext uri="{BB962C8B-B14F-4D97-AF65-F5344CB8AC3E}">
        <p14:creationId xmlns:p14="http://schemas.microsoft.com/office/powerpoint/2010/main" val="44290193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텍스트 개체 틀 1"/>
          <p:cNvSpPr>
            <a:spLocks noGrp="1"/>
          </p:cNvSpPr>
          <p:nvPr>
            <p:ph type="body" idx="4294967295"/>
          </p:nvPr>
        </p:nvSpPr>
        <p:spPr/>
        <p:txBody>
          <a:bodyPr>
            <a:noAutofit/>
          </a:bodyPr>
          <a:lstStyle/>
          <a:p>
            <a:pPr marL="280988" lvl="2" indent="-280988">
              <a:spcBef>
                <a:spcPct val="40000"/>
              </a:spcBef>
              <a:buClr>
                <a:schemeClr val="tx1"/>
              </a:buClr>
              <a:buSzTx/>
            </a:pPr>
            <a:r>
              <a:rPr lang="en-US" altLang="ko-KR" sz="2000" dirty="0">
                <a:cs typeface="ＭＳ Ｐゴシック" charset="0"/>
              </a:rPr>
              <a:t>This contribution showed solutions for issues on proximity service communication based on MIH </a:t>
            </a:r>
            <a:r>
              <a:rPr lang="en-US" altLang="ko-KR" sz="2000" dirty="0" smtClean="0">
                <a:cs typeface="ＭＳ Ｐゴシック" charset="0"/>
              </a:rPr>
              <a:t>framework</a:t>
            </a:r>
            <a:r>
              <a:rPr lang="en-US" altLang="ko-KR" sz="2000" dirty="0">
                <a:cs typeface="ＭＳ Ｐゴシック" charset="0"/>
              </a:rPr>
              <a:t>.</a:t>
            </a:r>
          </a:p>
          <a:p>
            <a:pPr marL="938213" lvl="3" indent="-280988">
              <a:spcBef>
                <a:spcPct val="40000"/>
              </a:spcBef>
              <a:buClr>
                <a:schemeClr val="tx1"/>
              </a:buClr>
            </a:pPr>
            <a:r>
              <a:rPr lang="en-US" altLang="ko-KR" dirty="0">
                <a:latin typeface="+mn-lt"/>
                <a:cs typeface="ＭＳ Ｐゴシック" charset="0"/>
              </a:rPr>
              <a:t>Solution for peer discovery: Peer discovery by using MIH information server</a:t>
            </a:r>
          </a:p>
          <a:p>
            <a:pPr marL="938213" lvl="3" indent="-280988">
              <a:spcBef>
                <a:spcPct val="40000"/>
              </a:spcBef>
              <a:buClr>
                <a:schemeClr val="tx1"/>
              </a:buClr>
            </a:pPr>
            <a:r>
              <a:rPr lang="en-US" altLang="ko-KR" dirty="0">
                <a:latin typeface="+mn-lt"/>
                <a:cs typeface="ＭＳ Ｐゴシック" charset="0"/>
              </a:rPr>
              <a:t>Changing connection of proximity service communication </a:t>
            </a:r>
            <a:r>
              <a:rPr lang="en-US" altLang="ko-KR" dirty="0" smtClean="0">
                <a:latin typeface="+mn-lt"/>
                <a:cs typeface="ＭＳ Ｐゴシック" charset="0"/>
              </a:rPr>
              <a:t>technology</a:t>
            </a:r>
          </a:p>
          <a:p>
            <a:pPr marL="938213" lvl="3" indent="-280988">
              <a:spcBef>
                <a:spcPct val="40000"/>
              </a:spcBef>
              <a:buClr>
                <a:schemeClr val="tx1"/>
              </a:buClr>
            </a:pPr>
            <a:endParaRPr lang="en-US" altLang="ko-KR" dirty="0">
              <a:latin typeface="+mn-lt"/>
              <a:cs typeface="ＭＳ Ｐゴシック" charset="0"/>
            </a:endParaRPr>
          </a:p>
          <a:p>
            <a:pPr marL="280988" lvl="2" indent="-280988">
              <a:spcBef>
                <a:spcPct val="40000"/>
              </a:spcBef>
              <a:buClr>
                <a:schemeClr val="tx1"/>
              </a:buClr>
              <a:buSzTx/>
            </a:pPr>
            <a:r>
              <a:rPr lang="en-US" altLang="ko-KR" sz="2000" dirty="0" smtClean="0">
                <a:cs typeface="ＭＳ Ｐゴシック" charset="0"/>
              </a:rPr>
              <a:t>Issues </a:t>
            </a:r>
            <a:r>
              <a:rPr lang="en-US" altLang="ko-KR" sz="2000" dirty="0">
                <a:cs typeface="ＭＳ Ｐゴシック" charset="0"/>
              </a:rPr>
              <a:t>on proximity service communication </a:t>
            </a:r>
            <a:r>
              <a:rPr lang="en-US" altLang="ko-KR" sz="2000" dirty="0" smtClean="0">
                <a:cs typeface="ＭＳ Ｐゴシック" charset="0"/>
              </a:rPr>
              <a:t>can be solved by introducing new  </a:t>
            </a:r>
            <a:r>
              <a:rPr lang="en-US" altLang="ko-KR" sz="2000" dirty="0">
                <a:cs typeface="ＭＳ Ｐゴシック" charset="0"/>
              </a:rPr>
              <a:t>MIH messages, information element, and </a:t>
            </a:r>
            <a:r>
              <a:rPr lang="en-US" altLang="ko-KR" sz="2000" dirty="0" smtClean="0">
                <a:cs typeface="ＭＳ Ｐゴシック" charset="0"/>
              </a:rPr>
              <a:t>parameters based </a:t>
            </a:r>
            <a:r>
              <a:rPr lang="en-US" altLang="ko-KR" sz="2000" dirty="0">
                <a:cs typeface="ＭＳ Ｐゴシック" charset="0"/>
              </a:rPr>
              <a:t>on </a:t>
            </a:r>
            <a:r>
              <a:rPr lang="en-US" altLang="ko-KR" sz="2000" dirty="0" smtClean="0">
                <a:cs typeface="ＭＳ Ｐゴシック" charset="0"/>
              </a:rPr>
              <a:t>the MIH framework</a:t>
            </a:r>
            <a:r>
              <a:rPr lang="en-US" altLang="ko-KR" sz="2000" dirty="0">
                <a:cs typeface="ＭＳ Ｐゴシック" charset="0"/>
              </a:rPr>
              <a:t>. </a:t>
            </a:r>
            <a:endParaRPr lang="en-US" altLang="ko-KR" sz="2000" dirty="0" smtClean="0">
              <a:cs typeface="ＭＳ Ｐゴシック" charset="0"/>
            </a:endParaRPr>
          </a:p>
          <a:p>
            <a:pPr marL="938213" lvl="3" indent="-280988">
              <a:spcBef>
                <a:spcPct val="40000"/>
              </a:spcBef>
              <a:buClr>
                <a:schemeClr val="tx1"/>
              </a:buClr>
            </a:pPr>
            <a:r>
              <a:rPr lang="en-US" altLang="ko-KR" dirty="0" smtClean="0">
                <a:latin typeface="+mn-lt"/>
                <a:cs typeface="ＭＳ Ｐゴシック" charset="0"/>
              </a:rPr>
              <a:t>New MIH messages: </a:t>
            </a:r>
            <a:r>
              <a:rPr lang="en-US" altLang="ko-KR" dirty="0" err="1" smtClean="0">
                <a:latin typeface="+mn-lt"/>
                <a:cs typeface="ＭＳ Ｐゴシック" charset="0"/>
              </a:rPr>
              <a:t>MIH_Prose_Beacon</a:t>
            </a:r>
            <a:r>
              <a:rPr lang="en-US" altLang="ko-KR" dirty="0" smtClean="0">
                <a:latin typeface="+mn-lt"/>
                <a:cs typeface="ＭＳ Ｐゴシック" charset="0"/>
              </a:rPr>
              <a:t>, </a:t>
            </a:r>
            <a:r>
              <a:rPr lang="en-US" altLang="ko-KR" dirty="0" err="1" smtClean="0">
                <a:latin typeface="+mn-lt"/>
                <a:cs typeface="ＭＳ Ｐゴシック" charset="0"/>
              </a:rPr>
              <a:t>MIH_Prose_TechList</a:t>
            </a:r>
            <a:r>
              <a:rPr lang="en-US" altLang="ko-KR" dirty="0" smtClean="0">
                <a:latin typeface="+mn-lt"/>
                <a:cs typeface="ＭＳ Ｐゴシック" charset="0"/>
              </a:rPr>
              <a:t>, </a:t>
            </a:r>
            <a:r>
              <a:rPr lang="en-US" altLang="ko-KR" dirty="0" err="1" smtClean="0">
                <a:latin typeface="+mn-lt"/>
                <a:cs typeface="ＭＳ Ｐゴシック" charset="0"/>
              </a:rPr>
              <a:t>MIH_Prose_Connection</a:t>
            </a:r>
            <a:endParaRPr lang="en-US" altLang="ko-KR" dirty="0" smtClean="0">
              <a:latin typeface="+mn-lt"/>
              <a:cs typeface="ＭＳ Ｐゴシック" charset="0"/>
            </a:endParaRPr>
          </a:p>
          <a:p>
            <a:pPr marL="938213" lvl="3" indent="-280988">
              <a:spcBef>
                <a:spcPct val="40000"/>
              </a:spcBef>
              <a:buClr>
                <a:schemeClr val="tx1"/>
              </a:buClr>
            </a:pPr>
            <a:r>
              <a:rPr lang="en-US" altLang="ko-KR" dirty="0">
                <a:latin typeface="+mn-lt"/>
                <a:cs typeface="ＭＳ Ｐゴシック" charset="0"/>
              </a:rPr>
              <a:t>New information elements: </a:t>
            </a:r>
            <a:r>
              <a:rPr lang="en-US" altLang="ko-KR" dirty="0" smtClean="0">
                <a:latin typeface="+mn-lt"/>
                <a:cs typeface="ＭＳ Ｐゴシック" charset="0"/>
              </a:rPr>
              <a:t>IE_CORR_ID, IE_PROSE_CONFIG</a:t>
            </a:r>
          </a:p>
        </p:txBody>
      </p:sp>
      <p:sp>
        <p:nvSpPr>
          <p:cNvPr id="3" name="제목 2"/>
          <p:cNvSpPr>
            <a:spLocks noGrp="1"/>
          </p:cNvSpPr>
          <p:nvPr>
            <p:ph type="title" idx="4294967295"/>
          </p:nvPr>
        </p:nvSpPr>
        <p:spPr/>
        <p:txBody>
          <a:bodyPr/>
          <a:lstStyle/>
          <a:p>
            <a:r>
              <a:rPr lang="en-US" altLang="ko-KR" dirty="0" smtClean="0"/>
              <a:t>Conclusions</a:t>
            </a:r>
            <a:endParaRPr lang="ko-KR" altLang="en-US" dirty="0"/>
          </a:p>
        </p:txBody>
      </p:sp>
      <p:sp>
        <p:nvSpPr>
          <p:cNvPr id="5" name="슬라이드 번호 개체 틀 3"/>
          <p:cNvSpPr>
            <a:spLocks noGrp="1"/>
          </p:cNvSpPr>
          <p:nvPr>
            <p:ph type="sldNum" sz="quarter" idx="4294967295"/>
          </p:nvPr>
        </p:nvSpPr>
        <p:spPr>
          <a:xfrm>
            <a:off x="6553200" y="6356350"/>
            <a:ext cx="2133600" cy="365125"/>
          </a:xfrm>
          <a:prstGeom prst="rect">
            <a:avLst/>
          </a:prstGeom>
        </p:spPr>
        <p:txBody>
          <a:bodyPr/>
          <a:lstStyle/>
          <a:p>
            <a:fld id="{0B4AFE78-5FFA-42D7-929F-016647AF4AEB}" type="slidenum">
              <a:rPr lang="ko-KR" altLang="en-US" smtClean="0"/>
              <a:t>17</a:t>
            </a:fld>
            <a:endParaRPr lang="ko-KR" altLang="en-US" dirty="0"/>
          </a:p>
        </p:txBody>
      </p:sp>
    </p:spTree>
    <p:extLst>
      <p:ext uri="{BB962C8B-B14F-4D97-AF65-F5344CB8AC3E}">
        <p14:creationId xmlns:p14="http://schemas.microsoft.com/office/powerpoint/2010/main" val="294685405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Proximity Service Communications</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Proximity service (</a:t>
            </a:r>
            <a:r>
              <a:rPr lang="en-US" altLang="ko-KR" dirty="0" err="1" smtClean="0"/>
              <a:t>ProSe</a:t>
            </a:r>
            <a:r>
              <a:rPr lang="en-US" altLang="ko-KR" dirty="0" smtClean="0"/>
              <a:t>) communication in 3GPP TR 22.803</a:t>
            </a:r>
          </a:p>
          <a:p>
            <a:pPr lvl="1">
              <a:buClr>
                <a:srgbClr val="000000"/>
              </a:buClr>
              <a:buFont typeface="Times" pitchFamily="18" charset="0"/>
              <a:buChar char="­"/>
            </a:pPr>
            <a:r>
              <a:rPr lang="en-GB" altLang="ko-KR" sz="2200" dirty="0"/>
              <a:t>A communication between two UEs in proximity by means of a </a:t>
            </a:r>
            <a:r>
              <a:rPr lang="en-GB" altLang="ko-KR" sz="2200" dirty="0" smtClean="0"/>
              <a:t>E-UTRAN communication </a:t>
            </a:r>
            <a:r>
              <a:rPr lang="en-GB" altLang="ko-KR" sz="2200" dirty="0"/>
              <a:t>path established between the UEs</a:t>
            </a:r>
            <a:r>
              <a:rPr lang="en-GB" altLang="ko-KR" sz="2200" dirty="0" smtClean="0"/>
              <a:t>.</a:t>
            </a:r>
          </a:p>
          <a:p>
            <a:pPr lvl="2">
              <a:buClr>
                <a:srgbClr val="000000"/>
              </a:buClr>
              <a:buFont typeface="Wingdings" pitchFamily="2" charset="2"/>
              <a:buChar char="v"/>
            </a:pPr>
            <a:r>
              <a:rPr lang="en-GB" altLang="ko-KR" sz="2200" dirty="0" smtClean="0"/>
              <a:t>E.g., “direct mode” and “locally-routed” data path</a:t>
            </a:r>
          </a:p>
          <a:p>
            <a:pPr lvl="2">
              <a:buClr>
                <a:srgbClr val="000000"/>
              </a:buClr>
              <a:buFont typeface="Wingdings" pitchFamily="2" charset="2"/>
              <a:buChar char="v"/>
            </a:pPr>
            <a:endParaRPr lang="en-GB" altLang="ko-KR" sz="2200" dirty="0"/>
          </a:p>
          <a:p>
            <a:pPr lvl="2">
              <a:buClr>
                <a:srgbClr val="000000"/>
              </a:buClr>
              <a:buFont typeface="Wingdings" pitchFamily="2" charset="2"/>
              <a:buChar char="v"/>
            </a:pPr>
            <a:endParaRPr lang="en-GB" altLang="ko-KR" sz="2200" dirty="0" smtClean="0"/>
          </a:p>
          <a:p>
            <a:pPr>
              <a:buClr>
                <a:srgbClr val="000000"/>
              </a:buClr>
              <a:buFont typeface="Wingdings" pitchFamily="2" charset="2"/>
              <a:buChar char="v"/>
            </a:pPr>
            <a:endParaRPr lang="en-GB" altLang="ko-KR" sz="2200" dirty="0" smtClean="0"/>
          </a:p>
          <a:p>
            <a:pPr marL="0" indent="0">
              <a:buClr>
                <a:srgbClr val="000000"/>
              </a:buClr>
              <a:buNone/>
            </a:pPr>
            <a:endParaRPr lang="en-GB" altLang="ko-KR" sz="2200" dirty="0"/>
          </a:p>
          <a:p>
            <a:pPr>
              <a:buFont typeface="Arial" pitchFamily="34" charset="0"/>
              <a:buChar char="•"/>
            </a:pPr>
            <a:r>
              <a:rPr lang="en-GB" altLang="ko-KR" dirty="0" smtClean="0"/>
              <a:t>Proximity </a:t>
            </a:r>
            <a:r>
              <a:rPr lang="en-GB" altLang="ko-KR" dirty="0"/>
              <a:t>service </a:t>
            </a:r>
            <a:r>
              <a:rPr lang="en-GB" altLang="ko-KR" dirty="0" smtClean="0"/>
              <a:t>communications </a:t>
            </a:r>
            <a:endParaRPr lang="en-GB" altLang="ko-KR" dirty="0"/>
          </a:p>
          <a:p>
            <a:pPr lvl="1">
              <a:buClr>
                <a:srgbClr val="000000"/>
              </a:buClr>
              <a:buFont typeface="Times" pitchFamily="18" charset="0"/>
              <a:buChar char="­"/>
            </a:pPr>
            <a:r>
              <a:rPr lang="en-US" altLang="ko-KR" sz="2200" dirty="0">
                <a:solidFill>
                  <a:srgbClr val="000000"/>
                </a:solidFill>
              </a:rPr>
              <a:t>IEEE 802.15.8 PAC (Peer Aware </a:t>
            </a:r>
            <a:r>
              <a:rPr lang="en-US" altLang="ko-KR" sz="2200" dirty="0" smtClean="0">
                <a:solidFill>
                  <a:srgbClr val="000000"/>
                </a:solidFill>
              </a:rPr>
              <a:t>Communication), Wi-Fi </a:t>
            </a:r>
            <a:r>
              <a:rPr lang="en-US" altLang="ko-KR" sz="2200" dirty="0">
                <a:solidFill>
                  <a:srgbClr val="000000"/>
                </a:solidFill>
              </a:rPr>
              <a:t>Direct of Wi-Fi </a:t>
            </a:r>
            <a:r>
              <a:rPr lang="en-US" altLang="ko-KR" sz="2200" dirty="0" smtClean="0">
                <a:solidFill>
                  <a:srgbClr val="000000"/>
                </a:solidFill>
              </a:rPr>
              <a:t>Alliance, </a:t>
            </a:r>
            <a:r>
              <a:rPr lang="en-US" altLang="ko-KR" sz="2200" dirty="0" err="1" smtClean="0">
                <a:solidFill>
                  <a:srgbClr val="000000"/>
                </a:solidFill>
              </a:rPr>
              <a:t>ProSe</a:t>
            </a:r>
            <a:r>
              <a:rPr lang="en-US" altLang="ko-KR" sz="2200" dirty="0" smtClean="0">
                <a:solidFill>
                  <a:srgbClr val="000000"/>
                </a:solidFill>
              </a:rPr>
              <a:t> </a:t>
            </a:r>
            <a:r>
              <a:rPr lang="en-US" altLang="ko-KR" sz="2200" dirty="0">
                <a:solidFill>
                  <a:srgbClr val="000000"/>
                </a:solidFill>
              </a:rPr>
              <a:t>of </a:t>
            </a:r>
            <a:r>
              <a:rPr lang="en-US" altLang="ko-KR" sz="2200" dirty="0" smtClean="0">
                <a:solidFill>
                  <a:srgbClr val="000000"/>
                </a:solidFill>
              </a:rPr>
              <a:t>3GPP, </a:t>
            </a:r>
            <a:r>
              <a:rPr lang="en-US" altLang="ko-KR" sz="2200" dirty="0" err="1" smtClean="0">
                <a:solidFill>
                  <a:srgbClr val="000000"/>
                </a:solidFill>
              </a:rPr>
              <a:t>FlashLinQ</a:t>
            </a:r>
            <a:r>
              <a:rPr lang="en-US" altLang="ko-KR" sz="2200" dirty="0" smtClean="0">
                <a:solidFill>
                  <a:srgbClr val="000000"/>
                </a:solidFill>
              </a:rPr>
              <a:t> of Qualcomm, etc.</a:t>
            </a:r>
            <a:endParaRPr lang="en-US" altLang="ko-KR" sz="2200" dirty="0">
              <a:solidFill>
                <a:srgbClr val="000000"/>
              </a:solidFill>
            </a:endParaRPr>
          </a:p>
          <a:p>
            <a:pPr>
              <a:buFont typeface="Arial" pitchFamily="34" charset="0"/>
              <a:buChar char="•"/>
            </a:pPr>
            <a:r>
              <a:rPr lang="en-GB" altLang="ko-KR" dirty="0"/>
              <a:t>Needs for proximity service communications</a:t>
            </a:r>
          </a:p>
          <a:p>
            <a:pPr lvl="1">
              <a:buFont typeface="Times" pitchFamily="18" charset="0"/>
              <a:buChar char="‾"/>
            </a:pPr>
            <a:r>
              <a:rPr lang="en-US" altLang="ko-KR" dirty="0" smtClean="0"/>
              <a:t>Public safety, data offload, social networking, etc.</a:t>
            </a:r>
            <a:endParaRPr lang="en-US" altLang="ko-KR" dirty="0"/>
          </a:p>
          <a:p>
            <a:pPr>
              <a:buFont typeface="Arial" pitchFamily="34" charset="0"/>
              <a:buChar char="•"/>
            </a:pPr>
            <a:endParaRPr lang="en-US" altLang="ko-KR" dirty="0" smtClean="0"/>
          </a:p>
          <a:p>
            <a:pPr>
              <a:buFont typeface="Arial" pitchFamily="34" charset="0"/>
              <a:buChar char="•"/>
            </a:pPr>
            <a:endParaRPr lang="en-US" altLang="ko-KR"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3</a:t>
            </a:fld>
            <a:endParaRPr lang="en-US" altLang="ja-JP">
              <a:solidFill>
                <a:srgbClr val="000000"/>
              </a:solidFill>
            </a:endParaRPr>
          </a:p>
        </p:txBody>
      </p:sp>
      <p:sp>
        <p:nvSpPr>
          <p:cNvPr id="5" name="직사각형 4"/>
          <p:cNvSpPr/>
          <p:nvPr/>
        </p:nvSpPr>
        <p:spPr>
          <a:xfrm>
            <a:off x="1690555" y="2669459"/>
            <a:ext cx="792088" cy="57606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Mobile node</a:t>
            </a:r>
            <a:r>
              <a:rPr lang="en-US" altLang="ko-KR" sz="1400" dirty="0">
                <a:solidFill>
                  <a:schemeClr val="tx1"/>
                </a:solidFill>
              </a:rPr>
              <a:t> </a:t>
            </a:r>
            <a:r>
              <a:rPr lang="en-US" altLang="ko-KR" sz="1400" dirty="0" smtClean="0">
                <a:solidFill>
                  <a:schemeClr val="tx1"/>
                </a:solidFill>
              </a:rPr>
              <a:t>(MN) A</a:t>
            </a:r>
            <a:endParaRPr lang="ko-KR" altLang="en-US" sz="1400" dirty="0">
              <a:solidFill>
                <a:schemeClr val="tx1"/>
              </a:solidFill>
            </a:endParaRPr>
          </a:p>
        </p:txBody>
      </p:sp>
      <p:sp>
        <p:nvSpPr>
          <p:cNvPr id="7" name="위쪽/아래쪽 화살표 6"/>
          <p:cNvSpPr/>
          <p:nvPr/>
        </p:nvSpPr>
        <p:spPr>
          <a:xfrm rot="16200000">
            <a:off x="2826407" y="2473632"/>
            <a:ext cx="423224" cy="1081256"/>
          </a:xfrm>
          <a:prstGeom prst="upDownArrow">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직사각형 7"/>
          <p:cNvSpPr/>
          <p:nvPr/>
        </p:nvSpPr>
        <p:spPr>
          <a:xfrm>
            <a:off x="3608942" y="2673240"/>
            <a:ext cx="792088" cy="57606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MN B</a:t>
            </a:r>
            <a:endParaRPr lang="ko-KR" altLang="en-US" sz="1400" dirty="0">
              <a:solidFill>
                <a:schemeClr val="tx1"/>
              </a:solidFill>
            </a:endParaRPr>
          </a:p>
        </p:txBody>
      </p:sp>
      <p:sp>
        <p:nvSpPr>
          <p:cNvPr id="9" name="직사각형 8"/>
          <p:cNvSpPr/>
          <p:nvPr/>
        </p:nvSpPr>
        <p:spPr>
          <a:xfrm>
            <a:off x="4788024" y="3003077"/>
            <a:ext cx="792088" cy="57606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MN A</a:t>
            </a:r>
            <a:endParaRPr lang="ko-KR" altLang="en-US" sz="1400" dirty="0">
              <a:solidFill>
                <a:schemeClr val="tx1"/>
              </a:solidFill>
            </a:endParaRPr>
          </a:p>
        </p:txBody>
      </p:sp>
      <p:sp>
        <p:nvSpPr>
          <p:cNvPr id="10" name="위쪽/아래쪽 화살표 9"/>
          <p:cNvSpPr/>
          <p:nvPr/>
        </p:nvSpPr>
        <p:spPr>
          <a:xfrm rot="13504854">
            <a:off x="5087282" y="2524512"/>
            <a:ext cx="423224" cy="513274"/>
          </a:xfrm>
          <a:prstGeom prst="upDownArrow">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직사각형 10"/>
          <p:cNvSpPr/>
          <p:nvPr/>
        </p:nvSpPr>
        <p:spPr>
          <a:xfrm>
            <a:off x="6444208" y="2996952"/>
            <a:ext cx="792088" cy="576064"/>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400" dirty="0" smtClean="0">
                <a:solidFill>
                  <a:schemeClr val="tx1"/>
                </a:solidFill>
              </a:rPr>
              <a:t>MN B</a:t>
            </a:r>
            <a:endParaRPr lang="ko-KR" altLang="en-US" sz="1400" dirty="0">
              <a:solidFill>
                <a:schemeClr val="tx1"/>
              </a:solidFill>
            </a:endParaRPr>
          </a:p>
        </p:txBody>
      </p:sp>
      <p:sp>
        <p:nvSpPr>
          <p:cNvPr id="12" name="타원 11"/>
          <p:cNvSpPr/>
          <p:nvPr/>
        </p:nvSpPr>
        <p:spPr>
          <a:xfrm>
            <a:off x="5537600" y="2420888"/>
            <a:ext cx="864096" cy="617717"/>
          </a:xfrm>
          <a:prstGeom prst="ellipse">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lang="en-US" altLang="ko-KR" dirty="0" err="1" smtClean="0"/>
              <a:t>PoA</a:t>
            </a:r>
            <a:endParaRPr lang="ko-KR" altLang="en-US" dirty="0"/>
          </a:p>
        </p:txBody>
      </p:sp>
      <p:sp>
        <p:nvSpPr>
          <p:cNvPr id="13" name="위쪽/아래쪽 화살표 12"/>
          <p:cNvSpPr/>
          <p:nvPr/>
        </p:nvSpPr>
        <p:spPr>
          <a:xfrm rot="8375616">
            <a:off x="6421941" y="2513638"/>
            <a:ext cx="423224" cy="540628"/>
          </a:xfrm>
          <a:prstGeom prst="upDownArrow">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TextBox 13"/>
          <p:cNvSpPr txBox="1"/>
          <p:nvPr/>
        </p:nvSpPr>
        <p:spPr>
          <a:xfrm>
            <a:off x="1690554" y="3317531"/>
            <a:ext cx="2710475" cy="523220"/>
          </a:xfrm>
          <a:prstGeom prst="rect">
            <a:avLst/>
          </a:prstGeom>
          <a:noFill/>
        </p:spPr>
        <p:txBody>
          <a:bodyPr wrap="square" rtlCol="0">
            <a:spAutoFit/>
          </a:bodyPr>
          <a:lstStyle/>
          <a:p>
            <a:r>
              <a:rPr lang="en-US" altLang="ko-KR" sz="1400" dirty="0" smtClean="0"/>
              <a:t>(a) Direct mode data path </a:t>
            </a:r>
          </a:p>
          <a:p>
            <a:r>
              <a:rPr lang="en-US" altLang="ko-KR" sz="1400" dirty="0" smtClean="0"/>
              <a:t>     (LTE D2D communications)</a:t>
            </a:r>
            <a:endParaRPr lang="ko-KR" altLang="en-US" sz="1400" dirty="0"/>
          </a:p>
        </p:txBody>
      </p:sp>
      <p:sp>
        <p:nvSpPr>
          <p:cNvPr id="15" name="TextBox 14"/>
          <p:cNvSpPr txBox="1"/>
          <p:nvPr/>
        </p:nvSpPr>
        <p:spPr>
          <a:xfrm>
            <a:off x="4804606" y="3654315"/>
            <a:ext cx="2520280" cy="307777"/>
          </a:xfrm>
          <a:prstGeom prst="rect">
            <a:avLst/>
          </a:prstGeom>
          <a:noFill/>
        </p:spPr>
        <p:txBody>
          <a:bodyPr wrap="square" rtlCol="0">
            <a:spAutoFit/>
          </a:bodyPr>
          <a:lstStyle/>
          <a:p>
            <a:r>
              <a:rPr lang="en-US" altLang="ko-KR" sz="1400" dirty="0" smtClean="0"/>
              <a:t>(b) Locally-routed data path</a:t>
            </a:r>
          </a:p>
        </p:txBody>
      </p:sp>
    </p:spTree>
    <p:extLst>
      <p:ext uri="{BB962C8B-B14F-4D97-AF65-F5344CB8AC3E}">
        <p14:creationId xmlns:p14="http://schemas.microsoft.com/office/powerpoint/2010/main" val="134060697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타원 9"/>
          <p:cNvSpPr/>
          <p:nvPr/>
        </p:nvSpPr>
        <p:spPr>
          <a:xfrm>
            <a:off x="4499993" y="5915254"/>
            <a:ext cx="3474759" cy="466074"/>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제목 1"/>
          <p:cNvSpPr>
            <a:spLocks noGrp="1"/>
          </p:cNvSpPr>
          <p:nvPr>
            <p:ph type="title"/>
          </p:nvPr>
        </p:nvSpPr>
        <p:spPr/>
        <p:txBody>
          <a:bodyPr/>
          <a:lstStyle/>
          <a:p>
            <a:pPr marL="0" lvl="0" indent="0">
              <a:buNone/>
            </a:pPr>
            <a:r>
              <a:rPr lang="en-US" altLang="ko-KR" dirty="0" smtClean="0"/>
              <a:t>Issues on </a:t>
            </a:r>
            <a:br>
              <a:rPr lang="en-US" altLang="ko-KR" dirty="0" smtClean="0"/>
            </a:br>
            <a:r>
              <a:rPr lang="en-US" altLang="ko-KR" dirty="0" smtClean="0"/>
              <a:t>Proximity Service Communications</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4</a:t>
            </a:fld>
            <a:endParaRPr lang="en-US" altLang="ja-JP">
              <a:solidFill>
                <a:srgbClr val="000000"/>
              </a:solidFill>
            </a:endParaRPr>
          </a:p>
        </p:txBody>
      </p:sp>
      <p:sp>
        <p:nvSpPr>
          <p:cNvPr id="5" name="내용 개체 틀 4"/>
          <p:cNvSpPr>
            <a:spLocks noGrp="1"/>
          </p:cNvSpPr>
          <p:nvPr>
            <p:ph idx="1"/>
          </p:nvPr>
        </p:nvSpPr>
        <p:spPr>
          <a:xfrm>
            <a:off x="422275" y="1143000"/>
            <a:ext cx="8299450" cy="3078088"/>
          </a:xfrm>
        </p:spPr>
        <p:txBody>
          <a:bodyPr/>
          <a:lstStyle/>
          <a:p>
            <a:pPr marL="0" indent="0">
              <a:buNone/>
            </a:pPr>
            <a:r>
              <a:rPr lang="en-US" altLang="ko-KR" dirty="0" smtClean="0">
                <a:ea typeface="+mn-ea"/>
              </a:rPr>
              <a:t>1. Peer discovery</a:t>
            </a:r>
          </a:p>
          <a:p>
            <a:pPr lvl="1">
              <a:buFont typeface="Times" pitchFamily="18" charset="0"/>
              <a:buChar char="­"/>
            </a:pPr>
            <a:r>
              <a:rPr lang="en-US" altLang="ko-KR" sz="2200" dirty="0" smtClean="0">
                <a:ea typeface="+mn-ea"/>
              </a:rPr>
              <a:t>Conditions for the peer</a:t>
            </a:r>
          </a:p>
          <a:p>
            <a:pPr lvl="2">
              <a:buFont typeface="Times" pitchFamily="18" charset="0"/>
              <a:buChar char="­"/>
            </a:pPr>
            <a:r>
              <a:rPr lang="en-US" altLang="ko-KR" sz="2000" dirty="0" smtClean="0">
                <a:ea typeface="+mn-ea"/>
              </a:rPr>
              <a:t>A mobile node and a peer node should be in proximity.</a:t>
            </a:r>
          </a:p>
          <a:p>
            <a:pPr lvl="2">
              <a:buFont typeface="Times" pitchFamily="18" charset="0"/>
              <a:buChar char="­"/>
            </a:pPr>
            <a:r>
              <a:rPr lang="en-US" altLang="ko-KR" sz="2000" dirty="0" smtClean="0">
                <a:ea typeface="+mn-ea"/>
              </a:rPr>
              <a:t>A peer node can provide communication service that the MN wants to be served.</a:t>
            </a:r>
          </a:p>
          <a:p>
            <a:pPr lvl="3">
              <a:buFont typeface="Times" pitchFamily="18" charset="0"/>
              <a:buChar char="­"/>
            </a:pPr>
            <a:r>
              <a:rPr lang="en-US" altLang="ko-KR" sz="1800" dirty="0" smtClean="0">
                <a:latin typeface="+mn-lt"/>
                <a:ea typeface="+mn-ea"/>
              </a:rPr>
              <a:t>E.g., If MN wants to receive some video file, the peer node must have the video file.</a:t>
            </a:r>
          </a:p>
          <a:p>
            <a:pPr lvl="2">
              <a:buFont typeface="Times" pitchFamily="18" charset="0"/>
              <a:buChar char="­"/>
            </a:pPr>
            <a:r>
              <a:rPr lang="en-US" altLang="ko-KR" sz="2000" dirty="0" smtClean="0">
                <a:ea typeface="+mn-ea"/>
              </a:rPr>
              <a:t>A mobile node and a peer node should communicate each other by using the same proximity service communication technologies.</a:t>
            </a:r>
          </a:p>
          <a:p>
            <a:pPr lvl="3">
              <a:buFont typeface="Times" pitchFamily="18" charset="0"/>
              <a:buChar char="­"/>
            </a:pPr>
            <a:r>
              <a:rPr lang="en-US" altLang="ko-KR" sz="1800" dirty="0" smtClean="0">
                <a:latin typeface="+mn-lt"/>
                <a:ea typeface="+mn-ea"/>
              </a:rPr>
              <a:t>E.g., MN and peer node use Wi-Fi Direct.  </a:t>
            </a:r>
            <a:endParaRPr lang="en-US" altLang="ko-KR" sz="1800" dirty="0">
              <a:latin typeface="+mn-lt"/>
              <a:ea typeface="+mn-ea"/>
            </a:endParaRPr>
          </a:p>
          <a:p>
            <a:endParaRPr lang="en-US" altLang="ko-KR" dirty="0">
              <a:ea typeface="+mn-ea"/>
            </a:endParaRPr>
          </a:p>
          <a:p>
            <a:endParaRPr lang="en-US" altLang="ko-KR" dirty="0" smtClean="0">
              <a:ea typeface="+mn-ea"/>
            </a:endParaRPr>
          </a:p>
          <a:p>
            <a:endParaRPr lang="en-US" altLang="ko-KR" dirty="0">
              <a:ea typeface="+mn-ea"/>
            </a:endParaRPr>
          </a:p>
        </p:txBody>
      </p:sp>
      <p:sp>
        <p:nvSpPr>
          <p:cNvPr id="3" name="구름 2"/>
          <p:cNvSpPr/>
          <p:nvPr/>
        </p:nvSpPr>
        <p:spPr>
          <a:xfrm>
            <a:off x="4362525" y="4365104"/>
            <a:ext cx="3163986" cy="903585"/>
          </a:xfrm>
          <a:prstGeom prst="cloud">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 name="구름 5"/>
          <p:cNvSpPr/>
          <p:nvPr/>
        </p:nvSpPr>
        <p:spPr>
          <a:xfrm>
            <a:off x="4283968" y="4823699"/>
            <a:ext cx="1660549" cy="936104"/>
          </a:xfrm>
          <a:prstGeom prst="cloud">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Cellular Network</a:t>
            </a:r>
            <a:endParaRPr lang="ko-KR" altLang="en-US" dirty="0">
              <a:solidFill>
                <a:schemeClr val="tx1"/>
              </a:solidFill>
            </a:endParaRPr>
          </a:p>
        </p:txBody>
      </p:sp>
      <p:sp>
        <p:nvSpPr>
          <p:cNvPr id="7" name="구름 6"/>
          <p:cNvSpPr/>
          <p:nvPr/>
        </p:nvSpPr>
        <p:spPr>
          <a:xfrm>
            <a:off x="6232549" y="4857725"/>
            <a:ext cx="1579811" cy="936104"/>
          </a:xfrm>
          <a:prstGeom prst="cloud">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WLAN</a:t>
            </a:r>
            <a:endParaRPr lang="ko-KR" altLang="en-US" dirty="0">
              <a:solidFill>
                <a:schemeClr val="tx1"/>
              </a:solidFill>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1541" y="5543779"/>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0075" y="5494362"/>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직사각형 10"/>
          <p:cNvSpPr/>
          <p:nvPr/>
        </p:nvSpPr>
        <p:spPr>
          <a:xfrm>
            <a:off x="5114242" y="5963625"/>
            <a:ext cx="639662" cy="307777"/>
          </a:xfrm>
          <a:prstGeom prst="rect">
            <a:avLst/>
          </a:prstGeom>
        </p:spPr>
        <p:txBody>
          <a:bodyPr wrap="none">
            <a:spAutoFit/>
          </a:bodyPr>
          <a:lstStyle/>
          <a:p>
            <a:pPr algn="ctr"/>
            <a:r>
              <a:rPr lang="en-US" altLang="ko-KR" sz="1400" dirty="0"/>
              <a:t>MN A</a:t>
            </a:r>
            <a:endParaRPr lang="ko-KR" altLang="en-US" sz="1400" dirty="0"/>
          </a:p>
        </p:txBody>
      </p:sp>
      <p:sp>
        <p:nvSpPr>
          <p:cNvPr id="12" name="직사각형 11"/>
          <p:cNvSpPr/>
          <p:nvPr/>
        </p:nvSpPr>
        <p:spPr>
          <a:xfrm>
            <a:off x="7151889" y="5929535"/>
            <a:ext cx="649538" cy="307777"/>
          </a:xfrm>
          <a:prstGeom prst="rect">
            <a:avLst/>
          </a:prstGeom>
        </p:spPr>
        <p:txBody>
          <a:bodyPr wrap="none">
            <a:spAutoFit/>
          </a:bodyPr>
          <a:lstStyle/>
          <a:p>
            <a:pPr algn="ctr"/>
            <a:r>
              <a:rPr lang="en-US" altLang="ko-KR" sz="1400" dirty="0"/>
              <a:t>MN </a:t>
            </a:r>
            <a:r>
              <a:rPr lang="en-US" altLang="ko-KR" sz="1400" dirty="0" smtClean="0"/>
              <a:t>B</a:t>
            </a:r>
            <a:endParaRPr lang="ko-KR" altLang="en-US" sz="1400" dirty="0"/>
          </a:p>
        </p:txBody>
      </p:sp>
      <p:sp>
        <p:nvSpPr>
          <p:cNvPr id="13" name="직사각형 12"/>
          <p:cNvSpPr/>
          <p:nvPr/>
        </p:nvSpPr>
        <p:spPr>
          <a:xfrm>
            <a:off x="251520" y="4737918"/>
            <a:ext cx="3960440" cy="923330"/>
          </a:xfrm>
          <a:prstGeom prst="rect">
            <a:avLst/>
          </a:prstGeom>
        </p:spPr>
        <p:txBody>
          <a:bodyPr wrap="square">
            <a:spAutoFit/>
          </a:bodyPr>
          <a:lstStyle/>
          <a:p>
            <a:pPr marL="0" lvl="2" algn="just"/>
            <a:r>
              <a:rPr lang="en-US" altLang="ko-KR" dirty="0" smtClean="0"/>
              <a:t>Example: If MN A and MN B in close proximity connect to different networks, how can they discover each other?</a:t>
            </a:r>
            <a:endParaRPr lang="en-US" altLang="ko-KR" dirty="0"/>
          </a:p>
        </p:txBody>
      </p:sp>
      <p:sp>
        <p:nvSpPr>
          <p:cNvPr id="14" name="직사각형 13"/>
          <p:cNvSpPr/>
          <p:nvPr/>
        </p:nvSpPr>
        <p:spPr>
          <a:xfrm>
            <a:off x="4283968" y="6381328"/>
            <a:ext cx="3980705" cy="369332"/>
          </a:xfrm>
          <a:prstGeom prst="rect">
            <a:avLst/>
          </a:prstGeom>
        </p:spPr>
        <p:txBody>
          <a:bodyPr wrap="none">
            <a:spAutoFit/>
          </a:bodyPr>
          <a:lstStyle/>
          <a:p>
            <a:r>
              <a:rPr lang="en-US" altLang="ko-KR" dirty="0"/>
              <a:t>MN A and MN </a:t>
            </a:r>
            <a:r>
              <a:rPr lang="en-US" altLang="ko-KR" dirty="0" smtClean="0"/>
              <a:t>B are </a:t>
            </a:r>
            <a:r>
              <a:rPr lang="en-US" altLang="ko-KR" dirty="0"/>
              <a:t>in close proximity </a:t>
            </a:r>
            <a:endParaRPr lang="ko-KR" altLang="en-US" dirty="0"/>
          </a:p>
        </p:txBody>
      </p:sp>
    </p:spTree>
    <p:extLst>
      <p:ext uri="{BB962C8B-B14F-4D97-AF65-F5344CB8AC3E}">
        <p14:creationId xmlns:p14="http://schemas.microsoft.com/office/powerpoint/2010/main" val="195599236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0" lvl="0" indent="0">
              <a:buNone/>
            </a:pPr>
            <a:r>
              <a:rPr lang="en-US" altLang="ko-KR" sz="3200" dirty="0" smtClean="0"/>
              <a:t>Issues on </a:t>
            </a:r>
            <a:br>
              <a:rPr lang="en-US" altLang="ko-KR" sz="3200" dirty="0" smtClean="0"/>
            </a:br>
            <a:r>
              <a:rPr lang="en-US" altLang="ko-KR" sz="3200" dirty="0" smtClean="0"/>
              <a:t>Proximity Service Communications (Cont’d)</a:t>
            </a:r>
            <a:endParaRPr lang="ko-KR" altLang="en-US" sz="32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5</a:t>
            </a:fld>
            <a:endParaRPr lang="en-US" altLang="ja-JP">
              <a:solidFill>
                <a:srgbClr val="000000"/>
              </a:solidFill>
            </a:endParaRPr>
          </a:p>
        </p:txBody>
      </p:sp>
      <p:sp>
        <p:nvSpPr>
          <p:cNvPr id="5" name="내용 개체 틀 4"/>
          <p:cNvSpPr>
            <a:spLocks noGrp="1"/>
          </p:cNvSpPr>
          <p:nvPr>
            <p:ph idx="1"/>
          </p:nvPr>
        </p:nvSpPr>
        <p:spPr>
          <a:xfrm>
            <a:off x="251520" y="1143000"/>
            <a:ext cx="8784976" cy="2358008"/>
          </a:xfrm>
        </p:spPr>
        <p:txBody>
          <a:bodyPr/>
          <a:lstStyle/>
          <a:p>
            <a:pPr marL="0" indent="0">
              <a:buNone/>
            </a:pPr>
            <a:r>
              <a:rPr lang="en-US" altLang="ko-KR" dirty="0" smtClean="0"/>
              <a:t>2. </a:t>
            </a:r>
            <a:r>
              <a:rPr lang="en-US" altLang="ko-KR" dirty="0" err="1" smtClean="0"/>
              <a:t>QoS</a:t>
            </a:r>
            <a:r>
              <a:rPr lang="en-US" altLang="ko-KR" dirty="0" smtClean="0"/>
              <a:t> degradation by interference </a:t>
            </a:r>
          </a:p>
          <a:p>
            <a:pPr lvl="1">
              <a:buFont typeface="Times" pitchFamily="18" charset="0"/>
              <a:buChar char="­"/>
            </a:pPr>
            <a:r>
              <a:rPr lang="en-US" altLang="ko-KR" sz="2200" dirty="0" smtClean="0"/>
              <a:t>Interference between legacy network (e.g., cellular network) and</a:t>
            </a:r>
            <a:r>
              <a:rPr lang="ko-KR" altLang="en-US" sz="2200" dirty="0" smtClean="0"/>
              <a:t> </a:t>
            </a:r>
            <a:r>
              <a:rPr lang="en-US" altLang="ko-KR" sz="2200" dirty="0" smtClean="0"/>
              <a:t>proximity service communication.</a:t>
            </a:r>
          </a:p>
          <a:p>
            <a:pPr lvl="2">
              <a:buFont typeface="Wingdings" pitchFamily="2" charset="2"/>
              <a:buChar char="v"/>
            </a:pPr>
            <a:r>
              <a:rPr lang="en-US" altLang="ko-KR" sz="2000" dirty="0" smtClean="0"/>
              <a:t>E.g., Interference between LTE network and LTE D2D communication.</a:t>
            </a:r>
          </a:p>
          <a:p>
            <a:pPr lvl="1">
              <a:buFont typeface="Times" pitchFamily="18" charset="0"/>
              <a:buChar char="­"/>
            </a:pPr>
            <a:r>
              <a:rPr lang="en-US" altLang="ko-KR" sz="2200" dirty="0" smtClean="0"/>
              <a:t>Interference between proximity service communications. </a:t>
            </a:r>
          </a:p>
          <a:p>
            <a:pPr lvl="2">
              <a:buFont typeface="Wingdings" pitchFamily="2" charset="2"/>
              <a:buChar char="v"/>
            </a:pPr>
            <a:r>
              <a:rPr lang="en-US" altLang="ko-KR" sz="2000" dirty="0" smtClean="0"/>
              <a:t>E.g., Interference between LTE D2D communications.</a:t>
            </a:r>
            <a:endParaRPr lang="ko-KR" altLang="en-US" sz="2000" dirty="0"/>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7398" y="4342234"/>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816" y="6009853"/>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직사각형 11"/>
          <p:cNvSpPr/>
          <p:nvPr/>
        </p:nvSpPr>
        <p:spPr>
          <a:xfrm>
            <a:off x="2216816" y="4646940"/>
            <a:ext cx="639662" cy="307777"/>
          </a:xfrm>
          <a:prstGeom prst="rect">
            <a:avLst/>
          </a:prstGeom>
        </p:spPr>
        <p:txBody>
          <a:bodyPr wrap="none">
            <a:spAutoFit/>
          </a:bodyPr>
          <a:lstStyle/>
          <a:p>
            <a:pPr algn="ctr"/>
            <a:r>
              <a:rPr lang="en-US" altLang="ko-KR" sz="1400" dirty="0"/>
              <a:t>MN A</a:t>
            </a:r>
            <a:endParaRPr lang="ko-KR" altLang="en-US" sz="1400" dirty="0"/>
          </a:p>
        </p:txBody>
      </p:sp>
      <p:sp>
        <p:nvSpPr>
          <p:cNvPr id="13" name="직사각형 12"/>
          <p:cNvSpPr/>
          <p:nvPr/>
        </p:nvSpPr>
        <p:spPr>
          <a:xfrm>
            <a:off x="2216816" y="6252744"/>
            <a:ext cx="649538" cy="307777"/>
          </a:xfrm>
          <a:prstGeom prst="rect">
            <a:avLst/>
          </a:prstGeom>
        </p:spPr>
        <p:txBody>
          <a:bodyPr wrap="none">
            <a:spAutoFit/>
          </a:bodyPr>
          <a:lstStyle/>
          <a:p>
            <a:pPr algn="ctr"/>
            <a:r>
              <a:rPr lang="en-US" altLang="ko-KR" sz="1400" dirty="0"/>
              <a:t>MN </a:t>
            </a:r>
            <a:r>
              <a:rPr lang="en-US" altLang="ko-KR" sz="1400" dirty="0" smtClean="0"/>
              <a:t>B</a:t>
            </a:r>
            <a:endParaRPr lang="ko-KR" altLang="en-US" sz="1400" dirty="0"/>
          </a:p>
        </p:txBody>
      </p:sp>
      <p:sp>
        <p:nvSpPr>
          <p:cNvPr id="8" name="구름 7"/>
          <p:cNvSpPr/>
          <p:nvPr/>
        </p:nvSpPr>
        <p:spPr>
          <a:xfrm>
            <a:off x="1831491" y="3429000"/>
            <a:ext cx="4152371" cy="936104"/>
          </a:xfrm>
          <a:prstGeom prst="cloud">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LTE Network</a:t>
            </a:r>
            <a:endParaRPr lang="ko-KR" altLang="en-US" dirty="0">
              <a:solidFill>
                <a:schemeClr val="tx1"/>
              </a:solidFill>
            </a:endParaRPr>
          </a:p>
        </p:txBody>
      </p:sp>
      <p:pic>
        <p:nvPicPr>
          <p:cNvPr id="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7676" y="6005129"/>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직사각형 15"/>
          <p:cNvSpPr/>
          <p:nvPr/>
        </p:nvSpPr>
        <p:spPr>
          <a:xfrm>
            <a:off x="4351793" y="6252744"/>
            <a:ext cx="639919" cy="307777"/>
          </a:xfrm>
          <a:prstGeom prst="rect">
            <a:avLst/>
          </a:prstGeom>
        </p:spPr>
        <p:txBody>
          <a:bodyPr wrap="none">
            <a:spAutoFit/>
          </a:bodyPr>
          <a:lstStyle/>
          <a:p>
            <a:pPr algn="ctr"/>
            <a:r>
              <a:rPr lang="en-US" altLang="ko-KR" sz="1400" dirty="0"/>
              <a:t>MN C</a:t>
            </a:r>
            <a:endParaRPr lang="ko-KR" altLang="en-US" sz="1400" dirty="0"/>
          </a:p>
        </p:txBody>
      </p:sp>
      <p:cxnSp>
        <p:nvCxnSpPr>
          <p:cNvPr id="17" name="직선 화살표 연결선 16"/>
          <p:cNvCxnSpPr/>
          <p:nvPr/>
        </p:nvCxnSpPr>
        <p:spPr>
          <a:xfrm>
            <a:off x="4098176" y="4987699"/>
            <a:ext cx="0" cy="892967"/>
          </a:xfrm>
          <a:prstGeom prst="straightConnector1">
            <a:avLst/>
          </a:prstGeom>
          <a:ln w="38100">
            <a:solidFill>
              <a:schemeClr val="accent1">
                <a:lumMod val="60000"/>
                <a:lumOff val="4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직선 화살표 연결선 19"/>
          <p:cNvCxnSpPr/>
          <p:nvPr/>
        </p:nvCxnSpPr>
        <p:spPr>
          <a:xfrm>
            <a:off x="1997898" y="5085184"/>
            <a:ext cx="0" cy="892967"/>
          </a:xfrm>
          <a:prstGeom prst="straightConnector1">
            <a:avLst/>
          </a:prstGeom>
          <a:ln w="38100">
            <a:solidFill>
              <a:srgbClr val="0070C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직선 화살표 연결선 20"/>
          <p:cNvCxnSpPr/>
          <p:nvPr/>
        </p:nvCxnSpPr>
        <p:spPr>
          <a:xfrm>
            <a:off x="2294874" y="5048240"/>
            <a:ext cx="1531208" cy="961613"/>
          </a:xfrm>
          <a:prstGeom prst="straightConnector1">
            <a:avLst/>
          </a:prstGeom>
          <a:ln w="38100">
            <a:solidFill>
              <a:schemeClr val="accent1">
                <a:lumMod val="60000"/>
                <a:lumOff val="40000"/>
              </a:schemeClr>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flipV="1">
            <a:off x="2294874" y="4987699"/>
            <a:ext cx="1384732" cy="1177606"/>
          </a:xfrm>
          <a:prstGeom prst="straightConnector1">
            <a:avLst/>
          </a:prstGeom>
          <a:ln w="38100">
            <a:solidFill>
              <a:schemeClr val="accent1">
                <a:lumMod val="60000"/>
                <a:lumOff val="40000"/>
              </a:schemeClr>
            </a:solidFill>
            <a:prstDash val="dash"/>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직사각형 27"/>
          <p:cNvSpPr/>
          <p:nvPr/>
        </p:nvSpPr>
        <p:spPr>
          <a:xfrm>
            <a:off x="4351793" y="4646940"/>
            <a:ext cx="514885" cy="307777"/>
          </a:xfrm>
          <a:prstGeom prst="rect">
            <a:avLst/>
          </a:prstGeom>
        </p:spPr>
        <p:txBody>
          <a:bodyPr wrap="none">
            <a:spAutoFit/>
          </a:bodyPr>
          <a:lstStyle/>
          <a:p>
            <a:pPr algn="ctr"/>
            <a:r>
              <a:rPr lang="en-US" altLang="ko-KR" sz="1400" dirty="0" err="1" smtClean="0"/>
              <a:t>eNB</a:t>
            </a:r>
            <a:endParaRPr lang="ko-KR" altLang="en-US" sz="1400" dirty="0"/>
          </a:p>
        </p:txBody>
      </p:sp>
      <p:cxnSp>
        <p:nvCxnSpPr>
          <p:cNvPr id="29" name="직선 화살표 연결선 28"/>
          <p:cNvCxnSpPr/>
          <p:nvPr/>
        </p:nvCxnSpPr>
        <p:spPr>
          <a:xfrm>
            <a:off x="2508438" y="5001709"/>
            <a:ext cx="1531208" cy="961613"/>
          </a:xfrm>
          <a:prstGeom prst="straightConnector1">
            <a:avLst/>
          </a:prstGeom>
          <a:ln w="3810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직선 화살표 연결선 29"/>
          <p:cNvCxnSpPr/>
          <p:nvPr/>
        </p:nvCxnSpPr>
        <p:spPr>
          <a:xfrm flipV="1">
            <a:off x="2508438" y="4941168"/>
            <a:ext cx="1384732" cy="1177606"/>
          </a:xfrm>
          <a:prstGeom prst="straightConnector1">
            <a:avLst/>
          </a:prstGeom>
          <a:ln w="38100">
            <a:solidFill>
              <a:srgbClr val="0070C0"/>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p:nvPr/>
        </p:nvCxnSpPr>
        <p:spPr>
          <a:xfrm>
            <a:off x="5335790" y="4941168"/>
            <a:ext cx="792088" cy="0"/>
          </a:xfrm>
          <a:prstGeom prst="straightConnector1">
            <a:avLst/>
          </a:prstGeom>
          <a:ln w="38100">
            <a:solidFill>
              <a:srgbClr val="0070C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직선 화살표 연결선 32"/>
          <p:cNvCxnSpPr/>
          <p:nvPr/>
        </p:nvCxnSpPr>
        <p:spPr>
          <a:xfrm>
            <a:off x="5335790" y="4630266"/>
            <a:ext cx="792088" cy="0"/>
          </a:xfrm>
          <a:prstGeom prst="straightConnector1">
            <a:avLst/>
          </a:prstGeom>
          <a:ln w="38100">
            <a:solidFill>
              <a:schemeClr val="accent1">
                <a:lumMod val="60000"/>
                <a:lumOff val="40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6" name="직사각형 35"/>
          <p:cNvSpPr/>
          <p:nvPr/>
        </p:nvSpPr>
        <p:spPr>
          <a:xfrm>
            <a:off x="6248426" y="4474467"/>
            <a:ext cx="2860078" cy="1600438"/>
          </a:xfrm>
          <a:prstGeom prst="rect">
            <a:avLst/>
          </a:prstGeom>
        </p:spPr>
        <p:txBody>
          <a:bodyPr wrap="none">
            <a:spAutoFit/>
          </a:bodyPr>
          <a:lstStyle/>
          <a:p>
            <a:r>
              <a:rPr lang="en-US" altLang="ko-KR" sz="1400" dirty="0" smtClean="0">
                <a:latin typeface="Arial Unicode MS" pitchFamily="50" charset="-127"/>
                <a:ea typeface="Arial Unicode MS" pitchFamily="50" charset="-127"/>
                <a:cs typeface="Arial Unicode MS" pitchFamily="50" charset="-127"/>
              </a:rPr>
              <a:t>LTE cellular link</a:t>
            </a:r>
          </a:p>
          <a:p>
            <a:endParaRPr lang="en-US" altLang="ko-KR" sz="1400" dirty="0">
              <a:latin typeface="Arial Unicode MS" pitchFamily="50" charset="-127"/>
              <a:ea typeface="Arial Unicode MS" pitchFamily="50" charset="-127"/>
              <a:cs typeface="Arial Unicode MS" pitchFamily="50" charset="-127"/>
            </a:endParaRPr>
          </a:p>
          <a:p>
            <a:r>
              <a:rPr lang="en-US" altLang="ko-KR" sz="1400" dirty="0" smtClean="0">
                <a:latin typeface="Arial Unicode MS" pitchFamily="50" charset="-127"/>
                <a:ea typeface="Arial Unicode MS" pitchFamily="50" charset="-127"/>
                <a:cs typeface="Arial Unicode MS" pitchFamily="50" charset="-127"/>
              </a:rPr>
              <a:t>LTE D2D link</a:t>
            </a:r>
          </a:p>
          <a:p>
            <a:endParaRPr lang="en-US" altLang="ko-KR" sz="1400" dirty="0">
              <a:latin typeface="Arial Unicode MS" pitchFamily="50" charset="-127"/>
              <a:ea typeface="Arial Unicode MS" pitchFamily="50" charset="-127"/>
              <a:cs typeface="Arial Unicode MS" pitchFamily="50" charset="-127"/>
            </a:endParaRPr>
          </a:p>
          <a:p>
            <a:r>
              <a:rPr lang="en-US" altLang="ko-KR" sz="1400" dirty="0" smtClean="0">
                <a:latin typeface="Arial Unicode MS" pitchFamily="50" charset="-127"/>
                <a:ea typeface="Arial Unicode MS" pitchFamily="50" charset="-127"/>
                <a:cs typeface="Arial Unicode MS" pitchFamily="50" charset="-127"/>
              </a:rPr>
              <a:t>Interference from LTE cellular link</a:t>
            </a:r>
          </a:p>
          <a:p>
            <a:endParaRPr lang="en-US" altLang="ko-KR" sz="1400" dirty="0">
              <a:latin typeface="Arial Unicode MS" pitchFamily="50" charset="-127"/>
              <a:ea typeface="Arial Unicode MS" pitchFamily="50" charset="-127"/>
              <a:cs typeface="Arial Unicode MS" pitchFamily="50" charset="-127"/>
            </a:endParaRPr>
          </a:p>
          <a:p>
            <a:r>
              <a:rPr lang="en-US" altLang="ko-KR" sz="1400" dirty="0" smtClean="0">
                <a:latin typeface="Arial Unicode MS" pitchFamily="50" charset="-127"/>
                <a:ea typeface="Arial Unicode MS" pitchFamily="50" charset="-127"/>
                <a:cs typeface="Arial Unicode MS" pitchFamily="50" charset="-127"/>
              </a:rPr>
              <a:t>Interference from LTE D2D link</a:t>
            </a:r>
            <a:endParaRPr lang="ko-KR" altLang="en-US" sz="1400" dirty="0">
              <a:latin typeface="Arial Unicode MS" pitchFamily="50" charset="-127"/>
              <a:ea typeface="Arial Unicode MS" pitchFamily="50" charset="-127"/>
              <a:cs typeface="Arial Unicode MS" pitchFamily="50" charset="-127"/>
            </a:endParaRPr>
          </a:p>
        </p:txBody>
      </p:sp>
      <p:cxnSp>
        <p:nvCxnSpPr>
          <p:cNvPr id="38" name="직선 화살표 연결선 37"/>
          <p:cNvCxnSpPr/>
          <p:nvPr/>
        </p:nvCxnSpPr>
        <p:spPr>
          <a:xfrm>
            <a:off x="5335790" y="5859899"/>
            <a:ext cx="792088" cy="0"/>
          </a:xfrm>
          <a:prstGeom prst="straightConnector1">
            <a:avLst/>
          </a:prstGeom>
          <a:ln w="38100">
            <a:solidFill>
              <a:srgbClr val="0070C0"/>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a:off x="5335790" y="5517232"/>
            <a:ext cx="792088" cy="0"/>
          </a:xfrm>
          <a:prstGeom prst="straightConnector1">
            <a:avLst/>
          </a:prstGeom>
          <a:ln w="38100">
            <a:solidFill>
              <a:schemeClr val="accent1">
                <a:lumMod val="60000"/>
                <a:lumOff val="40000"/>
              </a:schemeClr>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직사각형 39"/>
          <p:cNvSpPr/>
          <p:nvPr/>
        </p:nvSpPr>
        <p:spPr>
          <a:xfrm>
            <a:off x="82100" y="4695518"/>
            <a:ext cx="1944216" cy="1477328"/>
          </a:xfrm>
          <a:prstGeom prst="rect">
            <a:avLst/>
          </a:prstGeom>
        </p:spPr>
        <p:txBody>
          <a:bodyPr wrap="square">
            <a:spAutoFit/>
          </a:bodyPr>
          <a:lstStyle/>
          <a:p>
            <a:r>
              <a:rPr lang="en-US" altLang="ko-KR" dirty="0" smtClean="0"/>
              <a:t>Example: Interference </a:t>
            </a:r>
            <a:r>
              <a:rPr lang="en-US" altLang="ko-KR" dirty="0"/>
              <a:t>between LTE </a:t>
            </a:r>
            <a:r>
              <a:rPr lang="en-US" altLang="ko-KR" dirty="0" smtClean="0"/>
              <a:t>cellular link </a:t>
            </a:r>
            <a:r>
              <a:rPr lang="en-US" altLang="ko-KR" dirty="0"/>
              <a:t>and LTE D2D </a:t>
            </a:r>
            <a:r>
              <a:rPr lang="en-US" altLang="ko-KR" dirty="0" smtClean="0"/>
              <a:t> link</a:t>
            </a:r>
            <a:endParaRPr lang="ko-KR" altLang="en-US" dirty="0"/>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6082" y="4039802"/>
            <a:ext cx="4572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961624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0" lvl="0" indent="0">
              <a:buNone/>
            </a:pPr>
            <a:r>
              <a:rPr lang="en-US" altLang="ko-KR" dirty="0" smtClean="0"/>
              <a:t>New MIH services to solve the issues</a:t>
            </a: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6</a:t>
            </a:fld>
            <a:endParaRPr lang="en-US" altLang="ja-JP">
              <a:solidFill>
                <a:srgbClr val="000000"/>
              </a:solidFill>
            </a:endParaRPr>
          </a:p>
        </p:txBody>
      </p:sp>
      <p:sp>
        <p:nvSpPr>
          <p:cNvPr id="6" name="내용 개체 틀 4"/>
          <p:cNvSpPr>
            <a:spLocks noGrp="1"/>
          </p:cNvSpPr>
          <p:nvPr>
            <p:ph idx="1"/>
          </p:nvPr>
        </p:nvSpPr>
        <p:spPr>
          <a:xfrm>
            <a:off x="422275" y="1143000"/>
            <a:ext cx="8299450" cy="1349896"/>
          </a:xfrm>
        </p:spPr>
        <p:txBody>
          <a:bodyPr/>
          <a:lstStyle/>
          <a:p>
            <a:pPr marL="442913" indent="-442913" algn="just">
              <a:buNone/>
            </a:pPr>
            <a:r>
              <a:rPr lang="en-US" altLang="ko-KR" dirty="0"/>
              <a:t>1</a:t>
            </a:r>
            <a:r>
              <a:rPr lang="en-US" altLang="ko-KR" dirty="0" smtClean="0"/>
              <a:t>. Solution for peer discovery</a:t>
            </a:r>
            <a:r>
              <a:rPr lang="en-US" altLang="ko-KR" dirty="0"/>
              <a:t>: Peer discovery by using </a:t>
            </a:r>
            <a:r>
              <a:rPr lang="en-US" altLang="ko-KR" dirty="0" smtClean="0"/>
              <a:t>MIH information </a:t>
            </a:r>
            <a:r>
              <a:rPr lang="en-US" altLang="ko-KR" dirty="0"/>
              <a:t>server</a:t>
            </a:r>
            <a:endParaRPr lang="en-US" altLang="ko-KR" dirty="0" smtClean="0"/>
          </a:p>
          <a:p>
            <a:pPr lvl="1" algn="just">
              <a:buFont typeface="Times" pitchFamily="18" charset="0"/>
              <a:buChar char="­"/>
            </a:pPr>
            <a:r>
              <a:rPr lang="en-US" altLang="ko-KR" sz="2200" dirty="0" smtClean="0"/>
              <a:t>The MIH information server provides information about peer of the MN.</a:t>
            </a:r>
          </a:p>
        </p:txBody>
      </p:sp>
      <p:sp>
        <p:nvSpPr>
          <p:cNvPr id="5" name="타원 4"/>
          <p:cNvSpPr/>
          <p:nvPr/>
        </p:nvSpPr>
        <p:spPr>
          <a:xfrm>
            <a:off x="2223268" y="5893072"/>
            <a:ext cx="4797004" cy="466074"/>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구름 6"/>
          <p:cNvSpPr/>
          <p:nvPr/>
        </p:nvSpPr>
        <p:spPr>
          <a:xfrm>
            <a:off x="2051720" y="3491716"/>
            <a:ext cx="4608511" cy="1475441"/>
          </a:xfrm>
          <a:prstGeom prst="cloud">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구름 7"/>
          <p:cNvSpPr/>
          <p:nvPr/>
        </p:nvSpPr>
        <p:spPr>
          <a:xfrm>
            <a:off x="2051720" y="4764990"/>
            <a:ext cx="1660549" cy="936104"/>
          </a:xfrm>
          <a:prstGeom prst="cloud">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Cellular Network</a:t>
            </a:r>
            <a:endParaRPr lang="ko-KR" altLang="en-US" dirty="0">
              <a:solidFill>
                <a:schemeClr val="tx1"/>
              </a:solidFill>
            </a:endParaRPr>
          </a:p>
        </p:txBody>
      </p:sp>
      <p:sp>
        <p:nvSpPr>
          <p:cNvPr id="9" name="구름 8"/>
          <p:cNvSpPr/>
          <p:nvPr/>
        </p:nvSpPr>
        <p:spPr>
          <a:xfrm>
            <a:off x="5008413" y="4704417"/>
            <a:ext cx="1579811" cy="936104"/>
          </a:xfrm>
          <a:prstGeom prst="cloud">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WLAN</a:t>
            </a:r>
            <a:endParaRPr lang="ko-KR" altLang="en-US" dirty="0">
              <a:solidFill>
                <a:schemeClr val="tx1"/>
              </a:solidFill>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9293" y="5485070"/>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5939" y="5341054"/>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직사각형 11"/>
          <p:cNvSpPr/>
          <p:nvPr/>
        </p:nvSpPr>
        <p:spPr>
          <a:xfrm>
            <a:off x="2881994" y="5904916"/>
            <a:ext cx="639662" cy="307777"/>
          </a:xfrm>
          <a:prstGeom prst="rect">
            <a:avLst/>
          </a:prstGeom>
        </p:spPr>
        <p:txBody>
          <a:bodyPr wrap="none">
            <a:spAutoFit/>
          </a:bodyPr>
          <a:lstStyle/>
          <a:p>
            <a:pPr algn="ctr"/>
            <a:r>
              <a:rPr lang="en-US" altLang="ko-KR" sz="1400" dirty="0"/>
              <a:t>MN A</a:t>
            </a:r>
            <a:endParaRPr lang="ko-KR" altLang="en-US" sz="1400" dirty="0"/>
          </a:p>
        </p:txBody>
      </p:sp>
      <p:sp>
        <p:nvSpPr>
          <p:cNvPr id="13" name="직사각형 12"/>
          <p:cNvSpPr/>
          <p:nvPr/>
        </p:nvSpPr>
        <p:spPr>
          <a:xfrm>
            <a:off x="5927753" y="5920243"/>
            <a:ext cx="649538" cy="307777"/>
          </a:xfrm>
          <a:prstGeom prst="rect">
            <a:avLst/>
          </a:prstGeom>
        </p:spPr>
        <p:txBody>
          <a:bodyPr wrap="none">
            <a:spAutoFit/>
          </a:bodyPr>
          <a:lstStyle/>
          <a:p>
            <a:pPr algn="ctr"/>
            <a:r>
              <a:rPr lang="en-US" altLang="ko-KR" sz="1400" dirty="0"/>
              <a:t>MN </a:t>
            </a:r>
            <a:r>
              <a:rPr lang="en-US" altLang="ko-KR" sz="1400" dirty="0" smtClean="0"/>
              <a:t>B</a:t>
            </a:r>
            <a:endParaRPr lang="ko-KR" altLang="en-US" sz="1400" dirty="0"/>
          </a:p>
        </p:txBody>
      </p:sp>
      <p:sp>
        <p:nvSpPr>
          <p:cNvPr id="14" name="직사각형 13"/>
          <p:cNvSpPr/>
          <p:nvPr/>
        </p:nvSpPr>
        <p:spPr>
          <a:xfrm>
            <a:off x="2679527" y="6300028"/>
            <a:ext cx="3980705" cy="369332"/>
          </a:xfrm>
          <a:prstGeom prst="rect">
            <a:avLst/>
          </a:prstGeom>
        </p:spPr>
        <p:txBody>
          <a:bodyPr wrap="none">
            <a:spAutoFit/>
          </a:bodyPr>
          <a:lstStyle/>
          <a:p>
            <a:r>
              <a:rPr lang="en-US" altLang="ko-KR" dirty="0"/>
              <a:t>MN A and MN </a:t>
            </a:r>
            <a:r>
              <a:rPr lang="en-US" altLang="ko-KR" dirty="0" smtClean="0"/>
              <a:t>B are </a:t>
            </a:r>
            <a:r>
              <a:rPr lang="en-US" altLang="ko-KR" dirty="0"/>
              <a:t>in close proximity </a:t>
            </a:r>
            <a:endParaRPr lang="ko-KR" altLang="en-US" dirty="0"/>
          </a:p>
        </p:txBody>
      </p:sp>
      <p:sp>
        <p:nvSpPr>
          <p:cNvPr id="3" name="순서도: 자기 디스크 2"/>
          <p:cNvSpPr/>
          <p:nvPr/>
        </p:nvSpPr>
        <p:spPr>
          <a:xfrm>
            <a:off x="3521656" y="2730698"/>
            <a:ext cx="1266368" cy="977042"/>
          </a:xfrm>
          <a:prstGeom prst="flowChartMagneticDisk">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위쪽 화살표 14"/>
          <p:cNvSpPr/>
          <p:nvPr/>
        </p:nvSpPr>
        <p:spPr>
          <a:xfrm rot="12849340">
            <a:off x="3422479" y="3455443"/>
            <a:ext cx="402272" cy="1607007"/>
          </a:xfrm>
          <a:prstGeom prst="upArrow">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위쪽 화살표 15"/>
          <p:cNvSpPr/>
          <p:nvPr/>
        </p:nvSpPr>
        <p:spPr>
          <a:xfrm rot="8088494">
            <a:off x="4881997" y="3355465"/>
            <a:ext cx="402272" cy="1817642"/>
          </a:xfrm>
          <a:prstGeom prst="upArrow">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8" name="사각형 설명선 17"/>
          <p:cNvSpPr/>
          <p:nvPr/>
        </p:nvSpPr>
        <p:spPr>
          <a:xfrm>
            <a:off x="5083133" y="2708920"/>
            <a:ext cx="2801235" cy="998820"/>
          </a:xfrm>
          <a:prstGeom prst="wedgeRectCallout">
            <a:avLst>
              <a:gd name="adj1" fmla="val -56616"/>
              <a:gd name="adj2" fmla="val 75789"/>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You can connect to MN A by using LTE D2D.</a:t>
            </a:r>
            <a:endParaRPr lang="ko-KR" altLang="en-US" dirty="0">
              <a:solidFill>
                <a:schemeClr val="tx1"/>
              </a:solidFill>
            </a:endParaRPr>
          </a:p>
        </p:txBody>
      </p:sp>
      <p:sp>
        <p:nvSpPr>
          <p:cNvPr id="19" name="사각형 설명선 18"/>
          <p:cNvSpPr/>
          <p:nvPr/>
        </p:nvSpPr>
        <p:spPr>
          <a:xfrm>
            <a:off x="388701" y="2730698"/>
            <a:ext cx="2833034" cy="998820"/>
          </a:xfrm>
          <a:prstGeom prst="wedgeRectCallout">
            <a:avLst>
              <a:gd name="adj1" fmla="val 64859"/>
              <a:gd name="adj2" fmla="val 102367"/>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You can connect to MN B by using LTE D2D.</a:t>
            </a:r>
            <a:endParaRPr lang="ko-KR" altLang="en-US" dirty="0">
              <a:solidFill>
                <a:schemeClr val="tx1"/>
              </a:solidFill>
            </a:endParaRPr>
          </a:p>
        </p:txBody>
      </p:sp>
      <p:cxnSp>
        <p:nvCxnSpPr>
          <p:cNvPr id="20" name="직선 화살표 연결선 19"/>
          <p:cNvCxnSpPr/>
          <p:nvPr/>
        </p:nvCxnSpPr>
        <p:spPr>
          <a:xfrm>
            <a:off x="2920181" y="5733256"/>
            <a:ext cx="2659931" cy="0"/>
          </a:xfrm>
          <a:prstGeom prst="straightConnector1">
            <a:avLst/>
          </a:prstGeom>
          <a:ln w="38100">
            <a:solidFill>
              <a:srgbClr val="0070C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타원 20"/>
          <p:cNvSpPr/>
          <p:nvPr/>
        </p:nvSpPr>
        <p:spPr>
          <a:xfrm>
            <a:off x="388701" y="2492896"/>
            <a:ext cx="222859" cy="23780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1</a:t>
            </a:r>
            <a:endParaRPr lang="ko-KR" altLang="en-US" dirty="0">
              <a:solidFill>
                <a:schemeClr val="tx1"/>
              </a:solidFill>
            </a:endParaRPr>
          </a:p>
        </p:txBody>
      </p:sp>
      <p:sp>
        <p:nvSpPr>
          <p:cNvPr id="22" name="타원 21"/>
          <p:cNvSpPr/>
          <p:nvPr/>
        </p:nvSpPr>
        <p:spPr>
          <a:xfrm>
            <a:off x="5093292" y="2492896"/>
            <a:ext cx="222859" cy="23780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1</a:t>
            </a:r>
            <a:endParaRPr lang="ko-KR" altLang="en-US" dirty="0">
              <a:solidFill>
                <a:schemeClr val="tx1"/>
              </a:solidFill>
            </a:endParaRPr>
          </a:p>
        </p:txBody>
      </p:sp>
      <p:sp>
        <p:nvSpPr>
          <p:cNvPr id="23" name="직사각형 22"/>
          <p:cNvSpPr/>
          <p:nvPr/>
        </p:nvSpPr>
        <p:spPr>
          <a:xfrm>
            <a:off x="3135704" y="5420258"/>
            <a:ext cx="2565126" cy="338554"/>
          </a:xfrm>
          <a:prstGeom prst="rect">
            <a:avLst/>
          </a:prstGeom>
        </p:spPr>
        <p:txBody>
          <a:bodyPr wrap="none">
            <a:spAutoFit/>
          </a:bodyPr>
          <a:lstStyle/>
          <a:p>
            <a:r>
              <a:rPr lang="en-US" altLang="ko-KR" sz="1600" dirty="0">
                <a:latin typeface="Arial Unicode MS" pitchFamily="50" charset="-127"/>
                <a:ea typeface="Arial Unicode MS" pitchFamily="50" charset="-127"/>
                <a:cs typeface="Arial Unicode MS" pitchFamily="50" charset="-127"/>
              </a:rPr>
              <a:t>LTE D2D </a:t>
            </a:r>
            <a:r>
              <a:rPr lang="en-US" altLang="ko-KR" sz="1600" dirty="0" smtClean="0">
                <a:latin typeface="Arial Unicode MS" pitchFamily="50" charset="-127"/>
                <a:ea typeface="Arial Unicode MS" pitchFamily="50" charset="-127"/>
                <a:cs typeface="Arial Unicode MS" pitchFamily="50" charset="-127"/>
              </a:rPr>
              <a:t>communications</a:t>
            </a:r>
            <a:endParaRPr lang="en-US" altLang="ko-KR" sz="1600" dirty="0">
              <a:latin typeface="Arial Unicode MS" pitchFamily="50" charset="-127"/>
              <a:ea typeface="Arial Unicode MS" pitchFamily="50" charset="-127"/>
              <a:cs typeface="Arial Unicode MS" pitchFamily="50" charset="-127"/>
            </a:endParaRPr>
          </a:p>
        </p:txBody>
      </p:sp>
      <p:sp>
        <p:nvSpPr>
          <p:cNvPr id="24" name="타원 23"/>
          <p:cNvSpPr/>
          <p:nvPr/>
        </p:nvSpPr>
        <p:spPr>
          <a:xfrm>
            <a:off x="4138716" y="5667114"/>
            <a:ext cx="222859" cy="23780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2</a:t>
            </a:r>
            <a:endParaRPr lang="ko-KR" altLang="en-US" dirty="0">
              <a:solidFill>
                <a:schemeClr val="tx1"/>
              </a:solidFill>
            </a:endParaRPr>
          </a:p>
        </p:txBody>
      </p:sp>
      <p:sp>
        <p:nvSpPr>
          <p:cNvPr id="25" name="직사각형 24"/>
          <p:cNvSpPr/>
          <p:nvPr/>
        </p:nvSpPr>
        <p:spPr>
          <a:xfrm>
            <a:off x="3662294" y="2834352"/>
            <a:ext cx="1079142" cy="738664"/>
          </a:xfrm>
          <a:prstGeom prst="rect">
            <a:avLst/>
          </a:prstGeom>
        </p:spPr>
        <p:txBody>
          <a:bodyPr wrap="none">
            <a:spAutoFit/>
          </a:bodyPr>
          <a:lstStyle/>
          <a:p>
            <a:pPr algn="ctr"/>
            <a:r>
              <a:rPr lang="en-US" altLang="ko-KR" sz="1400" dirty="0" smtClean="0">
                <a:latin typeface="Arial Unicode MS" pitchFamily="50" charset="-127"/>
                <a:ea typeface="Arial Unicode MS" pitchFamily="50" charset="-127"/>
                <a:cs typeface="Arial Unicode MS" pitchFamily="50" charset="-127"/>
              </a:rPr>
              <a:t>MIH </a:t>
            </a:r>
          </a:p>
          <a:p>
            <a:pPr algn="ctr"/>
            <a:r>
              <a:rPr lang="en-US" altLang="ko-KR" sz="1400" dirty="0" smtClean="0">
                <a:latin typeface="Arial Unicode MS" pitchFamily="50" charset="-127"/>
                <a:ea typeface="Arial Unicode MS" pitchFamily="50" charset="-127"/>
                <a:cs typeface="Arial Unicode MS" pitchFamily="50" charset="-127"/>
              </a:rPr>
              <a:t>Information</a:t>
            </a:r>
          </a:p>
          <a:p>
            <a:pPr algn="ctr"/>
            <a:r>
              <a:rPr lang="en-US" altLang="ko-KR" sz="1400" dirty="0" smtClean="0">
                <a:latin typeface="Arial Unicode MS" pitchFamily="50" charset="-127"/>
                <a:ea typeface="Arial Unicode MS" pitchFamily="50" charset="-127"/>
                <a:cs typeface="Arial Unicode MS" pitchFamily="50" charset="-127"/>
              </a:rPr>
              <a:t>Server</a:t>
            </a:r>
            <a:endParaRPr lang="en-US" altLang="ko-KR" sz="1400" dirty="0">
              <a:latin typeface="Arial Unicode MS" pitchFamily="50" charset="-127"/>
              <a:ea typeface="Arial Unicode MS" pitchFamily="50" charset="-127"/>
              <a:cs typeface="Arial Unicode MS" pitchFamily="50" charset="-127"/>
            </a:endParaRPr>
          </a:p>
        </p:txBody>
      </p:sp>
    </p:spTree>
    <p:extLst>
      <p:ext uri="{BB962C8B-B14F-4D97-AF65-F5344CB8AC3E}">
        <p14:creationId xmlns:p14="http://schemas.microsoft.com/office/powerpoint/2010/main" val="142630938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0" lvl="0" indent="0">
              <a:buNone/>
            </a:pPr>
            <a:r>
              <a:rPr lang="en-US" altLang="ko-KR" sz="3200" dirty="0" smtClean="0"/>
              <a:t>New MIH services to solve the issues (Cont’d)</a:t>
            </a:r>
            <a:endParaRPr lang="ko-KR" altLang="en-US" sz="32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7</a:t>
            </a:fld>
            <a:endParaRPr lang="en-US" altLang="ja-JP" dirty="0">
              <a:solidFill>
                <a:srgbClr val="000000"/>
              </a:solidFill>
            </a:endParaRPr>
          </a:p>
        </p:txBody>
      </p:sp>
      <p:sp>
        <p:nvSpPr>
          <p:cNvPr id="6" name="내용 개체 틀 4"/>
          <p:cNvSpPr>
            <a:spLocks noGrp="1"/>
          </p:cNvSpPr>
          <p:nvPr>
            <p:ph idx="1"/>
          </p:nvPr>
        </p:nvSpPr>
        <p:spPr>
          <a:xfrm>
            <a:off x="422275" y="1143000"/>
            <a:ext cx="8299450" cy="2358008"/>
          </a:xfrm>
        </p:spPr>
        <p:txBody>
          <a:bodyPr/>
          <a:lstStyle/>
          <a:p>
            <a:pPr marL="354013" indent="-354013" algn="just">
              <a:buNone/>
            </a:pPr>
            <a:r>
              <a:rPr lang="en-US" altLang="ko-KR" dirty="0" smtClean="0"/>
              <a:t>2</a:t>
            </a:r>
            <a:r>
              <a:rPr lang="en-US" altLang="ko-KR" dirty="0"/>
              <a:t>. Solution for </a:t>
            </a:r>
            <a:r>
              <a:rPr lang="en-US" altLang="ko-KR" dirty="0" err="1" smtClean="0"/>
              <a:t>QoS</a:t>
            </a:r>
            <a:r>
              <a:rPr lang="en-US" altLang="ko-KR" dirty="0" smtClean="0"/>
              <a:t> degradation: Changing connection of proximity service communication technology</a:t>
            </a:r>
            <a:endParaRPr lang="en-US" altLang="ko-KR" dirty="0"/>
          </a:p>
          <a:p>
            <a:pPr lvl="1" algn="just">
              <a:buFont typeface="Times" pitchFamily="18" charset="0"/>
              <a:buChar char="­"/>
            </a:pPr>
            <a:r>
              <a:rPr lang="en-US" altLang="ko-KR" sz="2200" dirty="0" smtClean="0"/>
              <a:t>	MIH information server helps the MN select </a:t>
            </a:r>
            <a:r>
              <a:rPr lang="en-US" altLang="ko-KR" sz="2200" dirty="0"/>
              <a:t>the proximity service communication that can provide the best </a:t>
            </a:r>
            <a:r>
              <a:rPr lang="en-US" altLang="ko-KR" sz="2200" dirty="0" err="1" smtClean="0"/>
              <a:t>QoS</a:t>
            </a:r>
            <a:r>
              <a:rPr lang="en-US" altLang="ko-KR" sz="2200" dirty="0" smtClean="0"/>
              <a:t>.</a:t>
            </a:r>
            <a:endParaRPr lang="ko-KR" altLang="en-US" sz="2200"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444" y="5684010"/>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직사각형 8"/>
          <p:cNvSpPr/>
          <p:nvPr/>
        </p:nvSpPr>
        <p:spPr>
          <a:xfrm>
            <a:off x="539552" y="6454930"/>
            <a:ext cx="639662" cy="307777"/>
          </a:xfrm>
          <a:prstGeom prst="rect">
            <a:avLst/>
          </a:prstGeom>
        </p:spPr>
        <p:txBody>
          <a:bodyPr wrap="none">
            <a:spAutoFit/>
          </a:bodyPr>
          <a:lstStyle/>
          <a:p>
            <a:pPr algn="ctr"/>
            <a:r>
              <a:rPr lang="en-US" altLang="ko-KR" sz="1400" dirty="0"/>
              <a:t>MN A</a:t>
            </a:r>
            <a:endParaRPr lang="ko-KR" altLang="en-US" sz="1400" dirty="0"/>
          </a:p>
        </p:txBody>
      </p:sp>
      <p:sp>
        <p:nvSpPr>
          <p:cNvPr id="10" name="구름 9"/>
          <p:cNvSpPr/>
          <p:nvPr/>
        </p:nvSpPr>
        <p:spPr>
          <a:xfrm>
            <a:off x="323528" y="3467530"/>
            <a:ext cx="3710680" cy="936104"/>
          </a:xfrm>
          <a:prstGeom prst="cloud">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LTE Network</a:t>
            </a:r>
            <a:endParaRPr lang="ko-KR" altLang="en-US" dirty="0">
              <a:solidFill>
                <a:schemeClr val="tx1"/>
              </a:solidFill>
            </a:endParaRPr>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902" y="5589240"/>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직사각형 11"/>
          <p:cNvSpPr/>
          <p:nvPr/>
        </p:nvSpPr>
        <p:spPr>
          <a:xfrm>
            <a:off x="2817602" y="6426388"/>
            <a:ext cx="639919" cy="307777"/>
          </a:xfrm>
          <a:prstGeom prst="rect">
            <a:avLst/>
          </a:prstGeom>
        </p:spPr>
        <p:txBody>
          <a:bodyPr wrap="none">
            <a:spAutoFit/>
          </a:bodyPr>
          <a:lstStyle/>
          <a:p>
            <a:pPr algn="ctr"/>
            <a:r>
              <a:rPr lang="en-US" altLang="ko-KR" sz="1400" dirty="0"/>
              <a:t>MN </a:t>
            </a:r>
            <a:r>
              <a:rPr lang="en-US" altLang="ko-KR" sz="1400" dirty="0" smtClean="0"/>
              <a:t>B</a:t>
            </a:r>
            <a:endParaRPr lang="ko-KR" altLang="en-US" sz="1400" dirty="0"/>
          </a:p>
        </p:txBody>
      </p:sp>
      <p:cxnSp>
        <p:nvCxnSpPr>
          <p:cNvPr id="13" name="직선 화살표 연결선 12"/>
          <p:cNvCxnSpPr/>
          <p:nvPr/>
        </p:nvCxnSpPr>
        <p:spPr>
          <a:xfrm>
            <a:off x="1126742" y="5749573"/>
            <a:ext cx="1532462" cy="0"/>
          </a:xfrm>
          <a:prstGeom prst="straightConnector1">
            <a:avLst/>
          </a:prstGeom>
          <a:ln w="38100">
            <a:solidFill>
              <a:srgbClr val="0070C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직사각형 16"/>
          <p:cNvSpPr/>
          <p:nvPr/>
        </p:nvSpPr>
        <p:spPr>
          <a:xfrm>
            <a:off x="1705263" y="5124847"/>
            <a:ext cx="514885" cy="307777"/>
          </a:xfrm>
          <a:prstGeom prst="rect">
            <a:avLst/>
          </a:prstGeom>
        </p:spPr>
        <p:txBody>
          <a:bodyPr wrap="none">
            <a:spAutoFit/>
          </a:bodyPr>
          <a:lstStyle/>
          <a:p>
            <a:pPr algn="ctr"/>
            <a:r>
              <a:rPr lang="en-US" altLang="ko-KR" sz="1400" dirty="0" err="1" smtClean="0"/>
              <a:t>eNB</a:t>
            </a:r>
            <a:endParaRPr lang="ko-KR" altLang="en-US" sz="1400" dirty="0"/>
          </a:p>
        </p:txBody>
      </p:sp>
      <p:pic>
        <p:nvPicPr>
          <p:cNvPr id="2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8801" y="4184977"/>
            <a:ext cx="4572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0" name="직선 화살표 연결선 29"/>
          <p:cNvCxnSpPr/>
          <p:nvPr/>
        </p:nvCxnSpPr>
        <p:spPr>
          <a:xfrm>
            <a:off x="1213278" y="6319782"/>
            <a:ext cx="1529496" cy="0"/>
          </a:xfrm>
          <a:prstGeom prst="straightConnector1">
            <a:avLst/>
          </a:prstGeom>
          <a:ln w="381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순서도: 자기 디스크 32"/>
          <p:cNvSpPr/>
          <p:nvPr/>
        </p:nvSpPr>
        <p:spPr>
          <a:xfrm>
            <a:off x="1509927" y="2715163"/>
            <a:ext cx="973841" cy="977042"/>
          </a:xfrm>
          <a:prstGeom prst="flowChartMagneticDisk">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4" name="직사각형 33"/>
          <p:cNvSpPr/>
          <p:nvPr/>
        </p:nvSpPr>
        <p:spPr>
          <a:xfrm>
            <a:off x="1475656" y="2818817"/>
            <a:ext cx="1079142" cy="738664"/>
          </a:xfrm>
          <a:prstGeom prst="rect">
            <a:avLst/>
          </a:prstGeom>
        </p:spPr>
        <p:txBody>
          <a:bodyPr wrap="none">
            <a:spAutoFit/>
          </a:bodyPr>
          <a:lstStyle/>
          <a:p>
            <a:pPr algn="ctr"/>
            <a:r>
              <a:rPr lang="en-US" altLang="ko-KR" sz="1400" dirty="0" smtClean="0">
                <a:latin typeface="Arial Unicode MS" pitchFamily="50" charset="-127"/>
                <a:ea typeface="Arial Unicode MS" pitchFamily="50" charset="-127"/>
                <a:cs typeface="Arial Unicode MS" pitchFamily="50" charset="-127"/>
              </a:rPr>
              <a:t>MIH </a:t>
            </a:r>
          </a:p>
          <a:p>
            <a:pPr algn="ctr"/>
            <a:r>
              <a:rPr lang="en-US" altLang="ko-KR" sz="1400" dirty="0" smtClean="0">
                <a:latin typeface="Arial Unicode MS" pitchFamily="50" charset="-127"/>
                <a:ea typeface="Arial Unicode MS" pitchFamily="50" charset="-127"/>
                <a:cs typeface="Arial Unicode MS" pitchFamily="50" charset="-127"/>
              </a:rPr>
              <a:t>Information</a:t>
            </a:r>
          </a:p>
          <a:p>
            <a:pPr algn="ctr"/>
            <a:r>
              <a:rPr lang="en-US" altLang="ko-KR" sz="1400" dirty="0" smtClean="0">
                <a:latin typeface="Arial Unicode MS" pitchFamily="50" charset="-127"/>
                <a:ea typeface="Arial Unicode MS" pitchFamily="50" charset="-127"/>
                <a:cs typeface="Arial Unicode MS" pitchFamily="50" charset="-127"/>
              </a:rPr>
              <a:t>Server</a:t>
            </a:r>
            <a:endParaRPr lang="en-US" altLang="ko-KR" sz="1400" dirty="0">
              <a:latin typeface="Arial Unicode MS" pitchFamily="50" charset="-127"/>
              <a:ea typeface="Arial Unicode MS" pitchFamily="50" charset="-127"/>
              <a:cs typeface="Arial Unicode MS" pitchFamily="50" charset="-127"/>
            </a:endParaRPr>
          </a:p>
        </p:txBody>
      </p:sp>
      <p:cxnSp>
        <p:nvCxnSpPr>
          <p:cNvPr id="36" name="구부러진 연결선 35"/>
          <p:cNvCxnSpPr/>
          <p:nvPr/>
        </p:nvCxnSpPr>
        <p:spPr>
          <a:xfrm rot="5400000">
            <a:off x="576522" y="4116172"/>
            <a:ext cx="1836726" cy="796176"/>
          </a:xfrm>
          <a:prstGeom prst="curvedConnector3">
            <a:avLst>
              <a:gd name="adj1" fmla="val 50000"/>
            </a:avLst>
          </a:prstGeom>
          <a:ln w="38100">
            <a:solidFill>
              <a:schemeClr val="accent1">
                <a:lumMod val="40000"/>
                <a:lumOff val="6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0" name="구부러진 연결선 39"/>
          <p:cNvCxnSpPr/>
          <p:nvPr/>
        </p:nvCxnSpPr>
        <p:spPr>
          <a:xfrm rot="16200000" flipH="1">
            <a:off x="1486058" y="4067862"/>
            <a:ext cx="1836729" cy="892800"/>
          </a:xfrm>
          <a:prstGeom prst="curvedConnector3">
            <a:avLst>
              <a:gd name="adj1" fmla="val 50000"/>
            </a:avLst>
          </a:prstGeom>
          <a:ln w="38100">
            <a:solidFill>
              <a:schemeClr val="accent1">
                <a:lumMod val="40000"/>
                <a:lumOff val="6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4" name="타원 43"/>
          <p:cNvSpPr/>
          <p:nvPr/>
        </p:nvSpPr>
        <p:spPr>
          <a:xfrm>
            <a:off x="1029444" y="5402729"/>
            <a:ext cx="222859" cy="23780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1</a:t>
            </a:r>
            <a:endParaRPr lang="ko-KR" altLang="en-US" dirty="0">
              <a:solidFill>
                <a:schemeClr val="tx1"/>
              </a:solidFill>
            </a:endParaRPr>
          </a:p>
        </p:txBody>
      </p:sp>
      <p:sp>
        <p:nvSpPr>
          <p:cNvPr id="45" name="직사각형 44"/>
          <p:cNvSpPr/>
          <p:nvPr/>
        </p:nvSpPr>
        <p:spPr>
          <a:xfrm>
            <a:off x="1184199" y="5355322"/>
            <a:ext cx="1609736" cy="307777"/>
          </a:xfrm>
          <a:prstGeom prst="rect">
            <a:avLst/>
          </a:prstGeom>
        </p:spPr>
        <p:txBody>
          <a:bodyPr wrap="none">
            <a:spAutoFit/>
          </a:bodyPr>
          <a:lstStyle/>
          <a:p>
            <a:r>
              <a:rPr lang="en-US" altLang="ko-KR" sz="1400" dirty="0">
                <a:latin typeface="Arial Unicode MS" pitchFamily="50" charset="-127"/>
                <a:ea typeface="Arial Unicode MS" pitchFamily="50" charset="-127"/>
                <a:cs typeface="Arial Unicode MS" pitchFamily="50" charset="-127"/>
              </a:rPr>
              <a:t>Bad LTE D2D link</a:t>
            </a:r>
          </a:p>
        </p:txBody>
      </p:sp>
      <p:sp>
        <p:nvSpPr>
          <p:cNvPr id="46" name="타원 45"/>
          <p:cNvSpPr/>
          <p:nvPr/>
        </p:nvSpPr>
        <p:spPr>
          <a:xfrm flipV="1">
            <a:off x="1705263" y="3557481"/>
            <a:ext cx="440738" cy="134724"/>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7" name="사각형 설명선 46"/>
          <p:cNvSpPr/>
          <p:nvPr/>
        </p:nvSpPr>
        <p:spPr>
          <a:xfrm>
            <a:off x="2590989" y="2706723"/>
            <a:ext cx="1831760" cy="787019"/>
          </a:xfrm>
          <a:prstGeom prst="wedgeRectCallout">
            <a:avLst>
              <a:gd name="adj1" fmla="val -75702"/>
              <a:gd name="adj2" fmla="val 66211"/>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PAC will be better than LTE D2D for MN A and MN B.</a:t>
            </a:r>
            <a:endParaRPr lang="ko-KR" altLang="en-US" sz="1600" dirty="0">
              <a:solidFill>
                <a:schemeClr val="tx1"/>
              </a:solidFill>
            </a:endParaRPr>
          </a:p>
        </p:txBody>
      </p:sp>
      <p:sp>
        <p:nvSpPr>
          <p:cNvPr id="48" name="타원 47"/>
          <p:cNvSpPr/>
          <p:nvPr/>
        </p:nvSpPr>
        <p:spPr>
          <a:xfrm>
            <a:off x="2690149" y="2561611"/>
            <a:ext cx="222859" cy="23780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2</a:t>
            </a:r>
            <a:endParaRPr lang="ko-KR" altLang="en-US" dirty="0">
              <a:solidFill>
                <a:schemeClr val="tx1"/>
              </a:solidFill>
            </a:endParaRPr>
          </a:p>
        </p:txBody>
      </p:sp>
      <p:sp>
        <p:nvSpPr>
          <p:cNvPr id="49" name="타원 48"/>
          <p:cNvSpPr/>
          <p:nvPr/>
        </p:nvSpPr>
        <p:spPr>
          <a:xfrm>
            <a:off x="1177981" y="6431558"/>
            <a:ext cx="222859" cy="23780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solidFill>
                  <a:schemeClr val="tx1"/>
                </a:solidFill>
              </a:rPr>
              <a:t>3</a:t>
            </a:r>
            <a:endParaRPr lang="ko-KR" altLang="en-US" dirty="0">
              <a:solidFill>
                <a:schemeClr val="tx1"/>
              </a:solidFill>
            </a:endParaRPr>
          </a:p>
        </p:txBody>
      </p:sp>
      <p:sp>
        <p:nvSpPr>
          <p:cNvPr id="50" name="직사각형 49"/>
          <p:cNvSpPr/>
          <p:nvPr/>
        </p:nvSpPr>
        <p:spPr>
          <a:xfrm>
            <a:off x="1347328" y="6419942"/>
            <a:ext cx="1470274" cy="307777"/>
          </a:xfrm>
          <a:prstGeom prst="rect">
            <a:avLst/>
          </a:prstGeom>
        </p:spPr>
        <p:txBody>
          <a:bodyPr wrap="none">
            <a:spAutoFit/>
          </a:bodyPr>
          <a:lstStyle/>
          <a:p>
            <a:r>
              <a:rPr lang="en-US" altLang="ko-KR" sz="1400" dirty="0" smtClean="0">
                <a:latin typeface="Arial Unicode MS" pitchFamily="50" charset="-127"/>
                <a:ea typeface="Arial Unicode MS" pitchFamily="50" charset="-127"/>
                <a:cs typeface="Arial Unicode MS" pitchFamily="50" charset="-127"/>
              </a:rPr>
              <a:t>PAC connection</a:t>
            </a:r>
            <a:endParaRPr lang="en-US" altLang="ko-KR" sz="1400" dirty="0">
              <a:latin typeface="Arial Unicode MS" pitchFamily="50" charset="-127"/>
              <a:ea typeface="Arial Unicode MS" pitchFamily="50" charset="-127"/>
              <a:cs typeface="Arial Unicode MS" pitchFamily="50" charset="-127"/>
            </a:endParaRPr>
          </a:p>
        </p:txBody>
      </p:sp>
      <p:cxnSp>
        <p:nvCxnSpPr>
          <p:cNvPr id="52" name="직선 연결선 51"/>
          <p:cNvCxnSpPr/>
          <p:nvPr/>
        </p:nvCxnSpPr>
        <p:spPr>
          <a:xfrm flipH="1">
            <a:off x="1807055" y="5589240"/>
            <a:ext cx="163014" cy="29761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5" name="직선 연결선 54"/>
          <p:cNvCxnSpPr/>
          <p:nvPr/>
        </p:nvCxnSpPr>
        <p:spPr>
          <a:xfrm flipH="1" flipV="1">
            <a:off x="1807055" y="5640532"/>
            <a:ext cx="242443" cy="246324"/>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pic>
        <p:nvPicPr>
          <p:cNvPr id="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0857" y="5344326"/>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직사각형 58"/>
          <p:cNvSpPr/>
          <p:nvPr/>
        </p:nvSpPr>
        <p:spPr>
          <a:xfrm>
            <a:off x="5507757" y="6115246"/>
            <a:ext cx="639662" cy="307777"/>
          </a:xfrm>
          <a:prstGeom prst="rect">
            <a:avLst/>
          </a:prstGeom>
        </p:spPr>
        <p:txBody>
          <a:bodyPr wrap="none">
            <a:spAutoFit/>
          </a:bodyPr>
          <a:lstStyle/>
          <a:p>
            <a:pPr algn="ctr"/>
            <a:r>
              <a:rPr lang="en-US" altLang="ko-KR" sz="1400" dirty="0"/>
              <a:t>MN A</a:t>
            </a:r>
            <a:endParaRPr lang="ko-KR" altLang="en-US" sz="1400" dirty="0"/>
          </a:p>
        </p:txBody>
      </p:sp>
      <p:sp>
        <p:nvSpPr>
          <p:cNvPr id="60" name="구름 59"/>
          <p:cNvSpPr/>
          <p:nvPr/>
        </p:nvSpPr>
        <p:spPr>
          <a:xfrm>
            <a:off x="5138421" y="3127846"/>
            <a:ext cx="3408781" cy="936104"/>
          </a:xfrm>
          <a:prstGeom prst="cloud">
            <a:avLst/>
          </a:prstGeom>
          <a:solidFill>
            <a:schemeClr val="accent1">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LTE Network</a:t>
            </a:r>
            <a:endParaRPr lang="ko-KR" altLang="en-US" dirty="0">
              <a:solidFill>
                <a:schemeClr val="tx1"/>
              </a:solidFill>
            </a:endParaRPr>
          </a:p>
        </p:txBody>
      </p:sp>
      <p:pic>
        <p:nvPicPr>
          <p:cNvPr id="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7464" y="5249556"/>
            <a:ext cx="3810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2" name="직사각형 61"/>
          <p:cNvSpPr/>
          <p:nvPr/>
        </p:nvSpPr>
        <p:spPr>
          <a:xfrm>
            <a:off x="8252561" y="6086704"/>
            <a:ext cx="639919" cy="307777"/>
          </a:xfrm>
          <a:prstGeom prst="rect">
            <a:avLst/>
          </a:prstGeom>
        </p:spPr>
        <p:txBody>
          <a:bodyPr wrap="none">
            <a:spAutoFit/>
          </a:bodyPr>
          <a:lstStyle/>
          <a:p>
            <a:pPr algn="ctr"/>
            <a:r>
              <a:rPr lang="en-US" altLang="ko-KR" sz="1400" dirty="0"/>
              <a:t>MN </a:t>
            </a:r>
            <a:r>
              <a:rPr lang="en-US" altLang="ko-KR" sz="1400" dirty="0" smtClean="0"/>
              <a:t>B</a:t>
            </a:r>
            <a:endParaRPr lang="ko-KR" altLang="en-US" sz="1400" dirty="0"/>
          </a:p>
        </p:txBody>
      </p:sp>
      <p:cxnSp>
        <p:nvCxnSpPr>
          <p:cNvPr id="63" name="직선 화살표 연결선 62"/>
          <p:cNvCxnSpPr/>
          <p:nvPr/>
        </p:nvCxnSpPr>
        <p:spPr>
          <a:xfrm>
            <a:off x="6049155" y="5409889"/>
            <a:ext cx="2049747" cy="14121"/>
          </a:xfrm>
          <a:prstGeom prst="straightConnector1">
            <a:avLst/>
          </a:prstGeom>
          <a:ln w="38100">
            <a:solidFill>
              <a:srgbClr val="0070C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4" name="직사각형 63"/>
          <p:cNvSpPr/>
          <p:nvPr/>
        </p:nvSpPr>
        <p:spPr>
          <a:xfrm>
            <a:off x="6627676" y="4785163"/>
            <a:ext cx="514885" cy="307777"/>
          </a:xfrm>
          <a:prstGeom prst="rect">
            <a:avLst/>
          </a:prstGeom>
        </p:spPr>
        <p:txBody>
          <a:bodyPr wrap="none">
            <a:spAutoFit/>
          </a:bodyPr>
          <a:lstStyle/>
          <a:p>
            <a:pPr algn="ctr"/>
            <a:r>
              <a:rPr lang="en-US" altLang="ko-KR" sz="1400" dirty="0" err="1" smtClean="0"/>
              <a:t>eNB</a:t>
            </a:r>
            <a:endParaRPr lang="ko-KR" altLang="en-US" sz="1400" dirty="0"/>
          </a:p>
        </p:txBody>
      </p:sp>
      <p:pic>
        <p:nvPicPr>
          <p:cNvPr id="6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1214" y="3845293"/>
            <a:ext cx="4572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6" name="직선 화살표 연결선 65"/>
          <p:cNvCxnSpPr/>
          <p:nvPr/>
        </p:nvCxnSpPr>
        <p:spPr>
          <a:xfrm>
            <a:off x="6135691" y="5980098"/>
            <a:ext cx="1963211" cy="0"/>
          </a:xfrm>
          <a:prstGeom prst="straightConnector1">
            <a:avLst/>
          </a:prstGeom>
          <a:ln w="381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타원 68"/>
          <p:cNvSpPr/>
          <p:nvPr/>
        </p:nvSpPr>
        <p:spPr>
          <a:xfrm>
            <a:off x="5951857" y="5063045"/>
            <a:ext cx="222859" cy="23780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1</a:t>
            </a:r>
            <a:endParaRPr lang="ko-KR" altLang="en-US" dirty="0">
              <a:solidFill>
                <a:schemeClr val="tx1"/>
              </a:solidFill>
            </a:endParaRPr>
          </a:p>
        </p:txBody>
      </p:sp>
      <p:sp>
        <p:nvSpPr>
          <p:cNvPr id="70" name="직사각형 69"/>
          <p:cNvSpPr/>
          <p:nvPr/>
        </p:nvSpPr>
        <p:spPr>
          <a:xfrm>
            <a:off x="6106612" y="5015638"/>
            <a:ext cx="1609736" cy="307777"/>
          </a:xfrm>
          <a:prstGeom prst="rect">
            <a:avLst/>
          </a:prstGeom>
        </p:spPr>
        <p:txBody>
          <a:bodyPr wrap="none">
            <a:spAutoFit/>
          </a:bodyPr>
          <a:lstStyle/>
          <a:p>
            <a:r>
              <a:rPr lang="en-US" altLang="ko-KR" sz="1400" dirty="0">
                <a:latin typeface="Arial Unicode MS" pitchFamily="50" charset="-127"/>
                <a:ea typeface="Arial Unicode MS" pitchFamily="50" charset="-127"/>
                <a:cs typeface="Arial Unicode MS" pitchFamily="50" charset="-127"/>
              </a:rPr>
              <a:t>Bad LTE D2D link</a:t>
            </a:r>
          </a:p>
        </p:txBody>
      </p:sp>
      <p:sp>
        <p:nvSpPr>
          <p:cNvPr id="72" name="타원 71"/>
          <p:cNvSpPr/>
          <p:nvPr/>
        </p:nvSpPr>
        <p:spPr>
          <a:xfrm>
            <a:off x="6100394" y="6091874"/>
            <a:ext cx="222859" cy="23780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solidFill>
                  <a:schemeClr val="tx1"/>
                </a:solidFill>
              </a:rPr>
              <a:t>3</a:t>
            </a:r>
            <a:endParaRPr lang="ko-KR" altLang="en-US" dirty="0">
              <a:solidFill>
                <a:schemeClr val="tx1"/>
              </a:solidFill>
            </a:endParaRPr>
          </a:p>
        </p:txBody>
      </p:sp>
      <p:sp>
        <p:nvSpPr>
          <p:cNvPr id="73" name="직사각형 72"/>
          <p:cNvSpPr/>
          <p:nvPr/>
        </p:nvSpPr>
        <p:spPr>
          <a:xfrm>
            <a:off x="6269740" y="6080258"/>
            <a:ext cx="2110193" cy="307777"/>
          </a:xfrm>
          <a:prstGeom prst="rect">
            <a:avLst/>
          </a:prstGeom>
        </p:spPr>
        <p:txBody>
          <a:bodyPr wrap="square">
            <a:spAutoFit/>
          </a:bodyPr>
          <a:lstStyle/>
          <a:p>
            <a:r>
              <a:rPr lang="en-US" altLang="ko-KR" sz="1400" dirty="0" smtClean="0">
                <a:latin typeface="Arial Unicode MS" pitchFamily="50" charset="-127"/>
                <a:ea typeface="Arial Unicode MS" pitchFamily="50" charset="-127"/>
                <a:cs typeface="Arial Unicode MS" pitchFamily="50" charset="-127"/>
              </a:rPr>
              <a:t>Wi-Fi Direct connection</a:t>
            </a:r>
            <a:endParaRPr lang="en-US" altLang="ko-KR" sz="1400" dirty="0">
              <a:latin typeface="Arial Unicode MS" pitchFamily="50" charset="-127"/>
              <a:ea typeface="Arial Unicode MS" pitchFamily="50" charset="-127"/>
              <a:cs typeface="Arial Unicode MS" pitchFamily="50" charset="-127"/>
            </a:endParaRPr>
          </a:p>
        </p:txBody>
      </p:sp>
      <p:cxnSp>
        <p:nvCxnSpPr>
          <p:cNvPr id="74" name="직선 연결선 73"/>
          <p:cNvCxnSpPr/>
          <p:nvPr/>
        </p:nvCxnSpPr>
        <p:spPr>
          <a:xfrm flipH="1">
            <a:off x="6984210" y="5249556"/>
            <a:ext cx="163014" cy="297616"/>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5" name="직선 연결선 74"/>
          <p:cNvCxnSpPr/>
          <p:nvPr/>
        </p:nvCxnSpPr>
        <p:spPr>
          <a:xfrm flipH="1" flipV="1">
            <a:off x="6984210" y="5300848"/>
            <a:ext cx="242443" cy="246324"/>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83" name="자유형 82"/>
          <p:cNvSpPr/>
          <p:nvPr/>
        </p:nvSpPr>
        <p:spPr>
          <a:xfrm>
            <a:off x="5754772" y="3692205"/>
            <a:ext cx="2365131" cy="1530426"/>
          </a:xfrm>
          <a:custGeom>
            <a:avLst/>
            <a:gdLst>
              <a:gd name="connsiteX0" fmla="*/ 0 w 2365131"/>
              <a:gd name="connsiteY0" fmla="*/ 2198090 h 2224467"/>
              <a:gd name="connsiteX1" fmla="*/ 914400 w 2365131"/>
              <a:gd name="connsiteY1" fmla="*/ 13 h 2224467"/>
              <a:gd name="connsiteX2" fmla="*/ 2365131 w 2365131"/>
              <a:gd name="connsiteY2" fmla="*/ 2224467 h 2224467"/>
              <a:gd name="connsiteX3" fmla="*/ 2365131 w 2365131"/>
              <a:gd name="connsiteY3" fmla="*/ 2224467 h 2224467"/>
            </a:gdLst>
            <a:ahLst/>
            <a:cxnLst>
              <a:cxn ang="0">
                <a:pos x="connsiteX0" y="connsiteY0"/>
              </a:cxn>
              <a:cxn ang="0">
                <a:pos x="connsiteX1" y="connsiteY1"/>
              </a:cxn>
              <a:cxn ang="0">
                <a:pos x="connsiteX2" y="connsiteY2"/>
              </a:cxn>
              <a:cxn ang="0">
                <a:pos x="connsiteX3" y="connsiteY3"/>
              </a:cxn>
            </a:cxnLst>
            <a:rect l="l" t="t" r="r" b="b"/>
            <a:pathLst>
              <a:path w="2365131" h="2224467">
                <a:moveTo>
                  <a:pt x="0" y="2198090"/>
                </a:moveTo>
                <a:cubicBezTo>
                  <a:pt x="260106" y="1096853"/>
                  <a:pt x="520212" y="-4383"/>
                  <a:pt x="914400" y="13"/>
                </a:cubicBezTo>
                <a:cubicBezTo>
                  <a:pt x="1308588" y="4409"/>
                  <a:pt x="2365131" y="2224467"/>
                  <a:pt x="2365131" y="2224467"/>
                </a:cubicBezTo>
                <a:lnTo>
                  <a:pt x="2365131" y="2224467"/>
                </a:lnTo>
              </a:path>
            </a:pathLst>
          </a:custGeom>
          <a:ln w="38100">
            <a:solidFill>
              <a:schemeClr val="accent1">
                <a:lumMod val="40000"/>
                <a:lumOff val="6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84" name="사각형 설명선 83"/>
          <p:cNvSpPr/>
          <p:nvPr/>
        </p:nvSpPr>
        <p:spPr>
          <a:xfrm>
            <a:off x="7132728" y="2425307"/>
            <a:ext cx="1831760" cy="787019"/>
          </a:xfrm>
          <a:prstGeom prst="wedgeRectCallout">
            <a:avLst>
              <a:gd name="adj1" fmla="val -32122"/>
              <a:gd name="adj2" fmla="val 189773"/>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dirty="0" smtClean="0">
                <a:solidFill>
                  <a:schemeClr val="tx1"/>
                </a:solidFill>
              </a:rPr>
              <a:t>Let’s try to make Wi-Fi Direct connection!</a:t>
            </a:r>
            <a:endParaRPr lang="ko-KR" altLang="en-US" sz="1600" dirty="0">
              <a:solidFill>
                <a:schemeClr val="tx1"/>
              </a:solidFill>
            </a:endParaRPr>
          </a:p>
        </p:txBody>
      </p:sp>
      <p:sp>
        <p:nvSpPr>
          <p:cNvPr id="85" name="타원 84"/>
          <p:cNvSpPr/>
          <p:nvPr/>
        </p:nvSpPr>
        <p:spPr>
          <a:xfrm>
            <a:off x="7105431" y="2425307"/>
            <a:ext cx="222859" cy="23780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solidFill>
                  <a:schemeClr val="tx1"/>
                </a:solidFill>
              </a:rPr>
              <a:t>2</a:t>
            </a:r>
            <a:endParaRPr lang="ko-KR" altLang="en-US" dirty="0">
              <a:solidFill>
                <a:schemeClr val="tx1"/>
              </a:solidFill>
            </a:endParaRPr>
          </a:p>
        </p:txBody>
      </p:sp>
      <p:cxnSp>
        <p:nvCxnSpPr>
          <p:cNvPr id="87" name="직선 연결선 86"/>
          <p:cNvCxnSpPr/>
          <p:nvPr/>
        </p:nvCxnSpPr>
        <p:spPr>
          <a:xfrm>
            <a:off x="4778381" y="2663109"/>
            <a:ext cx="0" cy="3791821"/>
          </a:xfrm>
          <a:prstGeom prst="line">
            <a:avLst/>
          </a:prstGeom>
          <a:ln w="7620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00252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442913" indent="-442913"/>
            <a:r>
              <a:rPr lang="en-US" altLang="ko-KR" dirty="0"/>
              <a:t>Peer discovery </a:t>
            </a:r>
            <a:r>
              <a:rPr lang="en-US" altLang="ko-KR" dirty="0" smtClean="0"/>
              <a:t/>
            </a:r>
            <a:br>
              <a:rPr lang="en-US" altLang="ko-KR" dirty="0" smtClean="0"/>
            </a:br>
            <a:r>
              <a:rPr lang="en-US" altLang="ko-KR" dirty="0" smtClean="0"/>
              <a:t>by </a:t>
            </a:r>
            <a:r>
              <a:rPr lang="en-US" altLang="ko-KR" dirty="0"/>
              <a:t>using MIH information server</a:t>
            </a:r>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8</a:t>
            </a:fld>
            <a:endParaRPr lang="en-US" altLang="ja-JP">
              <a:solidFill>
                <a:srgbClr val="000000"/>
              </a:solidFill>
            </a:endParaRPr>
          </a:p>
        </p:txBody>
      </p:sp>
      <p:sp>
        <p:nvSpPr>
          <p:cNvPr id="5" name="내용 개체 틀 4"/>
          <p:cNvSpPr>
            <a:spLocks noGrp="1"/>
          </p:cNvSpPr>
          <p:nvPr>
            <p:ph idx="1"/>
          </p:nvPr>
        </p:nvSpPr>
        <p:spPr/>
        <p:txBody>
          <a:bodyPr/>
          <a:lstStyle/>
          <a:p>
            <a:pPr algn="just"/>
            <a:r>
              <a:rPr lang="en-US" altLang="ko-KR" dirty="0" smtClean="0"/>
              <a:t>Requirements of MIH information server for peer discovery</a:t>
            </a:r>
          </a:p>
          <a:p>
            <a:pPr lvl="1" algn="just">
              <a:buFont typeface="Times" pitchFamily="18" charset="0"/>
              <a:buChar char="­"/>
            </a:pPr>
            <a:r>
              <a:rPr lang="en-US" altLang="ko-KR" sz="2200" dirty="0" smtClean="0"/>
              <a:t>MIH information server should know </a:t>
            </a:r>
            <a:r>
              <a:rPr lang="en-US" altLang="ko-KR" sz="2200" b="1" dirty="0" smtClean="0"/>
              <a:t>proximity between mobile nodes</a:t>
            </a:r>
            <a:r>
              <a:rPr lang="en-US" altLang="ko-KR" dirty="0" smtClean="0"/>
              <a:t>.</a:t>
            </a:r>
          </a:p>
          <a:p>
            <a:pPr lvl="2" algn="just">
              <a:buFont typeface="Wingdings" pitchFamily="2" charset="2"/>
              <a:buChar char="v"/>
            </a:pPr>
            <a:r>
              <a:rPr lang="en-US" altLang="ko-KR" sz="2000" dirty="0" smtClean="0"/>
              <a:t>Proximity between MNs can be derived by using MNs’ location information (e.g., GPS information).</a:t>
            </a:r>
          </a:p>
          <a:p>
            <a:pPr lvl="2" algn="just">
              <a:buFont typeface="Wingdings" pitchFamily="2" charset="2"/>
              <a:buChar char="v"/>
            </a:pPr>
            <a:r>
              <a:rPr lang="en-US" altLang="ko-KR" sz="2000" dirty="0" smtClean="0"/>
              <a:t>Proximity between MNs can be derived by discovery signaling (e.g., beacon signaling of Wi-Fi Direct).</a:t>
            </a:r>
          </a:p>
          <a:p>
            <a:pPr lvl="1" algn="just">
              <a:buFont typeface="Times" pitchFamily="18" charset="0"/>
              <a:buChar char="­"/>
            </a:pPr>
            <a:r>
              <a:rPr lang="en-US" altLang="ko-KR" sz="2200" dirty="0" smtClean="0"/>
              <a:t>MIH information server should know </a:t>
            </a:r>
            <a:r>
              <a:rPr lang="en-US" altLang="ko-KR" sz="2200" b="1" dirty="0" smtClean="0"/>
              <a:t>communication services </a:t>
            </a:r>
            <a:r>
              <a:rPr lang="en-US" altLang="ko-KR" sz="2200" dirty="0" smtClean="0"/>
              <a:t>that MNs can provide.</a:t>
            </a:r>
          </a:p>
          <a:p>
            <a:pPr lvl="2" algn="just">
              <a:buFont typeface="Wingdings" pitchFamily="2" charset="2"/>
              <a:buChar char="v"/>
            </a:pPr>
            <a:r>
              <a:rPr lang="en-US" altLang="ko-KR" sz="2000" dirty="0" smtClean="0"/>
              <a:t>MN’s peer </a:t>
            </a:r>
            <a:r>
              <a:rPr lang="en-US" altLang="ko-KR" sz="2000" dirty="0"/>
              <a:t>can provide communication </a:t>
            </a:r>
            <a:r>
              <a:rPr lang="en-US" altLang="ko-KR" sz="2000" dirty="0" smtClean="0"/>
              <a:t>service (e.g., </a:t>
            </a:r>
            <a:r>
              <a:rPr lang="en-US" altLang="ko-KR" sz="2000" dirty="0"/>
              <a:t>local information service, </a:t>
            </a:r>
            <a:r>
              <a:rPr lang="en-US" altLang="ko-KR" sz="2000" dirty="0" smtClean="0"/>
              <a:t>and file </a:t>
            </a:r>
            <a:r>
              <a:rPr lang="en-US" altLang="ko-KR" sz="2000" dirty="0"/>
              <a:t>transmission, voice </a:t>
            </a:r>
            <a:r>
              <a:rPr lang="en-US" altLang="ko-KR" sz="2000" dirty="0" smtClean="0"/>
              <a:t>call) </a:t>
            </a:r>
            <a:r>
              <a:rPr lang="en-US" altLang="ko-KR" sz="2000" dirty="0"/>
              <a:t>that the MN wants to be served.</a:t>
            </a:r>
          </a:p>
          <a:p>
            <a:pPr lvl="1" algn="just">
              <a:buFont typeface="Times" pitchFamily="18" charset="0"/>
              <a:buChar char="­"/>
            </a:pPr>
            <a:r>
              <a:rPr lang="en-US" altLang="ko-KR" sz="2200" dirty="0" smtClean="0"/>
              <a:t>MIH information server should know </a:t>
            </a:r>
            <a:r>
              <a:rPr lang="en-US" altLang="ko-KR" sz="2200" b="1" dirty="0" smtClean="0"/>
              <a:t>proximity service communication technologies</a:t>
            </a:r>
            <a:r>
              <a:rPr lang="en-US" altLang="ko-KR" sz="2200" dirty="0" smtClean="0"/>
              <a:t> that MNs can use. </a:t>
            </a:r>
          </a:p>
          <a:p>
            <a:pPr lvl="2" algn="just">
              <a:buFont typeface="Wingdings" pitchFamily="2" charset="2"/>
              <a:buChar char="v"/>
            </a:pPr>
            <a:r>
              <a:rPr lang="en-US" altLang="ko-KR" sz="2000" dirty="0" smtClean="0"/>
              <a:t>MN and its peer should communicate by using the same proximity service communication technology.</a:t>
            </a:r>
          </a:p>
        </p:txBody>
      </p:sp>
    </p:spTree>
    <p:extLst>
      <p:ext uri="{BB962C8B-B14F-4D97-AF65-F5344CB8AC3E}">
        <p14:creationId xmlns:p14="http://schemas.microsoft.com/office/powerpoint/2010/main" val="170286520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marL="442913" indent="-442913"/>
            <a:r>
              <a:rPr lang="en-US" altLang="ko-KR" sz="3200" dirty="0"/>
              <a:t>Peer discovery </a:t>
            </a:r>
            <a:r>
              <a:rPr lang="en-US" altLang="ko-KR" sz="3200" dirty="0" smtClean="0"/>
              <a:t/>
            </a:r>
            <a:br>
              <a:rPr lang="en-US" altLang="ko-KR" sz="3200" dirty="0" smtClean="0"/>
            </a:br>
            <a:r>
              <a:rPr lang="en-US" altLang="ko-KR" sz="3200" dirty="0" smtClean="0"/>
              <a:t>by </a:t>
            </a:r>
            <a:r>
              <a:rPr lang="en-US" altLang="ko-KR" sz="3200" dirty="0"/>
              <a:t>using MIH information </a:t>
            </a:r>
            <a:r>
              <a:rPr lang="en-US" altLang="ko-KR" sz="3200" dirty="0" smtClean="0"/>
              <a:t>server (Cont’d)</a:t>
            </a:r>
            <a:endParaRPr lang="en-US" altLang="ko-KR" sz="3200"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9</a:t>
            </a:fld>
            <a:endParaRPr lang="en-US" altLang="ja-JP">
              <a:solidFill>
                <a:srgbClr val="000000"/>
              </a:solidFill>
            </a:endParaRPr>
          </a:p>
        </p:txBody>
      </p:sp>
      <p:sp>
        <p:nvSpPr>
          <p:cNvPr id="5" name="내용 개체 틀 4"/>
          <p:cNvSpPr>
            <a:spLocks noGrp="1"/>
          </p:cNvSpPr>
          <p:nvPr>
            <p:ph idx="1"/>
          </p:nvPr>
        </p:nvSpPr>
        <p:spPr/>
        <p:txBody>
          <a:bodyPr/>
          <a:lstStyle/>
          <a:p>
            <a:r>
              <a:rPr lang="en-US" altLang="ko-KR" dirty="0" smtClean="0"/>
              <a:t>Information service messages can be used to notify an MN’s peer.</a:t>
            </a:r>
          </a:p>
          <a:p>
            <a:r>
              <a:rPr lang="en-US" altLang="ko-KR" dirty="0" smtClean="0"/>
              <a:t>New parameters and information elements for peer discovery</a:t>
            </a:r>
          </a:p>
          <a:p>
            <a:pPr lvl="1">
              <a:buFont typeface="Times" pitchFamily="18" charset="0"/>
              <a:buChar char="­"/>
            </a:pPr>
            <a:r>
              <a:rPr lang="en-US" altLang="ko-KR" sz="2200" dirty="0"/>
              <a:t>QUERIER_PROSE_TECHLIST: </a:t>
            </a:r>
            <a:r>
              <a:rPr lang="en-US" altLang="ko-KR" sz="2200" dirty="0" smtClean="0"/>
              <a:t>Available proximity </a:t>
            </a:r>
            <a:r>
              <a:rPr lang="en-US" altLang="ko-KR" sz="2200" dirty="0"/>
              <a:t>service communication </a:t>
            </a:r>
            <a:r>
              <a:rPr lang="en-US" altLang="ko-KR" sz="2200" dirty="0" smtClean="0"/>
              <a:t>list (e.g., </a:t>
            </a:r>
            <a:r>
              <a:rPr lang="en-US" altLang="ko-KR" sz="2200" dirty="0"/>
              <a:t>LTE D2D, Wi-Fi Direct, </a:t>
            </a:r>
            <a:r>
              <a:rPr lang="en-US" altLang="ko-KR" sz="2200" dirty="0" smtClean="0"/>
              <a:t>and PAC) </a:t>
            </a:r>
            <a:r>
              <a:rPr lang="en-US" altLang="ko-KR" sz="2200" dirty="0"/>
              <a:t>of the MN that wants </a:t>
            </a:r>
            <a:r>
              <a:rPr lang="en-US" altLang="ko-KR" sz="2200" dirty="0" smtClean="0"/>
              <a:t>proximity service</a:t>
            </a:r>
            <a:endParaRPr lang="en-US" altLang="ko-KR" sz="2200" dirty="0"/>
          </a:p>
          <a:p>
            <a:pPr lvl="1">
              <a:buFont typeface="Times" pitchFamily="18" charset="0"/>
              <a:buChar char="­"/>
            </a:pPr>
            <a:r>
              <a:rPr lang="en-US" altLang="ko-KR" sz="2200" dirty="0" smtClean="0"/>
              <a:t>QUERIER_PROSE_SERVICE</a:t>
            </a:r>
            <a:r>
              <a:rPr lang="en-US" altLang="ko-KR" sz="2200" dirty="0"/>
              <a:t>: C</a:t>
            </a:r>
            <a:r>
              <a:rPr lang="en-US" altLang="ko-KR" sz="2200" dirty="0" smtClean="0"/>
              <a:t>ommunication </a:t>
            </a:r>
            <a:r>
              <a:rPr lang="en-US" altLang="ko-KR" sz="2200" dirty="0"/>
              <a:t>services that MN wants to be served</a:t>
            </a:r>
          </a:p>
          <a:p>
            <a:pPr lvl="1">
              <a:buFont typeface="Times" pitchFamily="18" charset="0"/>
              <a:buChar char="­"/>
            </a:pPr>
            <a:r>
              <a:rPr lang="en-US" altLang="ko-KR" sz="2200" dirty="0"/>
              <a:t>IE_CORR_ID: </a:t>
            </a:r>
            <a:r>
              <a:rPr lang="en-US" altLang="ko-KR" sz="2200" dirty="0" smtClean="0"/>
              <a:t>Peer(i.e., corresponding node)’s </a:t>
            </a:r>
            <a:r>
              <a:rPr lang="en-US" altLang="ko-KR" sz="2200" dirty="0"/>
              <a:t>identity (e.g., MAC address, IP </a:t>
            </a:r>
            <a:r>
              <a:rPr lang="en-US" altLang="ko-KR" sz="2200" dirty="0" smtClean="0"/>
              <a:t>address, and IMSI)</a:t>
            </a:r>
            <a:endParaRPr lang="en-US" altLang="ko-KR" sz="2200" dirty="0"/>
          </a:p>
          <a:p>
            <a:pPr lvl="1">
              <a:buFont typeface="Times" pitchFamily="18" charset="0"/>
              <a:buChar char="­"/>
            </a:pPr>
            <a:r>
              <a:rPr lang="en-US" altLang="ko-KR" sz="2200" dirty="0"/>
              <a:t>IE_PROSE_CONFIG: Information (e.g., frequency band) to help the MN configure its peer</a:t>
            </a:r>
          </a:p>
        </p:txBody>
      </p:sp>
    </p:spTree>
    <p:extLst>
      <p:ext uri="{BB962C8B-B14F-4D97-AF65-F5344CB8AC3E}">
        <p14:creationId xmlns:p14="http://schemas.microsoft.com/office/powerpoint/2010/main" val="3728119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2754</TotalTime>
  <Words>1826</Words>
  <Application>Microsoft Office PowerPoint</Application>
  <PresentationFormat>화면 슬라이드 쇼(4:3)</PresentationFormat>
  <Paragraphs>231</Paragraphs>
  <Slides>17</Slides>
  <Notes>3</Notes>
  <HiddenSlides>0</HiddenSlides>
  <MMClips>0</MMClips>
  <ScaleCrop>false</ScaleCrop>
  <HeadingPairs>
    <vt:vector size="4" baseType="variant">
      <vt:variant>
        <vt:lpstr>테마</vt:lpstr>
      </vt:variant>
      <vt:variant>
        <vt:i4>1</vt:i4>
      </vt:variant>
      <vt:variant>
        <vt:lpstr>슬라이드 제목</vt:lpstr>
      </vt:variant>
      <vt:variant>
        <vt:i4>17</vt:i4>
      </vt:variant>
    </vt:vector>
  </HeadingPairs>
  <TitlesOfParts>
    <vt:vector size="18" baseType="lpstr">
      <vt:lpstr>blank presentation</vt:lpstr>
      <vt:lpstr>PowerPoint 프레젠테이션</vt:lpstr>
      <vt:lpstr>PowerPoint 프레젠테이션</vt:lpstr>
      <vt:lpstr>Proximity Service Communications</vt:lpstr>
      <vt:lpstr>Issues on  Proximity Service Communications</vt:lpstr>
      <vt:lpstr>Issues on  Proximity Service Communications (Cont’d)</vt:lpstr>
      <vt:lpstr>New MIH services to solve the issues</vt:lpstr>
      <vt:lpstr>New MIH services to solve the issues (Cont’d)</vt:lpstr>
      <vt:lpstr>Peer discovery  by using MIH information server</vt:lpstr>
      <vt:lpstr>Peer discovery  by using MIH information server (Cont’d)</vt:lpstr>
      <vt:lpstr>Peer discovery  by using MIH information server (Cont’d)</vt:lpstr>
      <vt:lpstr>Peer discovery  by using MIH information server (Cont’d)</vt:lpstr>
      <vt:lpstr>Peer discovery  by using MIH information server (Cont’d)</vt:lpstr>
      <vt:lpstr>Peer discovery  by using MIH information server (Cont’d)</vt:lpstr>
      <vt:lpstr>Peer discovery  by using MIH information server (Cont’d)</vt:lpstr>
      <vt:lpstr>Changing connection of  proximity service communication technology</vt:lpstr>
      <vt:lpstr>Changing connection of proximity service communication technology</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Hyunho</cp:lastModifiedBy>
  <cp:revision>259</cp:revision>
  <cp:lastPrinted>2012-05-01T00:28:57Z</cp:lastPrinted>
  <dcterms:created xsi:type="dcterms:W3CDTF">2012-04-29T17:31:25Z</dcterms:created>
  <dcterms:modified xsi:type="dcterms:W3CDTF">2013-07-12T10:03:47Z</dcterms:modified>
</cp:coreProperties>
</file>