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9"/>
  </p:notesMasterIdLst>
  <p:handoutMasterIdLst>
    <p:handoutMasterId r:id="rId10"/>
  </p:handoutMasterIdLst>
  <p:sldIdLst>
    <p:sldId id="333" r:id="rId2"/>
    <p:sldId id="332" r:id="rId3"/>
    <p:sldId id="345" r:id="rId4"/>
    <p:sldId id="346" r:id="rId5"/>
    <p:sldId id="347" r:id="rId6"/>
    <p:sldId id="348" r:id="rId7"/>
    <p:sldId id="349"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mn-cs"/>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mn-cs"/>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mn-cs"/>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mn-cs"/>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70" autoAdjust="0"/>
    <p:restoredTop sz="94660"/>
  </p:normalViewPr>
  <p:slideViewPr>
    <p:cSldViewPr>
      <p:cViewPr varScale="1">
        <p:scale>
          <a:sx n="158" d="100"/>
          <a:sy n="158" d="100"/>
        </p:scale>
        <p:origin x="-1768"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 Id="rId2"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ＭＳ Ｐゴシック" charset="0"/>
              </a:defRPr>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ＭＳ Ｐゴシック" charset="0"/>
              </a:defRPr>
            </a:lvl1pPr>
          </a:lstStyle>
          <a:p>
            <a:fld id="{18A4F9B3-416D-5B41-BBDF-9953A619E7B8}" type="slidenum">
              <a:rPr lang="en-US" altLang="ja-JP"/>
              <a:pPr/>
              <a:t>‹#›</a:t>
            </a:fld>
            <a:endParaRPr lang="en-US" altLang="ja-JP"/>
          </a:p>
        </p:txBody>
      </p:sp>
    </p:spTree>
    <p:extLst>
      <p:ext uri="{BB962C8B-B14F-4D97-AF65-F5344CB8AC3E}">
        <p14:creationId xmlns:p14="http://schemas.microsoft.com/office/powerpoint/2010/main" val="2199808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ＭＳ Ｐゴシック" charset="0"/>
              </a:defRPr>
            </a:lvl1pPr>
          </a:lstStyle>
          <a:p>
            <a:endParaRPr lang="en-US" altLang="ja-JP"/>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ＭＳ Ｐゴシック" charset="0"/>
              </a:defRPr>
            </a:lvl1pPr>
          </a:lstStyle>
          <a:p>
            <a:fld id="{8C48CED7-EC7C-864B-99A0-338592CF630D}" type="slidenum">
              <a:rPr lang="ja-JP" altLang="en-US"/>
              <a:pPr/>
              <a:t>‹#›</a:t>
            </a:fld>
            <a:endParaRPr lang="en-US" altLang="ja-JP"/>
          </a:p>
        </p:txBody>
      </p:sp>
    </p:spTree>
    <p:extLst>
      <p:ext uri="{BB962C8B-B14F-4D97-AF65-F5344CB8AC3E}">
        <p14:creationId xmlns:p14="http://schemas.microsoft.com/office/powerpoint/2010/main" val="40536247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Times New Roman" charset="0"/>
              <a:cs typeface="ＭＳ Ｐゴシック"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F1D02821-1F68-684C-AA99-3D304A7F89FD}" type="slidenum">
              <a:rPr lang="ja-JP" altLang="en-US" sz="1200"/>
              <a:pPr/>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Times New Roman" charset="0"/>
              <a:cs typeface="ＭＳ Ｐゴシック" charset="0"/>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66FF1B09-6713-1445-A7C4-E73FBB631B56}" type="slidenum">
              <a:rPr lang="ja-JP" altLang="en-US" sz="1200"/>
              <a:pPr/>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spcBef>
                <a:spcPct val="0"/>
              </a:spcBef>
            </a:pPr>
            <a:r>
              <a:rPr lang="nl-BE" dirty="0" smtClean="0"/>
              <a:t>Standardization should be 2008 no 2009</a:t>
            </a:r>
          </a:p>
          <a:p>
            <a:pPr eaLnBrk="1" hangingPunct="1">
              <a:spcBef>
                <a:spcPct val="0"/>
              </a:spcBef>
            </a:pPr>
            <a:endParaRPr lang="nl-BE" dirty="0" smtClean="0"/>
          </a:p>
        </p:txBody>
      </p:sp>
      <p:sp>
        <p:nvSpPr>
          <p:cNvPr id="9220" name="Slide Number Placeholder 3"/>
          <p:cNvSpPr>
            <a:spLocks noGrp="1"/>
          </p:cNvSpPr>
          <p:nvPr>
            <p:ph type="sldNum" sz="quarter" idx="5"/>
          </p:nvPr>
        </p:nvSpPr>
        <p:spPr/>
        <p:txBody>
          <a:bodyPr/>
          <a:lstStyle/>
          <a:p>
            <a:pPr>
              <a:defRPr/>
            </a:pPr>
            <a:fld id="{4CE34432-420B-4210-BFE5-1C45D2645C01}" type="slidenum">
              <a:rPr lang="en-US" smtClean="0">
                <a:solidFill>
                  <a:srgbClr val="000000"/>
                </a:solidFill>
              </a:rPr>
              <a:pPr>
                <a:defRPr/>
              </a:pPr>
              <a:t>4</a:t>
            </a:fld>
            <a:endParaRPr lang="en-US"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7" name="Rectangle 7"/>
          <p:cNvSpPr>
            <a:spLocks noGrp="1" noChangeArrowheads="1"/>
          </p:cNvSpPr>
          <p:nvPr>
            <p:ph type="sldNum" sz="quarter" idx="5"/>
          </p:nvPr>
        </p:nvSpPr>
        <p:spPr>
          <a:noFill/>
        </p:spPr>
        <p:txBody>
          <a:bodyPr/>
          <a:lstStyle/>
          <a:p>
            <a:fld id="{01298D3B-A213-4BDE-8A1A-0080A0690AF2}" type="slidenum">
              <a:rPr lang="ko-KR" altLang="en-US"/>
              <a:pPr/>
              <a:t>5</a:t>
            </a:fld>
            <a:endParaRPr lang="en-US" altLang="ko-KR"/>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a:noFill/>
          <a:ln/>
        </p:spPr>
        <p:txBody>
          <a:bodyPr/>
          <a:lstStyle/>
          <a:p>
            <a:pPr eaLnBrk="1" hangingPunct="1"/>
            <a:r>
              <a:rPr lang="en-US" dirty="0" smtClean="0"/>
              <a:t>GAS[ANQP]</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A564267A-1F15-EC41-9221-0365CE6FE9BE}" type="slidenum">
              <a:rPr lang="en-US" altLang="ja-JP"/>
              <a:pPr/>
              <a:t>‹#›</a:t>
            </a:fld>
            <a:endParaRPr lang="en-US" altLang="ja-JP"/>
          </a:p>
        </p:txBody>
      </p:sp>
    </p:spTree>
    <p:extLst>
      <p:ext uri="{BB962C8B-B14F-4D97-AF65-F5344CB8AC3E}">
        <p14:creationId xmlns:p14="http://schemas.microsoft.com/office/powerpoint/2010/main" val="22231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BDEDC2B7-7B53-AD49-9DCD-F50A51C483E6}" type="slidenum">
              <a:rPr lang="en-US" altLang="ja-JP"/>
              <a:pPr/>
              <a:t>‹#›</a:t>
            </a:fld>
            <a:endParaRPr lang="en-US" altLang="ja-JP"/>
          </a:p>
        </p:txBody>
      </p:sp>
    </p:spTree>
    <p:extLst>
      <p:ext uri="{BB962C8B-B14F-4D97-AF65-F5344CB8AC3E}">
        <p14:creationId xmlns:p14="http://schemas.microsoft.com/office/powerpoint/2010/main" val="294461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134038DE-CB64-D041-A0EA-C2641D0F63BA}" type="slidenum">
              <a:rPr lang="en-US" altLang="ja-JP"/>
              <a:pPr/>
              <a:t>‹#›</a:t>
            </a:fld>
            <a:endParaRPr lang="en-US" altLang="ja-JP"/>
          </a:p>
        </p:txBody>
      </p:sp>
    </p:spTree>
    <p:extLst>
      <p:ext uri="{BB962C8B-B14F-4D97-AF65-F5344CB8AC3E}">
        <p14:creationId xmlns:p14="http://schemas.microsoft.com/office/powerpoint/2010/main" val="143523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4" name="Rectangle 5"/>
          <p:cNvSpPr>
            <a:spLocks noGrp="1" noChangeArrowheads="1"/>
          </p:cNvSpPr>
          <p:nvPr>
            <p:ph type="sldNum" sz="quarter" idx="11"/>
          </p:nvPr>
        </p:nvSpPr>
        <p:spPr>
          <a:ln/>
        </p:spPr>
        <p:txBody>
          <a:bodyPr/>
          <a:lstStyle>
            <a:lvl1pPr>
              <a:defRPr/>
            </a:lvl1pPr>
          </a:lstStyle>
          <a:p>
            <a:fld id="{A615DC1F-124A-C34D-8D88-752BC5FE94EA}" type="slidenum">
              <a:rPr lang="en-US" altLang="ja-JP"/>
              <a:pPr/>
              <a:t>‹#›</a:t>
            </a:fld>
            <a:endParaRPr lang="en-US" altLang="ja-JP"/>
          </a:p>
        </p:txBody>
      </p:sp>
    </p:spTree>
    <p:extLst>
      <p:ext uri="{BB962C8B-B14F-4D97-AF65-F5344CB8AC3E}">
        <p14:creationId xmlns:p14="http://schemas.microsoft.com/office/powerpoint/2010/main" val="877053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Line 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22386"/>
            <a:ext cx="8686800" cy="484632"/>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58001862"/>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smtClean="0"/>
            </a:lvl1pPr>
          </a:lstStyle>
          <a:p>
            <a:pPr>
              <a:defRPr/>
            </a:pPr>
            <a:r>
              <a:rPr lang="en-US"/>
              <a:t>21-12-0059-00-MuGM</a:t>
            </a:r>
          </a:p>
        </p:txBody>
      </p:sp>
      <p:sp>
        <p:nvSpPr>
          <p:cNvPr id="5" name="Slide Number Placeholder 4"/>
          <p:cNvSpPr>
            <a:spLocks noGrp="1"/>
          </p:cNvSpPr>
          <p:nvPr>
            <p:ph type="sldNum" sz="quarter" idx="11"/>
          </p:nvPr>
        </p:nvSpPr>
        <p:spPr/>
        <p:txBody>
          <a:bodyPr/>
          <a:lstStyle>
            <a:lvl1pPr>
              <a:defRPr/>
            </a:lvl1pPr>
          </a:lstStyle>
          <a:p>
            <a:fld id="{E7A19551-7016-7A4C-8EFF-78684DC6290C}" type="slidenum">
              <a:rPr lang="en-US" altLang="ja-JP"/>
              <a:pPr/>
              <a:t>‹#›</a:t>
            </a:fld>
            <a:endParaRPr lang="en-US" altLang="ja-JP"/>
          </a:p>
        </p:txBody>
      </p:sp>
    </p:spTree>
    <p:extLst>
      <p:ext uri="{BB962C8B-B14F-4D97-AF65-F5344CB8AC3E}">
        <p14:creationId xmlns:p14="http://schemas.microsoft.com/office/powerpoint/2010/main" val="93889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EC09B4A4-F034-7F44-88E0-BD00A0D27346}" type="slidenum">
              <a:rPr lang="en-US" altLang="ja-JP"/>
              <a:pPr/>
              <a:t>‹#›</a:t>
            </a:fld>
            <a:endParaRPr lang="en-US" altLang="ja-JP"/>
          </a:p>
        </p:txBody>
      </p:sp>
    </p:spTree>
    <p:extLst>
      <p:ext uri="{BB962C8B-B14F-4D97-AF65-F5344CB8AC3E}">
        <p14:creationId xmlns:p14="http://schemas.microsoft.com/office/powerpoint/2010/main" val="215570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6" name="Rectangle 5"/>
          <p:cNvSpPr>
            <a:spLocks noGrp="1" noChangeArrowheads="1"/>
          </p:cNvSpPr>
          <p:nvPr>
            <p:ph type="sldNum" sz="quarter" idx="11"/>
          </p:nvPr>
        </p:nvSpPr>
        <p:spPr>
          <a:ln/>
        </p:spPr>
        <p:txBody>
          <a:bodyPr/>
          <a:lstStyle>
            <a:lvl1pPr>
              <a:defRPr/>
            </a:lvl1pPr>
          </a:lstStyle>
          <a:p>
            <a:fld id="{9CEE3849-1DD6-9743-8149-D97CBCFAFE7D}" type="slidenum">
              <a:rPr lang="en-US" altLang="ja-JP"/>
              <a:pPr/>
              <a:t>‹#›</a:t>
            </a:fld>
            <a:endParaRPr lang="en-US" altLang="ja-JP"/>
          </a:p>
        </p:txBody>
      </p:sp>
    </p:spTree>
    <p:extLst>
      <p:ext uri="{BB962C8B-B14F-4D97-AF65-F5344CB8AC3E}">
        <p14:creationId xmlns:p14="http://schemas.microsoft.com/office/powerpoint/2010/main" val="1929599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8" name="Rectangle 5"/>
          <p:cNvSpPr>
            <a:spLocks noGrp="1" noChangeArrowheads="1"/>
          </p:cNvSpPr>
          <p:nvPr>
            <p:ph type="sldNum" sz="quarter" idx="11"/>
          </p:nvPr>
        </p:nvSpPr>
        <p:spPr>
          <a:ln/>
        </p:spPr>
        <p:txBody>
          <a:bodyPr/>
          <a:lstStyle>
            <a:lvl1pPr>
              <a:defRPr/>
            </a:lvl1pPr>
          </a:lstStyle>
          <a:p>
            <a:fld id="{68D29A83-1A7E-064C-9AB4-D193A57A95DE}" type="slidenum">
              <a:rPr lang="en-US" altLang="ja-JP"/>
              <a:pPr/>
              <a:t>‹#›</a:t>
            </a:fld>
            <a:endParaRPr lang="en-US" altLang="ja-JP"/>
          </a:p>
        </p:txBody>
      </p:sp>
    </p:spTree>
    <p:extLst>
      <p:ext uri="{BB962C8B-B14F-4D97-AF65-F5344CB8AC3E}">
        <p14:creationId xmlns:p14="http://schemas.microsoft.com/office/powerpoint/2010/main" val="1431457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4" name="Rectangle 5"/>
          <p:cNvSpPr>
            <a:spLocks noGrp="1" noChangeArrowheads="1"/>
          </p:cNvSpPr>
          <p:nvPr>
            <p:ph type="sldNum" sz="quarter" idx="11"/>
          </p:nvPr>
        </p:nvSpPr>
        <p:spPr>
          <a:ln/>
        </p:spPr>
        <p:txBody>
          <a:bodyPr/>
          <a:lstStyle>
            <a:lvl1pPr>
              <a:defRPr/>
            </a:lvl1pPr>
          </a:lstStyle>
          <a:p>
            <a:fld id="{220A3186-4D05-A04F-B6F7-F496D24F782B}" type="slidenum">
              <a:rPr lang="en-US" altLang="ja-JP"/>
              <a:pPr/>
              <a:t>‹#›</a:t>
            </a:fld>
            <a:endParaRPr lang="en-US" altLang="ja-JP"/>
          </a:p>
        </p:txBody>
      </p:sp>
    </p:spTree>
    <p:extLst>
      <p:ext uri="{BB962C8B-B14F-4D97-AF65-F5344CB8AC3E}">
        <p14:creationId xmlns:p14="http://schemas.microsoft.com/office/powerpoint/2010/main" val="341844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3" name="Rectangle 5"/>
          <p:cNvSpPr>
            <a:spLocks noGrp="1" noChangeArrowheads="1"/>
          </p:cNvSpPr>
          <p:nvPr>
            <p:ph type="sldNum" sz="quarter" idx="11"/>
          </p:nvPr>
        </p:nvSpPr>
        <p:spPr>
          <a:ln/>
        </p:spPr>
        <p:txBody>
          <a:bodyPr/>
          <a:lstStyle>
            <a:lvl1pPr>
              <a:defRPr/>
            </a:lvl1pPr>
          </a:lstStyle>
          <a:p>
            <a:fld id="{4713125E-0195-9943-A13E-8900C7E65437}" type="slidenum">
              <a:rPr lang="en-US" altLang="ja-JP"/>
              <a:pPr/>
              <a:t>‹#›</a:t>
            </a:fld>
            <a:endParaRPr lang="en-US" altLang="ja-JP"/>
          </a:p>
        </p:txBody>
      </p:sp>
    </p:spTree>
    <p:extLst>
      <p:ext uri="{BB962C8B-B14F-4D97-AF65-F5344CB8AC3E}">
        <p14:creationId xmlns:p14="http://schemas.microsoft.com/office/powerpoint/2010/main" val="376887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6" name="Rectangle 5"/>
          <p:cNvSpPr>
            <a:spLocks noGrp="1" noChangeArrowheads="1"/>
          </p:cNvSpPr>
          <p:nvPr>
            <p:ph type="sldNum" sz="quarter" idx="11"/>
          </p:nvPr>
        </p:nvSpPr>
        <p:spPr>
          <a:ln/>
        </p:spPr>
        <p:txBody>
          <a:bodyPr/>
          <a:lstStyle>
            <a:lvl1pPr>
              <a:defRPr/>
            </a:lvl1pPr>
          </a:lstStyle>
          <a:p>
            <a:fld id="{4FF91C85-5B0D-444E-B1A6-37A0E8BB1CC2}" type="slidenum">
              <a:rPr lang="en-US" altLang="ja-JP"/>
              <a:pPr/>
              <a:t>‹#›</a:t>
            </a:fld>
            <a:endParaRPr lang="en-US" altLang="ja-JP"/>
          </a:p>
        </p:txBody>
      </p:sp>
    </p:spTree>
    <p:extLst>
      <p:ext uri="{BB962C8B-B14F-4D97-AF65-F5344CB8AC3E}">
        <p14:creationId xmlns:p14="http://schemas.microsoft.com/office/powerpoint/2010/main" val="366708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6" name="Rectangle 5"/>
          <p:cNvSpPr>
            <a:spLocks noGrp="1" noChangeArrowheads="1"/>
          </p:cNvSpPr>
          <p:nvPr>
            <p:ph type="sldNum" sz="quarter" idx="11"/>
          </p:nvPr>
        </p:nvSpPr>
        <p:spPr>
          <a:ln/>
        </p:spPr>
        <p:txBody>
          <a:bodyPr/>
          <a:lstStyle>
            <a:lvl1pPr>
              <a:defRPr/>
            </a:lvl1pPr>
          </a:lstStyle>
          <a:p>
            <a:fld id="{EF04C179-BDD3-9947-87C2-A55805300AC3}" type="slidenum">
              <a:rPr lang="en-US" altLang="ja-JP"/>
              <a:pPr/>
              <a:t>‹#›</a:t>
            </a:fld>
            <a:endParaRPr lang="en-US" altLang="ja-JP"/>
          </a:p>
        </p:txBody>
      </p:sp>
    </p:spTree>
    <p:extLst>
      <p:ext uri="{BB962C8B-B14F-4D97-AF65-F5344CB8AC3E}">
        <p14:creationId xmlns:p14="http://schemas.microsoft.com/office/powerpoint/2010/main" val="40019908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8" tIns="44450" rIns="90488" bIns="44450" numCol="1" anchor="ctr" anchorCtr="0" compatLnSpc="1">
            <a:prstTxWarp prst="textNoShape">
              <a:avLst/>
            </a:prstTxWarp>
          </a:bodyPr>
          <a:lstStyle/>
          <a:p>
            <a:pPr lvl="0"/>
            <a:r>
              <a:rPr lang="en-US" altLang="ja-JP"/>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8" tIns="44450" rIns="90488" bIns="44450" numCol="1" anchor="t" anchorCtr="0" compatLnSpc="1">
            <a:prstTxWarp prst="textNoShape">
              <a:avLst/>
            </a:prstTxWarp>
          </a:bodyPr>
          <a:lstStyle/>
          <a:p>
            <a:pPr lvl="0"/>
            <a:r>
              <a:rPr lang="en-US" altLang="ja-JP"/>
              <a:t>IEEE 802.21 Powerpoint Template</a:t>
            </a:r>
            <a:br>
              <a:rPr lang="en-US" altLang="ja-JP"/>
            </a:br>
            <a:r>
              <a:rPr lang="en-US" altLang="ja-JP"/>
              <a:t>(Rotis Sans Serif 24 pt)</a:t>
            </a:r>
          </a:p>
          <a:p>
            <a:pPr lvl="0"/>
            <a:r>
              <a:rPr lang="en-US" altLang="ja-JP"/>
              <a:t>1st Level Bullet</a:t>
            </a:r>
          </a:p>
          <a:p>
            <a:pPr lvl="1"/>
            <a:r>
              <a:rPr lang="en-US" altLang="ja-JP"/>
              <a:t>2nd Level Bullet</a:t>
            </a:r>
          </a:p>
          <a:p>
            <a:pPr lvl="2"/>
            <a:r>
              <a:rPr lang="en-US" altLang="ja-JP"/>
              <a:t>3rd Level Bullet</a:t>
            </a:r>
          </a:p>
          <a:p>
            <a:pPr lvl="2"/>
            <a:endParaRPr lang="en-US" altLang="ja-JP"/>
          </a:p>
          <a:p>
            <a:pPr lvl="1"/>
            <a:endParaRPr lang="en-US" altLang="ja-JP"/>
          </a:p>
          <a:p>
            <a:pPr lvl="0"/>
            <a:endParaRPr lang="en-US" altLang="ja-JP"/>
          </a:p>
          <a:p>
            <a:pPr lvl="0"/>
            <a:endParaRPr lang="en-US" altLang="ja-JP"/>
          </a:p>
          <a:p>
            <a:pPr lvl="0"/>
            <a:r>
              <a:rPr lang="en-US" altLang="ja-JP"/>
              <a:t/>
            </a:r>
            <a:br>
              <a:rPr lang="en-US" altLang="ja-JP"/>
            </a:br>
            <a:endParaRPr lang="en-US" altLang="ja-JP"/>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mn-lt"/>
                <a:ea typeface="+mn-ea"/>
              </a:defRPr>
            </a:lvl1pPr>
          </a:lstStyle>
          <a:p>
            <a:pPr>
              <a:defRPr/>
            </a:pPr>
            <a:r>
              <a:rPr lang="en-US"/>
              <a:t>21-12-0059-00-MuGM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cs typeface="ＭＳ Ｐゴシック" charset="0"/>
              </a:defRPr>
            </a:lvl1pPr>
          </a:lstStyle>
          <a:p>
            <a:fld id="{7C6DD325-94A4-C445-A51C-CB5614B3A8DF}" type="slidenum">
              <a:rPr lang="en-US" altLang="ja-JP"/>
              <a:pPr/>
              <a:t>‹#›</a:t>
            </a:fld>
            <a:endParaRPr lang="en-US" altLang="ja-JP"/>
          </a:p>
        </p:txBody>
      </p:sp>
      <p:pic>
        <p:nvPicPr>
          <p:cNvPr id="1030" name="Picture 6" descr="smlliee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802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1" r:id="rId1"/>
    <p:sldLayoutId id="2147483922"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 id="2147483921" r:id="rId12"/>
    <p:sldLayoutId id="2147483923" r:id="rId13"/>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127.0.0.1:4664/cache?event_id=757737&amp;schema_id=1&amp;s=5X0vID10lu_E6yrIkWkNd4Wz2H8&amp;q=hancock" TargetMode="External"/><Relationship Id="rId5"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4.emf"/><Relationship Id="rId5" Type="http://schemas.openxmlformats.org/officeDocument/2006/relationships/package" Target="../embeddings/Microsoft_Word_Document2.docx"/><Relationship Id="rId6"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defTabSz="762000" eaLnBrk="0" hangingPunct="0">
              <a:defRPr sz="2400">
                <a:solidFill>
                  <a:schemeClr val="tx1"/>
                </a:solidFill>
                <a:latin typeface="Times New Roman" charset="0"/>
                <a:ea typeface="ＭＳ Ｐゴシック" charset="0"/>
              </a:defRPr>
            </a:lvl1pPr>
            <a:lvl2pPr marL="742950" indent="-285750" defTabSz="762000" eaLnBrk="0" hangingPunct="0">
              <a:defRPr sz="2400">
                <a:solidFill>
                  <a:schemeClr val="tx1"/>
                </a:solidFill>
                <a:latin typeface="Times New Roman" charset="0"/>
                <a:ea typeface="ＭＳ Ｐゴシック" charset="0"/>
              </a:defRPr>
            </a:lvl2pPr>
            <a:lvl3pPr marL="1143000" indent="-228600" defTabSz="762000" eaLnBrk="0" hangingPunct="0">
              <a:defRPr sz="2400">
                <a:solidFill>
                  <a:schemeClr val="tx1"/>
                </a:solidFill>
                <a:latin typeface="Times New Roman" charset="0"/>
                <a:ea typeface="ＭＳ Ｐゴシック" charset="0"/>
              </a:defRPr>
            </a:lvl3pPr>
            <a:lvl4pPr marL="1600200" indent="-228600" defTabSz="762000" eaLnBrk="0" hangingPunct="0">
              <a:defRPr sz="2400">
                <a:solidFill>
                  <a:schemeClr val="tx1"/>
                </a:solidFill>
                <a:latin typeface="Times New Roman" charset="0"/>
                <a:ea typeface="ＭＳ Ｐゴシック" charset="0"/>
              </a:defRPr>
            </a:lvl4pPr>
            <a:lvl5pPr marL="2057400" indent="-228600" defTabSz="762000" eaLnBrk="0" hangingPunct="0">
              <a:defRPr sz="2400">
                <a:solidFill>
                  <a:schemeClr val="tx1"/>
                </a:solidFill>
                <a:latin typeface="Times New Roman" charset="0"/>
                <a:ea typeface="ＭＳ Ｐゴシック" charset="0"/>
              </a:defRPr>
            </a:lvl5pPr>
            <a:lvl6pPr marL="2514600" indent="-2286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90000"/>
              </a:lnSpc>
              <a:spcBef>
                <a:spcPct val="40000"/>
              </a:spcBef>
              <a:buClr>
                <a:srgbClr val="FAFD00"/>
              </a:buClr>
            </a:pPr>
            <a:r>
              <a:rPr lang="en-US" altLang="ja-JP" b="1" dirty="0">
                <a:latin typeface="Times" charset="0"/>
                <a:cs typeface="Times New Roman" charset="0"/>
              </a:rPr>
              <a:t>IEEE 802.21 MEDIA INDEPENDENT HANDOVER </a:t>
            </a:r>
          </a:p>
          <a:p>
            <a:pPr eaLnBrk="1" hangingPunct="1">
              <a:lnSpc>
                <a:spcPct val="90000"/>
              </a:lnSpc>
              <a:spcBef>
                <a:spcPct val="40000"/>
              </a:spcBef>
              <a:buClr>
                <a:srgbClr val="FAFD00"/>
              </a:buClr>
            </a:pPr>
            <a:r>
              <a:rPr lang="en-US" altLang="ja-JP" sz="2000" dirty="0">
                <a:latin typeface="Times" charset="0"/>
                <a:cs typeface="Times New Roman" charset="0"/>
              </a:rPr>
              <a:t>DCN: </a:t>
            </a:r>
            <a:endParaRPr lang="en-US" altLang="ja-JP" sz="2000" dirty="0" smtClean="0">
              <a:latin typeface="Times" charset="0"/>
              <a:cs typeface="Times New Roman" charset="0"/>
            </a:endParaRPr>
          </a:p>
          <a:p>
            <a:pPr eaLnBrk="1" hangingPunct="1">
              <a:lnSpc>
                <a:spcPct val="90000"/>
              </a:lnSpc>
              <a:spcBef>
                <a:spcPct val="40000"/>
              </a:spcBef>
              <a:buClr>
                <a:srgbClr val="FAFD00"/>
              </a:buClr>
            </a:pPr>
            <a:r>
              <a:rPr lang="en-US" altLang="ja-JP" sz="2000" dirty="0" smtClean="0">
                <a:latin typeface="Times" charset="0"/>
                <a:cs typeface="Times New Roman" charset="0"/>
              </a:rPr>
              <a:t>Title: MIIS Compatibility with other standards </a:t>
            </a:r>
          </a:p>
          <a:p>
            <a:pPr eaLnBrk="1" hangingPunct="1">
              <a:lnSpc>
                <a:spcPct val="90000"/>
              </a:lnSpc>
              <a:spcBef>
                <a:spcPct val="40000"/>
              </a:spcBef>
              <a:buClr>
                <a:srgbClr val="FAFD00"/>
              </a:buClr>
            </a:pPr>
            <a:r>
              <a:rPr lang="en-US" altLang="ja-JP" sz="2000" dirty="0" smtClean="0">
                <a:latin typeface="Times" charset="0"/>
                <a:cs typeface="Times New Roman" charset="0"/>
              </a:rPr>
              <a:t>Date </a:t>
            </a:r>
            <a:r>
              <a:rPr lang="en-US" altLang="ja-JP" sz="2000" dirty="0">
                <a:latin typeface="Times" charset="0"/>
                <a:cs typeface="Times New Roman" charset="0"/>
              </a:rPr>
              <a:t>Submitted: </a:t>
            </a:r>
            <a:r>
              <a:rPr lang="en-US" altLang="ja-JP" sz="2000" dirty="0" smtClean="0">
                <a:latin typeface="Times" charset="0"/>
                <a:cs typeface="Times New Roman" charset="0"/>
              </a:rPr>
              <a:t>May 16, 2013</a:t>
            </a:r>
            <a:endParaRPr lang="en-US" altLang="ja-JP" sz="2000" dirty="0">
              <a:latin typeface="Times" charset="0"/>
              <a:cs typeface="Times New Roman" charset="0"/>
            </a:endParaRPr>
          </a:p>
          <a:p>
            <a:pPr eaLnBrk="1" hangingPunct="1">
              <a:lnSpc>
                <a:spcPct val="90000"/>
              </a:lnSpc>
              <a:spcBef>
                <a:spcPct val="40000"/>
              </a:spcBef>
              <a:buClr>
                <a:srgbClr val="FAFD00"/>
              </a:buClr>
            </a:pPr>
            <a:r>
              <a:rPr lang="en-US" altLang="ja-JP" sz="2000" dirty="0" smtClean="0">
                <a:solidFill>
                  <a:srgbClr val="FF0066"/>
                </a:solidFill>
                <a:latin typeface="Times" charset="0"/>
                <a:cs typeface="Times New Roman" charset="0"/>
              </a:rPr>
              <a:t>To be presented at…</a:t>
            </a:r>
            <a:endParaRPr lang="en-US" altLang="ja-JP" sz="2000" dirty="0">
              <a:solidFill>
                <a:srgbClr val="FF0066"/>
              </a:solidFill>
              <a:latin typeface="Times" charset="0"/>
              <a:cs typeface="Times New Roman" charset="0"/>
            </a:endParaRPr>
          </a:p>
          <a:p>
            <a:pPr eaLnBrk="1" hangingPunct="1">
              <a:lnSpc>
                <a:spcPct val="90000"/>
              </a:lnSpc>
              <a:spcBef>
                <a:spcPct val="40000"/>
              </a:spcBef>
              <a:buClr>
                <a:srgbClr val="FAFD00"/>
              </a:buClr>
            </a:pPr>
            <a:r>
              <a:rPr lang="en-US" altLang="ja-JP" sz="2000" dirty="0">
                <a:latin typeface="Times" charset="0"/>
                <a:cs typeface="Times New Roman" charset="0"/>
              </a:rPr>
              <a:t>Authors or Source(s):</a:t>
            </a:r>
          </a:p>
          <a:p>
            <a:pPr eaLnBrk="1" hangingPunct="1">
              <a:lnSpc>
                <a:spcPct val="90000"/>
              </a:lnSpc>
              <a:spcBef>
                <a:spcPct val="40000"/>
              </a:spcBef>
              <a:buClr>
                <a:srgbClr val="FAFD00"/>
              </a:buClr>
            </a:pPr>
            <a:r>
              <a:rPr lang="en-US" altLang="ja-JP" sz="2000" b="1" dirty="0" smtClean="0">
                <a:latin typeface="Times" charset="0"/>
                <a:cs typeface="Times New Roman" charset="0"/>
              </a:rPr>
              <a:t>Antonio </a:t>
            </a:r>
            <a:r>
              <a:rPr lang="en-US" altLang="ja-JP" sz="2000" b="1" dirty="0" smtClean="0">
                <a:latin typeface="Times" charset="0"/>
                <a:cs typeface="Times New Roman" charset="0"/>
              </a:rPr>
              <a:t>de la Oliva (UC3M</a:t>
            </a:r>
            <a:r>
              <a:rPr lang="en-US" altLang="ja-JP" sz="2000" b="1" dirty="0" smtClean="0">
                <a:latin typeface="Times" charset="0"/>
                <a:cs typeface="Times New Roman" charset="0"/>
              </a:rPr>
              <a:t>)</a:t>
            </a:r>
          </a:p>
          <a:p>
            <a:pPr eaLnBrk="1" hangingPunct="1">
              <a:lnSpc>
                <a:spcPct val="90000"/>
              </a:lnSpc>
              <a:spcBef>
                <a:spcPct val="40000"/>
              </a:spcBef>
              <a:buClr>
                <a:srgbClr val="FAFD00"/>
              </a:buClr>
            </a:pPr>
            <a:r>
              <a:rPr lang="en-US" altLang="ja-JP" sz="2000" b="1" dirty="0">
                <a:latin typeface="Times" charset="0"/>
                <a:cs typeface="Times New Roman" charset="0"/>
              </a:rPr>
              <a:t>Daniel </a:t>
            </a:r>
            <a:r>
              <a:rPr lang="en-US" altLang="ja-JP" sz="2000" b="1" dirty="0" err="1">
                <a:latin typeface="Times" charset="0"/>
                <a:cs typeface="Times New Roman" charset="0"/>
              </a:rPr>
              <a:t>Corujo</a:t>
            </a:r>
            <a:r>
              <a:rPr lang="en-US" altLang="ja-JP" sz="2000" b="1" dirty="0">
                <a:latin typeface="Times" charset="0"/>
                <a:cs typeface="Times New Roman" charset="0"/>
              </a:rPr>
              <a:t> (ITAV)</a:t>
            </a:r>
          </a:p>
          <a:p>
            <a:pPr eaLnBrk="1" hangingPunct="1">
              <a:lnSpc>
                <a:spcPct val="90000"/>
              </a:lnSpc>
              <a:spcBef>
                <a:spcPct val="40000"/>
              </a:spcBef>
              <a:buClr>
                <a:srgbClr val="FAFD00"/>
              </a:buClr>
            </a:pPr>
            <a:r>
              <a:rPr lang="en-US" altLang="ja-JP" sz="2000" b="1" dirty="0" smtClean="0">
                <a:latin typeface="Times" charset="0"/>
                <a:cs typeface="Times New Roman" charset="0"/>
              </a:rPr>
              <a:t>Carlos </a:t>
            </a:r>
            <a:r>
              <a:rPr lang="en-US" altLang="ja-JP" sz="2000" b="1" dirty="0" err="1">
                <a:latin typeface="Times" charset="0"/>
                <a:cs typeface="Times New Roman" charset="0"/>
              </a:rPr>
              <a:t>Guimarães</a:t>
            </a:r>
            <a:r>
              <a:rPr lang="en-US" altLang="ja-JP" sz="2000" b="1" dirty="0">
                <a:latin typeface="Times" charset="0"/>
                <a:cs typeface="Times New Roman" charset="0"/>
              </a:rPr>
              <a:t> (ITAV</a:t>
            </a:r>
            <a:r>
              <a:rPr lang="en-US" altLang="ja-JP" sz="2000" b="1" dirty="0" smtClean="0">
                <a:latin typeface="Times" charset="0"/>
                <a:cs typeface="Times New Roman" charset="0"/>
              </a:rPr>
              <a:t>)</a:t>
            </a:r>
          </a:p>
          <a:p>
            <a:pPr eaLnBrk="1" hangingPunct="1">
              <a:lnSpc>
                <a:spcPct val="90000"/>
              </a:lnSpc>
              <a:spcBef>
                <a:spcPct val="40000"/>
              </a:spcBef>
              <a:buClr>
                <a:srgbClr val="FAFD00"/>
              </a:buClr>
            </a:pPr>
            <a:r>
              <a:rPr lang="en-US" altLang="ja-JP" sz="2000" b="1" dirty="0" smtClean="0">
                <a:latin typeface="Times" charset="0"/>
                <a:cs typeface="Times New Roman" charset="0"/>
              </a:rPr>
              <a:t>M. Isabel S</a:t>
            </a:r>
            <a:r>
              <a:rPr lang="en-US" altLang="ja-JP" sz="2000" b="1" dirty="0" smtClean="0">
                <a:latin typeface="Times" charset="0"/>
                <a:cs typeface="Times New Roman" charset="0"/>
              </a:rPr>
              <a:t>ánchez (Institute IMDEA Networks)</a:t>
            </a:r>
            <a:endParaRPr lang="en-US" altLang="ja-JP" sz="2000" b="1" dirty="0">
              <a:latin typeface="Times" charset="0"/>
              <a:cs typeface="Times New Roman" charset="0"/>
            </a:endParaRPr>
          </a:p>
          <a:p>
            <a:pPr algn="just" eaLnBrk="1" hangingPunct="1">
              <a:lnSpc>
                <a:spcPct val="90000"/>
              </a:lnSpc>
              <a:spcBef>
                <a:spcPct val="40000"/>
              </a:spcBef>
              <a:buClr>
                <a:srgbClr val="FAFD00"/>
              </a:buClr>
            </a:pPr>
            <a:r>
              <a:rPr lang="en-US" altLang="ja-JP" sz="2000" dirty="0" smtClean="0">
                <a:latin typeface="Times" charset="0"/>
                <a:cs typeface="Times New Roman" charset="0"/>
              </a:rPr>
              <a:t>Abstract</a:t>
            </a:r>
            <a:r>
              <a:rPr lang="en-US" altLang="ja-JP" sz="2000" dirty="0">
                <a:latin typeface="Times" charset="0"/>
                <a:cs typeface="Times New Roman" charset="0"/>
              </a:rPr>
              <a:t>: This document contains a list of potential </a:t>
            </a:r>
            <a:r>
              <a:rPr lang="en-US" altLang="ja-JP" sz="2000" dirty="0" smtClean="0">
                <a:latin typeface="Times" charset="0"/>
                <a:cs typeface="Times New Roman" charset="0"/>
              </a:rPr>
              <a:t>scenarios related to the utilization of MIH mechanisms </a:t>
            </a:r>
            <a:r>
              <a:rPr lang="en-US" altLang="ja-JP" sz="2000" dirty="0" smtClean="0">
                <a:latin typeface="Times" charset="0"/>
                <a:cs typeface="Times New Roman" charset="0"/>
              </a:rPr>
              <a:t>with other protocols</a:t>
            </a:r>
            <a:endParaRPr lang="en-US" altLang="ja-JP" sz="2000" dirty="0">
              <a:latin typeface="Times" charset="0"/>
              <a:cs typeface="Times New Roman" charset="0"/>
            </a:endParaRPr>
          </a:p>
        </p:txBody>
      </p:sp>
      <p:sp>
        <p:nvSpPr>
          <p:cNvPr id="3075"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4A40CB4-5AFC-B940-A636-F472EF132D5C}" type="slidenum">
              <a:rPr lang="en-US" altLang="ja-JP" sz="1400">
                <a:latin typeface="Times" charset="0"/>
              </a:rPr>
              <a:pPr/>
              <a:t>1</a:t>
            </a:fld>
            <a:endParaRPr lang="en-US" altLang="ja-JP" sz="1400">
              <a:latin typeface="Times"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688BA2E-F12A-DD43-893A-7E06CC7C0871}" type="slidenum">
              <a:rPr lang="en-US" altLang="ja-JP" sz="1400">
                <a:latin typeface="Times" charset="0"/>
              </a:rPr>
              <a:pPr/>
              <a:t>2</a:t>
            </a:fld>
            <a:endParaRPr lang="en-US" altLang="ja-JP" sz="1400">
              <a:latin typeface="Times" charset="0"/>
            </a:endParaRPr>
          </a:p>
        </p:txBody>
      </p:sp>
      <p:sp>
        <p:nvSpPr>
          <p:cNvPr id="4100" name="Rectangle 3"/>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cs typeface="Times New Roman" charset="0"/>
              </a:rPr>
              <a:t>IEEE 802.21 presentation release statements</a:t>
            </a:r>
            <a:endParaRPr lang="en-US" altLang="ja-JP" sz="18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sz="16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cs typeface="Times New Roman" charset="0"/>
              </a:rPr>
              <a:t>’</a:t>
            </a:r>
            <a:r>
              <a:rPr lang="en-US" altLang="ja-JP" sz="1600">
                <a:latin typeface="Times" charset="0"/>
                <a:cs typeface="Times New Roman" charset="0"/>
              </a:rPr>
              <a:t>s name any IEEE Standards publication even though it may include portions of this contribution; and at the IEEE</a:t>
            </a:r>
            <a:r>
              <a:rPr lang="en-US" altLang="ja-JP" sz="1600">
                <a:cs typeface="Times New Roman" charset="0"/>
              </a:rPr>
              <a:t>’</a:t>
            </a:r>
            <a:r>
              <a:rPr lang="en-US" altLang="ja-JP" sz="16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cs typeface="Times New Roman" charset="0"/>
              </a:rPr>
              <a:t>The contributor is familiar with IEEE patent policy, as stated in </a:t>
            </a:r>
            <a:r>
              <a:rPr lang="en-US" altLang="ja-JP" sz="1600">
                <a:latin typeface="Times" charset="0"/>
                <a:cs typeface="Times New Roman" charset="0"/>
                <a:hlinkClick r:id="rId3"/>
              </a:rPr>
              <a:t>Section 6 of the IEEE-SA Standards Board bylaws</a:t>
            </a:r>
            <a:r>
              <a:rPr lang="en-US" altLang="ja-JP" sz="1600">
                <a:solidFill>
                  <a:srgbClr val="000099"/>
                </a:solidFill>
                <a:latin typeface="Times" charset="0"/>
                <a:cs typeface="Times New Roman" charset="0"/>
              </a:rPr>
              <a:t> </a:t>
            </a:r>
            <a:r>
              <a:rPr lang="en-US" altLang="ja-JP" sz="1600">
                <a:latin typeface="Times" charset="0"/>
                <a:cs typeface="Times New Roman" charset="0"/>
              </a:rPr>
              <a:t>&lt;</a:t>
            </a:r>
            <a:r>
              <a:rPr lang="en-US" altLang="ja-JP" sz="1600">
                <a:latin typeface="Times" charset="0"/>
                <a:cs typeface="Times New Roman" charset="0"/>
                <a:hlinkClick r:id="rId4"/>
              </a:rPr>
              <a:t>http://standards.ieee.org/guides/bylaws/sect6-7.html#6</a:t>
            </a:r>
            <a:r>
              <a:rPr lang="en-US" altLang="ja-JP" sz="1600">
                <a:latin typeface="Times" charset="0"/>
                <a:cs typeface="Times New Roman" charset="0"/>
              </a:rPr>
              <a:t>&gt; and in </a:t>
            </a:r>
            <a:r>
              <a:rPr lang="en-US" altLang="ja-JP" sz="1600" i="1">
                <a:latin typeface="Times" charset="0"/>
                <a:cs typeface="Times New Roman" charset="0"/>
              </a:rPr>
              <a:t>Understanding Patent Issues During IEEE Standards Development</a:t>
            </a:r>
            <a:r>
              <a:rPr lang="en-US" altLang="ja-JP" sz="1600">
                <a:latin typeface="Times" charset="0"/>
                <a:cs typeface="Times New Roman" charset="0"/>
              </a:rPr>
              <a:t> </a:t>
            </a:r>
            <a:r>
              <a:rPr lang="en-US" altLang="ja-JP" sz="1600">
                <a:latin typeface="Times" charset="0"/>
                <a:cs typeface="Times New Roman" charset="0"/>
                <a:hlinkClick r:id="rId5"/>
              </a:rPr>
              <a:t>http://standards.ieee.org/board/pat/faq.pdf</a:t>
            </a:r>
            <a:r>
              <a:rPr lang="en-US" altLang="ja-JP" sz="1600">
                <a:latin typeface="Times" charset="0"/>
                <a:cs typeface="Times New Roman" charset="0"/>
              </a:rPr>
              <a:t>&gt;</a:t>
            </a:r>
            <a:r>
              <a:rPr lang="en-US" altLang="ja-JP" sz="1600">
                <a:cs typeface="Times New Roman" charset="0"/>
              </a:rPr>
              <a:t> </a:t>
            </a:r>
            <a:endParaRPr lang="en-US" altLang="ja-JP" sz="1600">
              <a:latin typeface="Times" charset="0"/>
              <a:cs typeface="ＭＳ Ｐゴシック"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a:p>
            <a:r>
              <a:rPr lang="en-US" dirty="0" smtClean="0"/>
              <a:t>Compatibility problems in well known scenario</a:t>
            </a:r>
          </a:p>
          <a:p>
            <a:pPr lvl="1"/>
            <a:r>
              <a:rPr lang="en-US" dirty="0" smtClean="0"/>
              <a:t>ANQP+MIIS</a:t>
            </a:r>
          </a:p>
          <a:p>
            <a:r>
              <a:rPr lang="en-US" dirty="0" smtClean="0"/>
              <a:t>Possible extensions of MIIS:</a:t>
            </a:r>
          </a:p>
          <a:p>
            <a:pPr lvl="1"/>
            <a:r>
              <a:rPr lang="en-US" dirty="0" smtClean="0"/>
              <a:t>Distributed</a:t>
            </a:r>
          </a:p>
          <a:p>
            <a:pPr lvl="1"/>
            <a:r>
              <a:rPr lang="en-US" dirty="0" smtClean="0"/>
              <a:t>ALTO compatible</a:t>
            </a:r>
          </a:p>
          <a:p>
            <a:pPr lvl="1"/>
            <a:r>
              <a:rPr lang="en-US" dirty="0" smtClean="0"/>
              <a:t>ANDSF compatible</a:t>
            </a:r>
            <a:endParaRPr lang="en-US" dirty="0" smtClean="0"/>
          </a:p>
          <a:p>
            <a:pPr lvl="1"/>
            <a:endParaRPr lang="en-US" dirty="0"/>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3</a:t>
            </a:fld>
            <a:endParaRPr lang="en-US" altLang="ja-JP"/>
          </a:p>
        </p:txBody>
      </p:sp>
    </p:spTree>
    <p:extLst>
      <p:ext uri="{BB962C8B-B14F-4D97-AF65-F5344CB8AC3E}">
        <p14:creationId xmlns:p14="http://schemas.microsoft.com/office/powerpoint/2010/main" val="170572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469173348"/>
              </p:ext>
            </p:extLst>
          </p:nvPr>
        </p:nvGraphicFramePr>
        <p:xfrm>
          <a:off x="683568" y="1196752"/>
          <a:ext cx="7632848" cy="4883583"/>
        </p:xfrm>
        <a:graphic>
          <a:graphicData uri="http://schemas.openxmlformats.org/drawingml/2006/table">
            <a:tbl>
              <a:tblPr firstRow="1" bandRow="1">
                <a:tableStyleId>{5C22544A-7EE6-4342-B048-85BDC9FD1C3A}</a:tableStyleId>
              </a:tblPr>
              <a:tblGrid>
                <a:gridCol w="2544344"/>
                <a:gridCol w="2513567"/>
                <a:gridCol w="2574937"/>
              </a:tblGrid>
              <a:tr h="428079">
                <a:tc>
                  <a:txBody>
                    <a:bodyPr/>
                    <a:lstStyle/>
                    <a:p>
                      <a:r>
                        <a:rPr lang="en-US" dirty="0" smtClean="0"/>
                        <a:t>Attribute</a:t>
                      </a:r>
                      <a:endParaRPr lang="en-US" dirty="0"/>
                    </a:p>
                  </a:txBody>
                  <a:tcPr/>
                </a:tc>
                <a:tc>
                  <a:txBody>
                    <a:bodyPr/>
                    <a:lstStyle/>
                    <a:p>
                      <a:r>
                        <a:rPr lang="en-US" dirty="0" smtClean="0"/>
                        <a:t>802.21</a:t>
                      </a:r>
                      <a:r>
                        <a:rPr lang="en-US" baseline="0" dirty="0" smtClean="0"/>
                        <a:t> MIH IS</a:t>
                      </a:r>
                      <a:endParaRPr lang="en-US" dirty="0"/>
                    </a:p>
                  </a:txBody>
                  <a:tcPr/>
                </a:tc>
                <a:tc>
                  <a:txBody>
                    <a:bodyPr/>
                    <a:lstStyle/>
                    <a:p>
                      <a:r>
                        <a:rPr lang="en-US" dirty="0" smtClean="0"/>
                        <a:t>802.11/ANQP</a:t>
                      </a:r>
                      <a:endParaRPr lang="en-US" dirty="0"/>
                    </a:p>
                  </a:txBody>
                  <a:tcPr/>
                </a:tc>
              </a:tr>
              <a:tr h="571055">
                <a:tc>
                  <a:txBody>
                    <a:bodyPr/>
                    <a:lstStyle/>
                    <a:p>
                      <a:r>
                        <a:rPr lang="en-US" sz="1600" dirty="0" smtClean="0"/>
                        <a:t>Inter-access (WLAN, 3G/4G)</a:t>
                      </a:r>
                      <a:endParaRPr lang="en-US" sz="1600" dirty="0"/>
                    </a:p>
                  </a:txBody>
                  <a:tcPr/>
                </a:tc>
                <a:tc>
                  <a:txBody>
                    <a:bodyPr/>
                    <a:lstStyle/>
                    <a:p>
                      <a:r>
                        <a:rPr lang="en-US" sz="1600" dirty="0" smtClean="0"/>
                        <a:t>Yes </a:t>
                      </a:r>
                      <a:endParaRPr lang="en-US" sz="1600" dirty="0"/>
                    </a:p>
                  </a:txBody>
                  <a:tcPr/>
                </a:tc>
                <a:tc>
                  <a:txBody>
                    <a:bodyPr/>
                    <a:lstStyle/>
                    <a:p>
                      <a:r>
                        <a:rPr lang="en-US" sz="1600" dirty="0" smtClean="0"/>
                        <a:t>802.11 focused</a:t>
                      </a:r>
                      <a:endParaRPr lang="en-US" sz="1600" dirty="0"/>
                    </a:p>
                  </a:txBody>
                  <a:tcPr/>
                </a:tc>
              </a:tr>
              <a:tr h="384563">
                <a:tc>
                  <a:txBody>
                    <a:bodyPr/>
                    <a:lstStyle/>
                    <a:p>
                      <a:r>
                        <a:rPr lang="en-US" sz="1600" dirty="0" smtClean="0"/>
                        <a:t>AP Dependency</a:t>
                      </a:r>
                      <a:endParaRPr lang="en-US" sz="1600" dirty="0"/>
                    </a:p>
                  </a:txBody>
                  <a:tcPr/>
                </a:tc>
                <a:tc>
                  <a:txBody>
                    <a:bodyPr/>
                    <a:lstStyle/>
                    <a:p>
                      <a:r>
                        <a:rPr lang="en-US" sz="1600" dirty="0" smtClean="0"/>
                        <a:t>Yes</a:t>
                      </a:r>
                      <a:endParaRPr lang="en-US" sz="1600" dirty="0"/>
                    </a:p>
                  </a:txBody>
                  <a:tcPr/>
                </a:tc>
                <a:tc>
                  <a:txBody>
                    <a:bodyPr/>
                    <a:lstStyle/>
                    <a:p>
                      <a:r>
                        <a:rPr lang="en-US" sz="1600" dirty="0" smtClean="0"/>
                        <a:t>Yes </a:t>
                      </a:r>
                      <a:endParaRPr lang="en-US" sz="1600" dirty="0"/>
                    </a:p>
                  </a:txBody>
                  <a:tcPr/>
                </a:tc>
              </a:tr>
              <a:tr h="571055">
                <a:tc>
                  <a:txBody>
                    <a:bodyPr/>
                    <a:lstStyle/>
                    <a:p>
                      <a:r>
                        <a:rPr lang="en-US" sz="1600" dirty="0" smtClean="0"/>
                        <a:t>UE</a:t>
                      </a:r>
                      <a:r>
                        <a:rPr lang="en-US" sz="1600" baseline="0" dirty="0" smtClean="0"/>
                        <a:t> Dependency</a:t>
                      </a:r>
                      <a:endParaRPr lang="en-US" sz="1600" dirty="0"/>
                    </a:p>
                  </a:txBody>
                  <a:tcPr/>
                </a:tc>
                <a:tc>
                  <a:txBody>
                    <a:bodyPr/>
                    <a:lstStyle/>
                    <a:p>
                      <a:r>
                        <a:rPr lang="en-US" sz="1600" dirty="0" smtClean="0"/>
                        <a:t>Yes (Connection Mgr or client)</a:t>
                      </a:r>
                      <a:endParaRPr lang="en-US" sz="1600" dirty="0"/>
                    </a:p>
                  </a:txBody>
                  <a:tcPr/>
                </a:tc>
                <a:tc>
                  <a:txBody>
                    <a:bodyPr/>
                    <a:lstStyle/>
                    <a:p>
                      <a:r>
                        <a:rPr lang="en-US" sz="1600" dirty="0" smtClean="0"/>
                        <a:t>Yes</a:t>
                      </a:r>
                      <a:r>
                        <a:rPr lang="en-US" sz="1600" baseline="0" dirty="0" smtClean="0"/>
                        <a:t> (Connection Mgr)</a:t>
                      </a:r>
                      <a:endParaRPr lang="en-US" sz="1600" dirty="0"/>
                    </a:p>
                  </a:txBody>
                  <a:tcPr/>
                </a:tc>
              </a:tr>
              <a:tr h="370320">
                <a:tc>
                  <a:txBody>
                    <a:bodyPr/>
                    <a:lstStyle/>
                    <a:p>
                      <a:r>
                        <a:rPr lang="en-US" sz="1600" dirty="0" smtClean="0"/>
                        <a:t>AP Upgrade </a:t>
                      </a:r>
                      <a:endParaRPr lang="en-US" sz="1600" dirty="0"/>
                    </a:p>
                  </a:txBody>
                  <a:tcPr/>
                </a:tc>
                <a:tc>
                  <a:txBody>
                    <a:bodyPr/>
                    <a:lstStyle/>
                    <a:p>
                      <a:r>
                        <a:rPr lang="en-US" sz="1600" dirty="0" smtClean="0"/>
                        <a:t>Software upgrade</a:t>
                      </a:r>
                      <a:endParaRPr lang="en-US" sz="1600" dirty="0"/>
                    </a:p>
                  </a:txBody>
                  <a:tcPr/>
                </a:tc>
                <a:tc>
                  <a:txBody>
                    <a:bodyPr/>
                    <a:lstStyle/>
                    <a:p>
                      <a:r>
                        <a:rPr lang="en-US" sz="1600" dirty="0" smtClean="0"/>
                        <a:t>Software</a:t>
                      </a:r>
                      <a:r>
                        <a:rPr lang="en-US" sz="1600" baseline="0" dirty="0" smtClean="0"/>
                        <a:t> upgrade</a:t>
                      </a:r>
                      <a:endParaRPr lang="en-US" sz="1600" dirty="0"/>
                    </a:p>
                  </a:txBody>
                  <a:tcPr/>
                </a:tc>
              </a:tr>
              <a:tr h="370319">
                <a:tc>
                  <a:txBody>
                    <a:bodyPr/>
                    <a:lstStyle/>
                    <a:p>
                      <a:r>
                        <a:rPr lang="en-US" sz="1600" dirty="0" smtClean="0"/>
                        <a:t>UE Upgrade</a:t>
                      </a:r>
                      <a:endParaRPr lang="en-US" sz="1600" dirty="0"/>
                    </a:p>
                  </a:txBody>
                  <a:tcPr/>
                </a:tc>
                <a:tc>
                  <a:txBody>
                    <a:bodyPr/>
                    <a:lstStyle/>
                    <a:p>
                      <a:r>
                        <a:rPr lang="en-US" sz="1600" dirty="0" smtClean="0"/>
                        <a:t>Software</a:t>
                      </a:r>
                      <a:r>
                        <a:rPr lang="en-US" sz="1600" baseline="0" dirty="0" smtClean="0"/>
                        <a:t> upgrade</a:t>
                      </a:r>
                      <a:endParaRPr lang="en-US" sz="1600" dirty="0"/>
                    </a:p>
                  </a:txBody>
                  <a:tcPr/>
                </a:tc>
                <a:tc>
                  <a:txBody>
                    <a:bodyPr/>
                    <a:lstStyle/>
                    <a:p>
                      <a:r>
                        <a:rPr lang="en-US" sz="1600" dirty="0" smtClean="0"/>
                        <a:t>Software</a:t>
                      </a:r>
                      <a:r>
                        <a:rPr lang="en-US" sz="1600" baseline="0" dirty="0" smtClean="0"/>
                        <a:t> upgrade</a:t>
                      </a:r>
                      <a:endParaRPr lang="en-US" sz="1600" dirty="0"/>
                    </a:p>
                  </a:txBody>
                  <a:tcPr/>
                </a:tc>
              </a:tr>
              <a:tr h="1021887">
                <a:tc>
                  <a:txBody>
                    <a:bodyPr/>
                    <a:lstStyle/>
                    <a:p>
                      <a:r>
                        <a:rPr lang="en-US" sz="1600" kern="1200" dirty="0" smtClean="0">
                          <a:solidFill>
                            <a:schemeClr val="dk1"/>
                          </a:solidFill>
                          <a:latin typeface="+mn-lt"/>
                          <a:ea typeface="+mn-ea"/>
                          <a:cs typeface="+mn-cs"/>
                        </a:rPr>
                        <a:t>Access selection based on Operator Policy</a:t>
                      </a:r>
                      <a:r>
                        <a:rPr lang="en-US" sz="1600" kern="1200" baseline="0" dirty="0" smtClean="0">
                          <a:solidFill>
                            <a:schemeClr val="dk1"/>
                          </a:solidFill>
                          <a:latin typeface="+mn-lt"/>
                          <a:ea typeface="+mn-ea"/>
                          <a:cs typeface="+mn-cs"/>
                        </a:rPr>
                        <a:t> </a:t>
                      </a:r>
                      <a:r>
                        <a:rPr lang="en-US" sz="1000" kern="1200" baseline="0" dirty="0" smtClean="0">
                          <a:solidFill>
                            <a:schemeClr val="dk1"/>
                          </a:solidFill>
                          <a:latin typeface="+mn-lt"/>
                          <a:ea typeface="+mn-ea"/>
                          <a:cs typeface="+mn-cs"/>
                        </a:rPr>
                        <a:t>(</a:t>
                      </a:r>
                      <a:r>
                        <a:rPr lang="en-US" sz="1000" kern="1200" dirty="0" smtClean="0">
                          <a:solidFill>
                            <a:schemeClr val="dk1"/>
                          </a:solidFill>
                          <a:latin typeface="+mn-lt"/>
                          <a:ea typeface="+mn-ea"/>
                          <a:cs typeface="+mn-cs"/>
                        </a:rPr>
                        <a:t>access characteristics,</a:t>
                      </a:r>
                      <a:r>
                        <a:rPr lang="en-US" sz="1000" kern="1200" baseline="0" dirty="0" smtClean="0">
                          <a:solidFill>
                            <a:schemeClr val="dk1"/>
                          </a:solidFill>
                          <a:latin typeface="+mn-lt"/>
                          <a:ea typeface="+mn-ea"/>
                          <a:cs typeface="+mn-cs"/>
                        </a:rPr>
                        <a:t> </a:t>
                      </a:r>
                      <a:r>
                        <a:rPr lang="en-US" sz="1000" kern="1200" dirty="0" smtClean="0">
                          <a:solidFill>
                            <a:schemeClr val="dk1"/>
                          </a:solidFill>
                          <a:latin typeface="+mn-lt"/>
                          <a:ea typeface="+mn-ea"/>
                          <a:cs typeface="+mn-cs"/>
                        </a:rPr>
                        <a:t>application requirements, subscriber profile, charging info., etc.)</a:t>
                      </a:r>
                      <a:endParaRPr lang="en-US" sz="1000" dirty="0"/>
                    </a:p>
                  </a:txBody>
                  <a:tcPr/>
                </a:tc>
                <a:tc>
                  <a:txBody>
                    <a:bodyPr/>
                    <a:lstStyle/>
                    <a:p>
                      <a:r>
                        <a:rPr lang="en-US" sz="1600" dirty="0" smtClean="0"/>
                        <a:t>Yes. WAN elements can be loaded through MIH exchange</a:t>
                      </a:r>
                      <a:endParaRPr lang="en-US" sz="1600" dirty="0"/>
                    </a:p>
                  </a:txBody>
                  <a:tcPr/>
                </a:tc>
                <a:tc>
                  <a:txBody>
                    <a:bodyPr/>
                    <a:lstStyle/>
                    <a:p>
                      <a:r>
                        <a:rPr lang="en-US" sz="1600" dirty="0" smtClean="0"/>
                        <a:t>Yes. WAN elements</a:t>
                      </a:r>
                      <a:r>
                        <a:rPr lang="en-US" sz="1600" baseline="0" dirty="0" smtClean="0"/>
                        <a:t> can be </a:t>
                      </a:r>
                      <a:r>
                        <a:rPr lang="en-US" sz="1600" baseline="0" dirty="0" smtClean="0">
                          <a:solidFill>
                            <a:schemeClr val="tx1"/>
                          </a:solidFill>
                        </a:rPr>
                        <a:t>loaded through ANQP </a:t>
                      </a:r>
                      <a:r>
                        <a:rPr lang="en-US" sz="1600" baseline="0" dirty="0" smtClean="0"/>
                        <a:t>inquiry</a:t>
                      </a:r>
                      <a:endParaRPr lang="en-US" sz="1600" dirty="0"/>
                    </a:p>
                  </a:txBody>
                  <a:tcPr/>
                </a:tc>
              </a:tr>
              <a:tr h="571055">
                <a:tc>
                  <a:txBody>
                    <a:bodyPr/>
                    <a:lstStyle/>
                    <a:p>
                      <a:r>
                        <a:rPr lang="en-US" sz="1600" dirty="0" smtClean="0"/>
                        <a:t>Per APN Decision granularity</a:t>
                      </a:r>
                      <a:endParaRPr lang="en-US" sz="1600" dirty="0"/>
                    </a:p>
                  </a:txBody>
                  <a:tcPr/>
                </a:tc>
                <a:tc>
                  <a:txBody>
                    <a:bodyPr/>
                    <a:lstStyle/>
                    <a:p>
                      <a:r>
                        <a:rPr lang="en-US" sz="1600" dirty="0" smtClean="0"/>
                        <a:t>No</a:t>
                      </a:r>
                      <a:endParaRPr lang="en-US" sz="1600" dirty="0"/>
                    </a:p>
                  </a:txBody>
                  <a:tcPr/>
                </a:tc>
                <a:tc>
                  <a:txBody>
                    <a:bodyPr/>
                    <a:lstStyle/>
                    <a:p>
                      <a:r>
                        <a:rPr lang="en-US" sz="1600" dirty="0" smtClean="0"/>
                        <a:t>No</a:t>
                      </a:r>
                      <a:endParaRPr lang="en-US" sz="1600" dirty="0"/>
                    </a:p>
                  </a:txBody>
                  <a:tcPr/>
                </a:tc>
              </a:tr>
              <a:tr h="571055">
                <a:tc>
                  <a:txBody>
                    <a:bodyPr/>
                    <a:lstStyle/>
                    <a:p>
                      <a:r>
                        <a:rPr lang="en-US" sz="1600" dirty="0" smtClean="0"/>
                        <a:t>Standardization</a:t>
                      </a:r>
                      <a:endParaRPr lang="en-US" sz="1600" dirty="0"/>
                    </a:p>
                  </a:txBody>
                  <a:tcPr/>
                </a:tc>
                <a:tc>
                  <a:txBody>
                    <a:bodyPr/>
                    <a:lstStyle/>
                    <a:p>
                      <a:r>
                        <a:rPr lang="en-US" sz="1600" dirty="0" smtClean="0"/>
                        <a:t>IEEE-802.21-2009</a:t>
                      </a:r>
                      <a:endParaRPr lang="en-US" sz="1600" dirty="0"/>
                    </a:p>
                  </a:txBody>
                  <a:tcPr/>
                </a:tc>
                <a:tc>
                  <a:txBody>
                    <a:bodyPr/>
                    <a:lstStyle/>
                    <a:p>
                      <a:r>
                        <a:rPr lang="en-US" sz="1600" dirty="0" smtClean="0"/>
                        <a:t>IEEE 802.11 -2011</a:t>
                      </a:r>
                      <a:endParaRPr lang="en-US" sz="1600" dirty="0"/>
                    </a:p>
                  </a:txBody>
                  <a:tcPr/>
                </a:tc>
              </a:tr>
            </a:tbl>
          </a:graphicData>
        </a:graphic>
      </p:graphicFrame>
      <p:sp>
        <p:nvSpPr>
          <p:cNvPr id="2" name="Title 1"/>
          <p:cNvSpPr>
            <a:spLocks noGrp="1"/>
          </p:cNvSpPr>
          <p:nvPr>
            <p:ph type="title"/>
          </p:nvPr>
        </p:nvSpPr>
        <p:spPr/>
        <p:txBody>
          <a:bodyPr/>
          <a:lstStyle/>
          <a:p>
            <a:r>
              <a:rPr lang="en-US" dirty="0" smtClean="0"/>
              <a:t>Similarities between ANQP and MIIS</a:t>
            </a:r>
            <a:endParaRPr lang="en-US" dirty="0"/>
          </a:p>
        </p:txBody>
      </p:sp>
    </p:spTree>
    <p:extLst>
      <p:ext uri="{BB962C8B-B14F-4D97-AF65-F5344CB8AC3E}">
        <p14:creationId xmlns:p14="http://schemas.microsoft.com/office/powerpoint/2010/main" val="377591450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79" name="Slide Number Placeholder 3"/>
          <p:cNvSpPr>
            <a:spLocks noGrp="1"/>
          </p:cNvSpPr>
          <p:nvPr>
            <p:ph type="sldNum" sz="quarter" idx="4294967295"/>
          </p:nvPr>
        </p:nvSpPr>
        <p:spPr bwMode="auto">
          <a:xfrm>
            <a:off x="8604448" y="6492875"/>
            <a:ext cx="366712" cy="365125"/>
          </a:xfrm>
          <a:prstGeom prst="rect">
            <a:avLst/>
          </a:prstGeom>
          <a:noFill/>
          <a:ln>
            <a:miter lim="800000"/>
            <a:headEnd/>
            <a:tailEnd/>
          </a:ln>
        </p:spPr>
        <p:txBody>
          <a:bodyPr wrap="square" lIns="91440" tIns="45720" rIns="91440" bIns="45720" numCol="1" anchorCtr="0" compatLnSpc="1">
            <a:prstTxWarp prst="textNoShape">
              <a:avLst/>
            </a:prstTxWarp>
          </a:bodyPr>
          <a:lstStyle/>
          <a:p>
            <a:fld id="{48184663-6D41-4AFC-BDE4-E931890658AF}" type="slidenum">
              <a:rPr lang="ko-KR" altLang="en-US">
                <a:cs typeface="맑은 고딕"/>
              </a:rPr>
              <a:pPr/>
              <a:t>5</a:t>
            </a:fld>
            <a:endParaRPr lang="en-US" altLang="ko-KR">
              <a:cs typeface="맑은 고딕"/>
            </a:endParaRPr>
          </a:p>
        </p:txBody>
      </p:sp>
      <p:sp>
        <p:nvSpPr>
          <p:cNvPr id="309283" name="Rectangle 5"/>
          <p:cNvSpPr>
            <a:spLocks noChangeArrowheads="1"/>
          </p:cNvSpPr>
          <p:nvPr/>
        </p:nvSpPr>
        <p:spPr bwMode="auto">
          <a:xfrm>
            <a:off x="1115616" y="188640"/>
            <a:ext cx="8028384" cy="666750"/>
          </a:xfrm>
          <a:prstGeom prst="rect">
            <a:avLst/>
          </a:prstGeom>
          <a:noFill/>
          <a:ln w="9525">
            <a:noFill/>
            <a:miter lim="800000"/>
            <a:headEnd/>
            <a:tailEnd/>
          </a:ln>
        </p:spPr>
        <p:txBody>
          <a:bodyPr lIns="92063" tIns="46032" rIns="92063" bIns="46032" anchor="ctr"/>
          <a:lstStyle/>
          <a:p>
            <a:r>
              <a:rPr lang="en-US" altLang="ko-KR" sz="2800" b="1" dirty="0" smtClean="0">
                <a:solidFill>
                  <a:srgbClr val="000000"/>
                </a:solidFill>
                <a:latin typeface="Tahoma" pitchFamily="34" charset="0"/>
                <a:ea typeface="Gulim" pitchFamily="34" charset="-127"/>
              </a:rPr>
              <a:t>System Architecture [802.11+802.21]</a:t>
            </a:r>
            <a:endParaRPr lang="en-US" altLang="ko-KR" sz="2800" b="1" dirty="0">
              <a:solidFill>
                <a:srgbClr val="000000"/>
              </a:solidFill>
              <a:latin typeface="Tahoma" pitchFamily="34" charset="0"/>
              <a:ea typeface="Gulim" pitchFamily="34" charset="-127"/>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26973911"/>
              </p:ext>
            </p:extLst>
          </p:nvPr>
        </p:nvGraphicFramePr>
        <p:xfrm>
          <a:off x="1187624" y="954173"/>
          <a:ext cx="7272808" cy="5582826"/>
        </p:xfrm>
        <a:graphic>
          <a:graphicData uri="http://schemas.openxmlformats.org/presentationml/2006/ole">
            <mc:AlternateContent xmlns:mc="http://schemas.openxmlformats.org/markup-compatibility/2006">
              <mc:Choice xmlns:v="urn:schemas-microsoft-com:vml" Requires="v">
                <p:oleObj spid="_x0000_s1026" name="Visio" r:id="rId4" imgW="5640705" imgH="4273677" progId="Visio.Drawing.11">
                  <p:embed/>
                </p:oleObj>
              </mc:Choice>
              <mc:Fallback>
                <p:oleObj name="Visio" r:id="rId4" imgW="5640705" imgH="4273677"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954173"/>
                        <a:ext cx="7272808" cy="55828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041044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Mapping not trivial</a:t>
            </a:r>
            <a:endParaRPr lang="en-US" dirty="0"/>
          </a:p>
        </p:txBody>
      </p:sp>
      <p:sp>
        <p:nvSpPr>
          <p:cNvPr id="3" name="Slide Number Placeholder 2"/>
          <p:cNvSpPr>
            <a:spLocks noGrp="1"/>
          </p:cNvSpPr>
          <p:nvPr>
            <p:ph type="sldNum" sz="quarter" idx="11"/>
          </p:nvPr>
        </p:nvSpPr>
        <p:spPr/>
        <p:txBody>
          <a:bodyPr/>
          <a:lstStyle/>
          <a:p>
            <a:fld id="{4713125E-0195-9943-A13E-8900C7E65437}" type="slidenum">
              <a:rPr lang="en-US" altLang="ja-JP" smtClean="0"/>
              <a:pPr/>
              <a:t>6</a:t>
            </a:fld>
            <a:endParaRPr lang="en-US" altLang="ja-JP"/>
          </a:p>
        </p:txBody>
      </p:sp>
      <p:graphicFrame>
        <p:nvGraphicFramePr>
          <p:cNvPr id="4" name="Object 3"/>
          <p:cNvGraphicFramePr>
            <a:graphicFrameLocks noChangeAspect="1"/>
          </p:cNvGraphicFramePr>
          <p:nvPr>
            <p:extLst>
              <p:ext uri="{D42A27DB-BD31-4B8C-83A1-F6EECF244321}">
                <p14:modId xmlns:p14="http://schemas.microsoft.com/office/powerpoint/2010/main" val="559950455"/>
              </p:ext>
            </p:extLst>
          </p:nvPr>
        </p:nvGraphicFramePr>
        <p:xfrm>
          <a:off x="1187624" y="2060848"/>
          <a:ext cx="5544095" cy="3086100"/>
        </p:xfrm>
        <a:graphic>
          <a:graphicData uri="http://schemas.openxmlformats.org/presentationml/2006/ole">
            <mc:AlternateContent xmlns:mc="http://schemas.openxmlformats.org/markup-compatibility/2006">
              <mc:Choice xmlns:v="urn:schemas-microsoft-com:vml" Requires="v">
                <p:oleObj spid="_x0000_s2051" name="Document" r:id="rId3" imgW="5549900" imgH="3086100" progId="Word.Document.12">
                  <p:embed/>
                </p:oleObj>
              </mc:Choice>
              <mc:Fallback>
                <p:oleObj name="Document" r:id="rId3" imgW="5549900" imgH="3086100" progId="Word.Document.12">
                  <p:embed/>
                  <p:pic>
                    <p:nvPicPr>
                      <p:cNvPr id="0" name=""/>
                      <p:cNvPicPr/>
                      <p:nvPr/>
                    </p:nvPicPr>
                    <p:blipFill>
                      <a:blip r:embed="rId4"/>
                      <a:stretch>
                        <a:fillRect/>
                      </a:stretch>
                    </p:blipFill>
                    <p:spPr>
                      <a:xfrm>
                        <a:off x="1187624" y="2060848"/>
                        <a:ext cx="5544095" cy="30861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05493636"/>
              </p:ext>
            </p:extLst>
          </p:nvPr>
        </p:nvGraphicFramePr>
        <p:xfrm>
          <a:off x="5220072" y="1556792"/>
          <a:ext cx="5328592" cy="3987800"/>
        </p:xfrm>
        <a:graphic>
          <a:graphicData uri="http://schemas.openxmlformats.org/presentationml/2006/ole">
            <mc:AlternateContent xmlns:mc="http://schemas.openxmlformats.org/markup-compatibility/2006">
              <mc:Choice xmlns:v="urn:schemas-microsoft-com:vml" Requires="v">
                <p:oleObj spid="_x0000_s2052" name="Document" r:id="rId5" imgW="5537200" imgH="3987800" progId="Word.Document.12">
                  <p:embed/>
                </p:oleObj>
              </mc:Choice>
              <mc:Fallback>
                <p:oleObj name="Document" r:id="rId5" imgW="5537200" imgH="3987800" progId="Word.Document.12">
                  <p:embed/>
                  <p:pic>
                    <p:nvPicPr>
                      <p:cNvPr id="0" name=""/>
                      <p:cNvPicPr/>
                      <p:nvPr/>
                    </p:nvPicPr>
                    <p:blipFill>
                      <a:blip r:embed="rId6"/>
                      <a:stretch>
                        <a:fillRect/>
                      </a:stretch>
                    </p:blipFill>
                    <p:spPr>
                      <a:xfrm>
                        <a:off x="5220072" y="1556792"/>
                        <a:ext cx="5328592" cy="3987800"/>
                      </a:xfrm>
                      <a:prstGeom prst="rect">
                        <a:avLst/>
                      </a:prstGeom>
                    </p:spPr>
                  </p:pic>
                </p:oleObj>
              </mc:Fallback>
            </mc:AlternateContent>
          </a:graphicData>
        </a:graphic>
      </p:graphicFrame>
      <p:sp>
        <p:nvSpPr>
          <p:cNvPr id="6" name="Left Brace 5"/>
          <p:cNvSpPr/>
          <p:nvPr/>
        </p:nvSpPr>
        <p:spPr>
          <a:xfrm>
            <a:off x="4139952" y="1628800"/>
            <a:ext cx="504056" cy="367240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3779912" y="5589240"/>
            <a:ext cx="3654516" cy="830997"/>
          </a:xfrm>
          <a:prstGeom prst="rect">
            <a:avLst/>
          </a:prstGeom>
          <a:noFill/>
        </p:spPr>
        <p:txBody>
          <a:bodyPr wrap="none" rtlCol="0">
            <a:spAutoFit/>
          </a:bodyPr>
          <a:lstStyle/>
          <a:p>
            <a:r>
              <a:rPr lang="en-US" dirty="0" smtClean="0"/>
              <a:t>How do you map this?</a:t>
            </a:r>
          </a:p>
          <a:p>
            <a:r>
              <a:rPr lang="en-US" dirty="0" smtClean="0"/>
              <a:t>i.e., where does the cost go?</a:t>
            </a:r>
            <a:endParaRPr lang="en-US" dirty="0"/>
          </a:p>
        </p:txBody>
      </p:sp>
    </p:spTree>
    <p:extLst>
      <p:ext uri="{BB962C8B-B14F-4D97-AF65-F5344CB8AC3E}">
        <p14:creationId xmlns:p14="http://schemas.microsoft.com/office/powerpoint/2010/main" val="1595520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extensions to MIIS</a:t>
            </a:r>
            <a:endParaRPr lang="en-US" dirty="0"/>
          </a:p>
        </p:txBody>
      </p:sp>
      <p:sp>
        <p:nvSpPr>
          <p:cNvPr id="3" name="Content Placeholder 2"/>
          <p:cNvSpPr>
            <a:spLocks noGrp="1"/>
          </p:cNvSpPr>
          <p:nvPr>
            <p:ph idx="1"/>
          </p:nvPr>
        </p:nvSpPr>
        <p:spPr/>
        <p:txBody>
          <a:bodyPr/>
          <a:lstStyle/>
          <a:p>
            <a:r>
              <a:rPr lang="en-US" dirty="0" smtClean="0"/>
              <a:t>I find interesting aspects in the following ideas:</a:t>
            </a:r>
          </a:p>
          <a:p>
            <a:pPr lvl="1"/>
            <a:r>
              <a:rPr lang="en-US" dirty="0" smtClean="0"/>
              <a:t>Distributed MIIS: Mostly all Information systems are going distributed.</a:t>
            </a:r>
          </a:p>
          <a:p>
            <a:pPr lvl="2"/>
            <a:r>
              <a:rPr lang="en-US" dirty="0" smtClean="0"/>
              <a:t>Trends in ANDSF and ALTO, for example</a:t>
            </a:r>
          </a:p>
          <a:p>
            <a:pPr lvl="1"/>
            <a:r>
              <a:rPr lang="en-US" dirty="0" smtClean="0"/>
              <a:t>Find suitable technologies and interface with them</a:t>
            </a:r>
          </a:p>
          <a:p>
            <a:pPr lvl="2"/>
            <a:r>
              <a:rPr lang="en-US" dirty="0" smtClean="0"/>
              <a:t>For example, one way of populating MIIS might be the use of ALTO to grab the information</a:t>
            </a:r>
          </a:p>
          <a:p>
            <a:pPr lvl="2"/>
            <a:r>
              <a:rPr lang="en-US" dirty="0" smtClean="0"/>
              <a:t>We can always try to interface with ANDSF for policy support, for example.</a:t>
            </a:r>
            <a:endParaRPr lang="en-US" dirty="0"/>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7</a:t>
            </a:fld>
            <a:endParaRPr lang="en-US" altLang="ja-JP"/>
          </a:p>
        </p:txBody>
      </p:sp>
    </p:spTree>
    <p:extLst>
      <p:ext uri="{BB962C8B-B14F-4D97-AF65-F5344CB8AC3E}">
        <p14:creationId xmlns:p14="http://schemas.microsoft.com/office/powerpoint/2010/main" val="2620591024"/>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6364</TotalTime>
  <Words>565</Words>
  <Application>Microsoft Macintosh PowerPoint</Application>
  <PresentationFormat>On-screen Show (4:3)</PresentationFormat>
  <Paragraphs>74</Paragraphs>
  <Slides>7</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7</vt:i4>
      </vt:variant>
    </vt:vector>
  </HeadingPairs>
  <TitlesOfParts>
    <vt:vector size="10" baseType="lpstr">
      <vt:lpstr>blank presentation</vt:lpstr>
      <vt:lpstr>Visio</vt:lpstr>
      <vt:lpstr>Microsoft Word Document</vt:lpstr>
      <vt:lpstr>PowerPoint Presentation</vt:lpstr>
      <vt:lpstr>PowerPoint Presentation</vt:lpstr>
      <vt:lpstr>Topics</vt:lpstr>
      <vt:lpstr>Similarities between ANQP and MIIS</vt:lpstr>
      <vt:lpstr>PowerPoint Presentation</vt:lpstr>
      <vt:lpstr>Mapping not trivial</vt:lpstr>
      <vt:lpstr>Possible extensions to MIIS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Antonio de la Oliva</cp:lastModifiedBy>
  <cp:revision>924</cp:revision>
  <dcterms:created xsi:type="dcterms:W3CDTF">1601-01-01T00:00:00Z</dcterms:created>
  <dcterms:modified xsi:type="dcterms:W3CDTF">2013-05-16T10:54:35Z</dcterms:modified>
</cp:coreProperties>
</file>