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7"/>
  </p:notesMasterIdLst>
  <p:handoutMasterIdLst>
    <p:handoutMasterId r:id="rId18"/>
  </p:handoutMasterIdLst>
  <p:sldIdLst>
    <p:sldId id="961" r:id="rId2"/>
    <p:sldId id="962" r:id="rId3"/>
    <p:sldId id="963" r:id="rId4"/>
    <p:sldId id="1014" r:id="rId5"/>
    <p:sldId id="1015" r:id="rId6"/>
    <p:sldId id="1016" r:id="rId7"/>
    <p:sldId id="1017" r:id="rId8"/>
    <p:sldId id="1018" r:id="rId9"/>
    <p:sldId id="1013" r:id="rId10"/>
    <p:sldId id="1011" r:id="rId11"/>
    <p:sldId id="1010" r:id="rId12"/>
    <p:sldId id="1007" r:id="rId13"/>
    <p:sldId id="1008" r:id="rId14"/>
    <p:sldId id="1009" r:id="rId15"/>
    <p:sldId id="1002" r:id="rId16"/>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229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4143271" y="0"/>
            <a:ext cx="3170255" cy="479567"/>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4143271" y="9119991"/>
            <a:ext cx="3170255" cy="479567"/>
          </a:xfrm>
          <a:prstGeom prst="rect">
            <a:avLst/>
          </a:prstGeom>
          <a:noFill/>
        </p:spPr>
        <p:txBody>
          <a:bodyPr/>
          <a:lstStyle/>
          <a:p>
            <a:r>
              <a:rPr lang="en-US" smtClean="0"/>
              <a:t>Page </a:t>
            </a:r>
            <a:fld id="{22873825-BC60-48EB-9FFF-65A50B4E4F2E}" type="slidenum">
              <a:rPr lang="en-US" smtClean="0"/>
              <a:pPr/>
              <a:t>4</a:t>
            </a:fld>
            <a:endParaRPr lang="en-US" smtClean="0"/>
          </a:p>
        </p:txBody>
      </p:sp>
      <p:sp>
        <p:nvSpPr>
          <p:cNvPr id="44038" name="Rectangle 2"/>
          <p:cNvSpPr>
            <a:spLocks noGrp="1" noChangeArrowheads="1"/>
          </p:cNvSpPr>
          <p:nvPr>
            <p:ph type="body" idx="1"/>
          </p:nvPr>
        </p:nvSpPr>
        <p:spPr>
          <a:xfrm>
            <a:off x="976366" y="4560818"/>
            <a:ext cx="5362470" cy="4319390"/>
          </a:xfrm>
          <a:noFill/>
          <a:ln/>
        </p:spPr>
        <p:txBody>
          <a:bodyPr lIns="95638" tIns="46981" rIns="95638" bIns="46981"/>
          <a:lstStyle/>
          <a:p>
            <a:endParaRPr lang="en-GB" smtClean="0"/>
          </a:p>
        </p:txBody>
      </p:sp>
      <p:sp>
        <p:nvSpPr>
          <p:cNvPr id="44039" name="Rectangle 3"/>
          <p:cNvSpPr>
            <a:spLocks noGrp="1" noRot="1" noChangeAspect="1" noChangeArrowheads="1" noTextEdit="1"/>
          </p:cNvSpPr>
          <p:nvPr>
            <p:ph type="sldImg"/>
          </p:nvPr>
        </p:nvSpPr>
        <p:spPr bwMode="auto">
          <a:xfrm>
            <a:off x="1212501" y="720994"/>
            <a:ext cx="4891873" cy="3598397"/>
          </a:xfrm>
          <a:prstGeom prst="rect">
            <a:avLst/>
          </a:prstGeom>
          <a:noFill/>
          <a:ln>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4143271" y="0"/>
            <a:ext cx="3170255" cy="479567"/>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4143271" y="9119991"/>
            <a:ext cx="3170255" cy="479567"/>
          </a:xfrm>
          <a:prstGeom prst="rect">
            <a:avLst/>
          </a:prstGeom>
          <a:noFill/>
        </p:spPr>
        <p:txBody>
          <a:bodyPr/>
          <a:lstStyle/>
          <a:p>
            <a:r>
              <a:rPr lang="en-US" smtClean="0"/>
              <a:t>Page </a:t>
            </a:r>
            <a:fld id="{DF36E325-9DCB-4E9C-B2E9-33A2A74CDECF}" type="slidenum">
              <a:rPr lang="en-US" smtClean="0"/>
              <a:pPr/>
              <a:t>5</a:t>
            </a:fld>
            <a:endParaRPr lang="en-US" smtClean="0"/>
          </a:p>
        </p:txBody>
      </p:sp>
      <p:sp>
        <p:nvSpPr>
          <p:cNvPr id="45062" name="Rectangle 2"/>
          <p:cNvSpPr>
            <a:spLocks noGrp="1" noRot="1" noChangeAspect="1" noChangeArrowheads="1" noTextEdit="1"/>
          </p:cNvSpPr>
          <p:nvPr>
            <p:ph type="sldImg"/>
          </p:nvPr>
        </p:nvSpPr>
        <p:spPr bwMode="auto">
          <a:xfrm>
            <a:off x="1212501" y="720994"/>
            <a:ext cx="4891873" cy="3598397"/>
          </a:xfrm>
          <a:prstGeom prst="rect">
            <a:avLst/>
          </a:prstGeom>
          <a:noFill/>
          <a:ln>
            <a:miter lim="800000"/>
            <a:headEnd/>
            <a:tailEnd/>
          </a:ln>
        </p:spPr>
      </p:sp>
      <p:sp>
        <p:nvSpPr>
          <p:cNvPr id="45063" name="Rectangle 3"/>
          <p:cNvSpPr>
            <a:spLocks noGrp="1" noChangeArrowheads="1"/>
          </p:cNvSpPr>
          <p:nvPr>
            <p:ph type="body" idx="1"/>
          </p:nvPr>
        </p:nvSpPr>
        <p:spPr>
          <a:xfrm>
            <a:off x="976366" y="4560818"/>
            <a:ext cx="5362470" cy="4319390"/>
          </a:xfrm>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152" y="719351"/>
            <a:ext cx="4896897" cy="3601682"/>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4143271" y="0"/>
            <a:ext cx="3170255" cy="479567"/>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4143271" y="9119991"/>
            <a:ext cx="3170255" cy="479567"/>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152" y="719351"/>
            <a:ext cx="4896897" cy="3601682"/>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4143271" y="0"/>
            <a:ext cx="3170255" cy="479567"/>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4143271" y="9119991"/>
            <a:ext cx="3170255" cy="479567"/>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4143271" y="0"/>
            <a:ext cx="3170255" cy="479567"/>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4143271" y="9119991"/>
            <a:ext cx="3170255" cy="479567"/>
          </a:xfrm>
          <a:prstGeom prst="rect">
            <a:avLst/>
          </a:prstGeom>
          <a:noFill/>
        </p:spPr>
        <p:txBody>
          <a:bodyPr/>
          <a:lstStyle/>
          <a:p>
            <a:r>
              <a:rPr lang="en-US" smtClean="0"/>
              <a:t>Page </a:t>
            </a:r>
            <a:fld id="{29802E4C-7981-4917-956C-79C57D027130}" type="slidenum">
              <a:rPr lang="en-US" smtClean="0"/>
              <a:pPr/>
              <a:t>8</a:t>
            </a:fld>
            <a:endParaRPr lang="en-US" smtClean="0"/>
          </a:p>
        </p:txBody>
      </p:sp>
      <p:sp>
        <p:nvSpPr>
          <p:cNvPr id="46086" name="Rectangle 2"/>
          <p:cNvSpPr>
            <a:spLocks noGrp="1" noRot="1" noChangeAspect="1" noChangeArrowheads="1" noTextEdit="1"/>
          </p:cNvSpPr>
          <p:nvPr>
            <p:ph type="sldImg"/>
          </p:nvPr>
        </p:nvSpPr>
        <p:spPr bwMode="auto">
          <a:xfrm>
            <a:off x="1212501" y="720994"/>
            <a:ext cx="4891873" cy="3598397"/>
          </a:xfrm>
          <a:prstGeom prst="rect">
            <a:avLst/>
          </a:prstGeom>
          <a:noFill/>
          <a:ln>
            <a:miter lim="800000"/>
            <a:headEnd/>
            <a:tailEnd/>
          </a:ln>
        </p:spPr>
      </p:sp>
      <p:sp>
        <p:nvSpPr>
          <p:cNvPr id="46087" name="Rectangle 3"/>
          <p:cNvSpPr>
            <a:spLocks noGrp="1" noChangeArrowheads="1"/>
          </p:cNvSpPr>
          <p:nvPr>
            <p:ph type="body" idx="1"/>
          </p:nvPr>
        </p:nvSpPr>
        <p:spPr>
          <a:xfrm>
            <a:off x="976366" y="4560818"/>
            <a:ext cx="5362470" cy="4319390"/>
          </a:xfrm>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0081</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May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#56 in Big Island</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WG Ballot #6</a:t>
            </a:r>
            <a:endParaRPr lang="ko-KR" altLang="en-US" dirty="0" smtClean="0"/>
          </a:p>
        </p:txBody>
      </p:sp>
      <p:sp>
        <p:nvSpPr>
          <p:cNvPr id="36866" name="내용 개체 틀 2"/>
          <p:cNvSpPr>
            <a:spLocks noGrp="1"/>
          </p:cNvSpPr>
          <p:nvPr>
            <p:ph idx="1"/>
          </p:nvPr>
        </p:nvSpPr>
        <p:spPr/>
        <p:txBody>
          <a:bodyPr>
            <a:normAutofit fontScale="92500" lnSpcReduction="20000"/>
          </a:bodyPr>
          <a:lstStyle/>
          <a:p>
            <a:r>
              <a:rPr lang="en-US" altLang="ko-KR" dirty="0" smtClean="0"/>
              <a:t>WG ballot on: IEEE P802.21c/D01 from October 10 to November 9, 2012</a:t>
            </a:r>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technical</a:t>
            </a:r>
          </a:p>
          <a:p>
            <a:r>
              <a:rPr lang="en-US" altLang="ko-KR" dirty="0" smtClean="0"/>
              <a:t>WG ballot </a:t>
            </a:r>
            <a:r>
              <a:rPr lang="en-US" altLang="ko-KR" dirty="0" err="1" smtClean="0"/>
              <a:t>recir</a:t>
            </a:r>
            <a:r>
              <a:rPr lang="en-US" altLang="ko-KR" dirty="0" smtClean="0"/>
              <a:t> on: IEEE P802.21c/D03 from April 26 1 to May 13, 2013</a:t>
            </a:r>
          </a:p>
          <a:p>
            <a:pPr lvl="1"/>
            <a:r>
              <a:rPr lang="en-US" altLang="ko-KR" dirty="0" smtClean="0"/>
              <a:t>76.5% approval</a:t>
            </a:r>
          </a:p>
          <a:p>
            <a:pPr lvl="1"/>
            <a:r>
              <a:rPr lang="en-US" altLang="ko-KR" dirty="0" smtClean="0"/>
              <a:t>143 comments: 82 editorial, 61 technical</a:t>
            </a:r>
          </a:p>
          <a:p>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May 2013</a:t>
            </a:r>
          </a:p>
          <a:p>
            <a:r>
              <a:rPr lang="en-US" altLang="zh-CN" dirty="0" smtClean="0"/>
              <a:t>Sessions: </a:t>
            </a:r>
            <a:r>
              <a:rPr lang="en-US" altLang="zh-CN" b="1" smtClean="0"/>
              <a:t>Tue PM1</a:t>
            </a:r>
            <a:r>
              <a:rPr lang="en-US" altLang="zh-CN" b="1" dirty="0" smtClean="0"/>
              <a:t>, PM2; Wed PM2; </a:t>
            </a:r>
            <a:r>
              <a:rPr lang="en-US" altLang="zh-CN" b="1" dirty="0" err="1" smtClean="0"/>
              <a:t>Thur</a:t>
            </a:r>
            <a:r>
              <a:rPr lang="en-US" altLang="zh-CN" b="1" dirty="0" smtClean="0"/>
              <a:t> PM1</a:t>
            </a:r>
          </a:p>
          <a:p>
            <a:r>
              <a:rPr lang="en-US" altLang="zh-CN" dirty="0" smtClean="0"/>
              <a:t>Comments resolution: 21-13-0084-00</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May 27 Mon</a:t>
            </a:r>
            <a:r>
              <a:rPr lang="en-US" altLang="ko-KR" dirty="0" smtClean="0"/>
              <a:t> 8PM ET</a:t>
            </a:r>
            <a:r>
              <a:rPr lang="en-US" altLang="zh-CN" dirty="0" smtClean="0"/>
              <a:t> (morning in Asia)</a:t>
            </a:r>
          </a:p>
          <a:p>
            <a:r>
              <a:rPr lang="en-US" altLang="zh-CN" dirty="0" smtClean="0"/>
              <a:t>June 4 Tue</a:t>
            </a:r>
            <a:r>
              <a:rPr lang="en-US" altLang="ko-KR" dirty="0" smtClean="0"/>
              <a:t> 8AM ET</a:t>
            </a:r>
            <a:r>
              <a:rPr lang="en-US" altLang="zh-CN" dirty="0" smtClean="0"/>
              <a:t> (evening in Asia)</a:t>
            </a:r>
          </a:p>
          <a:p>
            <a:r>
              <a:rPr lang="en-US" altLang="zh-CN" dirty="0" smtClean="0"/>
              <a:t>June 11 Tue</a:t>
            </a:r>
            <a:r>
              <a:rPr lang="en-US" altLang="ko-KR" dirty="0" smtClean="0"/>
              <a:t> 8PM ET</a:t>
            </a:r>
            <a:r>
              <a:rPr lang="en-US" altLang="zh-CN" dirty="0" smtClean="0"/>
              <a:t> (morning in Asia)</a:t>
            </a:r>
          </a:p>
          <a:p>
            <a:r>
              <a:rPr lang="en-US" altLang="zh-CN" dirty="0" smtClean="0"/>
              <a:t>June 25 Tue</a:t>
            </a:r>
            <a:r>
              <a:rPr lang="en-US" altLang="ko-KR" dirty="0" smtClean="0"/>
              <a:t> 8AM ET</a:t>
            </a:r>
            <a:r>
              <a:rPr lang="en-US" altLang="zh-CN" dirty="0" smtClean="0"/>
              <a:t> (evening in Asia)</a:t>
            </a:r>
          </a:p>
          <a:p>
            <a:r>
              <a:rPr lang="en-US" altLang="zh-CN" dirty="0" smtClean="0"/>
              <a:t>July 9 Tue</a:t>
            </a:r>
            <a:r>
              <a:rPr lang="en-US" altLang="ko-KR" dirty="0" smtClean="0"/>
              <a:t> 8PM ET</a:t>
            </a:r>
            <a:r>
              <a:rPr lang="en-US" altLang="zh-CN" dirty="0" smtClean="0"/>
              <a:t> (morning in Asia)</a:t>
            </a:r>
          </a:p>
          <a:p>
            <a:endParaRPr lang="en-US" altLang="zh-CN"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Teleconference (Tentative)</a:t>
            </a:r>
            <a:endParaRPr lang="ko-KR"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D03 and produce P802</a:t>
            </a:r>
            <a:r>
              <a:rPr lang="en-US" altLang="zh-CN" dirty="0" smtClean="0"/>
              <a:t>.21c/D04</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D04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2 years.</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4294967295"/>
          </p:nvPr>
        </p:nvSpPr>
        <p:spPr>
          <a:xfrm>
            <a:off x="685800" y="6477000"/>
            <a:ext cx="1219200" cy="212724"/>
          </a:xfrm>
          <a:prstGeom prst="rect">
            <a:avLst/>
          </a:prstGeom>
        </p:spPr>
        <p:txBody>
          <a:bodyPr/>
          <a:lstStyle/>
          <a:p>
            <a:pPr>
              <a:defRPr/>
            </a:pPr>
            <a:r>
              <a:rPr lang="en-US" smtClean="0"/>
              <a:t>May 2013</a:t>
            </a:r>
            <a:endParaRPr lang="en-US" dirty="0"/>
          </a:p>
        </p:txBody>
      </p:sp>
    </p:spTree>
    <p:extLst>
      <p:ext uri="{BB962C8B-B14F-4D97-AF65-F5344CB8AC3E}">
        <p14:creationId xmlns:p14="http://schemas.microsoft.com/office/powerpoint/2010/main" xmlns="" val="38864158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4294967295"/>
          </p:nvPr>
        </p:nvSpPr>
        <p:spPr>
          <a:xfrm>
            <a:off x="685800" y="6477000"/>
            <a:ext cx="1219200" cy="212724"/>
          </a:xfrm>
          <a:prstGeom prst="rect">
            <a:avLst/>
          </a:prstGeom>
        </p:spPr>
        <p:txBody>
          <a:bodyPr/>
          <a:lstStyle/>
          <a:p>
            <a:pPr>
              <a:defRPr/>
            </a:pPr>
            <a:r>
              <a:rPr lang="en-US" smtClean="0"/>
              <a:t>May 2013</a:t>
            </a:r>
            <a:endParaRPr lang="en-US" dirty="0"/>
          </a:p>
        </p:txBody>
      </p:sp>
    </p:spTree>
    <p:extLst>
      <p:ext uri="{BB962C8B-B14F-4D97-AF65-F5344CB8AC3E}">
        <p14:creationId xmlns:p14="http://schemas.microsoft.com/office/powerpoint/2010/main" xmlns="" val="14828760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4294967295"/>
          </p:nvPr>
        </p:nvSpPr>
        <p:spPr>
          <a:xfrm>
            <a:off x="685800" y="6477000"/>
            <a:ext cx="1219200" cy="212724"/>
          </a:xfrm>
          <a:prstGeom prst="rect">
            <a:avLst/>
          </a:prstGeom>
        </p:spPr>
        <p:txBody>
          <a:bodyPr/>
          <a:lstStyle/>
          <a:p>
            <a:pPr>
              <a:defRPr/>
            </a:pPr>
            <a:r>
              <a:rPr lang="en-US" smtClean="0"/>
              <a:t>May 2013</a:t>
            </a:r>
            <a:endParaRPr lang="en-US" dirty="0"/>
          </a:p>
        </p:txBody>
      </p:sp>
    </p:spTree>
    <p:extLst>
      <p:ext uri="{BB962C8B-B14F-4D97-AF65-F5344CB8AC3E}">
        <p14:creationId xmlns:p14="http://schemas.microsoft.com/office/powerpoint/2010/main" xmlns="" val="4117532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4294967295"/>
          </p:nvPr>
        </p:nvSpPr>
        <p:spPr>
          <a:xfrm>
            <a:off x="685800" y="6477000"/>
            <a:ext cx="1219200" cy="212724"/>
          </a:xfrm>
          <a:prstGeom prst="rect">
            <a:avLst/>
          </a:prstGeom>
        </p:spPr>
        <p:txBody>
          <a:bodyPr/>
          <a:lstStyle/>
          <a:p>
            <a:pPr>
              <a:defRPr/>
            </a:pPr>
            <a:r>
              <a:rPr lang="en-US" smtClean="0"/>
              <a:t>May 2013</a:t>
            </a:r>
            <a:endParaRPr lang="en-US" dirty="0"/>
          </a:p>
        </p:txBody>
      </p:sp>
    </p:spTree>
    <p:extLst>
      <p:ext uri="{BB962C8B-B14F-4D97-AF65-F5344CB8AC3E}">
        <p14:creationId xmlns:p14="http://schemas.microsoft.com/office/powerpoint/2010/main" xmlns="" val="3024743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4294967295"/>
          </p:nvPr>
        </p:nvSpPr>
        <p:spPr>
          <a:xfrm>
            <a:off x="685800" y="6477000"/>
            <a:ext cx="1219200" cy="212724"/>
          </a:xfrm>
          <a:prstGeom prst="rect">
            <a:avLst/>
          </a:prstGeom>
        </p:spPr>
        <p:txBody>
          <a:bodyPr/>
          <a:lstStyle/>
          <a:p>
            <a:pPr>
              <a:defRPr/>
            </a:pPr>
            <a:r>
              <a:rPr lang="en-US" smtClean="0"/>
              <a:t>May 2013</a:t>
            </a:r>
            <a:endParaRPr lang="en-US" dirty="0"/>
          </a:p>
        </p:txBody>
      </p:sp>
    </p:spTree>
    <p:extLst>
      <p:ext uri="{BB962C8B-B14F-4D97-AF65-F5344CB8AC3E}">
        <p14:creationId xmlns:p14="http://schemas.microsoft.com/office/powerpoint/2010/main" xmlns="" val="21956110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smtClean="0"/>
              <a:t>Progress so far (16)</a:t>
            </a:r>
            <a:endParaRPr lang="en-US" dirty="0"/>
          </a:p>
        </p:txBody>
      </p:sp>
      <p:sp>
        <p:nvSpPr>
          <p:cNvPr id="2" name="Content Placeholder 1"/>
          <p:cNvSpPr>
            <a:spLocks noGrp="1"/>
          </p:cNvSpPr>
          <p:nvPr>
            <p:ph idx="1"/>
          </p:nvPr>
        </p:nvSpPr>
        <p:spPr/>
        <p:txBody>
          <a:bodyPr/>
          <a:lstStyle/>
          <a:p>
            <a:r>
              <a:rPr lang="en-US" altLang="zh-CN" dirty="0" smtClean="0"/>
              <a:t>May 2013</a:t>
            </a:r>
          </a:p>
          <a:p>
            <a:pPr lvl="1"/>
            <a:r>
              <a:rPr lang="en-US" altLang="ko-KR" dirty="0" smtClean="0"/>
              <a:t>Completed all comments resolution from Ballot #6b at March plenary and with emails afterwards in April, and the resulting updated draft specification is IEEE_P802.21c_D03</a:t>
            </a:r>
          </a:p>
          <a:p>
            <a:r>
              <a:rPr lang="en-US" altLang="ko-KR" dirty="0" smtClean="0"/>
              <a:t>WG ballot </a:t>
            </a:r>
            <a:r>
              <a:rPr lang="en-US" altLang="ko-KR" dirty="0" err="1" smtClean="0"/>
              <a:t>recir</a:t>
            </a:r>
            <a:r>
              <a:rPr lang="en-US" altLang="ko-KR" dirty="0" smtClean="0"/>
              <a:t> on</a:t>
            </a:r>
            <a:r>
              <a:rPr lang="en-US" altLang="zh-CN" dirty="0" smtClean="0"/>
              <a:t>: IEEE P802.21c/D03 from April 26 to May 13, 2013</a:t>
            </a:r>
          </a:p>
          <a:p>
            <a:pPr lvl="1"/>
            <a:r>
              <a:rPr lang="en-US" altLang="zh-CN" dirty="0" smtClean="0"/>
              <a:t>13 approve, 4 disapprove, 5 abstain. Result: approved.</a:t>
            </a:r>
          </a:p>
          <a:p>
            <a:pPr lvl="1"/>
            <a:r>
              <a:rPr lang="en-US" altLang="ko-KR" dirty="0" smtClean="0"/>
              <a:t>143 comments: 82 editorial, 61 technical </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35619</TotalTime>
  <Words>1097</Words>
  <Application>Microsoft Office PowerPoint</Application>
  <PresentationFormat>On-screen Show (4:3)</PresentationFormat>
  <Paragraphs>166</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2_SAM TEMPLATE</vt:lpstr>
      <vt:lpstr>Slide 1</vt:lpstr>
      <vt:lpstr>Slide 2</vt:lpstr>
      <vt:lpstr>IEEE 802.21c: Single Radio Handovers Task Group </vt:lpstr>
      <vt:lpstr>Slide 4</vt:lpstr>
      <vt:lpstr>Participants, Patents, and Duty to Inform</vt:lpstr>
      <vt:lpstr>Patent Related Links</vt:lpstr>
      <vt:lpstr>Call for Potentially Essential Patents</vt:lpstr>
      <vt:lpstr>Other Guidelines for IEEE WG Meetings</vt:lpstr>
      <vt:lpstr>Progress so far (16)</vt:lpstr>
      <vt:lpstr>WG Ballot #6</vt:lpstr>
      <vt:lpstr>Agenda for this week</vt:lpstr>
      <vt:lpstr>Teleconference (Tentative)</vt:lpstr>
      <vt:lpstr>WG Motion</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1085</cp:revision>
  <cp:lastPrinted>2000-04-10T21:29:30Z</cp:lastPrinted>
  <dcterms:created xsi:type="dcterms:W3CDTF">2000-03-13T21:22:56Z</dcterms:created>
  <dcterms:modified xsi:type="dcterms:W3CDTF">2013-05-15T02:18:28Z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