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59" r:id="rId4"/>
    <p:sldId id="260" r:id="rId5"/>
    <p:sldId id="261" r:id="rId6"/>
    <p:sldId id="263" r:id="rId7"/>
    <p:sldId id="264" r:id="rId8"/>
  </p:sldIdLst>
  <p:sldSz cx="9144000" cy="6858000" type="letter"/>
  <p:notesSz cx="6789738" cy="9929813"/>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63DE8"/>
    <a:srgbClr val="FAFD00"/>
    <a:srgbClr val="C0FEF9"/>
    <a:srgbClr val="A2C1FE"/>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72" autoAdjust="0"/>
  </p:normalViewPr>
  <p:slideViewPr>
    <p:cSldViewPr>
      <p:cViewPr varScale="1">
        <p:scale>
          <a:sx n="57" d="100"/>
          <a:sy n="57" d="100"/>
        </p:scale>
        <p:origin x="-408" y="-9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5316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4979" y="4732887"/>
            <a:ext cx="4979781" cy="44895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40" tIns="44672" rIns="90940" bIns="44672" numCol="1" anchor="t" anchorCtr="0" compatLnSpc="1">
            <a:prstTxWarp prst="textNoShape">
              <a:avLst/>
            </a:prstTxWarp>
          </a:bodyPr>
          <a:lstStyle/>
          <a:p>
            <a:pPr lvl="0"/>
            <a:r>
              <a:rPr lang="en-US" altLang="ja-JP" noProof="0" smtClean="0"/>
              <a:t>Body Text</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76803" name="Rectangle 3"/>
          <p:cNvSpPr>
            <a:spLocks noGrp="1" noRot="1" noChangeAspect="1" noChangeArrowheads="1" noTextEdit="1"/>
          </p:cNvSpPr>
          <p:nvPr>
            <p:ph type="sldImg" idx="2"/>
          </p:nvPr>
        </p:nvSpPr>
        <p:spPr bwMode="auto">
          <a:xfrm>
            <a:off x="1076325" y="863600"/>
            <a:ext cx="4637088" cy="347821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80131250"/>
      </p:ext>
    </p:extLst>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7B6E13D6-DB72-4055-B8B7-18EF28ECDD19}" type="slidenum">
              <a:rPr lang="en-US" altLang="ja-JP"/>
              <a:pPr>
                <a:defRPr/>
              </a:pPr>
              <a:t>‹#›</a:t>
            </a:fld>
            <a:endParaRPr lang="en-US" altLang="ja-JP"/>
          </a:p>
        </p:txBody>
      </p:sp>
    </p:spTree>
    <p:extLst>
      <p:ext uri="{BB962C8B-B14F-4D97-AF65-F5344CB8AC3E}">
        <p14:creationId xmlns:p14="http://schemas.microsoft.com/office/powerpoint/2010/main" val="314181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2C185360-1150-4DF9-A0FD-4CA97E8FCD73}" type="slidenum">
              <a:rPr lang="en-US" altLang="ja-JP"/>
              <a:pPr>
                <a:defRPr/>
              </a:pPr>
              <a:t>‹#›</a:t>
            </a:fld>
            <a:endParaRPr lang="en-US" altLang="ja-JP"/>
          </a:p>
        </p:txBody>
      </p:sp>
    </p:spTree>
    <p:extLst>
      <p:ext uri="{BB962C8B-B14F-4D97-AF65-F5344CB8AC3E}">
        <p14:creationId xmlns:p14="http://schemas.microsoft.com/office/powerpoint/2010/main" val="178851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46863" y="228600"/>
            <a:ext cx="2074862" cy="60960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22275" y="228600"/>
            <a:ext cx="6072188" cy="60960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650E56FD-FBE8-4B7E-A6EC-C9247069877C}" type="slidenum">
              <a:rPr lang="en-US" altLang="ja-JP"/>
              <a:pPr>
                <a:defRPr/>
              </a:pPr>
              <a:t>‹#›</a:t>
            </a:fld>
            <a:endParaRPr lang="en-US" altLang="ja-JP"/>
          </a:p>
        </p:txBody>
      </p:sp>
    </p:spTree>
    <p:extLst>
      <p:ext uri="{BB962C8B-B14F-4D97-AF65-F5344CB8AC3E}">
        <p14:creationId xmlns:p14="http://schemas.microsoft.com/office/powerpoint/2010/main" val="180758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F0290CFA-7DDA-4B82-9C9E-9A46D6FFA81A}" type="slidenum">
              <a:rPr lang="en-US" altLang="ja-JP"/>
              <a:pPr>
                <a:defRPr/>
              </a:pPr>
              <a:t>‹#›</a:t>
            </a:fld>
            <a:endParaRPr lang="en-US" altLang="ja-JP"/>
          </a:p>
        </p:txBody>
      </p:sp>
    </p:spTree>
    <p:extLst>
      <p:ext uri="{BB962C8B-B14F-4D97-AF65-F5344CB8AC3E}">
        <p14:creationId xmlns:p14="http://schemas.microsoft.com/office/powerpoint/2010/main" val="396820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1A9FAC90-42EC-4172-BF62-35F2C27EDE4A}" type="slidenum">
              <a:rPr lang="en-US" altLang="ja-JP"/>
              <a:pPr>
                <a:defRPr/>
              </a:pPr>
              <a:t>‹#›</a:t>
            </a:fld>
            <a:endParaRPr lang="en-US" altLang="ja-JP"/>
          </a:p>
        </p:txBody>
      </p:sp>
    </p:spTree>
    <p:extLst>
      <p:ext uri="{BB962C8B-B14F-4D97-AF65-F5344CB8AC3E}">
        <p14:creationId xmlns:p14="http://schemas.microsoft.com/office/powerpoint/2010/main" val="282086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6" name="Rectangle 92"/>
          <p:cNvSpPr>
            <a:spLocks noGrp="1" noChangeArrowheads="1"/>
          </p:cNvSpPr>
          <p:nvPr>
            <p:ph type="sldNum" sz="quarter" idx="11"/>
          </p:nvPr>
        </p:nvSpPr>
        <p:spPr>
          <a:ln/>
        </p:spPr>
        <p:txBody>
          <a:bodyPr/>
          <a:lstStyle>
            <a:lvl1pPr>
              <a:defRPr/>
            </a:lvl1pPr>
          </a:lstStyle>
          <a:p>
            <a:pPr>
              <a:defRPr/>
            </a:pPr>
            <a:fld id="{8470FD66-B9CC-4F49-96B2-0A7F777323D8}" type="slidenum">
              <a:rPr lang="en-US" altLang="ja-JP"/>
              <a:pPr>
                <a:defRPr/>
              </a:pPr>
              <a:t>‹#›</a:t>
            </a:fld>
            <a:endParaRPr lang="en-US" altLang="ja-JP"/>
          </a:p>
        </p:txBody>
      </p:sp>
    </p:spTree>
    <p:extLst>
      <p:ext uri="{BB962C8B-B14F-4D97-AF65-F5344CB8AC3E}">
        <p14:creationId xmlns:p14="http://schemas.microsoft.com/office/powerpoint/2010/main" val="97213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8" name="Rectangle 92"/>
          <p:cNvSpPr>
            <a:spLocks noGrp="1" noChangeArrowheads="1"/>
          </p:cNvSpPr>
          <p:nvPr>
            <p:ph type="sldNum" sz="quarter" idx="11"/>
          </p:nvPr>
        </p:nvSpPr>
        <p:spPr>
          <a:ln/>
        </p:spPr>
        <p:txBody>
          <a:bodyPr/>
          <a:lstStyle>
            <a:lvl1pPr>
              <a:defRPr/>
            </a:lvl1pPr>
          </a:lstStyle>
          <a:p>
            <a:pPr>
              <a:defRPr/>
            </a:pPr>
            <a:fld id="{934C44AB-1F51-4BCB-9930-A82476A73A91}" type="slidenum">
              <a:rPr lang="en-US" altLang="ja-JP"/>
              <a:pPr>
                <a:defRPr/>
              </a:pPr>
              <a:t>‹#›</a:t>
            </a:fld>
            <a:endParaRPr lang="en-US" altLang="ja-JP"/>
          </a:p>
        </p:txBody>
      </p:sp>
    </p:spTree>
    <p:extLst>
      <p:ext uri="{BB962C8B-B14F-4D97-AF65-F5344CB8AC3E}">
        <p14:creationId xmlns:p14="http://schemas.microsoft.com/office/powerpoint/2010/main" val="3229479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4" name="Rectangle 92"/>
          <p:cNvSpPr>
            <a:spLocks noGrp="1" noChangeArrowheads="1"/>
          </p:cNvSpPr>
          <p:nvPr>
            <p:ph type="sldNum" sz="quarter" idx="11"/>
          </p:nvPr>
        </p:nvSpPr>
        <p:spPr>
          <a:ln/>
        </p:spPr>
        <p:txBody>
          <a:bodyPr/>
          <a:lstStyle>
            <a:lvl1pPr>
              <a:defRPr/>
            </a:lvl1pPr>
          </a:lstStyle>
          <a:p>
            <a:pPr>
              <a:defRPr/>
            </a:pPr>
            <a:fld id="{EBB22682-BED4-49F8-982D-2A29728A7687}" type="slidenum">
              <a:rPr lang="en-US" altLang="ja-JP"/>
              <a:pPr>
                <a:defRPr/>
              </a:pPr>
              <a:t>‹#›</a:t>
            </a:fld>
            <a:endParaRPr lang="en-US" altLang="ja-JP"/>
          </a:p>
        </p:txBody>
      </p:sp>
    </p:spTree>
    <p:extLst>
      <p:ext uri="{BB962C8B-B14F-4D97-AF65-F5344CB8AC3E}">
        <p14:creationId xmlns:p14="http://schemas.microsoft.com/office/powerpoint/2010/main" val="189730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3" name="Rectangle 92"/>
          <p:cNvSpPr>
            <a:spLocks noGrp="1" noChangeArrowheads="1"/>
          </p:cNvSpPr>
          <p:nvPr>
            <p:ph type="sldNum" sz="quarter" idx="11"/>
          </p:nvPr>
        </p:nvSpPr>
        <p:spPr>
          <a:ln/>
        </p:spPr>
        <p:txBody>
          <a:bodyPr/>
          <a:lstStyle>
            <a:lvl1pPr>
              <a:defRPr/>
            </a:lvl1pPr>
          </a:lstStyle>
          <a:p>
            <a:pPr>
              <a:defRPr/>
            </a:pPr>
            <a:fld id="{095D5C93-75F0-4579-B89E-A38574A52843}" type="slidenum">
              <a:rPr lang="en-US" altLang="ja-JP"/>
              <a:pPr>
                <a:defRPr/>
              </a:pPr>
              <a:t>‹#›</a:t>
            </a:fld>
            <a:endParaRPr lang="en-US" altLang="ja-JP"/>
          </a:p>
        </p:txBody>
      </p:sp>
    </p:spTree>
    <p:extLst>
      <p:ext uri="{BB962C8B-B14F-4D97-AF65-F5344CB8AC3E}">
        <p14:creationId xmlns:p14="http://schemas.microsoft.com/office/powerpoint/2010/main" val="297977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6" name="Rectangle 92"/>
          <p:cNvSpPr>
            <a:spLocks noGrp="1" noChangeArrowheads="1"/>
          </p:cNvSpPr>
          <p:nvPr>
            <p:ph type="sldNum" sz="quarter" idx="11"/>
          </p:nvPr>
        </p:nvSpPr>
        <p:spPr>
          <a:ln/>
        </p:spPr>
        <p:txBody>
          <a:bodyPr/>
          <a:lstStyle>
            <a:lvl1pPr>
              <a:defRPr/>
            </a:lvl1pPr>
          </a:lstStyle>
          <a:p>
            <a:pPr>
              <a:defRPr/>
            </a:pPr>
            <a:fld id="{1771A530-3F56-4697-B53B-F9D1C41E125F}" type="slidenum">
              <a:rPr lang="en-US" altLang="ja-JP"/>
              <a:pPr>
                <a:defRPr/>
              </a:pPr>
              <a:t>‹#›</a:t>
            </a:fld>
            <a:endParaRPr lang="en-US" altLang="ja-JP"/>
          </a:p>
        </p:txBody>
      </p:sp>
    </p:spTree>
    <p:extLst>
      <p:ext uri="{BB962C8B-B14F-4D97-AF65-F5344CB8AC3E}">
        <p14:creationId xmlns:p14="http://schemas.microsoft.com/office/powerpoint/2010/main" val="2045865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ltLang="ja-JP" smtClean="0"/>
              <a:t>21-13-0047-00-0000</a:t>
            </a:r>
            <a:endParaRPr lang="en-US" altLang="ja-JP"/>
          </a:p>
        </p:txBody>
      </p:sp>
      <p:sp>
        <p:nvSpPr>
          <p:cNvPr id="6" name="Rectangle 92"/>
          <p:cNvSpPr>
            <a:spLocks noGrp="1" noChangeArrowheads="1"/>
          </p:cNvSpPr>
          <p:nvPr>
            <p:ph type="sldNum" sz="quarter" idx="11"/>
          </p:nvPr>
        </p:nvSpPr>
        <p:spPr>
          <a:ln/>
        </p:spPr>
        <p:txBody>
          <a:bodyPr/>
          <a:lstStyle>
            <a:lvl1pPr>
              <a:defRPr/>
            </a:lvl1pPr>
          </a:lstStyle>
          <a:p>
            <a:pPr>
              <a:defRPr/>
            </a:pPr>
            <a:fld id="{A9A44D41-F3AB-49D1-9D7A-4A79C3D10F53}" type="slidenum">
              <a:rPr lang="en-US" altLang="ja-JP"/>
              <a:pPr>
                <a:defRPr/>
              </a:pPr>
              <a:t>‹#›</a:t>
            </a:fld>
            <a:endParaRPr lang="en-US" altLang="ja-JP"/>
          </a:p>
        </p:txBody>
      </p:sp>
    </p:spTree>
    <p:extLst>
      <p:ext uri="{BB962C8B-B14F-4D97-AF65-F5344CB8AC3E}">
        <p14:creationId xmlns:p14="http://schemas.microsoft.com/office/powerpoint/2010/main" val="388707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3"/>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defRPr sz="1400" smtClean="0">
                <a:latin typeface="+mn-lt"/>
                <a:ea typeface="ＭＳ Ｐゴシック" charset="-128"/>
              </a:defRPr>
            </a:lvl1pPr>
          </a:lstStyle>
          <a:p>
            <a:pPr>
              <a:defRPr/>
            </a:pPr>
            <a:r>
              <a:rPr lang="en-US" altLang="ja-JP" smtClean="0"/>
              <a:t>21-13-0047-00-0000</a:t>
            </a:r>
            <a:endParaRPr lang="en-US" altLang="ja-JP"/>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ea typeface="ＭＳ Ｐゴシック" charset="-128"/>
              </a:defRPr>
            </a:lvl1pPr>
          </a:lstStyle>
          <a:p>
            <a:pPr>
              <a:defRPr/>
            </a:pPr>
            <a:fld id="{82A36A84-C871-468F-AE54-B54B7D1D6E7C}" type="slidenum">
              <a:rPr lang="en-US" altLang="ja-JP"/>
              <a:pPr>
                <a:defRPr/>
              </a:pPr>
              <a:t>‹#›</a:t>
            </a:fld>
            <a:endParaRPr lang="en-US" altLang="ja-JP"/>
          </a:p>
        </p:txBody>
      </p:sp>
      <p:pic>
        <p:nvPicPr>
          <p:cNvPr id="1030" name="Picture 93" descr="smlliee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altLang="ja-JP" b="1" dirty="0" smtClean="0">
                <a:ea typeface="ＭＳ Ｐゴシック" charset="-128"/>
                <a:cs typeface="Times New Roman" pitchFamily="18" charset="0"/>
              </a:rPr>
              <a:t>IEEE 802.21 MEDIA INDEPENDENT HANDOVER </a:t>
            </a:r>
          </a:p>
          <a:p>
            <a:pPr>
              <a:buClr>
                <a:srgbClr val="FAFD00"/>
              </a:buClr>
              <a:buFontTx/>
              <a:buNone/>
            </a:pPr>
            <a:r>
              <a:rPr lang="en-US" altLang="ja-JP" dirty="0" smtClean="0">
                <a:ea typeface="ＭＳ Ｐゴシック" charset="-128"/>
                <a:cs typeface="Times New Roman" pitchFamily="18" charset="0"/>
              </a:rPr>
              <a:t>DCN: </a:t>
            </a:r>
            <a:r>
              <a:rPr lang="en-US" altLang="ja-JP" dirty="0" smtClean="0">
                <a:ea typeface="ＭＳ Ｐゴシック" charset="-128"/>
                <a:cs typeface="Times New Roman" pitchFamily="18" charset="0"/>
              </a:rPr>
              <a:t>21-13-0047-00-0000</a:t>
            </a:r>
            <a:endParaRPr lang="en-US" altLang="ja-JP" dirty="0" smtClean="0">
              <a:ea typeface="ＭＳ Ｐゴシック" charset="-128"/>
              <a:cs typeface="Times New Roman" pitchFamily="18" charset="0"/>
            </a:endParaRPr>
          </a:p>
          <a:p>
            <a:pPr>
              <a:buClr>
                <a:srgbClr val="FAFD00"/>
              </a:buClr>
              <a:buFontTx/>
              <a:buNone/>
            </a:pPr>
            <a:r>
              <a:rPr lang="en-US" altLang="ja-JP" dirty="0" smtClean="0">
                <a:ea typeface="ＭＳ Ｐゴシック" charset="-128"/>
                <a:cs typeface="Times New Roman" pitchFamily="18" charset="0"/>
              </a:rPr>
              <a:t>Title: </a:t>
            </a:r>
            <a:r>
              <a:rPr lang="en-US" altLang="ja-JP" b="1" dirty="0" smtClean="0">
                <a:ea typeface="ＭＳ Ｐゴシック" charset="-128"/>
                <a:cs typeface="Times New Roman" pitchFamily="18" charset="0"/>
              </a:rPr>
              <a:t>On padding method of AES-CBC</a:t>
            </a:r>
          </a:p>
          <a:p>
            <a:pPr>
              <a:buClr>
                <a:srgbClr val="FAFD00"/>
              </a:buClr>
              <a:buFontTx/>
              <a:buNone/>
            </a:pPr>
            <a:r>
              <a:rPr lang="en-US" altLang="ja-JP" dirty="0" smtClean="0">
                <a:ea typeface="ＭＳ Ｐゴシック" charset="-128"/>
                <a:cs typeface="Times New Roman" pitchFamily="18" charset="0"/>
              </a:rPr>
              <a:t>Date Submitted: January, </a:t>
            </a:r>
            <a:r>
              <a:rPr lang="en-US" altLang="ja-JP" dirty="0" smtClean="0">
                <a:ea typeface="ＭＳ Ｐゴシック" charset="-128"/>
                <a:cs typeface="Times New Roman" pitchFamily="18" charset="0"/>
              </a:rPr>
              <a:t>17th</a:t>
            </a:r>
            <a:r>
              <a:rPr lang="en-US" altLang="ja-JP" dirty="0" smtClean="0">
                <a:ea typeface="ＭＳ Ｐゴシック" charset="-128"/>
                <a:cs typeface="Times New Roman" pitchFamily="18" charset="0"/>
              </a:rPr>
              <a:t>, 2013</a:t>
            </a:r>
          </a:p>
          <a:p>
            <a:pPr>
              <a:buClr>
                <a:srgbClr val="FAFD00"/>
              </a:buClr>
              <a:buFontTx/>
              <a:buNone/>
            </a:pPr>
            <a:r>
              <a:rPr lang="en-US" altLang="ja-JP" dirty="0" smtClean="0">
                <a:ea typeface="ＭＳ Ｐゴシック" charset="-128"/>
                <a:cs typeface="Times New Roman" pitchFamily="18" charset="0"/>
              </a:rPr>
              <a:t>Presented at IEEE 802.21 session #55 in Orland</a:t>
            </a:r>
          </a:p>
          <a:p>
            <a:pPr>
              <a:buClr>
                <a:srgbClr val="FAFD00"/>
              </a:buClr>
              <a:buFontTx/>
              <a:buNone/>
            </a:pPr>
            <a:r>
              <a:rPr lang="en-US" altLang="ja-JP" dirty="0" smtClean="0">
                <a:ea typeface="ＭＳ Ｐゴシック" charset="-128"/>
                <a:cs typeface="Times New Roman" pitchFamily="18" charset="0"/>
              </a:rPr>
              <a:t>Authors or Source(s):</a:t>
            </a:r>
          </a:p>
          <a:p>
            <a:pPr>
              <a:buClr>
                <a:srgbClr val="FAFD00"/>
              </a:buClr>
              <a:buFontTx/>
              <a:buNone/>
            </a:pPr>
            <a:r>
              <a:rPr lang="en-US" altLang="ja-JP" dirty="0" smtClean="0">
                <a:ea typeface="ＭＳ Ｐゴシック" charset="-128"/>
                <a:cs typeface="Times New Roman" pitchFamily="18" charset="0"/>
              </a:rPr>
              <a:t> </a:t>
            </a:r>
            <a:r>
              <a:rPr lang="en-US" altLang="ja-JP" b="1" dirty="0" smtClean="0">
                <a:ea typeface="ＭＳ Ｐゴシック" charset="-128"/>
                <a:cs typeface="Times New Roman" pitchFamily="18" charset="0"/>
              </a:rPr>
              <a:t>Yoshikazu </a:t>
            </a:r>
            <a:r>
              <a:rPr lang="en-US" altLang="ja-JP" b="1" dirty="0" err="1" smtClean="0">
                <a:ea typeface="ＭＳ Ｐゴシック" charset="-128"/>
                <a:cs typeface="Times New Roman" pitchFamily="18" charset="0"/>
              </a:rPr>
              <a:t>Hanatani</a:t>
            </a:r>
            <a:r>
              <a:rPr lang="en-US" altLang="ja-JP" b="1" dirty="0" smtClean="0">
                <a:ea typeface="ＭＳ Ｐゴシック" charset="-128"/>
                <a:cs typeface="Times New Roman" pitchFamily="18" charset="0"/>
              </a:rPr>
              <a:t>, Toru </a:t>
            </a:r>
            <a:r>
              <a:rPr lang="en-US" altLang="ja-JP" b="1" dirty="0" err="1" smtClean="0">
                <a:ea typeface="ＭＳ Ｐゴシック" charset="-128"/>
                <a:cs typeface="Times New Roman" pitchFamily="18" charset="0"/>
              </a:rPr>
              <a:t>Kambayashi</a:t>
            </a:r>
            <a:r>
              <a:rPr lang="en-US" altLang="ja-JP" b="1" dirty="0" smtClean="0">
                <a:ea typeface="ＭＳ Ｐゴシック" charset="-128"/>
                <a:cs typeface="Times New Roman" pitchFamily="18" charset="0"/>
              </a:rPr>
              <a:t> (Toshiba)</a:t>
            </a:r>
          </a:p>
          <a:p>
            <a:pPr algn="just">
              <a:buClr>
                <a:srgbClr val="FAFD00"/>
              </a:buClr>
              <a:buFontTx/>
              <a:buNone/>
            </a:pPr>
            <a:r>
              <a:rPr lang="en-US" altLang="ja-JP" dirty="0" smtClean="0">
                <a:ea typeface="ＭＳ Ｐゴシック" charset="-128"/>
                <a:cs typeface="Times New Roman" pitchFamily="18" charset="0"/>
              </a:rPr>
              <a:t>Abstract: This is a material to discuss that 802.21m should specify a p</a:t>
            </a:r>
            <a:r>
              <a:rPr kumimoji="1" lang="en-US" altLang="ja-JP" dirty="0" smtClean="0">
                <a:ea typeface="ＭＳ Ｐゴシック" charset="-128"/>
              </a:rPr>
              <a:t>adding method of AES-CBC </a:t>
            </a:r>
            <a:r>
              <a:rPr kumimoji="1" lang="en-US" altLang="ja-JP" smtClean="0">
                <a:ea typeface="ＭＳ Ｐゴシック" charset="-128"/>
              </a:rPr>
              <a:t>or </a:t>
            </a:r>
            <a:r>
              <a:rPr kumimoji="1" lang="en-US" altLang="ja-JP" smtClean="0">
                <a:ea typeface="ＭＳ Ｐゴシック" charset="-128"/>
              </a:rPr>
              <a:t>not. </a:t>
            </a:r>
            <a:endParaRPr lang="en-US" altLang="ja-JP" dirty="0" smtClean="0">
              <a:ea typeface="ＭＳ Ｐゴシック" charset="-128"/>
              <a:cs typeface="Times New Roman" pitchFamily="18" charset="0"/>
            </a:endParaRPr>
          </a:p>
        </p:txBody>
      </p:sp>
      <p:sp>
        <p:nvSpPr>
          <p:cNvPr id="4" name="フッター プレースホルダー 3"/>
          <p:cNvSpPr>
            <a:spLocks noGrp="1"/>
          </p:cNvSpPr>
          <p:nvPr>
            <p:ph type="ftr" sz="quarter" idx="10"/>
          </p:nvPr>
        </p:nvSpPr>
        <p:spPr/>
        <p:txBody>
          <a:bodyPr/>
          <a:lstStyle/>
          <a:p>
            <a:pPr>
              <a:defRPr/>
            </a:pPr>
            <a:r>
              <a:rPr lang="en-US" altLang="ja-JP" smtClean="0"/>
              <a:t>21-13-0047-00-0000</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smtClean="0">
                <a:ea typeface="ＭＳ Ｐゴシック" charset="-128"/>
                <a:cs typeface="Times New Roman" pitchFamily="18" charset="0"/>
              </a:rPr>
              <a:t>IEEE 802.21 presentation release statements</a:t>
            </a:r>
            <a:endParaRPr lang="en-US" altLang="ja-JP" smtClean="0">
              <a:ea typeface="ＭＳ Ｐゴシック" charset="-128"/>
              <a:cs typeface="Times New Roman" pitchFamily="18" charset="0"/>
            </a:endParaRP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name any IEEE Standards publication even though it may include portions of this contribution; and at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smtClean="0">
                <a:ea typeface="ＭＳ Ｐゴシック" charset="-128"/>
                <a:cs typeface="Times New Roman" pitchFamily="18" charset="0"/>
              </a:rPr>
              <a:t>The contributor is familiar with IEEE patent policy, as outlined in </a:t>
            </a:r>
            <a:r>
              <a:rPr lang="en-US" altLang="ja-JP" sz="2000" smtClean="0">
                <a:ea typeface="ＭＳ Ｐゴシック" charset="-128"/>
                <a:cs typeface="Times New Roman" pitchFamily="18" charset="0"/>
                <a:hlinkClick r:id="rId3"/>
              </a:rPr>
              <a:t>Section 6.3 of the IEEE-SA Standards Board Operations Manual</a:t>
            </a:r>
            <a:r>
              <a:rPr lang="en-US" altLang="ja-JP" sz="2000" smtClean="0">
                <a:solidFill>
                  <a:srgbClr val="000099"/>
                </a:solidFill>
                <a:ea typeface="ＭＳ Ｐゴシック" charset="-128"/>
                <a:cs typeface="Times New Roman" pitchFamily="18" charset="0"/>
              </a:rPr>
              <a:t> </a:t>
            </a:r>
            <a:r>
              <a:rPr lang="en-US" altLang="ja-JP" sz="2000" smtClean="0">
                <a:ea typeface="ＭＳ Ｐゴシック" charset="-128"/>
                <a:cs typeface="Times New Roman" pitchFamily="18" charset="0"/>
              </a:rPr>
              <a:t>&lt;</a:t>
            </a:r>
            <a:r>
              <a:rPr lang="en-US" altLang="ja-JP" sz="2000" smtClean="0">
                <a:ea typeface="ＭＳ Ｐゴシック" charset="-128"/>
                <a:cs typeface="Times New Roman" pitchFamily="18" charset="0"/>
                <a:hlinkClick r:id="rId3"/>
              </a:rPr>
              <a:t>http://standards.ieee.org/guides/opman/sect6.html#6.3</a:t>
            </a:r>
            <a:r>
              <a:rPr lang="en-US" altLang="ja-JP" sz="2000" smtClean="0">
                <a:ea typeface="ＭＳ Ｐゴシック" charset="-128"/>
                <a:cs typeface="Times New Roman" pitchFamily="18" charset="0"/>
              </a:rPr>
              <a:t>&gt; and in </a:t>
            </a:r>
            <a:r>
              <a:rPr lang="en-US" altLang="ja-JP" sz="2000" i="1" smtClean="0">
                <a:ea typeface="ＭＳ Ｐゴシック" charset="-128"/>
                <a:cs typeface="Times New Roman" pitchFamily="18" charset="0"/>
              </a:rPr>
              <a:t>Understanding Patent Issues During IEEE Standards Development</a:t>
            </a:r>
            <a:r>
              <a:rPr lang="en-US" altLang="ja-JP" sz="2000" smtClean="0">
                <a:ea typeface="ＭＳ Ｐゴシック" charset="-128"/>
                <a:cs typeface="Times New Roman" pitchFamily="18" charset="0"/>
              </a:rPr>
              <a:t> </a:t>
            </a:r>
            <a:r>
              <a:rPr lang="en-US" altLang="ja-JP" sz="2000" smtClean="0">
                <a:ea typeface="ＭＳ Ｐゴシック" charset="-128"/>
                <a:cs typeface="Times New Roman" pitchFamily="18" charset="0"/>
                <a:hlinkClick r:id="rId4"/>
              </a:rPr>
              <a:t>http://standards.ieee.org/board/pat/guide.html</a:t>
            </a:r>
            <a:r>
              <a:rPr lang="en-US" altLang="ja-JP" sz="2000" smtClean="0">
                <a:ea typeface="ＭＳ Ｐゴシック" charset="-128"/>
                <a:cs typeface="Times New Roman" pitchFamily="18" charset="0"/>
              </a:rPr>
              <a:t>&gt;</a:t>
            </a:r>
            <a:r>
              <a:rPr lang="en-US" altLang="ja-JP" sz="2000" smtClean="0">
                <a:latin typeface="Times New Roman" pitchFamily="18" charset="0"/>
                <a:ea typeface="ＭＳ Ｐゴシック" charset="-128"/>
                <a:cs typeface="Times New Roman" pitchFamily="18" charset="0"/>
              </a:rPr>
              <a:t> </a:t>
            </a:r>
            <a:endParaRPr lang="en-US" altLang="ja-JP" sz="2000" smtClean="0">
              <a:ea typeface="ＭＳ Ｐゴシック" charset="-128"/>
            </a:endParaRPr>
          </a:p>
        </p:txBody>
      </p:sp>
      <p:sp>
        <p:nvSpPr>
          <p:cNvPr id="3076" name="Rectangle 7"/>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pitchFamily="18" charset="0"/>
                <a:ea typeface="ＭＳ Ｐゴシック" charset="-128"/>
                <a:cs typeface="Times New Roman" pitchFamily="18" charset="0"/>
              </a:rPr>
              <a:t>IEEE 802.21 presentation release statements</a:t>
            </a:r>
            <a:endParaRPr lang="en-US" altLang="ja-JP" sz="2400">
              <a:latin typeface="Times" pitchFamily="18" charset="0"/>
              <a:ea typeface="ＭＳ Ｐゴシック"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name any IEEE Standards publication even though it may include portions of this contribution; and at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is familiar with IEEE patent policy, as stated in </a:t>
            </a:r>
            <a:r>
              <a:rPr lang="en-US" altLang="ja-JP">
                <a:latin typeface="Times" pitchFamily="18" charset="0"/>
                <a:ea typeface="ＭＳ Ｐゴシック" charset="-128"/>
                <a:cs typeface="Times New Roman" pitchFamily="18" charset="0"/>
                <a:hlinkClick r:id="rId3"/>
              </a:rPr>
              <a:t>Section 6 of the IEEE-SA Standards Board bylaws</a:t>
            </a:r>
            <a:r>
              <a:rPr lang="en-US" altLang="ja-JP">
                <a:solidFill>
                  <a:srgbClr val="000099"/>
                </a:solidFill>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rPr>
              <a:t>&lt;</a:t>
            </a:r>
            <a:r>
              <a:rPr lang="en-US" altLang="ja-JP">
                <a:latin typeface="Times" pitchFamily="18" charset="0"/>
                <a:ea typeface="ＭＳ Ｐゴシック" charset="-128"/>
                <a:cs typeface="Times New Roman" pitchFamily="18" charset="0"/>
                <a:hlinkClick r:id="rId5"/>
              </a:rPr>
              <a:t>http://standards.ieee.org/guides/bylaws/sect6-7.html#6</a:t>
            </a:r>
            <a:r>
              <a:rPr lang="en-US" altLang="ja-JP">
                <a:latin typeface="Times" pitchFamily="18" charset="0"/>
                <a:ea typeface="ＭＳ Ｐゴシック" charset="-128"/>
                <a:cs typeface="Times New Roman" pitchFamily="18" charset="0"/>
              </a:rPr>
              <a:t>&gt; and in </a:t>
            </a:r>
            <a:r>
              <a:rPr lang="en-US" altLang="ja-JP" i="1">
                <a:latin typeface="Times" pitchFamily="18" charset="0"/>
                <a:ea typeface="ＭＳ Ｐゴシック" charset="-128"/>
                <a:cs typeface="Times New Roman" pitchFamily="18" charset="0"/>
              </a:rPr>
              <a:t>Understanding Patent Issues During IEEE Standards Development</a:t>
            </a:r>
            <a:r>
              <a:rPr lang="en-US" altLang="ja-JP">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hlinkClick r:id="rId6"/>
              </a:rPr>
              <a:t>http://standards.ieee.org/board/pat/faq.pdf</a:t>
            </a:r>
            <a:r>
              <a:rPr lang="en-US" altLang="ja-JP">
                <a:latin typeface="Times" pitchFamily="18" charset="0"/>
                <a:ea typeface="ＭＳ Ｐゴシック" charset="-128"/>
                <a:cs typeface="Times New Roman" pitchFamily="18" charset="0"/>
              </a:rPr>
              <a:t>&gt;</a:t>
            </a:r>
            <a:r>
              <a:rPr lang="en-US" altLang="ja-JP">
                <a:ea typeface="ＭＳ Ｐゴシック" charset="-128"/>
                <a:cs typeface="Times New Roman" pitchFamily="18" charset="0"/>
              </a:rPr>
              <a:t> </a:t>
            </a:r>
            <a:endParaRPr lang="en-US" altLang="ja-JP">
              <a:latin typeface="Times" pitchFamily="18" charset="0"/>
              <a:ea typeface="ＭＳ Ｐゴシック" charset="-128"/>
            </a:endParaRPr>
          </a:p>
        </p:txBody>
      </p:sp>
      <p:sp>
        <p:nvSpPr>
          <p:cNvPr id="3" name="フッター プレースホルダー 2"/>
          <p:cNvSpPr>
            <a:spLocks noGrp="1"/>
          </p:cNvSpPr>
          <p:nvPr>
            <p:ph type="ftr" sz="quarter" idx="10"/>
          </p:nvPr>
        </p:nvSpPr>
        <p:spPr/>
        <p:txBody>
          <a:bodyPr/>
          <a:lstStyle/>
          <a:p>
            <a:pPr>
              <a:defRPr/>
            </a:pPr>
            <a:r>
              <a:rPr lang="en-US" altLang="ja-JP" smtClean="0"/>
              <a:t>21-13-0047-00-0000</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AES-CBC-128</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21-13-0047-00-0000</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3</a:t>
            </a:fld>
            <a:endParaRPr lang="en-US" altLang="ja-JP"/>
          </a:p>
        </p:txBody>
      </p:sp>
      <p:sp>
        <p:nvSpPr>
          <p:cNvPr id="6" name="正方形/長方形 5"/>
          <p:cNvSpPr/>
          <p:nvPr/>
        </p:nvSpPr>
        <p:spPr bwMode="auto">
          <a:xfrm>
            <a:off x="2287058" y="2461032"/>
            <a:ext cx="1215225" cy="1118331"/>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AES </a:t>
            </a:r>
            <a:r>
              <a:rPr kumimoji="0" lang="en-US" altLang="ja-JP" sz="2000" b="0" i="0" u="none" strike="noStrike" cap="none" normalizeH="0" baseline="0" dirty="0" err="1" smtClean="0">
                <a:ln>
                  <a:noFill/>
                </a:ln>
                <a:solidFill>
                  <a:schemeClr val="tx1"/>
                </a:solidFill>
                <a:effectLst/>
                <a:latin typeface="Times New Roman" pitchFamily="18" charset="0"/>
              </a:rPr>
              <a:t>Enc</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7" name="正方形/長方形 6"/>
          <p:cNvSpPr/>
          <p:nvPr/>
        </p:nvSpPr>
        <p:spPr bwMode="auto">
          <a:xfrm>
            <a:off x="4244920" y="2457424"/>
            <a:ext cx="1215225" cy="1118331"/>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AES </a:t>
            </a:r>
            <a:r>
              <a:rPr kumimoji="0" lang="en-US" altLang="ja-JP" sz="2000" b="0" i="0" u="none" strike="noStrike" cap="none" normalizeH="0" baseline="0" dirty="0" err="1" smtClean="0">
                <a:ln>
                  <a:noFill/>
                </a:ln>
                <a:solidFill>
                  <a:schemeClr val="tx1"/>
                </a:solidFill>
                <a:effectLst/>
                <a:latin typeface="Times New Roman" pitchFamily="18" charset="0"/>
              </a:rPr>
              <a:t>Enc</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8" name="正方形/長方形 7"/>
          <p:cNvSpPr/>
          <p:nvPr/>
        </p:nvSpPr>
        <p:spPr bwMode="auto">
          <a:xfrm>
            <a:off x="6270294" y="2457424"/>
            <a:ext cx="1215225" cy="1118331"/>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AES </a:t>
            </a:r>
            <a:r>
              <a:rPr kumimoji="0" lang="en-US" altLang="ja-JP" sz="2000" b="0" i="0" u="none" strike="noStrike" cap="none" normalizeH="0" baseline="0" dirty="0" err="1" smtClean="0">
                <a:ln>
                  <a:noFill/>
                </a:ln>
                <a:solidFill>
                  <a:schemeClr val="tx1"/>
                </a:solidFill>
                <a:effectLst/>
                <a:latin typeface="Times New Roman" pitchFamily="18" charset="0"/>
              </a:rPr>
              <a:t>Enc</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9" name="フローチャート : 論理和 8"/>
          <p:cNvSpPr/>
          <p:nvPr/>
        </p:nvSpPr>
        <p:spPr bwMode="auto">
          <a:xfrm>
            <a:off x="2730245" y="1790033"/>
            <a:ext cx="337562" cy="279583"/>
          </a:xfrm>
          <a:prstGeom prst="flowChartOr">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Times New Roman" pitchFamily="18" charset="0"/>
            </a:endParaRPr>
          </a:p>
        </p:txBody>
      </p:sp>
      <p:sp>
        <p:nvSpPr>
          <p:cNvPr id="11" name="フローチャート : 論理和 10"/>
          <p:cNvSpPr/>
          <p:nvPr/>
        </p:nvSpPr>
        <p:spPr bwMode="auto">
          <a:xfrm>
            <a:off x="4683751" y="1790033"/>
            <a:ext cx="337562" cy="279583"/>
          </a:xfrm>
          <a:prstGeom prst="flowChartOr">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Times New Roman" pitchFamily="18" charset="0"/>
            </a:endParaRPr>
          </a:p>
        </p:txBody>
      </p:sp>
      <p:sp>
        <p:nvSpPr>
          <p:cNvPr id="12" name="フローチャート : 論理和 11"/>
          <p:cNvSpPr/>
          <p:nvPr/>
        </p:nvSpPr>
        <p:spPr bwMode="auto">
          <a:xfrm>
            <a:off x="6709125" y="1801757"/>
            <a:ext cx="337562" cy="279583"/>
          </a:xfrm>
          <a:prstGeom prst="flowChartOr">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Times New Roman" pitchFamily="18" charset="0"/>
            </a:endParaRPr>
          </a:p>
        </p:txBody>
      </p:sp>
      <p:cxnSp>
        <p:nvCxnSpPr>
          <p:cNvPr id="14" name="直線矢印コネクタ 13"/>
          <p:cNvCxnSpPr>
            <a:endCxn id="6" idx="0"/>
          </p:cNvCxnSpPr>
          <p:nvPr/>
        </p:nvCxnSpPr>
        <p:spPr bwMode="auto">
          <a:xfrm flipH="1">
            <a:off x="2894670" y="1510451"/>
            <a:ext cx="4356" cy="950581"/>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a:endCxn id="7" idx="0"/>
          </p:cNvCxnSpPr>
          <p:nvPr/>
        </p:nvCxnSpPr>
        <p:spPr bwMode="auto">
          <a:xfrm>
            <a:off x="4852532" y="1510451"/>
            <a:ext cx="0" cy="9469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p:cNvCxnSpPr>
            <a:endCxn id="8" idx="0"/>
          </p:cNvCxnSpPr>
          <p:nvPr/>
        </p:nvCxnSpPr>
        <p:spPr bwMode="auto">
          <a:xfrm>
            <a:off x="6877906" y="1510451"/>
            <a:ext cx="0" cy="9469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6" idx="2"/>
          </p:cNvCxnSpPr>
          <p:nvPr/>
        </p:nvCxnSpPr>
        <p:spPr bwMode="auto">
          <a:xfrm>
            <a:off x="2894670" y="3579362"/>
            <a:ext cx="0" cy="559165"/>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a:stCxn id="7" idx="2"/>
          </p:cNvCxnSpPr>
          <p:nvPr/>
        </p:nvCxnSpPr>
        <p:spPr bwMode="auto">
          <a:xfrm>
            <a:off x="4852532" y="3575755"/>
            <a:ext cx="0" cy="618689"/>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矢印コネクタ 25"/>
          <p:cNvCxnSpPr>
            <a:stCxn id="8" idx="2"/>
          </p:cNvCxnSpPr>
          <p:nvPr/>
        </p:nvCxnSpPr>
        <p:spPr bwMode="auto">
          <a:xfrm>
            <a:off x="6877906" y="3575755"/>
            <a:ext cx="0" cy="618689"/>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テキスト ボックス 26"/>
          <p:cNvSpPr txBox="1"/>
          <p:nvPr/>
        </p:nvSpPr>
        <p:spPr>
          <a:xfrm>
            <a:off x="2712027" y="1230868"/>
            <a:ext cx="365287" cy="271021"/>
          </a:xfrm>
          <a:prstGeom prst="rect">
            <a:avLst/>
          </a:prstGeom>
          <a:noFill/>
        </p:spPr>
        <p:txBody>
          <a:bodyPr wrap="none" rtlCol="0">
            <a:spAutoFit/>
          </a:bodyPr>
          <a:lstStyle/>
          <a:p>
            <a:r>
              <a:rPr kumimoji="1" lang="en-US" altLang="ja-JP" dirty="0" smtClean="0"/>
              <a:t>P</a:t>
            </a:r>
            <a:r>
              <a:rPr kumimoji="1" lang="en-US" altLang="ja-JP" baseline="-25000" dirty="0" smtClean="0"/>
              <a:t>1</a:t>
            </a:r>
            <a:endParaRPr kumimoji="1" lang="ja-JP" altLang="en-US" baseline="-25000" dirty="0"/>
          </a:p>
        </p:txBody>
      </p:sp>
      <p:sp>
        <p:nvSpPr>
          <p:cNvPr id="28" name="テキスト ボックス 27"/>
          <p:cNvSpPr txBox="1"/>
          <p:nvPr/>
        </p:nvSpPr>
        <p:spPr>
          <a:xfrm>
            <a:off x="4668506" y="1230868"/>
            <a:ext cx="365287" cy="271021"/>
          </a:xfrm>
          <a:prstGeom prst="rect">
            <a:avLst/>
          </a:prstGeom>
          <a:noFill/>
        </p:spPr>
        <p:txBody>
          <a:bodyPr wrap="none" rtlCol="0">
            <a:spAutoFit/>
          </a:bodyPr>
          <a:lstStyle/>
          <a:p>
            <a:r>
              <a:rPr kumimoji="1" lang="en-US" altLang="ja-JP" dirty="0" smtClean="0"/>
              <a:t>P</a:t>
            </a:r>
            <a:r>
              <a:rPr kumimoji="1" lang="en-US" altLang="ja-JP" baseline="-25000" dirty="0" smtClean="0"/>
              <a:t>2</a:t>
            </a:r>
            <a:endParaRPr kumimoji="1" lang="ja-JP" altLang="en-US" baseline="-25000" dirty="0"/>
          </a:p>
        </p:txBody>
      </p:sp>
      <p:sp>
        <p:nvSpPr>
          <p:cNvPr id="29" name="テキスト ボックス 28"/>
          <p:cNvSpPr txBox="1"/>
          <p:nvPr/>
        </p:nvSpPr>
        <p:spPr>
          <a:xfrm>
            <a:off x="6681401" y="1230868"/>
            <a:ext cx="365287" cy="271021"/>
          </a:xfrm>
          <a:prstGeom prst="rect">
            <a:avLst/>
          </a:prstGeom>
          <a:noFill/>
        </p:spPr>
        <p:txBody>
          <a:bodyPr wrap="none" rtlCol="0">
            <a:spAutoFit/>
          </a:bodyPr>
          <a:lstStyle/>
          <a:p>
            <a:r>
              <a:rPr kumimoji="1" lang="en-US" altLang="ja-JP" dirty="0" smtClean="0"/>
              <a:t>P</a:t>
            </a:r>
            <a:r>
              <a:rPr kumimoji="1" lang="en-US" altLang="ja-JP" baseline="-25000" dirty="0"/>
              <a:t>3</a:t>
            </a:r>
            <a:endParaRPr kumimoji="1" lang="ja-JP" altLang="en-US" baseline="-25000" dirty="0"/>
          </a:p>
        </p:txBody>
      </p:sp>
      <p:cxnSp>
        <p:nvCxnSpPr>
          <p:cNvPr id="31" name="直線矢印コネクタ 30"/>
          <p:cNvCxnSpPr>
            <a:endCxn id="11" idx="2"/>
          </p:cNvCxnSpPr>
          <p:nvPr/>
        </p:nvCxnSpPr>
        <p:spPr bwMode="auto">
          <a:xfrm>
            <a:off x="3907357" y="1929825"/>
            <a:ext cx="776393" cy="0"/>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endCxn id="12" idx="2"/>
          </p:cNvCxnSpPr>
          <p:nvPr/>
        </p:nvCxnSpPr>
        <p:spPr bwMode="auto">
          <a:xfrm>
            <a:off x="5932732" y="1941549"/>
            <a:ext cx="776393" cy="0"/>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a:off x="3907357" y="1929825"/>
            <a:ext cx="0" cy="1929120"/>
          </a:xfrm>
          <a:prstGeom prst="lin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p:nvPr/>
        </p:nvCxnSpPr>
        <p:spPr bwMode="auto">
          <a:xfrm>
            <a:off x="5932732" y="1929825"/>
            <a:ext cx="0" cy="1955275"/>
          </a:xfrm>
          <a:prstGeom prst="lin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コネクタ 38"/>
          <p:cNvCxnSpPr/>
          <p:nvPr/>
        </p:nvCxnSpPr>
        <p:spPr bwMode="auto">
          <a:xfrm>
            <a:off x="2894670" y="3858945"/>
            <a:ext cx="1012687" cy="0"/>
          </a:xfrm>
          <a:prstGeom prst="lin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コネクタ 40"/>
          <p:cNvCxnSpPr/>
          <p:nvPr/>
        </p:nvCxnSpPr>
        <p:spPr bwMode="auto">
          <a:xfrm>
            <a:off x="4852532" y="3885099"/>
            <a:ext cx="1080200" cy="0"/>
          </a:xfrm>
          <a:prstGeom prst="lin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テキスト ボックス 41"/>
          <p:cNvSpPr txBox="1"/>
          <p:nvPr/>
        </p:nvSpPr>
        <p:spPr>
          <a:xfrm>
            <a:off x="2730245" y="4248140"/>
            <a:ext cx="390851" cy="271021"/>
          </a:xfrm>
          <a:prstGeom prst="rect">
            <a:avLst/>
          </a:prstGeom>
          <a:noFill/>
        </p:spPr>
        <p:txBody>
          <a:bodyPr wrap="none" rtlCol="0">
            <a:spAutoFit/>
          </a:bodyPr>
          <a:lstStyle/>
          <a:p>
            <a:r>
              <a:rPr kumimoji="1" lang="en-US" altLang="ja-JP" dirty="0" smtClean="0"/>
              <a:t>C</a:t>
            </a:r>
            <a:r>
              <a:rPr kumimoji="1" lang="en-US" altLang="ja-JP" baseline="-25000" dirty="0" smtClean="0"/>
              <a:t>1</a:t>
            </a:r>
            <a:endParaRPr kumimoji="1" lang="ja-JP" altLang="en-US" baseline="-25000" dirty="0"/>
          </a:p>
        </p:txBody>
      </p:sp>
      <p:sp>
        <p:nvSpPr>
          <p:cNvPr id="43" name="テキスト ボックス 42"/>
          <p:cNvSpPr txBox="1"/>
          <p:nvPr/>
        </p:nvSpPr>
        <p:spPr>
          <a:xfrm>
            <a:off x="4686724" y="4248140"/>
            <a:ext cx="390851" cy="271021"/>
          </a:xfrm>
          <a:prstGeom prst="rect">
            <a:avLst/>
          </a:prstGeom>
          <a:noFill/>
        </p:spPr>
        <p:txBody>
          <a:bodyPr wrap="none" rtlCol="0">
            <a:spAutoFit/>
          </a:bodyPr>
          <a:lstStyle/>
          <a:p>
            <a:r>
              <a:rPr kumimoji="1" lang="en-US" altLang="ja-JP" dirty="0" smtClean="0"/>
              <a:t>C</a:t>
            </a:r>
            <a:r>
              <a:rPr kumimoji="1" lang="en-US" altLang="ja-JP" baseline="-25000" dirty="0" smtClean="0"/>
              <a:t>2</a:t>
            </a:r>
            <a:endParaRPr kumimoji="1" lang="ja-JP" altLang="en-US" baseline="-25000" dirty="0"/>
          </a:p>
        </p:txBody>
      </p:sp>
      <p:sp>
        <p:nvSpPr>
          <p:cNvPr id="44" name="テキスト ボックス 43"/>
          <p:cNvSpPr txBox="1"/>
          <p:nvPr/>
        </p:nvSpPr>
        <p:spPr>
          <a:xfrm>
            <a:off x="6699618" y="4248140"/>
            <a:ext cx="390851" cy="271021"/>
          </a:xfrm>
          <a:prstGeom prst="rect">
            <a:avLst/>
          </a:prstGeom>
          <a:noFill/>
        </p:spPr>
        <p:txBody>
          <a:bodyPr wrap="none" rtlCol="0">
            <a:spAutoFit/>
          </a:bodyPr>
          <a:lstStyle/>
          <a:p>
            <a:r>
              <a:rPr kumimoji="1" lang="en-US" altLang="ja-JP" dirty="0" smtClean="0"/>
              <a:t>C</a:t>
            </a:r>
            <a:r>
              <a:rPr kumimoji="1" lang="en-US" altLang="ja-JP" baseline="-25000" dirty="0" smtClean="0"/>
              <a:t>3</a:t>
            </a:r>
            <a:endParaRPr kumimoji="1" lang="ja-JP" altLang="en-US" baseline="-25000" dirty="0"/>
          </a:p>
        </p:txBody>
      </p:sp>
      <p:cxnSp>
        <p:nvCxnSpPr>
          <p:cNvPr id="46" name="直線コネクタ 45"/>
          <p:cNvCxnSpPr/>
          <p:nvPr/>
        </p:nvCxnSpPr>
        <p:spPr bwMode="auto">
          <a:xfrm>
            <a:off x="7877101" y="2887058"/>
            <a:ext cx="428699" cy="0"/>
          </a:xfrm>
          <a:prstGeom prst="line">
            <a:avLst/>
          </a:prstGeom>
          <a:solidFill>
            <a:schemeClr val="bg1"/>
          </a:solidFill>
          <a:ln w="762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p:cNvSpPr txBox="1"/>
          <p:nvPr/>
        </p:nvSpPr>
        <p:spPr>
          <a:xfrm>
            <a:off x="1371600" y="5181600"/>
            <a:ext cx="5579028" cy="369332"/>
          </a:xfrm>
          <a:prstGeom prst="rect">
            <a:avLst/>
          </a:prstGeom>
          <a:noFill/>
        </p:spPr>
        <p:txBody>
          <a:bodyPr wrap="none" rtlCol="0">
            <a:spAutoFit/>
          </a:bodyPr>
          <a:lstStyle/>
          <a:p>
            <a:r>
              <a:rPr kumimoji="1" lang="en-US" altLang="ja-JP" dirty="0" smtClean="0"/>
              <a:t>A length of plaintext must be a multiple of 16 octets.</a:t>
            </a:r>
            <a:endParaRPr kumimoji="1" lang="ja-JP" altLang="en-US" dirty="0"/>
          </a:p>
        </p:txBody>
      </p:sp>
      <p:sp>
        <p:nvSpPr>
          <p:cNvPr id="54" name="テキスト ボックス 53"/>
          <p:cNvSpPr txBox="1"/>
          <p:nvPr/>
        </p:nvSpPr>
        <p:spPr>
          <a:xfrm>
            <a:off x="1411184" y="5621593"/>
            <a:ext cx="6208751" cy="646331"/>
          </a:xfrm>
          <a:prstGeom prst="rect">
            <a:avLst/>
          </a:prstGeom>
          <a:noFill/>
        </p:spPr>
        <p:txBody>
          <a:bodyPr wrap="none" rtlCol="0">
            <a:spAutoFit/>
          </a:bodyPr>
          <a:lstStyle/>
          <a:p>
            <a:r>
              <a:rPr kumimoji="1" lang="en-US" altLang="ja-JP" dirty="0" smtClean="0"/>
              <a:t>If a plaintext is not a multiple of 16 octets, </a:t>
            </a:r>
            <a:br>
              <a:rPr kumimoji="1" lang="en-US" altLang="ja-JP" dirty="0" smtClean="0"/>
            </a:br>
            <a:r>
              <a:rPr kumimoji="1" lang="en-US" altLang="ja-JP" dirty="0" smtClean="0"/>
              <a:t>we cannot encrypt the plaintext without a padding method.</a:t>
            </a:r>
          </a:p>
        </p:txBody>
      </p:sp>
      <p:cxnSp>
        <p:nvCxnSpPr>
          <p:cNvPr id="38" name="直線矢印コネクタ 37"/>
          <p:cNvCxnSpPr/>
          <p:nvPr/>
        </p:nvCxnSpPr>
        <p:spPr bwMode="auto">
          <a:xfrm>
            <a:off x="6891306" y="3885100"/>
            <a:ext cx="776393" cy="0"/>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p:nvPr/>
        </p:nvCxnSpPr>
        <p:spPr bwMode="auto">
          <a:xfrm>
            <a:off x="1886695" y="1916668"/>
            <a:ext cx="776393" cy="0"/>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p:nvPr/>
        </p:nvCxnSpPr>
        <p:spPr bwMode="auto">
          <a:xfrm>
            <a:off x="1886695" y="1916668"/>
            <a:ext cx="0" cy="1929120"/>
          </a:xfrm>
          <a:prstGeom prst="lin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コネクタ 46"/>
          <p:cNvCxnSpPr/>
          <p:nvPr/>
        </p:nvCxnSpPr>
        <p:spPr bwMode="auto">
          <a:xfrm>
            <a:off x="1407408" y="3845788"/>
            <a:ext cx="479287" cy="0"/>
          </a:xfrm>
          <a:prstGeom prst="lin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a:off x="1407408" y="1801757"/>
            <a:ext cx="0" cy="2446383"/>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テキスト ボックス 49"/>
          <p:cNvSpPr txBox="1"/>
          <p:nvPr/>
        </p:nvSpPr>
        <p:spPr>
          <a:xfrm>
            <a:off x="1178808" y="1394936"/>
            <a:ext cx="455574" cy="369332"/>
          </a:xfrm>
          <a:prstGeom prst="rect">
            <a:avLst/>
          </a:prstGeom>
          <a:noFill/>
        </p:spPr>
        <p:txBody>
          <a:bodyPr wrap="none" rtlCol="0">
            <a:spAutoFit/>
          </a:bodyPr>
          <a:lstStyle/>
          <a:p>
            <a:r>
              <a:rPr kumimoji="1" lang="en-US" altLang="ja-JP" dirty="0" smtClean="0"/>
              <a:t>IV</a:t>
            </a:r>
            <a:endParaRPr kumimoji="1" lang="ja-JP" altLang="en-US" dirty="0"/>
          </a:p>
        </p:txBody>
      </p:sp>
      <p:sp>
        <p:nvSpPr>
          <p:cNvPr id="51" name="テキスト ボックス 50"/>
          <p:cNvSpPr txBox="1"/>
          <p:nvPr/>
        </p:nvSpPr>
        <p:spPr>
          <a:xfrm>
            <a:off x="1178808" y="4202668"/>
            <a:ext cx="455574" cy="369332"/>
          </a:xfrm>
          <a:prstGeom prst="rect">
            <a:avLst/>
          </a:prstGeom>
          <a:noFill/>
        </p:spPr>
        <p:txBody>
          <a:bodyPr wrap="none" rtlCol="0">
            <a:spAutoFit/>
          </a:bodyPr>
          <a:lstStyle/>
          <a:p>
            <a:r>
              <a:rPr kumimoji="1" lang="en-US" altLang="ja-JP" dirty="0" smtClean="0"/>
              <a:t>IV</a:t>
            </a:r>
            <a:endParaRPr kumimoji="1" lang="ja-JP" altLang="en-US" dirty="0"/>
          </a:p>
        </p:txBody>
      </p:sp>
    </p:spTree>
    <p:extLst>
      <p:ext uri="{BB962C8B-B14F-4D97-AF65-F5344CB8AC3E}">
        <p14:creationId xmlns:p14="http://schemas.microsoft.com/office/powerpoint/2010/main" val="3494043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bwMode="auto">
          <a:xfrm>
            <a:off x="1828800" y="3962400"/>
            <a:ext cx="5486400" cy="83140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Times New Roman" pitchFamily="18" charset="0"/>
            </a:endParaRPr>
          </a:p>
        </p:txBody>
      </p:sp>
      <p:sp>
        <p:nvSpPr>
          <p:cNvPr id="10" name="正方形/長方形 9"/>
          <p:cNvSpPr/>
          <p:nvPr/>
        </p:nvSpPr>
        <p:spPr bwMode="auto">
          <a:xfrm>
            <a:off x="2667000" y="4348270"/>
            <a:ext cx="3200400" cy="36933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Plaintext</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2" name="タイトル 1"/>
          <p:cNvSpPr>
            <a:spLocks noGrp="1"/>
          </p:cNvSpPr>
          <p:nvPr>
            <p:ph type="title"/>
          </p:nvPr>
        </p:nvSpPr>
        <p:spPr/>
        <p:txBody>
          <a:bodyPr/>
          <a:lstStyle/>
          <a:p>
            <a:r>
              <a:rPr kumimoji="1" lang="en-US" altLang="ja-JP" dirty="0" smtClean="0"/>
              <a:t>Various Padding Method</a:t>
            </a:r>
            <a:endParaRPr kumimoji="1" lang="ja-JP" altLang="en-US" dirty="0"/>
          </a:p>
        </p:txBody>
      </p:sp>
      <p:sp>
        <p:nvSpPr>
          <p:cNvPr id="3" name="コンテンツ プレースホルダー 2"/>
          <p:cNvSpPr>
            <a:spLocks noGrp="1"/>
          </p:cNvSpPr>
          <p:nvPr>
            <p:ph idx="1"/>
          </p:nvPr>
        </p:nvSpPr>
        <p:spPr>
          <a:xfrm>
            <a:off x="422275" y="1143000"/>
            <a:ext cx="8299450" cy="1981200"/>
          </a:xfrm>
        </p:spPr>
        <p:txBody>
          <a:bodyPr/>
          <a:lstStyle/>
          <a:p>
            <a:r>
              <a:rPr kumimoji="1" lang="en-US" altLang="ja-JP" dirty="0" err="1" smtClean="0"/>
              <a:t>ZeroByte</a:t>
            </a:r>
            <a:r>
              <a:rPr kumimoji="1" lang="en-US" altLang="ja-JP" dirty="0" smtClean="0"/>
              <a:t> padding</a:t>
            </a:r>
          </a:p>
          <a:p>
            <a:r>
              <a:rPr kumimoji="1" lang="en-US" altLang="ja-JP" dirty="0" smtClean="0"/>
              <a:t>PKCS#5 </a:t>
            </a:r>
            <a:r>
              <a:rPr kumimoji="1" lang="en-US" altLang="ja-JP" dirty="0"/>
              <a:t>padding (RFC1423)</a:t>
            </a:r>
          </a:p>
          <a:p>
            <a:r>
              <a:rPr kumimoji="1" lang="en-US" altLang="ja-JP" dirty="0" smtClean="0"/>
              <a:t>ISO10126 padding</a:t>
            </a:r>
          </a:p>
          <a:p>
            <a:r>
              <a:rPr kumimoji="1" lang="en-US" altLang="ja-JP" dirty="0" smtClean="0"/>
              <a:t>SSL3 padding</a:t>
            </a:r>
            <a:endParaRPr kumimoji="1" lang="en-US" altLang="ja-JP" dirty="0"/>
          </a:p>
        </p:txBody>
      </p:sp>
      <p:sp>
        <p:nvSpPr>
          <p:cNvPr id="4" name="フッター プレースホルダー 3"/>
          <p:cNvSpPr>
            <a:spLocks noGrp="1"/>
          </p:cNvSpPr>
          <p:nvPr>
            <p:ph type="ftr" sz="quarter" idx="10"/>
          </p:nvPr>
        </p:nvSpPr>
        <p:spPr/>
        <p:txBody>
          <a:bodyPr/>
          <a:lstStyle/>
          <a:p>
            <a:pPr>
              <a:defRPr/>
            </a:pPr>
            <a:r>
              <a:rPr lang="en-US" altLang="ja-JP" smtClean="0"/>
              <a:t>21-13-0047-00-0000</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4</a:t>
            </a:fld>
            <a:endParaRPr lang="en-US" altLang="ja-JP"/>
          </a:p>
        </p:txBody>
      </p:sp>
      <p:sp>
        <p:nvSpPr>
          <p:cNvPr id="7" name="正方形/長方形 6"/>
          <p:cNvSpPr/>
          <p:nvPr/>
        </p:nvSpPr>
        <p:spPr>
          <a:xfrm>
            <a:off x="1143000" y="3205270"/>
            <a:ext cx="7304589" cy="757130"/>
          </a:xfrm>
          <a:prstGeom prst="rect">
            <a:avLst/>
          </a:prstGeom>
        </p:spPr>
        <p:txBody>
          <a:bodyPr wrap="square">
            <a:spAutoFit/>
          </a:bodyPr>
          <a:lstStyle/>
          <a:p>
            <a:r>
              <a:rPr kumimoji="1" lang="en-US" altLang="ja-JP" sz="2400" dirty="0"/>
              <a:t>Sender and Receiver need to share </a:t>
            </a:r>
            <a:r>
              <a:rPr kumimoji="1" lang="en-US" altLang="ja-JP" sz="2400" dirty="0" smtClean="0"/>
              <a:t>a padding method</a:t>
            </a:r>
            <a:r>
              <a:rPr kumimoji="1" lang="en-US" altLang="ja-JP" sz="2400" dirty="0"/>
              <a:t>,</a:t>
            </a:r>
            <a:r>
              <a:rPr kumimoji="1" lang="en-US" altLang="ja-JP" sz="2400" dirty="0" smtClean="0"/>
              <a:t/>
            </a:r>
            <a:br>
              <a:rPr kumimoji="1" lang="en-US" altLang="ja-JP" sz="2400" dirty="0" smtClean="0"/>
            </a:br>
            <a:r>
              <a:rPr kumimoji="1" lang="en-US" altLang="ja-JP" sz="2400" dirty="0" smtClean="0"/>
              <a:t>but the padding method is not secret information. </a:t>
            </a:r>
            <a:endParaRPr kumimoji="1" lang="en-US" altLang="ja-JP" sz="2400" dirty="0"/>
          </a:p>
        </p:txBody>
      </p:sp>
      <p:sp>
        <p:nvSpPr>
          <p:cNvPr id="11" name="正方形/長方形 10"/>
          <p:cNvSpPr/>
          <p:nvPr/>
        </p:nvSpPr>
        <p:spPr bwMode="auto">
          <a:xfrm>
            <a:off x="5872706" y="4348270"/>
            <a:ext cx="1290094" cy="36933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Padding</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13" name="テキスト ボックス 12"/>
          <p:cNvSpPr txBox="1"/>
          <p:nvPr/>
        </p:nvSpPr>
        <p:spPr>
          <a:xfrm>
            <a:off x="1882055" y="3962400"/>
            <a:ext cx="1265090" cy="369332"/>
          </a:xfrm>
          <a:prstGeom prst="rect">
            <a:avLst/>
          </a:prstGeom>
          <a:noFill/>
        </p:spPr>
        <p:txBody>
          <a:bodyPr wrap="none" rtlCol="0">
            <a:spAutoFit/>
          </a:bodyPr>
          <a:lstStyle/>
          <a:p>
            <a:r>
              <a:rPr kumimoji="1" lang="en-US" altLang="ja-JP" dirty="0" err="1" smtClean="0"/>
              <a:t>Ciphertext</a:t>
            </a:r>
            <a:endParaRPr kumimoji="1" lang="ja-JP" altLang="en-US" dirty="0"/>
          </a:p>
        </p:txBody>
      </p:sp>
      <p:sp>
        <p:nvSpPr>
          <p:cNvPr id="14" name="正方形/長方形 13"/>
          <p:cNvSpPr/>
          <p:nvPr/>
        </p:nvSpPr>
        <p:spPr bwMode="auto">
          <a:xfrm>
            <a:off x="2743200" y="6336268"/>
            <a:ext cx="3200400" cy="36933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Plaintext</a:t>
            </a:r>
            <a:endParaRPr kumimoji="0" lang="ja-JP" altLang="en-US" sz="2000" b="0" i="0" u="none" strike="noStrike" cap="none" normalizeH="0" baseline="0" dirty="0" smtClean="0">
              <a:ln>
                <a:noFill/>
              </a:ln>
              <a:solidFill>
                <a:schemeClr val="tx1"/>
              </a:solidFill>
              <a:effectLst/>
              <a:latin typeface="Times New Roman" pitchFamily="18" charset="0"/>
            </a:endParaRPr>
          </a:p>
        </p:txBody>
      </p:sp>
      <p:cxnSp>
        <p:nvCxnSpPr>
          <p:cNvPr id="16" name="直線矢印コネクタ 15"/>
          <p:cNvCxnSpPr>
            <a:stCxn id="12" idx="2"/>
          </p:cNvCxnSpPr>
          <p:nvPr/>
        </p:nvCxnSpPr>
        <p:spPr bwMode="auto">
          <a:xfrm>
            <a:off x="4572000" y="4793802"/>
            <a:ext cx="0" cy="628066"/>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正方形/長方形 16"/>
          <p:cNvSpPr/>
          <p:nvPr/>
        </p:nvSpPr>
        <p:spPr bwMode="auto">
          <a:xfrm>
            <a:off x="2667000" y="5421868"/>
            <a:ext cx="3200400" cy="36933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Plaintext</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18" name="正方形/長方形 17"/>
          <p:cNvSpPr/>
          <p:nvPr/>
        </p:nvSpPr>
        <p:spPr bwMode="auto">
          <a:xfrm>
            <a:off x="5872706" y="5421868"/>
            <a:ext cx="1290094" cy="36933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Padding</a:t>
            </a:r>
            <a:endParaRPr kumimoji="0" lang="ja-JP" altLang="en-US" sz="2000" b="0" i="0" u="none" strike="noStrike" cap="none" normalizeH="0" baseline="0" dirty="0" smtClean="0">
              <a:ln>
                <a:noFill/>
              </a:ln>
              <a:solidFill>
                <a:schemeClr val="tx1"/>
              </a:solidFill>
              <a:effectLst/>
              <a:latin typeface="Times New Roman" pitchFamily="18" charset="0"/>
            </a:endParaRPr>
          </a:p>
        </p:txBody>
      </p:sp>
      <p:cxnSp>
        <p:nvCxnSpPr>
          <p:cNvPr id="19" name="直線矢印コネクタ 18"/>
          <p:cNvCxnSpPr/>
          <p:nvPr/>
        </p:nvCxnSpPr>
        <p:spPr bwMode="auto">
          <a:xfrm>
            <a:off x="4572000" y="5855732"/>
            <a:ext cx="0" cy="480536"/>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a:off x="4572000" y="4876800"/>
            <a:ext cx="3711272" cy="369332"/>
          </a:xfrm>
          <a:prstGeom prst="rect">
            <a:avLst/>
          </a:prstGeom>
          <a:noFill/>
        </p:spPr>
        <p:txBody>
          <a:bodyPr wrap="none" rtlCol="0">
            <a:spAutoFit/>
          </a:bodyPr>
          <a:lstStyle/>
          <a:p>
            <a:r>
              <a:rPr kumimoji="1" lang="en-US" altLang="ja-JP" dirty="0" smtClean="0"/>
              <a:t>Decryption using a symmetric key</a:t>
            </a:r>
            <a:endParaRPr kumimoji="1" lang="ja-JP" altLang="en-US" dirty="0"/>
          </a:p>
        </p:txBody>
      </p:sp>
      <p:sp>
        <p:nvSpPr>
          <p:cNvPr id="23" name="テキスト ボックス 22"/>
          <p:cNvSpPr txBox="1"/>
          <p:nvPr/>
        </p:nvSpPr>
        <p:spPr>
          <a:xfrm>
            <a:off x="4632082" y="5879068"/>
            <a:ext cx="2454518" cy="369332"/>
          </a:xfrm>
          <a:prstGeom prst="rect">
            <a:avLst/>
          </a:prstGeom>
          <a:noFill/>
        </p:spPr>
        <p:txBody>
          <a:bodyPr wrap="none" rtlCol="0">
            <a:spAutoFit/>
          </a:bodyPr>
          <a:lstStyle/>
          <a:p>
            <a:r>
              <a:rPr kumimoji="1" lang="en-US" altLang="ja-JP" dirty="0" smtClean="0"/>
              <a:t>Remove padding part</a:t>
            </a:r>
            <a:endParaRPr kumimoji="1" lang="ja-JP" altLang="en-US" dirty="0"/>
          </a:p>
        </p:txBody>
      </p:sp>
    </p:spTree>
    <p:extLst>
      <p:ext uri="{BB962C8B-B14F-4D97-AF65-F5344CB8AC3E}">
        <p14:creationId xmlns:p14="http://schemas.microsoft.com/office/powerpoint/2010/main" val="3352084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Padding methods in IEEE 802.21a</a:t>
            </a:r>
            <a:endParaRPr kumimoji="1" lang="ja-JP" altLang="en-US" dirty="0"/>
          </a:p>
        </p:txBody>
      </p:sp>
      <p:sp>
        <p:nvSpPr>
          <p:cNvPr id="3" name="コンテンツ プレースホルダー 2"/>
          <p:cNvSpPr>
            <a:spLocks noGrp="1"/>
          </p:cNvSpPr>
          <p:nvPr>
            <p:ph idx="1"/>
          </p:nvPr>
        </p:nvSpPr>
        <p:spPr>
          <a:xfrm>
            <a:off x="304800" y="990600"/>
            <a:ext cx="8610599" cy="5181600"/>
          </a:xfrm>
        </p:spPr>
        <p:txBody>
          <a:bodyPr>
            <a:normAutofit/>
          </a:bodyPr>
          <a:lstStyle/>
          <a:p>
            <a:r>
              <a:rPr kumimoji="1" lang="en-US" altLang="ja-JP" dirty="0" smtClean="0"/>
              <a:t>AES-CCM</a:t>
            </a:r>
          </a:p>
          <a:p>
            <a:pPr lvl="1"/>
            <a:r>
              <a:rPr kumimoji="1" lang="en-US" altLang="ja-JP" dirty="0" smtClean="0"/>
              <a:t>CCM mode provides a padding method.</a:t>
            </a:r>
          </a:p>
          <a:p>
            <a:r>
              <a:rPr kumimoji="1" lang="en-US" altLang="ja-JP" dirty="0" smtClean="0"/>
              <a:t>AES-CBC</a:t>
            </a:r>
          </a:p>
          <a:p>
            <a:pPr lvl="1"/>
            <a:r>
              <a:rPr kumimoji="1" lang="en-US" altLang="ja-JP" dirty="0" smtClean="0"/>
              <a:t>CBC mode in 21a does not clearly specify a padding method.</a:t>
            </a:r>
            <a:endParaRPr kumimoji="1" lang="en-US" altLang="ja-JP" dirty="0"/>
          </a:p>
          <a:p>
            <a:pPr lvl="1"/>
            <a:r>
              <a:rPr kumimoji="1" lang="en-US" altLang="ja-JP" dirty="0" smtClean="0"/>
              <a:t>9.3.4.2.1: Encapsulation</a:t>
            </a:r>
          </a:p>
          <a:p>
            <a:pPr lvl="2"/>
            <a:r>
              <a:rPr kumimoji="1" lang="en-US" altLang="ja-JP" dirty="0"/>
              <a:t>“</a:t>
            </a:r>
            <a:r>
              <a:rPr kumimoji="1" lang="en-US" altLang="ja-JP" i="1" dirty="0"/>
              <a:t>b) </a:t>
            </a:r>
            <a:r>
              <a:rPr kumimoji="1" lang="en-US" altLang="ja-JP" i="1" dirty="0">
                <a:solidFill>
                  <a:srgbClr val="FF0000"/>
                </a:solidFill>
              </a:rPr>
              <a:t>Pad the plaintext, P, to a length of a multiple of 16 octets (128 bits) </a:t>
            </a:r>
            <a:r>
              <a:rPr kumimoji="1" lang="en-US" altLang="ja-JP" i="1" dirty="0"/>
              <a:t>so that the padded plaintext </a:t>
            </a:r>
            <a:r>
              <a:rPr kumimoji="1" lang="en-US" altLang="ja-JP" i="1" dirty="0" smtClean="0"/>
              <a:t>can be </a:t>
            </a:r>
            <a:r>
              <a:rPr kumimoji="1" lang="en-US" altLang="ja-JP" i="1" dirty="0"/>
              <a:t>represented as in n blocks P0, P1, .., Pn-1, each of which is 16 octets.</a:t>
            </a:r>
            <a:r>
              <a:rPr kumimoji="1" lang="en-US" altLang="ja-JP" dirty="0"/>
              <a:t>” </a:t>
            </a:r>
            <a:endParaRPr kumimoji="1" lang="en-US" altLang="ja-JP" dirty="0" smtClean="0"/>
          </a:p>
          <a:p>
            <a:pPr lvl="2"/>
            <a:r>
              <a:rPr kumimoji="1" lang="en-US" altLang="ja-JP" dirty="0"/>
              <a:t>“</a:t>
            </a:r>
            <a:r>
              <a:rPr kumimoji="1" lang="en-US" altLang="ja-JP" i="1" dirty="0"/>
              <a:t>d) </a:t>
            </a:r>
            <a:r>
              <a:rPr kumimoji="1" lang="en-US" altLang="ja-JP" i="1" dirty="0" smtClean="0"/>
              <a:t>… </a:t>
            </a:r>
            <a:r>
              <a:rPr kumimoji="1" lang="en-US" altLang="ja-JP" i="1" dirty="0" smtClean="0">
                <a:solidFill>
                  <a:srgbClr val="FF0000"/>
                </a:solidFill>
              </a:rPr>
              <a:t>Here </a:t>
            </a:r>
            <a:r>
              <a:rPr kumimoji="1" lang="en-US" altLang="ja-JP" i="1" dirty="0">
                <a:solidFill>
                  <a:srgbClr val="FF0000"/>
                </a:solidFill>
              </a:rPr>
              <a:t>padding may be needed to make the input message length to be a multiple </a:t>
            </a:r>
            <a:r>
              <a:rPr kumimoji="1" lang="en-US" altLang="ja-JP" i="1" dirty="0" smtClean="0">
                <a:solidFill>
                  <a:srgbClr val="FF0000"/>
                </a:solidFill>
              </a:rPr>
              <a:t>64 octets </a:t>
            </a:r>
            <a:r>
              <a:rPr kumimoji="1" lang="en-US" altLang="ja-JP" i="1" dirty="0">
                <a:solidFill>
                  <a:srgbClr val="FF0000"/>
                </a:solidFill>
              </a:rPr>
              <a:t>(512 bits).</a:t>
            </a:r>
            <a:r>
              <a:rPr kumimoji="1" lang="en-US" altLang="ja-JP" i="1" dirty="0"/>
              <a:t> The most significant 12 octets of the output of HMAC-SHA1 is the MIC</a:t>
            </a:r>
            <a:r>
              <a:rPr kumimoji="1" lang="en-US" altLang="ja-JP" i="1" dirty="0" smtClean="0"/>
              <a:t>.</a:t>
            </a:r>
            <a:r>
              <a:rPr kumimoji="1" lang="en-US" altLang="ja-JP" dirty="0" smtClean="0"/>
              <a:t>”</a:t>
            </a:r>
          </a:p>
          <a:p>
            <a:pPr lvl="1"/>
            <a:r>
              <a:rPr kumimoji="1" lang="en-US" altLang="ja-JP" dirty="0" smtClean="0"/>
              <a:t>9.3.4.2.1: </a:t>
            </a:r>
            <a:r>
              <a:rPr kumimoji="1" lang="en-US" altLang="ja-JP" dirty="0" err="1" smtClean="0"/>
              <a:t>Decapsulation</a:t>
            </a:r>
            <a:endParaRPr kumimoji="1" lang="en-US" altLang="ja-JP" dirty="0" smtClean="0"/>
          </a:p>
          <a:p>
            <a:pPr lvl="2"/>
            <a:r>
              <a:rPr kumimoji="1" lang="en-US" altLang="ja-JP" dirty="0" smtClean="0"/>
              <a:t>“</a:t>
            </a:r>
            <a:r>
              <a:rPr kumimoji="1" lang="en-US" altLang="ja-JP" i="1" dirty="0" smtClean="0"/>
              <a:t>c) …</a:t>
            </a:r>
            <a:r>
              <a:rPr kumimoji="1" lang="en-US" altLang="ja-JP" i="1" dirty="0" smtClean="0">
                <a:solidFill>
                  <a:srgbClr val="FF0000"/>
                </a:solidFill>
              </a:rPr>
              <a:t>Here </a:t>
            </a:r>
            <a:r>
              <a:rPr kumimoji="1" lang="en-US" altLang="ja-JP" i="1" dirty="0">
                <a:solidFill>
                  <a:srgbClr val="FF0000"/>
                </a:solidFill>
              </a:rPr>
              <a:t>padding may be needed to make the input message length a multiple </a:t>
            </a:r>
            <a:r>
              <a:rPr kumimoji="1" lang="en-US" altLang="ja-JP" i="1" dirty="0" smtClean="0">
                <a:solidFill>
                  <a:srgbClr val="FF0000"/>
                </a:solidFill>
              </a:rPr>
              <a:t>64 octets </a:t>
            </a:r>
            <a:r>
              <a:rPr kumimoji="1" lang="en-US" altLang="ja-JP" i="1" dirty="0">
                <a:solidFill>
                  <a:srgbClr val="FF0000"/>
                </a:solidFill>
              </a:rPr>
              <a:t>(512 bits</a:t>
            </a:r>
            <a:r>
              <a:rPr kumimoji="1" lang="en-US" altLang="ja-JP" i="1" dirty="0" smtClean="0">
                <a:solidFill>
                  <a:srgbClr val="FF0000"/>
                </a:solidFill>
              </a:rPr>
              <a:t>)</a:t>
            </a:r>
            <a:r>
              <a:rPr kumimoji="1" lang="en-US" altLang="ja-JP" i="1" dirty="0" smtClean="0"/>
              <a:t>….</a:t>
            </a:r>
            <a:r>
              <a:rPr kumimoji="1" lang="en-US" altLang="ja-JP" dirty="0" smtClean="0"/>
              <a:t>”</a:t>
            </a:r>
          </a:p>
          <a:p>
            <a:pPr lvl="2"/>
            <a:r>
              <a:rPr kumimoji="1" lang="en-US" altLang="ja-JP" dirty="0" smtClean="0"/>
              <a:t>“</a:t>
            </a:r>
            <a:r>
              <a:rPr kumimoji="1" lang="en-US" altLang="ja-JP" i="1" dirty="0" smtClean="0"/>
              <a:t>e)</a:t>
            </a:r>
            <a:r>
              <a:rPr kumimoji="1" lang="en-US" altLang="ja-JP" dirty="0" smtClean="0"/>
              <a:t> </a:t>
            </a:r>
            <a:r>
              <a:rPr kumimoji="1" lang="en-US" altLang="ja-JP" i="1" dirty="0" smtClean="0">
                <a:solidFill>
                  <a:srgbClr val="FF0000"/>
                </a:solidFill>
              </a:rPr>
              <a:t>Remove </a:t>
            </a:r>
            <a:r>
              <a:rPr kumimoji="1" lang="en-US" altLang="ja-JP" i="1" dirty="0">
                <a:solidFill>
                  <a:srgbClr val="FF0000"/>
                </a:solidFill>
              </a:rPr>
              <a:t>the padding if it is applied to obtain the plaintext, P.</a:t>
            </a:r>
            <a:r>
              <a:rPr kumimoji="1" lang="en-US" altLang="ja-JP" dirty="0"/>
              <a:t>”</a:t>
            </a:r>
          </a:p>
          <a:p>
            <a:pPr lvl="1"/>
            <a:endParaRPr kumimoji="1" lang="en-US" altLang="ja-JP" dirty="0" smtClean="0"/>
          </a:p>
        </p:txBody>
      </p:sp>
      <p:sp>
        <p:nvSpPr>
          <p:cNvPr id="4" name="フッター プレースホルダー 3"/>
          <p:cNvSpPr>
            <a:spLocks noGrp="1"/>
          </p:cNvSpPr>
          <p:nvPr>
            <p:ph type="ftr" sz="quarter" idx="10"/>
          </p:nvPr>
        </p:nvSpPr>
        <p:spPr/>
        <p:txBody>
          <a:bodyPr/>
          <a:lstStyle/>
          <a:p>
            <a:pPr>
              <a:defRPr/>
            </a:pPr>
            <a:r>
              <a:rPr lang="en-US" altLang="ja-JP" smtClean="0"/>
              <a:t>21-13-0047-00-0000</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5</a:t>
            </a:fld>
            <a:endParaRPr lang="en-US" altLang="ja-JP"/>
          </a:p>
        </p:txBody>
      </p:sp>
      <p:sp>
        <p:nvSpPr>
          <p:cNvPr id="6" name="テキスト ボックス 5"/>
          <p:cNvSpPr txBox="1"/>
          <p:nvPr/>
        </p:nvSpPr>
        <p:spPr>
          <a:xfrm>
            <a:off x="835429" y="5627334"/>
            <a:ext cx="7750263" cy="480131"/>
          </a:xfrm>
          <a:prstGeom prst="rect">
            <a:avLst/>
          </a:prstGeom>
          <a:noFill/>
        </p:spPr>
        <p:txBody>
          <a:bodyPr wrap="none" rtlCol="0">
            <a:spAutoFit/>
          </a:bodyPr>
          <a:lstStyle/>
          <a:p>
            <a:r>
              <a:rPr kumimoji="1" lang="en-US" altLang="ja-JP" sz="2800" dirty="0" smtClean="0"/>
              <a:t>Should we specify a padding method for AES-CBC?</a:t>
            </a:r>
            <a:endParaRPr kumimoji="1" lang="ja-JP" altLang="en-US" sz="2800" dirty="0"/>
          </a:p>
        </p:txBody>
      </p:sp>
    </p:spTree>
    <p:extLst>
      <p:ext uri="{BB962C8B-B14F-4D97-AF65-F5344CB8AC3E}">
        <p14:creationId xmlns:p14="http://schemas.microsoft.com/office/powerpoint/2010/main" val="1165243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On Reply attack resistance</a:t>
            </a:r>
            <a:endParaRPr kumimoji="1" lang="ja-JP" altLang="en-US" dirty="0"/>
          </a:p>
        </p:txBody>
      </p:sp>
      <p:sp>
        <p:nvSpPr>
          <p:cNvPr id="3" name="コンテンツ プレースホルダー 2"/>
          <p:cNvSpPr>
            <a:spLocks noGrp="1"/>
          </p:cNvSpPr>
          <p:nvPr>
            <p:ph idx="1"/>
          </p:nvPr>
        </p:nvSpPr>
        <p:spPr>
          <a:xfrm>
            <a:off x="422275" y="1143000"/>
            <a:ext cx="8299450" cy="3429000"/>
          </a:xfrm>
        </p:spPr>
        <p:txBody>
          <a:bodyPr/>
          <a:lstStyle/>
          <a:p>
            <a:r>
              <a:rPr kumimoji="1" lang="en-US" altLang="ja-JP" dirty="0" smtClean="0"/>
              <a:t>AES-CCM in IEEE 802.21a</a:t>
            </a:r>
          </a:p>
          <a:p>
            <a:pPr lvl="1"/>
            <a:r>
              <a:rPr kumimoji="1" lang="en-US" altLang="ja-JP" dirty="0" smtClean="0"/>
              <a:t>An initial vector (IV) is generated from a sequence number of SA and a part of MIH header.</a:t>
            </a:r>
          </a:p>
          <a:p>
            <a:pPr lvl="1"/>
            <a:r>
              <a:rPr kumimoji="1" lang="en-US" altLang="ja-JP" dirty="0" smtClean="0"/>
              <a:t>We can prevent a reply attack by checking the sequence number.</a:t>
            </a:r>
          </a:p>
          <a:p>
            <a:r>
              <a:rPr kumimoji="1" lang="en-US" altLang="ja-JP" dirty="0" smtClean="0"/>
              <a:t>AES-CBC in IEEE 802.21a</a:t>
            </a:r>
          </a:p>
          <a:p>
            <a:pPr lvl="1"/>
            <a:r>
              <a:rPr kumimoji="1" lang="en-US" altLang="ja-JP" dirty="0" smtClean="0"/>
              <a:t>The IV is randomly chosen. (Sec. 9.3.4.1)</a:t>
            </a:r>
          </a:p>
          <a:p>
            <a:pPr lvl="1"/>
            <a:r>
              <a:rPr kumimoji="1" lang="en-US" altLang="ja-JP" dirty="0" smtClean="0"/>
              <a:t>To prevent a reply attack, MN should hold all used IVs, and check them.</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21-13-0047-00-0000</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6</a:t>
            </a:fld>
            <a:endParaRPr lang="en-US" altLang="ja-JP"/>
          </a:p>
        </p:txBody>
      </p:sp>
      <p:sp>
        <p:nvSpPr>
          <p:cNvPr id="6" name="テキスト ボックス 5"/>
          <p:cNvSpPr txBox="1"/>
          <p:nvPr/>
        </p:nvSpPr>
        <p:spPr>
          <a:xfrm>
            <a:off x="228600" y="4542270"/>
            <a:ext cx="8865953" cy="480131"/>
          </a:xfrm>
          <a:prstGeom prst="rect">
            <a:avLst/>
          </a:prstGeom>
          <a:noFill/>
        </p:spPr>
        <p:txBody>
          <a:bodyPr wrap="none" rtlCol="0">
            <a:spAutoFit/>
          </a:bodyPr>
          <a:lstStyle/>
          <a:p>
            <a:r>
              <a:rPr kumimoji="1" lang="en-US" altLang="ja-JP" sz="2800" dirty="0" smtClean="0"/>
              <a:t>Can we achieve the reply attack resistance using AES-CBC?</a:t>
            </a:r>
            <a:endParaRPr kumimoji="1" lang="ja-JP" altLang="en-US" sz="2800" dirty="0"/>
          </a:p>
        </p:txBody>
      </p:sp>
      <p:sp>
        <p:nvSpPr>
          <p:cNvPr id="7" name="テキスト ボックス 6"/>
          <p:cNvSpPr txBox="1"/>
          <p:nvPr/>
        </p:nvSpPr>
        <p:spPr>
          <a:xfrm>
            <a:off x="659047" y="5075670"/>
            <a:ext cx="8034572" cy="867930"/>
          </a:xfrm>
          <a:prstGeom prst="rect">
            <a:avLst/>
          </a:prstGeom>
          <a:noFill/>
        </p:spPr>
        <p:txBody>
          <a:bodyPr wrap="none" rtlCol="0">
            <a:spAutoFit/>
          </a:bodyPr>
          <a:lstStyle/>
          <a:p>
            <a:r>
              <a:rPr kumimoji="1" lang="en-US" altLang="ja-JP" sz="2800" dirty="0" smtClean="0"/>
              <a:t>Some textbook denotes “</a:t>
            </a:r>
            <a:r>
              <a:rPr kumimoji="1" lang="en-US" altLang="ja-JP" sz="2800" dirty="0" smtClean="0">
                <a:solidFill>
                  <a:srgbClr val="FF0000"/>
                </a:solidFill>
              </a:rPr>
              <a:t>CBC-mode is insecure if IVs</a:t>
            </a:r>
            <a:br>
              <a:rPr kumimoji="1" lang="en-US" altLang="ja-JP" sz="2800" dirty="0" smtClean="0">
                <a:solidFill>
                  <a:srgbClr val="FF0000"/>
                </a:solidFill>
              </a:rPr>
            </a:br>
            <a:r>
              <a:rPr kumimoji="1" lang="en-US" altLang="ja-JP" sz="2800" dirty="0" smtClean="0">
                <a:solidFill>
                  <a:srgbClr val="FF0000"/>
                </a:solidFill>
              </a:rPr>
              <a:t>are a constant number or counter numbers</a:t>
            </a:r>
            <a:r>
              <a:rPr kumimoji="1" lang="en-US" altLang="ja-JP" sz="2800" dirty="0" smtClean="0"/>
              <a:t>.”</a:t>
            </a:r>
            <a:endParaRPr kumimoji="1" lang="ja-JP" altLang="en-US" sz="2800" dirty="0"/>
          </a:p>
        </p:txBody>
      </p:sp>
    </p:spTree>
    <p:extLst>
      <p:ext uri="{BB962C8B-B14F-4D97-AF65-F5344CB8AC3E}">
        <p14:creationId xmlns:p14="http://schemas.microsoft.com/office/powerpoint/2010/main" val="3766440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Typo?</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ASCII code in “</a:t>
            </a:r>
            <a:r>
              <a:rPr kumimoji="1" lang="en-US" altLang="ja-JP" i="1" dirty="0" smtClean="0"/>
              <a:t>9.2.2 Key derivation and key hierarchy</a:t>
            </a:r>
            <a:r>
              <a:rPr kumimoji="1" lang="en-US" altLang="ja-JP" dirty="0" smtClean="0"/>
              <a:t>” is failed.</a:t>
            </a:r>
          </a:p>
          <a:p>
            <a:pPr lvl="1"/>
            <a:r>
              <a:rPr kumimoji="1" lang="en-US" altLang="ja-JP" dirty="0" smtClean="0"/>
              <a:t>ASCII code of “MIS</a:t>
            </a:r>
            <a:r>
              <a:rPr kumimoji="1" lang="en-US" altLang="ja-JP" dirty="0" smtClean="0">
                <a:solidFill>
                  <a:srgbClr val="FF0000"/>
                </a:solidFill>
              </a:rPr>
              <a:t>K</a:t>
            </a:r>
            <a:r>
              <a:rPr kumimoji="1" lang="en-US" altLang="ja-JP" dirty="0" smtClean="0"/>
              <a:t>” is described as “0x4D4953</a:t>
            </a:r>
            <a:r>
              <a:rPr kumimoji="1" lang="en-US" altLang="ja-JP" dirty="0" smtClean="0">
                <a:solidFill>
                  <a:srgbClr val="FF0000"/>
                </a:solidFill>
              </a:rPr>
              <a:t>54</a:t>
            </a:r>
            <a:r>
              <a:rPr kumimoji="1" lang="en-US" altLang="ja-JP" dirty="0" smtClean="0"/>
              <a:t>”, but it should be “0x4D4953</a:t>
            </a:r>
            <a:r>
              <a:rPr kumimoji="1" lang="en-US" altLang="ja-JP" dirty="0" smtClean="0">
                <a:solidFill>
                  <a:srgbClr val="FF0000"/>
                </a:solidFill>
              </a:rPr>
              <a:t>4B</a:t>
            </a:r>
            <a:r>
              <a:rPr kumimoji="1" lang="en-US" altLang="ja-JP" dirty="0" smtClean="0"/>
              <a:t>” </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21-13-0047-00-0000</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7</a:t>
            </a:fld>
            <a:endParaRPr lang="en-US" altLang="ja-JP"/>
          </a:p>
        </p:txBody>
      </p:sp>
    </p:spTree>
    <p:extLst>
      <p:ext uri="{BB962C8B-B14F-4D97-AF65-F5344CB8AC3E}">
        <p14:creationId xmlns:p14="http://schemas.microsoft.com/office/powerpoint/2010/main" val="3233635674"/>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2445</TotalTime>
  <Pages>15</Pages>
  <Words>826</Words>
  <Application>Microsoft Office PowerPoint</Application>
  <PresentationFormat>レター サイズ 8.5x11 インチ</PresentationFormat>
  <Paragraphs>85</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blank presentation</vt:lpstr>
      <vt:lpstr>PowerPoint プレゼンテーション</vt:lpstr>
      <vt:lpstr>PowerPoint プレゼンテーション</vt:lpstr>
      <vt:lpstr>AES-CBC-128</vt:lpstr>
      <vt:lpstr>Various Padding Method</vt:lpstr>
      <vt:lpstr>Padding methods in IEEE 802.21a</vt:lpstr>
      <vt:lpstr>On Reply attack resistance</vt:lpstr>
      <vt:lpstr>Typo?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hana</dc:creator>
  <cp:lastModifiedBy>hana</cp:lastModifiedBy>
  <cp:revision>67</cp:revision>
  <cp:lastPrinted>2012-10-16T05:15:45Z</cp:lastPrinted>
  <dcterms:created xsi:type="dcterms:W3CDTF">2004-05-12T03:24:18Z</dcterms:created>
  <dcterms:modified xsi:type="dcterms:W3CDTF">2013-03-18T15:02:19Z</dcterms:modified>
</cp:coreProperties>
</file>