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6" r:id="rId2"/>
    <p:sldId id="267" r:id="rId3"/>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3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9D961-C13D-7A4A-A2BE-C1F52AD78AC1}" type="datetimeFigureOut">
              <a:rPr lang="en-US" smtClean="0"/>
              <a:t>1/16/13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C2630-C178-D047-8F44-AB020F6B5A41}" type="slidenum">
              <a:rPr lang="en-US" smtClean="0"/>
              <a:t>‹#›</a:t>
            </a:fld>
            <a:endParaRPr lang="en-US"/>
          </a:p>
        </p:txBody>
      </p:sp>
    </p:spTree>
    <p:extLst>
      <p:ext uri="{BB962C8B-B14F-4D97-AF65-F5344CB8AC3E}">
        <p14:creationId xmlns:p14="http://schemas.microsoft.com/office/powerpoint/2010/main" val="1585419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atin typeface="Rotis Sans Serif for Nokia"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atin typeface="Rotis Sans Serif for Noki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B2239CFB-FA19-F24B-8A8D-37A35B2F6D46}" type="datetimeFigureOut">
              <a:rPr lang="en-US" smtClean="0"/>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293551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2239CFB-FA19-F24B-8A8D-37A35B2F6D46}" type="datetimeFigureOut">
              <a:rPr lang="en-US" smtClean="0"/>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42466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2239CFB-FA19-F24B-8A8D-37A35B2F6D46}" type="datetimeFigureOut">
              <a:rPr lang="en-US" smtClean="0"/>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11465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2239CFB-FA19-F24B-8A8D-37A35B2F6D46}" type="datetimeFigureOut">
              <a:rPr lang="en-US" smtClean="0"/>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423096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B2239CFB-FA19-F24B-8A8D-37A35B2F6D46}" type="datetimeFigureOut">
              <a:rPr lang="en-US" smtClean="0"/>
              <a:t>1/16/13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181643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B2239CFB-FA19-F24B-8A8D-37A35B2F6D46}" type="datetimeFigureOut">
              <a:rPr lang="en-US" smtClean="0"/>
              <a:t>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295508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B2239CFB-FA19-F24B-8A8D-37A35B2F6D46}" type="datetimeFigureOut">
              <a:rPr lang="en-US" smtClean="0"/>
              <a:t>1/16/13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184284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B2239CFB-FA19-F24B-8A8D-37A35B2F6D46}" type="datetimeFigureOut">
              <a:rPr lang="en-US" smtClean="0"/>
              <a:t>1/16/13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128323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39CFB-FA19-F24B-8A8D-37A35B2F6D46}" type="datetimeFigureOut">
              <a:rPr lang="en-US" smtClean="0"/>
              <a:t>1/16/13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314148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2239CFB-FA19-F24B-8A8D-37A35B2F6D46}" type="datetimeFigureOut">
              <a:rPr lang="en-US" smtClean="0"/>
              <a:t>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266229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B2239CFB-FA19-F24B-8A8D-37A35B2F6D46}" type="datetimeFigureOut">
              <a:rPr lang="en-US" smtClean="0"/>
              <a:t>1/16/13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E48E1-76DA-DE4B-9919-EFC39774135E}" type="slidenum">
              <a:rPr lang="en-US" smtClean="0"/>
              <a:t>‹#›</a:t>
            </a:fld>
            <a:endParaRPr lang="en-US"/>
          </a:p>
        </p:txBody>
      </p:sp>
    </p:spTree>
    <p:extLst>
      <p:ext uri="{BB962C8B-B14F-4D97-AF65-F5344CB8AC3E}">
        <p14:creationId xmlns:p14="http://schemas.microsoft.com/office/powerpoint/2010/main" val="1156445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39CFB-FA19-F24B-8A8D-37A35B2F6D46}" type="datetimeFigureOut">
              <a:rPr lang="en-US" smtClean="0"/>
              <a:t>1/16/13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E48E1-76DA-DE4B-9919-EFC39774135E}" type="slidenum">
              <a:rPr lang="en-US" smtClean="0"/>
              <a:t>‹#›</a:t>
            </a:fld>
            <a:endParaRPr lang="en-US"/>
          </a:p>
        </p:txBody>
      </p:sp>
    </p:spTree>
    <p:extLst>
      <p:ext uri="{BB962C8B-B14F-4D97-AF65-F5344CB8AC3E}">
        <p14:creationId xmlns:p14="http://schemas.microsoft.com/office/powerpoint/2010/main" val="57358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 TargetMode="External"/><Relationship Id="rId4" Type="http://schemas.openxmlformats.org/officeDocument/2006/relationships/hyperlink" Target="http://standards.ieee.org/board/pat/guide.html" TargetMode="External"/><Relationship Id="rId5" Type="http://schemas.openxmlformats.org/officeDocument/2006/relationships/hyperlink" Target="http://127.0.0.1:4664/cache?event_id=757737&amp;schema_id=1&amp;s=5X0vID10lu_E6yrIkWkNd4Wz2H8&amp;q=hancock" TargetMode="External"/><Relationship Id="rId6" Type="http://schemas.openxmlformats.org/officeDocument/2006/relationships/hyperlink" Target="http://standards.ieee.org/board/pat/faq.pd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 3"/>
          <p:cNvSpPr>
            <a:spLocks noGrp="1"/>
          </p:cNvSpPr>
          <p:nvPr>
            <p:ph type="ftr" sz="quarter" idx="10"/>
          </p:nvPr>
        </p:nvSpPr>
        <p:spPr/>
        <p:txBody>
          <a:bodyPr/>
          <a:lstStyle/>
          <a:p>
            <a:pPr>
              <a:defRPr/>
            </a:pPr>
            <a:r>
              <a:rPr lang="en-US" altLang="ja-JP"/>
              <a:t>21-12-0058- MuGM</a:t>
            </a:r>
          </a:p>
        </p:txBody>
      </p:sp>
      <p:sp>
        <p:nvSpPr>
          <p:cNvPr id="15362" name="Rectangle 36"/>
          <p:cNvSpPr>
            <a:spLocks noGrp="1" noChangeArrowheads="1"/>
          </p:cNvSpPr>
          <p:nvPr>
            <p:ph type="body" idx="1"/>
          </p:nvPr>
        </p:nvSpPr>
        <p:spPr>
          <a:xfrm>
            <a:off x="439738" y="990600"/>
            <a:ext cx="8399462" cy="5334000"/>
          </a:xfrm>
          <a:solidFill>
            <a:srgbClr val="66CCFF"/>
          </a:solidFill>
        </p:spPr>
        <p:txBody>
          <a:bodyPr>
            <a:normAutofit fontScale="85000" lnSpcReduction="10000"/>
          </a:bodyPr>
          <a:lstStyle/>
          <a:p>
            <a:pPr>
              <a:buClr>
                <a:srgbClr val="FAFD00"/>
              </a:buClr>
              <a:buFontTx/>
              <a:buNone/>
            </a:pPr>
            <a:r>
              <a:rPr lang="en-US" altLang="ja-JP" b="1" dirty="0">
                <a:latin typeface="Times" charset="0"/>
                <a:cs typeface="Times New Roman" charset="0"/>
              </a:rPr>
              <a:t>IEEE 802.21 MEDIA INDEPENDENT HANDOVER </a:t>
            </a:r>
          </a:p>
          <a:p>
            <a:pPr>
              <a:buClr>
                <a:srgbClr val="FAFD00"/>
              </a:buClr>
              <a:buNone/>
            </a:pPr>
            <a:r>
              <a:rPr lang="en-US" altLang="ja-JP" dirty="0">
                <a:latin typeface="Times" charset="0"/>
                <a:cs typeface="Times New Roman" charset="0"/>
              </a:rPr>
              <a:t>DCN</a:t>
            </a:r>
            <a:r>
              <a:rPr lang="en-US" altLang="ja-JP" dirty="0">
                <a:latin typeface="Times" charset="0"/>
                <a:cs typeface="Times New Roman" charset="0"/>
              </a:rPr>
              <a:t>: 21-13-0015-00-MuGM</a:t>
            </a:r>
            <a:endParaRPr lang="en-US" altLang="ja-JP" dirty="0">
              <a:latin typeface="Times" charset="0"/>
              <a:cs typeface="Times New Roman" charset="0"/>
            </a:endParaRPr>
          </a:p>
          <a:p>
            <a:pPr>
              <a:buClr>
                <a:srgbClr val="FAFD00"/>
              </a:buClr>
              <a:buFontTx/>
              <a:buNone/>
            </a:pPr>
            <a:endParaRPr lang="en-US" altLang="ja-JP" dirty="0" smtClean="0">
              <a:latin typeface="Times" charset="0"/>
              <a:cs typeface="Times New Roman" charset="0"/>
            </a:endParaRPr>
          </a:p>
          <a:p>
            <a:pPr>
              <a:buClr>
                <a:srgbClr val="FAFD00"/>
              </a:buClr>
              <a:buFontTx/>
              <a:buNone/>
            </a:pPr>
            <a:r>
              <a:rPr lang="en-US" altLang="ja-JP" dirty="0" smtClean="0">
                <a:latin typeface="Times" charset="0"/>
                <a:cs typeface="Times New Roman" charset="0"/>
              </a:rPr>
              <a:t>Title</a:t>
            </a:r>
            <a:r>
              <a:rPr lang="en-US" altLang="ja-JP" dirty="0">
                <a:latin typeface="Times" charset="0"/>
                <a:cs typeface="Times New Roman" charset="0"/>
              </a:rPr>
              <a:t>: </a:t>
            </a:r>
            <a:r>
              <a:rPr lang="en-US" altLang="ja-JP" dirty="0" smtClean="0">
                <a:latin typeface="Times" charset="0"/>
                <a:cs typeface="Times New Roman" charset="0"/>
              </a:rPr>
              <a:t>Detailed explanation of the proposal made by </a:t>
            </a:r>
            <a:r>
              <a:rPr lang="en-US" altLang="ja-JP" dirty="0" err="1" smtClean="0">
                <a:latin typeface="Times" charset="0"/>
                <a:cs typeface="Times New Roman" charset="0"/>
              </a:rPr>
              <a:t>ITAv</a:t>
            </a:r>
            <a:r>
              <a:rPr lang="en-US" altLang="ja-JP" dirty="0" smtClean="0">
                <a:latin typeface="Times" charset="0"/>
                <a:cs typeface="Times New Roman" charset="0"/>
              </a:rPr>
              <a:t> and UC3M to IEEE 802.21d</a:t>
            </a:r>
          </a:p>
          <a:p>
            <a:pPr>
              <a:buClr>
                <a:srgbClr val="FAFD00"/>
              </a:buClr>
              <a:buFontTx/>
              <a:buNone/>
            </a:pPr>
            <a:endParaRPr lang="en-US" altLang="ja-JP" b="1" dirty="0">
              <a:latin typeface="Times" charset="0"/>
              <a:cs typeface="Times New Roman" charset="0"/>
            </a:endParaRPr>
          </a:p>
          <a:p>
            <a:pPr>
              <a:buClr>
                <a:srgbClr val="FAFD00"/>
              </a:buClr>
              <a:buFontTx/>
              <a:buNone/>
            </a:pPr>
            <a:r>
              <a:rPr lang="en-US" altLang="ja-JP" dirty="0">
                <a:latin typeface="Times" charset="0"/>
                <a:cs typeface="Times New Roman" charset="0"/>
              </a:rPr>
              <a:t>Date Submitted: </a:t>
            </a:r>
            <a:r>
              <a:rPr lang="en-US" altLang="ja-JP" dirty="0" smtClean="0">
                <a:latin typeface="Times" charset="0"/>
                <a:cs typeface="Times New Roman" charset="0"/>
              </a:rPr>
              <a:t>January, 2013</a:t>
            </a:r>
            <a:endParaRPr lang="en-US" altLang="ja-JP" dirty="0">
              <a:latin typeface="Times" charset="0"/>
              <a:cs typeface="Times New Roman" charset="0"/>
            </a:endParaRPr>
          </a:p>
          <a:p>
            <a:pPr>
              <a:buClr>
                <a:srgbClr val="FAFD00"/>
              </a:buClr>
              <a:buFontTx/>
              <a:buNone/>
            </a:pPr>
            <a:r>
              <a:rPr lang="en-US" altLang="ja-JP" dirty="0" smtClean="0">
                <a:latin typeface="Times" charset="0"/>
                <a:cs typeface="Times New Roman" charset="0"/>
              </a:rPr>
              <a:t>Authors </a:t>
            </a:r>
            <a:r>
              <a:rPr lang="en-US" altLang="ja-JP" dirty="0">
                <a:latin typeface="Times" charset="0"/>
                <a:cs typeface="Times New Roman" charset="0"/>
              </a:rPr>
              <a:t>or Source(s):</a:t>
            </a:r>
          </a:p>
          <a:p>
            <a:pPr>
              <a:buClr>
                <a:srgbClr val="FAFD00"/>
              </a:buClr>
              <a:buFontTx/>
              <a:buNone/>
            </a:pPr>
            <a:r>
              <a:rPr lang="en-US" altLang="ja-JP" b="1" dirty="0" smtClean="0">
                <a:latin typeface="Times" charset="0"/>
                <a:cs typeface="Times New Roman" charset="0"/>
              </a:rPr>
              <a:t>Antonio de la Oliva (UC3M</a:t>
            </a:r>
            <a:r>
              <a:rPr lang="en-US" altLang="ja-JP" b="1" dirty="0">
                <a:latin typeface="Times" charset="0"/>
                <a:cs typeface="Times New Roman" charset="0"/>
              </a:rPr>
              <a:t>), Daniel </a:t>
            </a:r>
            <a:r>
              <a:rPr lang="en-US" altLang="ja-JP" b="1" dirty="0" err="1">
                <a:latin typeface="Times" charset="0"/>
                <a:cs typeface="Times New Roman" charset="0"/>
              </a:rPr>
              <a:t>Corujo</a:t>
            </a:r>
            <a:r>
              <a:rPr lang="en-US" altLang="ja-JP" b="1" dirty="0">
                <a:latin typeface="Times" charset="0"/>
                <a:cs typeface="Times New Roman" charset="0"/>
              </a:rPr>
              <a:t> (</a:t>
            </a:r>
            <a:r>
              <a:rPr lang="en-US" altLang="ja-JP" b="1" dirty="0" err="1">
                <a:latin typeface="Times" charset="0"/>
                <a:cs typeface="Times New Roman" charset="0"/>
              </a:rPr>
              <a:t>ITAv</a:t>
            </a:r>
            <a:r>
              <a:rPr lang="en-US" altLang="ja-JP" b="1" dirty="0" smtClean="0">
                <a:latin typeface="Times" charset="0"/>
                <a:cs typeface="Times New Roman" charset="0"/>
              </a:rPr>
              <a:t>), Carlos </a:t>
            </a:r>
            <a:r>
              <a:rPr lang="en-US" altLang="ja-JP" b="1" dirty="0" err="1" smtClean="0">
                <a:latin typeface="Times" charset="0"/>
                <a:cs typeface="Times New Roman" charset="0"/>
              </a:rPr>
              <a:t>Guimaraes</a:t>
            </a:r>
            <a:r>
              <a:rPr lang="en-US" altLang="ja-JP" b="1" dirty="0" smtClean="0">
                <a:latin typeface="Times" charset="0"/>
                <a:cs typeface="Times New Roman" charset="0"/>
              </a:rPr>
              <a:t> (</a:t>
            </a:r>
            <a:r>
              <a:rPr lang="en-US" altLang="ja-JP" b="1" dirty="0" err="1" smtClean="0">
                <a:latin typeface="Times" charset="0"/>
                <a:cs typeface="Times New Roman" charset="0"/>
              </a:rPr>
              <a:t>ITAv</a:t>
            </a:r>
            <a:r>
              <a:rPr lang="en-US" altLang="ja-JP" b="1" dirty="0" smtClean="0">
                <a:latin typeface="Times" charset="0"/>
                <a:cs typeface="Times New Roman" charset="0"/>
              </a:rPr>
              <a:t>)</a:t>
            </a:r>
            <a:endParaRPr lang="en-US" altLang="ja-JP" b="1" dirty="0">
              <a:latin typeface="Times" charset="0"/>
              <a:cs typeface="Times New Roman" charset="0"/>
            </a:endParaRPr>
          </a:p>
          <a:p>
            <a:pPr algn="just">
              <a:buClr>
                <a:srgbClr val="FAFD00"/>
              </a:buClr>
              <a:buFontTx/>
              <a:buNone/>
            </a:pPr>
            <a:r>
              <a:rPr lang="en-US" altLang="ja-JP" dirty="0">
                <a:latin typeface="Times" charset="0"/>
                <a:cs typeface="Times New Roman" charset="0"/>
              </a:rPr>
              <a:t>Abstract: This document describes </a:t>
            </a:r>
            <a:r>
              <a:rPr lang="en-US" altLang="ja-JP" dirty="0" smtClean="0">
                <a:latin typeface="Times" charset="0"/>
                <a:cs typeface="Times New Roman" charset="0"/>
              </a:rPr>
              <a:t>the components of the solution proposed by </a:t>
            </a:r>
            <a:r>
              <a:rPr lang="en-US" altLang="ja-JP" dirty="0" err="1" smtClean="0">
                <a:latin typeface="Times" charset="0"/>
                <a:cs typeface="Times New Roman" charset="0"/>
              </a:rPr>
              <a:t>ITAv</a:t>
            </a:r>
            <a:r>
              <a:rPr lang="en-US" altLang="ja-JP" dirty="0" smtClean="0">
                <a:latin typeface="Times" charset="0"/>
                <a:cs typeface="Times New Roman" charset="0"/>
              </a:rPr>
              <a:t> and UC3M to IEEE 802.21d</a:t>
            </a:r>
            <a:endParaRPr lang="en-US" altLang="ja-JP" dirty="0">
              <a:latin typeface="Times" charset="0"/>
              <a:cs typeface="Times New Roman" charset="0"/>
            </a:endParaRPr>
          </a:p>
        </p:txBody>
      </p:sp>
    </p:spTree>
    <p:extLst>
      <p:ext uri="{BB962C8B-B14F-4D97-AF65-F5344CB8AC3E}">
        <p14:creationId xmlns:p14="http://schemas.microsoft.com/office/powerpoint/2010/main" val="9011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Link_Id</a:t>
            </a:r>
            <a:r>
              <a:rPr lang="en-US" dirty="0" smtClean="0"/>
              <a:t> data type</a:t>
            </a:r>
            <a:endParaRPr lang="en-US" dirty="0"/>
          </a:p>
        </p:txBody>
      </p:sp>
      <p:sp>
        <p:nvSpPr>
          <p:cNvPr id="3" name="Content Placeholder 2"/>
          <p:cNvSpPr>
            <a:spLocks noGrp="1"/>
          </p:cNvSpPr>
          <p:nvPr>
            <p:ph idx="1"/>
          </p:nvPr>
        </p:nvSpPr>
        <p:spPr>
          <a:xfrm>
            <a:off x="457199" y="1262010"/>
            <a:ext cx="3520686" cy="5200270"/>
          </a:xfrm>
        </p:spPr>
        <p:txBody>
          <a:bodyPr>
            <a:noAutofit/>
          </a:bodyPr>
          <a:lstStyle/>
          <a:p>
            <a:r>
              <a:rPr lang="en-US" sz="1400" dirty="0" smtClean="0"/>
              <a:t>If multicast communication wants to be used in a general framework, it is needed to modify the contents of the </a:t>
            </a:r>
            <a:r>
              <a:rPr lang="en-US" sz="1400" dirty="0" err="1" smtClean="0"/>
              <a:t>Link_ID</a:t>
            </a:r>
            <a:r>
              <a:rPr lang="en-US" sz="1400" dirty="0" smtClean="0"/>
              <a:t> data type.</a:t>
            </a:r>
          </a:p>
          <a:p>
            <a:r>
              <a:rPr lang="en-US" sz="1400" dirty="0" smtClean="0"/>
              <a:t>Through </a:t>
            </a:r>
            <a:r>
              <a:rPr lang="en-US" sz="1400" dirty="0"/>
              <a:t>the use of the Multicast Data Type we can provide 3 different </a:t>
            </a:r>
            <a:r>
              <a:rPr lang="en-US" sz="1400" dirty="0" err="1"/>
              <a:t>behaviours</a:t>
            </a:r>
            <a:r>
              <a:rPr lang="en-US" sz="1400" dirty="0"/>
              <a:t>:</a:t>
            </a:r>
          </a:p>
          <a:p>
            <a:pPr lvl="1"/>
            <a:r>
              <a:rPr lang="en-US" sz="1400" dirty="0"/>
              <a:t>Target: All links </a:t>
            </a:r>
            <a:r>
              <a:rPr lang="en-US" sz="1400" dirty="0">
                <a:sym typeface="Wingdings"/>
              </a:rPr>
              <a:t></a:t>
            </a:r>
            <a:r>
              <a:rPr lang="en-US" sz="1400" dirty="0"/>
              <a:t> [[5,FF:FF:FF:FF:FF:FF],NULL]</a:t>
            </a:r>
          </a:p>
          <a:p>
            <a:pPr lvl="1"/>
            <a:r>
              <a:rPr lang="en-US" sz="1400" dirty="0"/>
              <a:t>Target: Links of a certain technology </a:t>
            </a:r>
            <a:r>
              <a:rPr lang="en-US" sz="1400" dirty="0">
                <a:sym typeface="Wingdings"/>
              </a:rPr>
              <a:t></a:t>
            </a:r>
            <a:r>
              <a:rPr lang="en-US" sz="1400" dirty="0"/>
              <a:t> [[19,FF:FF:FF:FF:FF:FF],NULL]</a:t>
            </a:r>
          </a:p>
          <a:p>
            <a:pPr lvl="1"/>
            <a:r>
              <a:rPr lang="en-US" sz="1400" dirty="0"/>
              <a:t>Target: Nodes of a certain technology connected to a specific </a:t>
            </a:r>
            <a:r>
              <a:rPr lang="en-US" sz="1400" dirty="0" err="1"/>
              <a:t>PoA</a:t>
            </a:r>
            <a:r>
              <a:rPr lang="en-US" sz="1400" dirty="0" smtClean="0">
                <a:sym typeface="Wingdings"/>
              </a:rPr>
              <a:t></a:t>
            </a:r>
          </a:p>
          <a:p>
            <a:pPr marL="457200" lvl="1" indent="0">
              <a:buNone/>
            </a:pPr>
            <a:r>
              <a:rPr lang="en-US" sz="1400" dirty="0" smtClean="0">
                <a:sym typeface="Wingdings"/>
              </a:rPr>
              <a:t>        </a:t>
            </a:r>
            <a:r>
              <a:rPr lang="en-US" sz="1400" dirty="0" smtClean="0"/>
              <a:t>[</a:t>
            </a:r>
            <a:r>
              <a:rPr lang="en-US" sz="1400" dirty="0"/>
              <a:t>[19,FF:FF:FF:FF:FF:FF],</a:t>
            </a:r>
            <a:r>
              <a:rPr lang="en-US" sz="1400" dirty="0" err="1"/>
              <a:t>PoA</a:t>
            </a:r>
            <a:r>
              <a:rPr lang="en-US" sz="1400" dirty="0" smtClean="0"/>
              <a:t>]</a:t>
            </a:r>
          </a:p>
          <a:p>
            <a:pPr marL="457200" lvl="1" indent="0">
              <a:buNone/>
            </a:pPr>
            <a:endParaRPr lang="en-US" sz="1400" dirty="0"/>
          </a:p>
          <a:p>
            <a:pPr indent="-285750"/>
            <a:r>
              <a:rPr lang="en-US" sz="1800" dirty="0" smtClean="0"/>
              <a:t>Through this solution, multicast can be used in any primitive</a:t>
            </a:r>
            <a:endParaRPr lang="en-US"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2486011830"/>
              </p:ext>
            </p:extLst>
          </p:nvPr>
        </p:nvGraphicFramePr>
        <p:xfrm>
          <a:off x="4136627" y="1262009"/>
          <a:ext cx="4858620" cy="5394665"/>
        </p:xfrm>
        <a:graphic>
          <a:graphicData uri="http://schemas.openxmlformats.org/presentationml/2006/ole">
            <mc:AlternateContent xmlns:mc="http://schemas.openxmlformats.org/markup-compatibility/2006">
              <mc:Choice xmlns:v="urn:schemas-microsoft-com:vml" Requires="v">
                <p:oleObj spid="_x0000_s2058" name="Document" r:id="rId3" imgW="5410200" imgH="6007100" progId="Word.Document.12">
                  <p:embed/>
                </p:oleObj>
              </mc:Choice>
              <mc:Fallback>
                <p:oleObj name="Document" r:id="rId3" imgW="5410200" imgH="6007100" progId="Word.Document.12">
                  <p:embed/>
                  <p:pic>
                    <p:nvPicPr>
                      <p:cNvPr id="0" name=""/>
                      <p:cNvPicPr/>
                      <p:nvPr/>
                    </p:nvPicPr>
                    <p:blipFill>
                      <a:blip r:embed="rId4"/>
                      <a:stretch>
                        <a:fillRect/>
                      </a:stretch>
                    </p:blipFill>
                    <p:spPr>
                      <a:xfrm>
                        <a:off x="4136627" y="1262009"/>
                        <a:ext cx="4858620" cy="5394665"/>
                      </a:xfrm>
                      <a:prstGeom prst="rect">
                        <a:avLst/>
                      </a:prstGeom>
                    </p:spPr>
                  </p:pic>
                </p:oleObj>
              </mc:Fallback>
            </mc:AlternateContent>
          </a:graphicData>
        </a:graphic>
      </p:graphicFrame>
    </p:spTree>
    <p:extLst>
      <p:ext uri="{BB962C8B-B14F-4D97-AF65-F5344CB8AC3E}">
        <p14:creationId xmlns:p14="http://schemas.microsoft.com/office/powerpoint/2010/main" val="108683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457200" y="1600200"/>
            <a:ext cx="3968898" cy="4525963"/>
          </a:xfrm>
        </p:spPr>
        <p:txBody>
          <a:bodyPr/>
          <a:lstStyle/>
          <a:p>
            <a:r>
              <a:rPr lang="en-US" dirty="0" smtClean="0"/>
              <a:t>Definition of a new type of security TLV</a:t>
            </a:r>
            <a:endParaRPr lang="en-US" dirty="0"/>
          </a:p>
        </p:txBody>
      </p:sp>
      <p:grpSp>
        <p:nvGrpSpPr>
          <p:cNvPr id="4" name="Group 3"/>
          <p:cNvGrpSpPr/>
          <p:nvPr/>
        </p:nvGrpSpPr>
        <p:grpSpPr>
          <a:xfrm>
            <a:off x="457200" y="2874668"/>
            <a:ext cx="4229100" cy="468533"/>
            <a:chOff x="0" y="0"/>
            <a:chExt cx="5600700" cy="342900"/>
          </a:xfrm>
        </p:grpSpPr>
        <p:sp>
          <p:nvSpPr>
            <p:cNvPr id="5" name="Text Box 2"/>
            <p:cNvSpPr txBox="1"/>
            <p:nvPr/>
          </p:nvSpPr>
          <p:spPr>
            <a:xfrm>
              <a:off x="0" y="0"/>
              <a:ext cx="800100" cy="342900"/>
            </a:xfrm>
            <a:prstGeom prst="rect">
              <a:avLst/>
            </a:prstGeom>
            <a:ln w="3175" cmpd="sng"/>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a:effectLst/>
                  <a:ea typeface="ＭＳ 明朝"/>
                  <a:cs typeface="Times New Roman"/>
                </a:rPr>
                <a:t>MIH header</a:t>
              </a:r>
              <a:endParaRPr lang="en-US" sz="1200">
                <a:effectLst/>
                <a:ea typeface="ＭＳ 明朝"/>
                <a:cs typeface="Times New Roman"/>
              </a:endParaRPr>
            </a:p>
            <a:p>
              <a:pPr algn="ctr">
                <a:spcAft>
                  <a:spcPts val="0"/>
                </a:spcAft>
              </a:pPr>
              <a:r>
                <a:rPr lang="en-US" sz="800">
                  <a:effectLst/>
                  <a:ea typeface="ＭＳ 明朝"/>
                  <a:cs typeface="Times New Roman"/>
                </a:rPr>
                <a:t>(S=1)</a:t>
              </a:r>
              <a:endParaRPr lang="en-US" sz="1200">
                <a:effectLst/>
                <a:ea typeface="ＭＳ 明朝"/>
                <a:cs typeface="Times New Roman"/>
              </a:endParaRPr>
            </a:p>
          </p:txBody>
        </p:sp>
        <p:sp>
          <p:nvSpPr>
            <p:cNvPr id="6" name="Text Box 3"/>
            <p:cNvSpPr txBox="1"/>
            <p:nvPr/>
          </p:nvSpPr>
          <p:spPr>
            <a:xfrm>
              <a:off x="800100" y="0"/>
              <a:ext cx="800100" cy="342900"/>
            </a:xfrm>
            <a:prstGeom prst="rect">
              <a:avLst/>
            </a:prstGeom>
            <a:ln w="3175" cmpd="sng"/>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a:effectLst/>
                  <a:ea typeface="ＭＳ 明朝"/>
                  <a:cs typeface="Times New Roman"/>
                </a:rPr>
                <a:t>Source MIHF</a:t>
              </a:r>
              <a:endParaRPr lang="en-US" sz="1200">
                <a:effectLst/>
                <a:ea typeface="ＭＳ 明朝"/>
                <a:cs typeface="Times New Roman"/>
              </a:endParaRPr>
            </a:p>
            <a:p>
              <a:pPr algn="ctr">
                <a:spcAft>
                  <a:spcPts val="0"/>
                </a:spcAft>
              </a:pPr>
              <a:r>
                <a:rPr lang="en-US" sz="800">
                  <a:effectLst/>
                  <a:ea typeface="ＭＳ 明朝"/>
                  <a:cs typeface="Times New Roman"/>
                </a:rPr>
                <a:t>Identifier TLV</a:t>
              </a:r>
              <a:endParaRPr lang="en-US" sz="1200">
                <a:effectLst/>
                <a:ea typeface="ＭＳ 明朝"/>
                <a:cs typeface="Times New Roman"/>
              </a:endParaRPr>
            </a:p>
          </p:txBody>
        </p:sp>
        <p:sp>
          <p:nvSpPr>
            <p:cNvPr id="7" name="Text Box 5"/>
            <p:cNvSpPr txBox="1"/>
            <p:nvPr/>
          </p:nvSpPr>
          <p:spPr>
            <a:xfrm>
              <a:off x="1600200" y="0"/>
              <a:ext cx="1028700" cy="342900"/>
            </a:xfrm>
            <a:prstGeom prst="rect">
              <a:avLst/>
            </a:prstGeom>
            <a:ln w="3175" cmpd="sng"/>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a:effectLst/>
                  <a:ea typeface="ＭＳ 明朝"/>
                  <a:cs typeface="Times New Roman"/>
                </a:rPr>
                <a:t>Destination MIHF</a:t>
              </a:r>
              <a:endParaRPr lang="en-US" sz="1200">
                <a:effectLst/>
                <a:ea typeface="ＭＳ 明朝"/>
                <a:cs typeface="Times New Roman"/>
              </a:endParaRPr>
            </a:p>
            <a:p>
              <a:pPr algn="ctr">
                <a:spcAft>
                  <a:spcPts val="0"/>
                </a:spcAft>
              </a:pPr>
              <a:r>
                <a:rPr lang="en-US" sz="800">
                  <a:effectLst/>
                  <a:ea typeface="ＭＳ 明朝"/>
                  <a:cs typeface="Times New Roman"/>
                </a:rPr>
                <a:t>Identifier TLV</a:t>
              </a:r>
              <a:endParaRPr lang="en-US" sz="1200">
                <a:effectLst/>
                <a:ea typeface="ＭＳ 明朝"/>
                <a:cs typeface="Times New Roman"/>
              </a:endParaRPr>
            </a:p>
          </p:txBody>
        </p:sp>
        <p:sp>
          <p:nvSpPr>
            <p:cNvPr id="8" name="Text Box 6"/>
            <p:cNvSpPr txBox="1"/>
            <p:nvPr/>
          </p:nvSpPr>
          <p:spPr>
            <a:xfrm>
              <a:off x="2628900" y="0"/>
              <a:ext cx="571500" cy="342900"/>
            </a:xfrm>
            <a:prstGeom prst="rect">
              <a:avLst/>
            </a:prstGeom>
            <a:ln w="3175" cmpd="sng"/>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a:effectLst/>
                  <a:ea typeface="ＭＳ 明朝"/>
                  <a:cs typeface="Times New Roman"/>
                </a:rPr>
                <a:t>SAID</a:t>
              </a:r>
              <a:endParaRPr lang="en-US" sz="1200">
                <a:effectLst/>
                <a:ea typeface="ＭＳ 明朝"/>
                <a:cs typeface="Times New Roman"/>
              </a:endParaRPr>
            </a:p>
            <a:p>
              <a:pPr algn="ctr">
                <a:spcAft>
                  <a:spcPts val="0"/>
                </a:spcAft>
              </a:pPr>
              <a:r>
                <a:rPr lang="en-US" sz="800">
                  <a:effectLst/>
                  <a:ea typeface="ＭＳ 明朝"/>
                  <a:cs typeface="Times New Roman"/>
                </a:rPr>
                <a:t>TLV</a:t>
              </a:r>
              <a:endParaRPr lang="en-US" sz="1200">
                <a:effectLst/>
                <a:ea typeface="ＭＳ 明朝"/>
                <a:cs typeface="Times New Roman"/>
              </a:endParaRPr>
            </a:p>
          </p:txBody>
        </p:sp>
        <p:sp>
          <p:nvSpPr>
            <p:cNvPr id="9" name="Text Box 7"/>
            <p:cNvSpPr txBox="1"/>
            <p:nvPr/>
          </p:nvSpPr>
          <p:spPr>
            <a:xfrm>
              <a:off x="3200400" y="0"/>
              <a:ext cx="1028700" cy="342900"/>
            </a:xfrm>
            <a:prstGeom prst="rect">
              <a:avLst/>
            </a:prstGeom>
            <a:ln w="3175" cmpd="sng"/>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a:effectLst/>
                  <a:ea typeface="ＭＳ 明朝"/>
                  <a:cs typeface="Times New Roman"/>
                </a:rPr>
                <a:t>MIH service specific TLVs</a:t>
              </a:r>
              <a:endParaRPr lang="en-US" sz="1200">
                <a:effectLst/>
                <a:ea typeface="ＭＳ 明朝"/>
                <a:cs typeface="Times New Roman"/>
              </a:endParaRPr>
            </a:p>
          </p:txBody>
        </p:sp>
        <p:sp>
          <p:nvSpPr>
            <p:cNvPr id="10" name="Text Box 8"/>
            <p:cNvSpPr txBox="1"/>
            <p:nvPr/>
          </p:nvSpPr>
          <p:spPr>
            <a:xfrm>
              <a:off x="4229100" y="0"/>
              <a:ext cx="1371600" cy="342900"/>
            </a:xfrm>
            <a:prstGeom prst="rect">
              <a:avLst/>
            </a:prstGeom>
            <a:ln w="3175" cmpd="sng"/>
            <a:extLst>
              <a:ext uri="{C572A759-6A51-4108-AA02-DFA0A04FC94B}">
                <ma14:wrappingTextBoxFlag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800">
                  <a:effectLst/>
                  <a:ea typeface="ＭＳ 明朝"/>
                  <a:cs typeface="Times New Roman"/>
                </a:rPr>
                <a:t>Security TLV</a:t>
              </a:r>
              <a:endParaRPr lang="en-US" sz="1200">
                <a:effectLst/>
                <a:ea typeface="ＭＳ 明朝"/>
                <a:cs typeface="Times New Roman"/>
              </a:endParaRPr>
            </a:p>
            <a:p>
              <a:pPr algn="ctr">
                <a:spcAft>
                  <a:spcPts val="0"/>
                </a:spcAft>
              </a:pPr>
              <a:r>
                <a:rPr lang="en-US" sz="800">
                  <a:effectLst/>
                  <a:ea typeface="ＭＳ 明朝"/>
                  <a:cs typeface="Times New Roman"/>
                </a:rPr>
                <a:t>(Authentication payload)</a:t>
              </a:r>
              <a:endParaRPr lang="en-US" sz="1200">
                <a:effectLst/>
                <a:ea typeface="ＭＳ 明朝"/>
                <a:cs typeface="Times New Roman"/>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3416877243"/>
              </p:ext>
            </p:extLst>
          </p:nvPr>
        </p:nvGraphicFramePr>
        <p:xfrm>
          <a:off x="4828791" y="1553506"/>
          <a:ext cx="4035728" cy="4310461"/>
        </p:xfrm>
        <a:graphic>
          <a:graphicData uri="http://schemas.openxmlformats.org/presentationml/2006/ole">
            <mc:AlternateContent xmlns:mc="http://schemas.openxmlformats.org/markup-compatibility/2006">
              <mc:Choice xmlns:v="urn:schemas-microsoft-com:vml" Requires="v">
                <p:oleObj spid="_x0000_s3082" name="Document" r:id="rId3" imgW="5410200" imgH="5778500" progId="Word.Document.12">
                  <p:embed/>
                </p:oleObj>
              </mc:Choice>
              <mc:Fallback>
                <p:oleObj name="Document" r:id="rId3" imgW="5410200" imgH="5778500" progId="Word.Document.12">
                  <p:embed/>
                  <p:pic>
                    <p:nvPicPr>
                      <p:cNvPr id="0" name=""/>
                      <p:cNvPicPr/>
                      <p:nvPr/>
                    </p:nvPicPr>
                    <p:blipFill>
                      <a:blip r:embed="rId4"/>
                      <a:stretch>
                        <a:fillRect/>
                      </a:stretch>
                    </p:blipFill>
                    <p:spPr>
                      <a:xfrm>
                        <a:off x="4828791" y="1553506"/>
                        <a:ext cx="4035728" cy="4310461"/>
                      </a:xfrm>
                      <a:prstGeom prst="rect">
                        <a:avLst/>
                      </a:prstGeom>
                    </p:spPr>
                  </p:pic>
                </p:oleObj>
              </mc:Fallback>
            </mc:AlternateContent>
          </a:graphicData>
        </a:graphic>
      </p:graphicFrame>
    </p:spTree>
    <p:extLst>
      <p:ext uri="{BB962C8B-B14F-4D97-AF65-F5344CB8AC3E}">
        <p14:creationId xmlns:p14="http://schemas.microsoft.com/office/powerpoint/2010/main" val="42576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integrate both solutions?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Transport model</a:t>
            </a:r>
          </a:p>
          <a:p>
            <a:pPr lvl="1"/>
            <a:r>
              <a:rPr lang="en-US" dirty="0" smtClean="0"/>
              <a:t>Need to define a generic way of handling the request/response in </a:t>
            </a:r>
            <a:r>
              <a:rPr lang="en-US" dirty="0" err="1" smtClean="0"/>
              <a:t>mcast</a:t>
            </a:r>
            <a:endParaRPr lang="en-US" dirty="0" smtClean="0"/>
          </a:p>
          <a:p>
            <a:pPr lvl="1"/>
            <a:r>
              <a:rPr lang="en-US" dirty="0" smtClean="0"/>
              <a:t>Use of generic indication message might be an option</a:t>
            </a:r>
          </a:p>
          <a:p>
            <a:r>
              <a:rPr lang="en-US" dirty="0" smtClean="0"/>
              <a:t>Link definition</a:t>
            </a:r>
          </a:p>
          <a:p>
            <a:pPr lvl="1"/>
            <a:r>
              <a:rPr lang="en-US" dirty="0" smtClean="0"/>
              <a:t>Use of </a:t>
            </a:r>
            <a:r>
              <a:rPr lang="en-US" dirty="0" err="1" smtClean="0"/>
              <a:t>GroupLinkActionList</a:t>
            </a:r>
            <a:r>
              <a:rPr lang="en-US" dirty="0" smtClean="0"/>
              <a:t> requires the modification of all the primitives to be used in </a:t>
            </a:r>
            <a:r>
              <a:rPr lang="en-US" dirty="0" err="1" smtClean="0"/>
              <a:t>mcast</a:t>
            </a:r>
            <a:endParaRPr lang="en-US" dirty="0" smtClean="0"/>
          </a:p>
          <a:p>
            <a:pPr lvl="1"/>
            <a:r>
              <a:rPr lang="en-US" dirty="0" smtClean="0"/>
              <a:t>IMHO the solution of the modification of </a:t>
            </a:r>
            <a:r>
              <a:rPr lang="en-US" dirty="0" err="1" smtClean="0"/>
              <a:t>Link_ID</a:t>
            </a:r>
            <a:r>
              <a:rPr lang="en-US" dirty="0" smtClean="0"/>
              <a:t> is more flexible</a:t>
            </a:r>
          </a:p>
          <a:p>
            <a:r>
              <a:rPr lang="en-US" dirty="0" smtClean="0"/>
              <a:t>Need a way of providing information regarding the transport address</a:t>
            </a:r>
          </a:p>
          <a:p>
            <a:pPr lvl="1"/>
            <a:r>
              <a:rPr lang="en-US" dirty="0" smtClean="0"/>
              <a:t>We can add a modified version of our MULTICASTGRP to your primitives</a:t>
            </a:r>
          </a:p>
          <a:p>
            <a:r>
              <a:rPr lang="en-US" dirty="0" smtClean="0"/>
              <a:t>The manipulation primitives need to carry the command to execute (join, remove, etc..)</a:t>
            </a:r>
          </a:p>
          <a:p>
            <a:r>
              <a:rPr lang="en-US" dirty="0" smtClean="0"/>
              <a:t>Security aspects are perfectly aligned, although some minor details such as the data type to use, require tweaking</a:t>
            </a:r>
          </a:p>
          <a:p>
            <a:r>
              <a:rPr lang="en-US" dirty="0" smtClean="0"/>
              <a:t>Extra features</a:t>
            </a:r>
          </a:p>
          <a:p>
            <a:pPr lvl="1"/>
            <a:r>
              <a:rPr lang="en-US" dirty="0" smtClean="0"/>
              <a:t>Registration/Discovery mechanisms need to better explore the security aspects, we can consider inclusion in next iteration</a:t>
            </a:r>
          </a:p>
          <a:p>
            <a:pPr lvl="1"/>
            <a:r>
              <a:rPr lang="en-US" dirty="0" smtClean="0"/>
              <a:t>MIIS support</a:t>
            </a:r>
          </a:p>
        </p:txBody>
      </p:sp>
    </p:spTree>
    <p:extLst>
      <p:ext uri="{BB962C8B-B14F-4D97-AF65-F5344CB8AC3E}">
        <p14:creationId xmlns:p14="http://schemas.microsoft.com/office/powerpoint/2010/main" val="401050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0"/>
          </p:nvPr>
        </p:nvSpPr>
        <p:spPr/>
        <p:txBody>
          <a:bodyPr/>
          <a:lstStyle/>
          <a:p>
            <a:pPr>
              <a:defRPr/>
            </a:pPr>
            <a:r>
              <a:rPr lang="en-US" altLang="ja-JP"/>
              <a:t>21-12-0058- MuGM</a:t>
            </a:r>
          </a:p>
        </p:txBody>
      </p:sp>
      <p:sp>
        <p:nvSpPr>
          <p:cNvPr id="17410" name="Rectangle 6"/>
          <p:cNvSpPr>
            <a:spLocks noGrp="1" noChangeArrowheads="1"/>
          </p:cNvSpPr>
          <p:nvPr>
            <p:ph type="body" idx="1"/>
          </p:nvPr>
        </p:nvSpPr>
        <p:spPr>
          <a:xfrm>
            <a:off x="381000" y="990600"/>
            <a:ext cx="8493125" cy="5334000"/>
          </a:xfrm>
          <a:solidFill>
            <a:srgbClr val="66CCFF"/>
          </a:solidFill>
        </p:spPr>
        <p:txBody>
          <a:bodyPr/>
          <a:lstStyle/>
          <a:p>
            <a:pPr lvl="1">
              <a:lnSpc>
                <a:spcPct val="80000"/>
              </a:lnSpc>
              <a:buFontTx/>
              <a:buNone/>
            </a:pPr>
            <a:r>
              <a:rPr lang="en-US" altLang="ja-JP" b="1">
                <a:latin typeface="Times" charset="0"/>
                <a:cs typeface="Times New Roman" charset="0"/>
              </a:rPr>
              <a:t>IEEE 802.21 presentation release statements</a:t>
            </a:r>
            <a:endParaRPr lang="en-US" altLang="ja-JP">
              <a:latin typeface="Times" charset="0"/>
              <a:cs typeface="Times New Roman" charset="0"/>
            </a:endParaRPr>
          </a:p>
          <a:p>
            <a:pPr algn="just">
              <a:lnSpc>
                <a:spcPct val="80000"/>
              </a:lnSpc>
              <a:buClr>
                <a:srgbClr val="FAFD00"/>
              </a:buClr>
              <a:buSzPct val="200000"/>
              <a:buFontTx/>
              <a:buNone/>
            </a:pPr>
            <a:r>
              <a:rPr lang="en-US" altLang="ja-JP" sz="2000">
                <a:latin typeface="Times" charset="0"/>
                <a:cs typeface="Times New Roman"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ja-JP" sz="2000">
                <a:latin typeface="Times" charset="0"/>
                <a:cs typeface="Times New Roman" charset="0"/>
              </a:rPr>
              <a:t>The contributor grants a free, irrevocable license to the IEEE to incorporate material contained in this contribution, and any modifications thereof, in the creation of an IEEE Standards publication; to copyright in the IEEE</a:t>
            </a:r>
            <a:r>
              <a:rPr lang="en-US" altLang="ja-JP" sz="2000">
                <a:latin typeface="Times New Roman" charset="0"/>
                <a:cs typeface="Times New Roman" charset="0"/>
              </a:rPr>
              <a:t>’</a:t>
            </a:r>
            <a:r>
              <a:rPr lang="en-US" altLang="ja-JP" sz="2000">
                <a:latin typeface="Times" charset="0"/>
                <a:cs typeface="Times New Roman" charset="0"/>
              </a:rPr>
              <a:t>s name any IEEE Standards publication even though it may include portions of this contribution; and at the IEEE</a:t>
            </a:r>
            <a:r>
              <a:rPr lang="en-US" altLang="ja-JP" sz="2000">
                <a:latin typeface="Times New Roman" charset="0"/>
                <a:cs typeface="Times New Roman" charset="0"/>
              </a:rPr>
              <a:t>’</a:t>
            </a:r>
            <a:r>
              <a:rPr lang="en-US" altLang="ja-JP" sz="2000">
                <a:latin typeface="Times" charset="0"/>
                <a:cs typeface="Times New Roman"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ja-JP" sz="2000">
                <a:latin typeface="Times" charset="0"/>
                <a:cs typeface="Times New Roman" charset="0"/>
              </a:rPr>
              <a:t>The contributor is familiar with IEEE patent policy, as outlined in </a:t>
            </a:r>
            <a:r>
              <a:rPr lang="en-US" altLang="ja-JP" sz="2000">
                <a:latin typeface="Times" charset="0"/>
                <a:cs typeface="Times New Roman" charset="0"/>
                <a:hlinkClick r:id="rId3"/>
              </a:rPr>
              <a:t>Section 6.3 of the IEEE-SA Standards Board Operations Manual</a:t>
            </a:r>
            <a:r>
              <a:rPr lang="en-US" altLang="ja-JP" sz="2000">
                <a:solidFill>
                  <a:srgbClr val="000099"/>
                </a:solidFill>
                <a:latin typeface="Times" charset="0"/>
                <a:cs typeface="Times New Roman" charset="0"/>
              </a:rPr>
              <a:t> </a:t>
            </a:r>
            <a:r>
              <a:rPr lang="en-US" altLang="ja-JP" sz="2000">
                <a:latin typeface="Times" charset="0"/>
                <a:cs typeface="Times New Roman" charset="0"/>
              </a:rPr>
              <a:t>&lt;</a:t>
            </a:r>
            <a:r>
              <a:rPr lang="en-US" altLang="ja-JP" sz="2000">
                <a:latin typeface="Times" charset="0"/>
                <a:cs typeface="Times New Roman" charset="0"/>
                <a:hlinkClick r:id="rId3"/>
              </a:rPr>
              <a:t>http://standards.ieee.org/guides/opman/sect6.html#6.3</a:t>
            </a:r>
            <a:r>
              <a:rPr lang="en-US" altLang="ja-JP" sz="2000">
                <a:latin typeface="Times" charset="0"/>
                <a:cs typeface="Times New Roman" charset="0"/>
              </a:rPr>
              <a:t>&gt; and in </a:t>
            </a:r>
            <a:r>
              <a:rPr lang="en-US" altLang="ja-JP" sz="2000" i="1">
                <a:latin typeface="Times" charset="0"/>
                <a:cs typeface="Times New Roman" charset="0"/>
              </a:rPr>
              <a:t>Understanding Patent Issues During IEEE Standards Development</a:t>
            </a:r>
            <a:r>
              <a:rPr lang="en-US" altLang="ja-JP" sz="2000">
                <a:latin typeface="Times" charset="0"/>
                <a:cs typeface="Times New Roman" charset="0"/>
              </a:rPr>
              <a:t> </a:t>
            </a:r>
            <a:r>
              <a:rPr lang="en-US" altLang="ja-JP" sz="2000">
                <a:latin typeface="Times" charset="0"/>
                <a:cs typeface="Times New Roman" charset="0"/>
                <a:hlinkClick r:id="rId4"/>
              </a:rPr>
              <a:t>http://standards.ieee.org/board/pat/guide.html</a:t>
            </a:r>
            <a:r>
              <a:rPr lang="en-US" altLang="ja-JP" sz="2000">
                <a:latin typeface="Times" charset="0"/>
                <a:cs typeface="Times New Roman" charset="0"/>
              </a:rPr>
              <a:t>&gt;</a:t>
            </a:r>
            <a:r>
              <a:rPr lang="en-US" altLang="ja-JP" sz="2000">
                <a:latin typeface="Times New Roman" charset="0"/>
                <a:cs typeface="Times New Roman" charset="0"/>
              </a:rPr>
              <a:t> </a:t>
            </a:r>
            <a:endParaRPr lang="en-US" altLang="ja-JP" sz="2000">
              <a:latin typeface="Times" charset="0"/>
            </a:endParaRPr>
          </a:p>
        </p:txBody>
      </p:sp>
      <p:sp>
        <p:nvSpPr>
          <p:cNvPr id="17411" name="Rectangle 7"/>
          <p:cNvSpPr>
            <a:spLocks noChangeArrowheads="1"/>
          </p:cNvSpPr>
          <p:nvPr/>
        </p:nvSpPr>
        <p:spPr bwMode="auto">
          <a:xfrm>
            <a:off x="381000" y="990600"/>
            <a:ext cx="8493125" cy="5334000"/>
          </a:xfrm>
          <a:prstGeom prst="rect">
            <a:avLst/>
          </a:prstGeom>
          <a:solidFill>
            <a:srgbClr val="66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666750" lvl="1" indent="-195263" defTabSz="762000">
              <a:lnSpc>
                <a:spcPct val="80000"/>
              </a:lnSpc>
              <a:buClr>
                <a:schemeClr val="accent1"/>
              </a:buClr>
              <a:buSzPct val="75000"/>
            </a:pPr>
            <a:r>
              <a:rPr lang="en-US" altLang="ja-JP" sz="2400" b="1">
                <a:latin typeface="Times" charset="0"/>
                <a:cs typeface="Times New Roman" charset="0"/>
              </a:rPr>
              <a:t>IEEE 802.21 presentation release statements</a:t>
            </a:r>
            <a:endParaRPr lang="en-US" altLang="ja-JP" sz="2400">
              <a:latin typeface="Times" charset="0"/>
              <a:cs typeface="Times New Roman" charset="0"/>
            </a:endParaRPr>
          </a:p>
          <a:p>
            <a:pPr marL="280988" indent="-280988" algn="just" defTabSz="762000">
              <a:lnSpc>
                <a:spcPct val="80000"/>
              </a:lnSpc>
              <a:spcBef>
                <a:spcPct val="40000"/>
              </a:spcBef>
              <a:buClr>
                <a:srgbClr val="FAFD00"/>
              </a:buClr>
              <a:buSzPct val="200000"/>
            </a:pPr>
            <a:r>
              <a:rPr lang="en-US" altLang="ja-JP">
                <a:latin typeface="Times" charset="0"/>
                <a:cs typeface="Times New Roman"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a:lnSpc>
                <a:spcPct val="80000"/>
              </a:lnSpc>
              <a:spcBef>
                <a:spcPct val="40000"/>
              </a:spcBef>
              <a:buClr>
                <a:srgbClr val="FAFD00"/>
              </a:buClr>
              <a:buSzPct val="200000"/>
            </a:pPr>
            <a:r>
              <a:rPr lang="en-US" altLang="ja-JP">
                <a:latin typeface="Times" charset="0"/>
                <a:cs typeface="Times New Roman" charset="0"/>
              </a:rPr>
              <a:t>The contributor grants a free, irrevocable license to the IEEE to incorporate material contained in this contribution, and any modifications thereof, in the creation of an IEEE Standards publication; to copyright in the IEEE</a:t>
            </a:r>
            <a:r>
              <a:rPr lang="en-US" altLang="ja-JP">
                <a:cs typeface="Times New Roman" charset="0"/>
              </a:rPr>
              <a:t>’</a:t>
            </a:r>
            <a:r>
              <a:rPr lang="en-US" altLang="ja-JP">
                <a:latin typeface="Times" charset="0"/>
                <a:cs typeface="Times New Roman" charset="0"/>
              </a:rPr>
              <a:t>s name any IEEE Standards publication even though it may include portions of this contribution; and at the IEEE</a:t>
            </a:r>
            <a:r>
              <a:rPr lang="en-US" altLang="ja-JP">
                <a:cs typeface="Times New Roman" charset="0"/>
              </a:rPr>
              <a:t>’</a:t>
            </a:r>
            <a:r>
              <a:rPr lang="en-US" altLang="ja-JP">
                <a:latin typeface="Times" charset="0"/>
                <a:cs typeface="Times New Roman" charset="0"/>
              </a:rPr>
              <a:t>s sole discretion to permit others to reproduce in whole or in part the resulting IEEE Standards publication. The contributor also acknowledges and accepts that this contribution may be made public by IEEE 802.21.</a:t>
            </a:r>
          </a:p>
          <a:p>
            <a:pPr marL="280988" indent="-280988" defTabSz="762000">
              <a:lnSpc>
                <a:spcPct val="80000"/>
              </a:lnSpc>
              <a:spcBef>
                <a:spcPct val="40000"/>
              </a:spcBef>
              <a:buClr>
                <a:srgbClr val="FAFD00"/>
              </a:buClr>
              <a:buSzPct val="200000"/>
            </a:pPr>
            <a:r>
              <a:rPr lang="en-US" altLang="ja-JP">
                <a:latin typeface="Times" charset="0"/>
                <a:cs typeface="Times New Roman" charset="0"/>
              </a:rPr>
              <a:t>The contributor is familiar with IEEE patent policy, as stated in </a:t>
            </a:r>
            <a:r>
              <a:rPr lang="en-US" altLang="ja-JP">
                <a:latin typeface="Times" charset="0"/>
                <a:cs typeface="Times New Roman" charset="0"/>
                <a:hlinkClick r:id="rId3"/>
              </a:rPr>
              <a:t>Section 6 of the IEEE-SA Standards Board bylaws</a:t>
            </a:r>
            <a:r>
              <a:rPr lang="en-US" altLang="ja-JP">
                <a:solidFill>
                  <a:srgbClr val="000099"/>
                </a:solidFill>
                <a:latin typeface="Times" charset="0"/>
                <a:cs typeface="Times New Roman" charset="0"/>
              </a:rPr>
              <a:t> </a:t>
            </a:r>
            <a:r>
              <a:rPr lang="en-US" altLang="ja-JP">
                <a:latin typeface="Times" charset="0"/>
                <a:cs typeface="Times New Roman" charset="0"/>
              </a:rPr>
              <a:t>&lt;</a:t>
            </a:r>
            <a:r>
              <a:rPr lang="en-US" altLang="ja-JP">
                <a:latin typeface="Times" charset="0"/>
                <a:cs typeface="Times New Roman" charset="0"/>
                <a:hlinkClick r:id="rId5"/>
              </a:rPr>
              <a:t>http://standards.ieee.org/guides/bylaws/sect6-7.html#6</a:t>
            </a:r>
            <a:r>
              <a:rPr lang="en-US" altLang="ja-JP">
                <a:latin typeface="Times" charset="0"/>
                <a:cs typeface="Times New Roman" charset="0"/>
              </a:rPr>
              <a:t>&gt; and in </a:t>
            </a:r>
            <a:r>
              <a:rPr lang="en-US" altLang="ja-JP" i="1">
                <a:latin typeface="Times" charset="0"/>
                <a:cs typeface="Times New Roman" charset="0"/>
              </a:rPr>
              <a:t>Understanding Patent Issues During IEEE Standards Development</a:t>
            </a:r>
            <a:r>
              <a:rPr lang="en-US" altLang="ja-JP">
                <a:latin typeface="Times" charset="0"/>
                <a:cs typeface="Times New Roman" charset="0"/>
              </a:rPr>
              <a:t> </a:t>
            </a:r>
            <a:r>
              <a:rPr lang="en-US" altLang="ja-JP">
                <a:latin typeface="Times" charset="0"/>
                <a:cs typeface="Times New Roman" charset="0"/>
                <a:hlinkClick r:id="rId6"/>
              </a:rPr>
              <a:t>http://standards.ieee.org/board/pat/faq.pdf</a:t>
            </a:r>
            <a:r>
              <a:rPr lang="en-US" altLang="ja-JP">
                <a:latin typeface="Times" charset="0"/>
                <a:cs typeface="Times New Roman" charset="0"/>
              </a:rPr>
              <a:t>&gt;</a:t>
            </a:r>
            <a:r>
              <a:rPr lang="en-US" altLang="ja-JP">
                <a:cs typeface="Times New Roman" charset="0"/>
              </a:rPr>
              <a:t> </a:t>
            </a:r>
            <a:endParaRPr lang="en-US" altLang="ja-JP">
              <a:latin typeface="Times" charset="0"/>
            </a:endParaRPr>
          </a:p>
        </p:txBody>
      </p:sp>
    </p:spTree>
    <p:extLst>
      <p:ext uri="{BB962C8B-B14F-4D97-AF65-F5344CB8AC3E}">
        <p14:creationId xmlns:p14="http://schemas.microsoft.com/office/powerpoint/2010/main" val="360239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Detailed proposal discussion</a:t>
            </a:r>
            <a:br>
              <a:rPr lang="en-US" dirty="0" smtClean="0"/>
            </a:br>
            <a:r>
              <a:rPr lang="en-US" sz="1300" dirty="0" smtClean="0"/>
              <a:t>https://</a:t>
            </a:r>
            <a:r>
              <a:rPr lang="en-US" sz="1300" dirty="0" err="1" smtClean="0"/>
              <a:t>mentor.ieee.org</a:t>
            </a:r>
            <a:r>
              <a:rPr lang="en-US" sz="1300" dirty="0" smtClean="0"/>
              <a:t>/802.21/</a:t>
            </a:r>
            <a:r>
              <a:rPr lang="en-US" sz="1300" dirty="0" err="1" smtClean="0"/>
              <a:t>dcn</a:t>
            </a:r>
            <a:r>
              <a:rPr lang="en-US" sz="1300" dirty="0" smtClean="0"/>
              <a:t>/13/21-13-0003-00-MuGM-tgd-detailed-proposal-oliva-corujo-1.docx</a:t>
            </a:r>
            <a:br>
              <a:rPr lang="en-US" sz="1300" dirty="0" smtClean="0"/>
            </a:br>
            <a:r>
              <a:rPr lang="en-US" sz="1300" dirty="0" smtClean="0"/>
              <a:t>https://</a:t>
            </a:r>
            <a:r>
              <a:rPr lang="en-US" sz="1300" dirty="0" err="1" smtClean="0"/>
              <a:t>mentor.ieee.org</a:t>
            </a:r>
            <a:r>
              <a:rPr lang="en-US" sz="1300" dirty="0" smtClean="0"/>
              <a:t>/802.21/</a:t>
            </a:r>
            <a:r>
              <a:rPr lang="en-US" sz="1300" dirty="0" err="1" smtClean="0"/>
              <a:t>dcn</a:t>
            </a:r>
            <a:r>
              <a:rPr lang="en-US" sz="1300" dirty="0" smtClean="0"/>
              <a:t>/13/21-13-0004-00-MuGM-tgd-detailed-proposal-oliva-corujo-2.docx</a:t>
            </a:r>
            <a:endParaRPr lang="en-US" dirty="0"/>
          </a:p>
        </p:txBody>
      </p:sp>
      <p:sp>
        <p:nvSpPr>
          <p:cNvPr id="3" name="Subtitle 2"/>
          <p:cNvSpPr>
            <a:spLocks noGrp="1"/>
          </p:cNvSpPr>
          <p:nvPr>
            <p:ph type="subTitle" idx="1"/>
          </p:nvPr>
        </p:nvSpPr>
        <p:spPr>
          <a:xfrm>
            <a:off x="2057400" y="4539898"/>
            <a:ext cx="6400800" cy="1752600"/>
          </a:xfrm>
        </p:spPr>
        <p:txBody>
          <a:bodyPr>
            <a:normAutofit/>
          </a:bodyPr>
          <a:lstStyle/>
          <a:p>
            <a:pPr algn="r"/>
            <a:r>
              <a:rPr lang="en-US" sz="2000" dirty="0" smtClean="0"/>
              <a:t>Daniel </a:t>
            </a:r>
            <a:r>
              <a:rPr lang="en-US" sz="2000" dirty="0" err="1" smtClean="0"/>
              <a:t>Corujo</a:t>
            </a:r>
            <a:r>
              <a:rPr lang="en-US" sz="2000" dirty="0" smtClean="0"/>
              <a:t> (</a:t>
            </a:r>
            <a:r>
              <a:rPr lang="en-US" sz="2000" dirty="0" err="1" smtClean="0"/>
              <a:t>ITAv</a:t>
            </a:r>
            <a:r>
              <a:rPr lang="en-US" sz="2000" dirty="0" smtClean="0"/>
              <a:t>)</a:t>
            </a:r>
            <a:endParaRPr lang="en-US" sz="2000" dirty="0"/>
          </a:p>
          <a:p>
            <a:pPr algn="r"/>
            <a:r>
              <a:rPr lang="en-US" sz="2000" dirty="0" smtClean="0"/>
              <a:t>Carlos </a:t>
            </a:r>
            <a:r>
              <a:rPr lang="en-US" sz="2000" dirty="0" err="1" smtClean="0"/>
              <a:t>Guimaraes</a:t>
            </a:r>
            <a:r>
              <a:rPr lang="en-US" sz="2000" dirty="0" smtClean="0"/>
              <a:t> (</a:t>
            </a:r>
            <a:r>
              <a:rPr lang="en-US" sz="2000" dirty="0" err="1" smtClean="0"/>
              <a:t>ITAv</a:t>
            </a:r>
            <a:r>
              <a:rPr lang="en-US" sz="2000" dirty="0" smtClean="0"/>
              <a:t>)</a:t>
            </a:r>
          </a:p>
          <a:p>
            <a:pPr algn="r"/>
            <a:r>
              <a:rPr lang="en-US" sz="2000" dirty="0" smtClean="0"/>
              <a:t>Antonio de la Oliva (UC3M)</a:t>
            </a:r>
            <a:endParaRPr lang="en-US" sz="2000" dirty="0"/>
          </a:p>
        </p:txBody>
      </p:sp>
    </p:spTree>
    <p:extLst>
      <p:ext uri="{BB962C8B-B14F-4D97-AF65-F5344CB8AC3E}">
        <p14:creationId xmlns:p14="http://schemas.microsoft.com/office/powerpoint/2010/main" val="36452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Command Service flow model</a:t>
            </a:r>
            <a:endParaRPr lang="en-US" dirty="0"/>
          </a:p>
        </p:txBody>
      </p:sp>
      <p:sp>
        <p:nvSpPr>
          <p:cNvPr id="7" name="Content Placeholder 6"/>
          <p:cNvSpPr>
            <a:spLocks noGrp="1"/>
          </p:cNvSpPr>
          <p:nvPr>
            <p:ph idx="1"/>
          </p:nvPr>
        </p:nvSpPr>
        <p:spPr>
          <a:xfrm>
            <a:off x="457200" y="1600200"/>
            <a:ext cx="3244737" cy="4525963"/>
          </a:xfrm>
        </p:spPr>
        <p:txBody>
          <a:bodyPr>
            <a:normAutofit fontScale="85000" lnSpcReduction="10000"/>
          </a:bodyPr>
          <a:lstStyle/>
          <a:p>
            <a:r>
              <a:rPr lang="en-US" dirty="0" smtClean="0"/>
              <a:t>Current command flow expects one response per request</a:t>
            </a:r>
          </a:p>
          <a:p>
            <a:r>
              <a:rPr lang="en-US" dirty="0" smtClean="0"/>
              <a:t>Proposed modification allows multiple responses coming from different </a:t>
            </a:r>
            <a:r>
              <a:rPr lang="en-US" dirty="0" err="1" smtClean="0"/>
              <a:t>mcast</a:t>
            </a:r>
            <a:r>
              <a:rPr lang="en-US" dirty="0" smtClean="0"/>
              <a:t> clients.</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701937" y="1314914"/>
            <a:ext cx="4984863" cy="5083809"/>
          </a:xfrm>
          <a:prstGeom prst="rect">
            <a:avLst/>
          </a:prstGeom>
          <a:noFill/>
          <a:ln>
            <a:noFill/>
          </a:ln>
        </p:spPr>
      </p:pic>
    </p:spTree>
    <p:extLst>
      <p:ext uri="{BB962C8B-B14F-4D97-AF65-F5344CB8AC3E}">
        <p14:creationId xmlns:p14="http://schemas.microsoft.com/office/powerpoint/2010/main" val="125662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State Machine Modifications</a:t>
            </a:r>
            <a:endParaRPr lang="en-US" dirty="0"/>
          </a:p>
        </p:txBody>
      </p:sp>
      <p:sp>
        <p:nvSpPr>
          <p:cNvPr id="3" name="Content Placeholder 2"/>
          <p:cNvSpPr>
            <a:spLocks noGrp="1"/>
          </p:cNvSpPr>
          <p:nvPr>
            <p:ph idx="1"/>
          </p:nvPr>
        </p:nvSpPr>
        <p:spPr>
          <a:xfrm>
            <a:off x="457200" y="1600200"/>
            <a:ext cx="3716778" cy="4778032"/>
          </a:xfrm>
        </p:spPr>
        <p:txBody>
          <a:bodyPr/>
          <a:lstStyle/>
          <a:p>
            <a:r>
              <a:rPr lang="en-US" dirty="0" smtClean="0"/>
              <a:t>Transaction destination State Machine needs to differentiate between </a:t>
            </a:r>
            <a:r>
              <a:rPr lang="en-US" dirty="0" err="1" smtClean="0"/>
              <a:t>Mcast</a:t>
            </a:r>
            <a:r>
              <a:rPr lang="en-US" dirty="0" smtClean="0"/>
              <a:t> and </a:t>
            </a:r>
            <a:r>
              <a:rPr lang="en-US" dirty="0" err="1" smtClean="0"/>
              <a:t>Bcast</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93699" y="1282309"/>
            <a:ext cx="4726576" cy="5179970"/>
          </a:xfrm>
          <a:prstGeom prst="rect">
            <a:avLst/>
          </a:prstGeom>
          <a:noFill/>
          <a:ln>
            <a:noFill/>
          </a:ln>
        </p:spPr>
      </p:pic>
    </p:spTree>
    <p:extLst>
      <p:ext uri="{BB962C8B-B14F-4D97-AF65-F5344CB8AC3E}">
        <p14:creationId xmlns:p14="http://schemas.microsoft.com/office/powerpoint/2010/main" val="338049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State Machine Modifications</a:t>
            </a:r>
            <a:endParaRPr lang="en-US" dirty="0"/>
          </a:p>
        </p:txBody>
      </p:sp>
      <p:sp>
        <p:nvSpPr>
          <p:cNvPr id="3" name="Content Placeholder 2"/>
          <p:cNvSpPr>
            <a:spLocks noGrp="1"/>
          </p:cNvSpPr>
          <p:nvPr>
            <p:ph idx="1"/>
          </p:nvPr>
        </p:nvSpPr>
        <p:spPr>
          <a:xfrm>
            <a:off x="457200" y="1600200"/>
            <a:ext cx="3716778" cy="4778032"/>
          </a:xfrm>
        </p:spPr>
        <p:txBody>
          <a:bodyPr>
            <a:normAutofit fontScale="85000" lnSpcReduction="10000"/>
          </a:bodyPr>
          <a:lstStyle/>
          <a:p>
            <a:r>
              <a:rPr lang="en-US" dirty="0" smtClean="0"/>
              <a:t>Transaction source State Machine needs to differentiate between </a:t>
            </a:r>
            <a:r>
              <a:rPr lang="en-US" dirty="0" err="1" smtClean="0"/>
              <a:t>Mcast</a:t>
            </a:r>
            <a:r>
              <a:rPr lang="en-US" dirty="0" smtClean="0"/>
              <a:t> and </a:t>
            </a:r>
            <a:r>
              <a:rPr lang="en-US" dirty="0" err="1" smtClean="0"/>
              <a:t>Bcast</a:t>
            </a:r>
            <a:endParaRPr lang="en-US" dirty="0" smtClean="0"/>
          </a:p>
          <a:p>
            <a:r>
              <a:rPr lang="en-US" dirty="0" smtClean="0"/>
              <a:t>Also needs to keep processing response messages</a:t>
            </a:r>
          </a:p>
          <a:p>
            <a:r>
              <a:rPr lang="en-US" dirty="0" smtClean="0"/>
              <a:t>Transaction lifetime timer used for controlling the waiting time</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407421" y="1774325"/>
            <a:ext cx="4564665" cy="4323580"/>
          </a:xfrm>
          <a:prstGeom prst="rect">
            <a:avLst/>
          </a:prstGeom>
          <a:noFill/>
          <a:ln>
            <a:noFill/>
          </a:ln>
        </p:spPr>
      </p:pic>
    </p:spTree>
    <p:extLst>
      <p:ext uri="{BB962C8B-B14F-4D97-AF65-F5344CB8AC3E}">
        <p14:creationId xmlns:p14="http://schemas.microsoft.com/office/powerpoint/2010/main" val="166674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Management Primitives</a:t>
            </a:r>
            <a:endParaRPr lang="en-US" dirty="0"/>
          </a:p>
        </p:txBody>
      </p:sp>
      <p:sp>
        <p:nvSpPr>
          <p:cNvPr id="3" name="Content Placeholder 2"/>
          <p:cNvSpPr>
            <a:spLocks noGrp="1"/>
          </p:cNvSpPr>
          <p:nvPr>
            <p:ph idx="1"/>
          </p:nvPr>
        </p:nvSpPr>
        <p:spPr>
          <a:xfrm>
            <a:off x="457200" y="1600200"/>
            <a:ext cx="4940024" cy="4525963"/>
          </a:xfrm>
        </p:spPr>
        <p:txBody>
          <a:bodyPr/>
          <a:lstStyle/>
          <a:p>
            <a:r>
              <a:rPr lang="en-US" dirty="0" err="1" smtClean="0"/>
              <a:t>MIH_Mcast_Join</a:t>
            </a:r>
            <a:endParaRPr lang="en-US" dirty="0" smtClean="0"/>
          </a:p>
          <a:p>
            <a:pPr lvl="1"/>
            <a:r>
              <a:rPr lang="en-US" dirty="0" smtClean="0"/>
              <a:t>Local message used to convey information to the local MIHF</a:t>
            </a:r>
          </a:p>
          <a:p>
            <a:pPr lvl="1"/>
            <a:r>
              <a:rPr lang="en-US" dirty="0" smtClean="0"/>
              <a:t>Support multiple groups</a:t>
            </a:r>
            <a:endParaRPr lang="en-US" dirty="0"/>
          </a:p>
          <a:p>
            <a:r>
              <a:rPr lang="en-US" dirty="0" err="1" smtClean="0"/>
              <a:t>MIH_Net_Mcast_Join</a:t>
            </a:r>
            <a:endParaRPr lang="en-US" dirty="0" smtClean="0"/>
          </a:p>
          <a:p>
            <a:pPr lvl="1"/>
            <a:r>
              <a:rPr lang="en-US" dirty="0" smtClean="0"/>
              <a:t>Remote message enabling remote </a:t>
            </a:r>
            <a:r>
              <a:rPr lang="en-US" dirty="0" err="1" smtClean="0"/>
              <a:t>PoS</a:t>
            </a:r>
            <a:r>
              <a:rPr lang="en-US" dirty="0" smtClean="0"/>
              <a:t> to ask an MIHF to join a group</a:t>
            </a:r>
            <a:endParaRPr lang="en-US" dirty="0"/>
          </a:p>
        </p:txBody>
      </p:sp>
      <p:pic>
        <p:nvPicPr>
          <p:cNvPr id="4" name="Picture 3"/>
          <p:cNvPicPr>
            <a:picLocks noChangeAspect="1"/>
          </p:cNvPicPr>
          <p:nvPr/>
        </p:nvPicPr>
        <p:blipFill>
          <a:blip r:embed="rId2"/>
          <a:stretch>
            <a:fillRect/>
          </a:stretch>
        </p:blipFill>
        <p:spPr>
          <a:xfrm>
            <a:off x="5160278" y="4288413"/>
            <a:ext cx="3276600" cy="2286000"/>
          </a:xfrm>
          <a:prstGeom prst="rect">
            <a:avLst/>
          </a:prstGeom>
        </p:spPr>
      </p:pic>
      <p:pic>
        <p:nvPicPr>
          <p:cNvPr id="5" name="Picture 4"/>
          <p:cNvPicPr>
            <a:picLocks noChangeAspect="1"/>
          </p:cNvPicPr>
          <p:nvPr/>
        </p:nvPicPr>
        <p:blipFill>
          <a:blip r:embed="rId3"/>
          <a:stretch>
            <a:fillRect/>
          </a:stretch>
        </p:blipFill>
        <p:spPr>
          <a:xfrm>
            <a:off x="5764136" y="1293460"/>
            <a:ext cx="2163621" cy="3014881"/>
          </a:xfrm>
          <a:prstGeom prst="rect">
            <a:avLst/>
          </a:prstGeom>
        </p:spPr>
      </p:pic>
    </p:spTree>
    <p:extLst>
      <p:ext uri="{BB962C8B-B14F-4D97-AF65-F5344CB8AC3E}">
        <p14:creationId xmlns:p14="http://schemas.microsoft.com/office/powerpoint/2010/main" val="219536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addresses	</a:t>
            </a:r>
            <a:endParaRPr lang="en-US" dirty="0"/>
          </a:p>
        </p:txBody>
      </p:sp>
      <p:sp>
        <p:nvSpPr>
          <p:cNvPr id="3" name="Content Placeholder 2"/>
          <p:cNvSpPr>
            <a:spLocks noGrp="1"/>
          </p:cNvSpPr>
          <p:nvPr>
            <p:ph idx="1"/>
          </p:nvPr>
        </p:nvSpPr>
        <p:spPr/>
        <p:txBody>
          <a:bodyPr/>
          <a:lstStyle/>
          <a:p>
            <a:r>
              <a:rPr lang="en-US" dirty="0" smtClean="0"/>
              <a:t>Join primitives carry information about transport address to bind to</a:t>
            </a:r>
          </a:p>
        </p:txBody>
      </p:sp>
      <p:graphicFrame>
        <p:nvGraphicFramePr>
          <p:cNvPr id="5" name="Object 4"/>
          <p:cNvGraphicFramePr>
            <a:graphicFrameLocks noChangeAspect="1"/>
          </p:cNvGraphicFramePr>
          <p:nvPr>
            <p:extLst>
              <p:ext uri="{D42A27DB-BD31-4B8C-83A1-F6EECF244321}">
                <p14:modId xmlns:p14="http://schemas.microsoft.com/office/powerpoint/2010/main" val="3315294384"/>
              </p:ext>
            </p:extLst>
          </p:nvPr>
        </p:nvGraphicFramePr>
        <p:xfrm>
          <a:off x="643734" y="2819400"/>
          <a:ext cx="8043066" cy="1812522"/>
        </p:xfrm>
        <a:graphic>
          <a:graphicData uri="http://schemas.openxmlformats.org/presentationml/2006/ole">
            <mc:AlternateContent xmlns:mc="http://schemas.openxmlformats.org/markup-compatibility/2006">
              <mc:Choice xmlns:v="urn:schemas-microsoft-com:vml" Requires="v">
                <p:oleObj spid="_x0000_s1034" name="Document" r:id="rId3" imgW="5410200" imgH="1219200" progId="Word.Document.12">
                  <p:embed/>
                </p:oleObj>
              </mc:Choice>
              <mc:Fallback>
                <p:oleObj name="Document" r:id="rId3" imgW="5410200" imgH="1219200" progId="Word.Document.12">
                  <p:embed/>
                  <p:pic>
                    <p:nvPicPr>
                      <p:cNvPr id="0" name=""/>
                      <p:cNvPicPr/>
                      <p:nvPr/>
                    </p:nvPicPr>
                    <p:blipFill>
                      <a:blip r:embed="rId4"/>
                      <a:stretch>
                        <a:fillRect/>
                      </a:stretch>
                    </p:blipFill>
                    <p:spPr>
                      <a:xfrm>
                        <a:off x="643734" y="2819400"/>
                        <a:ext cx="8043066" cy="1812522"/>
                      </a:xfrm>
                      <a:prstGeom prst="rect">
                        <a:avLst/>
                      </a:prstGeom>
                    </p:spPr>
                  </p:pic>
                </p:oleObj>
              </mc:Fallback>
            </mc:AlternateContent>
          </a:graphicData>
        </a:graphic>
      </p:graphicFrame>
    </p:spTree>
    <p:extLst>
      <p:ext uri="{BB962C8B-B14F-4D97-AF65-F5344CB8AC3E}">
        <p14:creationId xmlns:p14="http://schemas.microsoft.com/office/powerpoint/2010/main" val="347856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groups while registering</a:t>
            </a:r>
            <a:endParaRPr lang="en-US" dirty="0"/>
          </a:p>
        </p:txBody>
      </p:sp>
      <p:sp>
        <p:nvSpPr>
          <p:cNvPr id="3" name="Content Placeholder 2"/>
          <p:cNvSpPr>
            <a:spLocks noGrp="1"/>
          </p:cNvSpPr>
          <p:nvPr>
            <p:ph idx="1"/>
          </p:nvPr>
        </p:nvSpPr>
        <p:spPr/>
        <p:txBody>
          <a:bodyPr/>
          <a:lstStyle/>
          <a:p>
            <a:r>
              <a:rPr lang="en-US" dirty="0" smtClean="0"/>
              <a:t>We provide an extension to the registration procedure enabling the MN to obtain the list of groups while registering with the </a:t>
            </a:r>
            <a:r>
              <a:rPr lang="en-US" dirty="0" err="1" smtClean="0"/>
              <a:t>PoS.</a:t>
            </a:r>
            <a:r>
              <a:rPr lang="en-US" dirty="0" smtClean="0"/>
              <a:t> </a:t>
            </a:r>
          </a:p>
          <a:p>
            <a:r>
              <a:rPr lang="en-US" dirty="0" smtClean="0"/>
              <a:t>Security aspects of this procedure TBD.</a:t>
            </a:r>
          </a:p>
          <a:p>
            <a:r>
              <a:rPr lang="en-US" dirty="0" smtClean="0"/>
              <a:t>Similar approach is also proposed for the Capability Discovery mechanism.</a:t>
            </a:r>
          </a:p>
          <a:p>
            <a:pPr marL="0" indent="0">
              <a:buNone/>
            </a:pPr>
            <a:endParaRPr lang="en-US" dirty="0"/>
          </a:p>
        </p:txBody>
      </p:sp>
    </p:spTree>
    <p:extLst>
      <p:ext uri="{BB962C8B-B14F-4D97-AF65-F5344CB8AC3E}">
        <p14:creationId xmlns:p14="http://schemas.microsoft.com/office/powerpoint/2010/main" val="3371532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TotalTime>
  <Words>1029</Words>
  <Application>Microsoft Macintosh PowerPoint</Application>
  <PresentationFormat>On-screen Show (4:3)</PresentationFormat>
  <Paragraphs>80</Paragraphs>
  <Slides>12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Document</vt:lpstr>
      <vt:lpstr>PowerPoint Presentation</vt:lpstr>
      <vt:lpstr>PowerPoint Presentation</vt:lpstr>
      <vt:lpstr>Detailed proposal discussion https://mentor.ieee.org/802.21/dcn/13/21-13-0003-00-MuGM-tgd-detailed-proposal-oliva-corujo-1.docx https://mentor.ieee.org/802.21/dcn/13/21-13-0004-00-MuGM-tgd-detailed-proposal-oliva-corujo-2.docx</vt:lpstr>
      <vt:lpstr>Command Service flow model</vt:lpstr>
      <vt:lpstr>Required State Machine Modifications</vt:lpstr>
      <vt:lpstr>Required State Machine Modifications</vt:lpstr>
      <vt:lpstr>Group Management Primitives</vt:lpstr>
      <vt:lpstr>Transport addresses </vt:lpstr>
      <vt:lpstr>Joining groups while registering</vt:lpstr>
      <vt:lpstr>Link_Id data type</vt:lpstr>
      <vt:lpstr>Security</vt:lpstr>
      <vt:lpstr>How can we integrate both solutions?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de la Oliva</dc:creator>
  <cp:lastModifiedBy>Antonio de la Oliva</cp:lastModifiedBy>
  <cp:revision>11</cp:revision>
  <dcterms:created xsi:type="dcterms:W3CDTF">2013-01-15T10:53:34Z</dcterms:created>
  <dcterms:modified xsi:type="dcterms:W3CDTF">2013-01-16T15:21:28Z</dcterms:modified>
</cp:coreProperties>
</file>