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404" r:id="rId4"/>
    <p:sldId id="399" r:id="rId5"/>
    <p:sldId id="393" r:id="rId6"/>
    <p:sldId id="400" r:id="rId7"/>
    <p:sldId id="401" r:id="rId8"/>
    <p:sldId id="402" r:id="rId9"/>
    <p:sldId id="403" r:id="rId10"/>
    <p:sldId id="396" r:id="rId11"/>
    <p:sldId id="397" r:id="rId12"/>
    <p:sldId id="398" r:id="rId13"/>
  </p:sldIdLst>
  <p:sldSz cx="9144000" cy="6858000" type="letter"/>
  <p:notesSz cx="6789738" cy="9929813"/>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63DE8"/>
    <a:srgbClr val="FAFD00"/>
    <a:srgbClr val="C0FEF9"/>
    <a:srgbClr val="A2C1FE"/>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72" autoAdjust="0"/>
  </p:normalViewPr>
  <p:slideViewPr>
    <p:cSldViewPr>
      <p:cViewPr varScale="1">
        <p:scale>
          <a:sx n="69" d="100"/>
          <a:sy n="69" d="100"/>
        </p:scale>
        <p:origin x="-1254" y="-9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5316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4979" y="4732887"/>
            <a:ext cx="4979781" cy="448950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40" tIns="44672" rIns="90940" bIns="44672" numCol="1" anchor="t" anchorCtr="0" compatLnSpc="1">
            <a:prstTxWarp prst="textNoShape">
              <a:avLst/>
            </a:prstTxWarp>
          </a:bodyPr>
          <a:lstStyle/>
          <a:p>
            <a:pPr lvl="0"/>
            <a:r>
              <a:rPr lang="en-US" altLang="ja-JP" noProof="0" smtClean="0"/>
              <a:t>Body Text</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76803" name="Rectangle 3"/>
          <p:cNvSpPr>
            <a:spLocks noGrp="1" noRot="1" noChangeAspect="1" noChangeArrowheads="1" noTextEdit="1"/>
          </p:cNvSpPr>
          <p:nvPr>
            <p:ph type="sldImg" idx="2"/>
          </p:nvPr>
        </p:nvSpPr>
        <p:spPr bwMode="auto">
          <a:xfrm>
            <a:off x="1076325" y="863600"/>
            <a:ext cx="4637088" cy="347821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80131250"/>
      </p:ext>
    </p:extLst>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7B6E13D6-DB72-4055-B8B7-18EF28ECDD19}" type="slidenum">
              <a:rPr lang="en-US" altLang="ja-JP"/>
              <a:pPr>
                <a:defRPr/>
              </a:pPr>
              <a:t>‹#›</a:t>
            </a:fld>
            <a:endParaRPr lang="en-US" altLang="ja-JP"/>
          </a:p>
        </p:txBody>
      </p:sp>
    </p:spTree>
    <p:extLst>
      <p:ext uri="{BB962C8B-B14F-4D97-AF65-F5344CB8AC3E}">
        <p14:creationId xmlns:p14="http://schemas.microsoft.com/office/powerpoint/2010/main" val="314181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2C185360-1150-4DF9-A0FD-4CA97E8FCD73}" type="slidenum">
              <a:rPr lang="en-US" altLang="ja-JP"/>
              <a:pPr>
                <a:defRPr/>
              </a:pPr>
              <a:t>‹#›</a:t>
            </a:fld>
            <a:endParaRPr lang="en-US" altLang="ja-JP"/>
          </a:p>
        </p:txBody>
      </p:sp>
    </p:spTree>
    <p:extLst>
      <p:ext uri="{BB962C8B-B14F-4D97-AF65-F5344CB8AC3E}">
        <p14:creationId xmlns:p14="http://schemas.microsoft.com/office/powerpoint/2010/main" val="178851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46863" y="228600"/>
            <a:ext cx="2074862" cy="60960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22275" y="228600"/>
            <a:ext cx="6072188" cy="60960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650E56FD-FBE8-4B7E-A6EC-C9247069877C}" type="slidenum">
              <a:rPr lang="en-US" altLang="ja-JP"/>
              <a:pPr>
                <a:defRPr/>
              </a:pPr>
              <a:t>‹#›</a:t>
            </a:fld>
            <a:endParaRPr lang="en-US" altLang="ja-JP"/>
          </a:p>
        </p:txBody>
      </p:sp>
    </p:spTree>
    <p:extLst>
      <p:ext uri="{BB962C8B-B14F-4D97-AF65-F5344CB8AC3E}">
        <p14:creationId xmlns:p14="http://schemas.microsoft.com/office/powerpoint/2010/main" val="180758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F0290CFA-7DDA-4B82-9C9E-9A46D6FFA81A}" type="slidenum">
              <a:rPr lang="en-US" altLang="ja-JP"/>
              <a:pPr>
                <a:defRPr/>
              </a:pPr>
              <a:t>‹#›</a:t>
            </a:fld>
            <a:endParaRPr lang="en-US" altLang="ja-JP"/>
          </a:p>
        </p:txBody>
      </p:sp>
    </p:spTree>
    <p:extLst>
      <p:ext uri="{BB962C8B-B14F-4D97-AF65-F5344CB8AC3E}">
        <p14:creationId xmlns:p14="http://schemas.microsoft.com/office/powerpoint/2010/main" val="396820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5" name="Rectangle 92"/>
          <p:cNvSpPr>
            <a:spLocks noGrp="1" noChangeArrowheads="1"/>
          </p:cNvSpPr>
          <p:nvPr>
            <p:ph type="sldNum" sz="quarter" idx="11"/>
          </p:nvPr>
        </p:nvSpPr>
        <p:spPr>
          <a:ln/>
        </p:spPr>
        <p:txBody>
          <a:bodyPr/>
          <a:lstStyle>
            <a:lvl1pPr>
              <a:defRPr/>
            </a:lvl1pPr>
          </a:lstStyle>
          <a:p>
            <a:pPr>
              <a:defRPr/>
            </a:pPr>
            <a:fld id="{1A9FAC90-42EC-4172-BF62-35F2C27EDE4A}" type="slidenum">
              <a:rPr lang="en-US" altLang="ja-JP"/>
              <a:pPr>
                <a:defRPr/>
              </a:pPr>
              <a:t>‹#›</a:t>
            </a:fld>
            <a:endParaRPr lang="en-US" altLang="ja-JP"/>
          </a:p>
        </p:txBody>
      </p:sp>
    </p:spTree>
    <p:extLst>
      <p:ext uri="{BB962C8B-B14F-4D97-AF65-F5344CB8AC3E}">
        <p14:creationId xmlns:p14="http://schemas.microsoft.com/office/powerpoint/2010/main" val="282086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6" name="Rectangle 92"/>
          <p:cNvSpPr>
            <a:spLocks noGrp="1" noChangeArrowheads="1"/>
          </p:cNvSpPr>
          <p:nvPr>
            <p:ph type="sldNum" sz="quarter" idx="11"/>
          </p:nvPr>
        </p:nvSpPr>
        <p:spPr>
          <a:ln/>
        </p:spPr>
        <p:txBody>
          <a:bodyPr/>
          <a:lstStyle>
            <a:lvl1pPr>
              <a:defRPr/>
            </a:lvl1pPr>
          </a:lstStyle>
          <a:p>
            <a:pPr>
              <a:defRPr/>
            </a:pPr>
            <a:fld id="{8470FD66-B9CC-4F49-96B2-0A7F777323D8}" type="slidenum">
              <a:rPr lang="en-US" altLang="ja-JP"/>
              <a:pPr>
                <a:defRPr/>
              </a:pPr>
              <a:t>‹#›</a:t>
            </a:fld>
            <a:endParaRPr lang="en-US" altLang="ja-JP"/>
          </a:p>
        </p:txBody>
      </p:sp>
    </p:spTree>
    <p:extLst>
      <p:ext uri="{BB962C8B-B14F-4D97-AF65-F5344CB8AC3E}">
        <p14:creationId xmlns:p14="http://schemas.microsoft.com/office/powerpoint/2010/main" val="97213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8" name="Rectangle 92"/>
          <p:cNvSpPr>
            <a:spLocks noGrp="1" noChangeArrowheads="1"/>
          </p:cNvSpPr>
          <p:nvPr>
            <p:ph type="sldNum" sz="quarter" idx="11"/>
          </p:nvPr>
        </p:nvSpPr>
        <p:spPr>
          <a:ln/>
        </p:spPr>
        <p:txBody>
          <a:bodyPr/>
          <a:lstStyle>
            <a:lvl1pPr>
              <a:defRPr/>
            </a:lvl1pPr>
          </a:lstStyle>
          <a:p>
            <a:pPr>
              <a:defRPr/>
            </a:pPr>
            <a:fld id="{934C44AB-1F51-4BCB-9930-A82476A73A91}" type="slidenum">
              <a:rPr lang="en-US" altLang="ja-JP"/>
              <a:pPr>
                <a:defRPr/>
              </a:pPr>
              <a:t>‹#›</a:t>
            </a:fld>
            <a:endParaRPr lang="en-US" altLang="ja-JP"/>
          </a:p>
        </p:txBody>
      </p:sp>
    </p:spTree>
    <p:extLst>
      <p:ext uri="{BB962C8B-B14F-4D97-AF65-F5344CB8AC3E}">
        <p14:creationId xmlns:p14="http://schemas.microsoft.com/office/powerpoint/2010/main" val="3229479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4" name="Rectangle 92"/>
          <p:cNvSpPr>
            <a:spLocks noGrp="1" noChangeArrowheads="1"/>
          </p:cNvSpPr>
          <p:nvPr>
            <p:ph type="sldNum" sz="quarter" idx="11"/>
          </p:nvPr>
        </p:nvSpPr>
        <p:spPr>
          <a:ln/>
        </p:spPr>
        <p:txBody>
          <a:bodyPr/>
          <a:lstStyle>
            <a:lvl1pPr>
              <a:defRPr/>
            </a:lvl1pPr>
          </a:lstStyle>
          <a:p>
            <a:pPr>
              <a:defRPr/>
            </a:pPr>
            <a:fld id="{EBB22682-BED4-49F8-982D-2A29728A7687}" type="slidenum">
              <a:rPr lang="en-US" altLang="ja-JP"/>
              <a:pPr>
                <a:defRPr/>
              </a:pPr>
              <a:t>‹#›</a:t>
            </a:fld>
            <a:endParaRPr lang="en-US" altLang="ja-JP"/>
          </a:p>
        </p:txBody>
      </p:sp>
    </p:spTree>
    <p:extLst>
      <p:ext uri="{BB962C8B-B14F-4D97-AF65-F5344CB8AC3E}">
        <p14:creationId xmlns:p14="http://schemas.microsoft.com/office/powerpoint/2010/main" val="189730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3" name="Rectangle 92"/>
          <p:cNvSpPr>
            <a:spLocks noGrp="1" noChangeArrowheads="1"/>
          </p:cNvSpPr>
          <p:nvPr>
            <p:ph type="sldNum" sz="quarter" idx="11"/>
          </p:nvPr>
        </p:nvSpPr>
        <p:spPr>
          <a:ln/>
        </p:spPr>
        <p:txBody>
          <a:bodyPr/>
          <a:lstStyle>
            <a:lvl1pPr>
              <a:defRPr/>
            </a:lvl1pPr>
          </a:lstStyle>
          <a:p>
            <a:pPr>
              <a:defRPr/>
            </a:pPr>
            <a:fld id="{095D5C93-75F0-4579-B89E-A38574A52843}" type="slidenum">
              <a:rPr lang="en-US" altLang="ja-JP"/>
              <a:pPr>
                <a:defRPr/>
              </a:pPr>
              <a:t>‹#›</a:t>
            </a:fld>
            <a:endParaRPr lang="en-US" altLang="ja-JP"/>
          </a:p>
        </p:txBody>
      </p:sp>
    </p:spTree>
    <p:extLst>
      <p:ext uri="{BB962C8B-B14F-4D97-AF65-F5344CB8AC3E}">
        <p14:creationId xmlns:p14="http://schemas.microsoft.com/office/powerpoint/2010/main" val="297977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6" name="Rectangle 92"/>
          <p:cNvSpPr>
            <a:spLocks noGrp="1" noChangeArrowheads="1"/>
          </p:cNvSpPr>
          <p:nvPr>
            <p:ph type="sldNum" sz="quarter" idx="11"/>
          </p:nvPr>
        </p:nvSpPr>
        <p:spPr>
          <a:ln/>
        </p:spPr>
        <p:txBody>
          <a:bodyPr/>
          <a:lstStyle>
            <a:lvl1pPr>
              <a:defRPr/>
            </a:lvl1pPr>
          </a:lstStyle>
          <a:p>
            <a:pPr>
              <a:defRPr/>
            </a:pPr>
            <a:fld id="{1771A530-3F56-4697-B53B-F9D1C41E125F}" type="slidenum">
              <a:rPr lang="en-US" altLang="ja-JP"/>
              <a:pPr>
                <a:defRPr/>
              </a:pPr>
              <a:t>‹#›</a:t>
            </a:fld>
            <a:endParaRPr lang="en-US" altLang="ja-JP"/>
          </a:p>
        </p:txBody>
      </p:sp>
    </p:spTree>
    <p:extLst>
      <p:ext uri="{BB962C8B-B14F-4D97-AF65-F5344CB8AC3E}">
        <p14:creationId xmlns:p14="http://schemas.microsoft.com/office/powerpoint/2010/main" val="2045865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ltLang="ja-JP" smtClean="0"/>
              <a:t>21-13-xxxx-00-MuGM</a:t>
            </a:r>
            <a:endParaRPr lang="en-US" altLang="ja-JP"/>
          </a:p>
        </p:txBody>
      </p:sp>
      <p:sp>
        <p:nvSpPr>
          <p:cNvPr id="6" name="Rectangle 92"/>
          <p:cNvSpPr>
            <a:spLocks noGrp="1" noChangeArrowheads="1"/>
          </p:cNvSpPr>
          <p:nvPr>
            <p:ph type="sldNum" sz="quarter" idx="11"/>
          </p:nvPr>
        </p:nvSpPr>
        <p:spPr>
          <a:ln/>
        </p:spPr>
        <p:txBody>
          <a:bodyPr/>
          <a:lstStyle>
            <a:lvl1pPr>
              <a:defRPr/>
            </a:lvl1pPr>
          </a:lstStyle>
          <a:p>
            <a:pPr>
              <a:defRPr/>
            </a:pPr>
            <a:fld id="{A9A44D41-F3AB-49D1-9D7A-4A79C3D10F53}" type="slidenum">
              <a:rPr lang="en-US" altLang="ja-JP"/>
              <a:pPr>
                <a:defRPr/>
              </a:pPr>
              <a:t>‹#›</a:t>
            </a:fld>
            <a:endParaRPr lang="en-US" altLang="ja-JP"/>
          </a:p>
        </p:txBody>
      </p:sp>
    </p:spTree>
    <p:extLst>
      <p:ext uri="{BB962C8B-B14F-4D97-AF65-F5344CB8AC3E}">
        <p14:creationId xmlns:p14="http://schemas.microsoft.com/office/powerpoint/2010/main" val="388707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3"/>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defRPr sz="1400" smtClean="0">
                <a:latin typeface="+mn-lt"/>
                <a:ea typeface="ＭＳ Ｐゴシック" charset="-128"/>
              </a:defRPr>
            </a:lvl1pPr>
          </a:lstStyle>
          <a:p>
            <a:pPr>
              <a:defRPr/>
            </a:pPr>
            <a:r>
              <a:rPr lang="en-US" altLang="ja-JP" smtClean="0"/>
              <a:t>21-13-xxxx-00-MuGM</a:t>
            </a:r>
            <a:endParaRPr lang="en-US" altLang="ja-JP"/>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ea typeface="ＭＳ Ｐゴシック" charset="-128"/>
              </a:defRPr>
            </a:lvl1pPr>
          </a:lstStyle>
          <a:p>
            <a:pPr>
              <a:defRPr/>
            </a:pPr>
            <a:fld id="{82A36A84-C871-468F-AE54-B54B7D1D6E7C}" type="slidenum">
              <a:rPr lang="en-US" altLang="ja-JP"/>
              <a:pPr>
                <a:defRPr/>
              </a:pPr>
              <a:t>‹#›</a:t>
            </a:fld>
            <a:endParaRPr lang="en-US" altLang="ja-JP"/>
          </a:p>
        </p:txBody>
      </p:sp>
      <p:pic>
        <p:nvPicPr>
          <p:cNvPr id="1030" name="Picture 93" descr="smlliee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altLang="ja-JP" b="1" dirty="0" smtClean="0">
                <a:ea typeface="ＭＳ Ｐゴシック" charset="-128"/>
                <a:cs typeface="Times New Roman" pitchFamily="18" charset="0"/>
              </a:rPr>
              <a:t>IEEE 802.21 MEDIA INDEPENDENT HANDOVER </a:t>
            </a:r>
          </a:p>
          <a:p>
            <a:pPr>
              <a:buClr>
                <a:srgbClr val="FAFD00"/>
              </a:buClr>
              <a:buFontTx/>
              <a:buNone/>
            </a:pPr>
            <a:r>
              <a:rPr lang="en-US" altLang="ja-JP" dirty="0" smtClean="0">
                <a:ea typeface="ＭＳ Ｐゴシック" charset="-128"/>
                <a:cs typeface="Times New Roman" pitchFamily="18" charset="0"/>
              </a:rPr>
              <a:t>DCN: 21-13-xxxx-00-MuGM</a:t>
            </a:r>
          </a:p>
          <a:p>
            <a:pPr>
              <a:buClr>
                <a:srgbClr val="FAFD00"/>
              </a:buClr>
              <a:buFontTx/>
              <a:buNone/>
            </a:pPr>
            <a:r>
              <a:rPr lang="en-US" altLang="ja-JP" dirty="0" smtClean="0">
                <a:ea typeface="ＭＳ Ｐゴシック" charset="-128"/>
                <a:cs typeface="Times New Roman" pitchFamily="18" charset="0"/>
              </a:rPr>
              <a:t>Title: </a:t>
            </a:r>
            <a:r>
              <a:rPr lang="en-US" altLang="ja-JP" b="1" dirty="0" smtClean="0">
                <a:ea typeface="ＭＳ Ｐゴシック" charset="-128"/>
                <a:cs typeface="Times New Roman" pitchFamily="18" charset="0"/>
              </a:rPr>
              <a:t>Outline</a:t>
            </a:r>
            <a:r>
              <a:rPr lang="en-US" altLang="ja-JP" b="1" dirty="0" smtClean="0">
                <a:ea typeface="ＭＳ Ｐゴシック" charset="-128"/>
                <a:cs typeface="Times New Roman" pitchFamily="18" charset="0"/>
              </a:rPr>
              <a:t> </a:t>
            </a:r>
            <a:r>
              <a:rPr lang="en-US" altLang="ja-JP" b="1" dirty="0" smtClean="0">
                <a:ea typeface="ＭＳ Ｐゴシック" charset="-128"/>
                <a:cs typeface="Times New Roman" pitchFamily="18" charset="0"/>
              </a:rPr>
              <a:t>of 21-13-0002-01-MuGM</a:t>
            </a:r>
          </a:p>
          <a:p>
            <a:pPr>
              <a:buClr>
                <a:srgbClr val="FAFD00"/>
              </a:buClr>
              <a:buFontTx/>
              <a:buNone/>
            </a:pPr>
            <a:r>
              <a:rPr lang="en-US" altLang="ja-JP" dirty="0" smtClean="0">
                <a:ea typeface="ＭＳ Ｐゴシック" charset="-128"/>
                <a:cs typeface="Times New Roman" pitchFamily="18" charset="0"/>
              </a:rPr>
              <a:t>Date Submitted: January, </a:t>
            </a:r>
            <a:r>
              <a:rPr lang="en-US" altLang="ja-JP" dirty="0" smtClean="0">
                <a:ea typeface="ＭＳ Ｐゴシック" charset="-128"/>
                <a:cs typeface="Times New Roman" pitchFamily="18" charset="0"/>
              </a:rPr>
              <a:t>15th</a:t>
            </a:r>
            <a:r>
              <a:rPr lang="en-US" altLang="ja-JP" dirty="0" smtClean="0">
                <a:ea typeface="ＭＳ Ｐゴシック" charset="-128"/>
                <a:cs typeface="Times New Roman" pitchFamily="18" charset="0"/>
              </a:rPr>
              <a:t>, 2013</a:t>
            </a:r>
          </a:p>
          <a:p>
            <a:pPr>
              <a:buClr>
                <a:srgbClr val="FAFD00"/>
              </a:buClr>
              <a:buFontTx/>
              <a:buNone/>
            </a:pPr>
            <a:r>
              <a:rPr lang="en-US" altLang="ja-JP" dirty="0" smtClean="0">
                <a:ea typeface="ＭＳ Ｐゴシック" charset="-128"/>
                <a:cs typeface="Times New Roman" pitchFamily="18" charset="0"/>
              </a:rPr>
              <a:t>Presented at IEEE 802.21 session #54 in Vancouver</a:t>
            </a:r>
          </a:p>
          <a:p>
            <a:pPr>
              <a:buClr>
                <a:srgbClr val="FAFD00"/>
              </a:buClr>
              <a:buFontTx/>
              <a:buNone/>
            </a:pPr>
            <a:r>
              <a:rPr lang="en-US" altLang="ja-JP" dirty="0" smtClean="0">
                <a:ea typeface="ＭＳ Ｐゴシック" charset="-128"/>
                <a:cs typeface="Times New Roman" pitchFamily="18" charset="0"/>
              </a:rPr>
              <a:t>Authors or Source(s):</a:t>
            </a:r>
          </a:p>
          <a:p>
            <a:pPr>
              <a:buClr>
                <a:srgbClr val="FAFD00"/>
              </a:buClr>
              <a:buFontTx/>
              <a:buNone/>
            </a:pPr>
            <a:r>
              <a:rPr lang="en-US" altLang="ja-JP" dirty="0" smtClean="0">
                <a:ea typeface="ＭＳ Ｐゴシック" charset="-128"/>
                <a:cs typeface="Times New Roman" pitchFamily="18" charset="0"/>
              </a:rPr>
              <a:t> </a:t>
            </a:r>
            <a:r>
              <a:rPr lang="en-US" altLang="ja-JP" b="1" dirty="0" smtClean="0">
                <a:ea typeface="ＭＳ Ｐゴシック" charset="-128"/>
                <a:cs typeface="Times New Roman" pitchFamily="18" charset="0"/>
              </a:rPr>
              <a:t>Yoshikazu </a:t>
            </a:r>
            <a:r>
              <a:rPr lang="en-US" altLang="ja-JP" b="1" dirty="0" err="1" smtClean="0">
                <a:ea typeface="ＭＳ Ｐゴシック" charset="-128"/>
                <a:cs typeface="Times New Roman" pitchFamily="18" charset="0"/>
              </a:rPr>
              <a:t>Hanatani</a:t>
            </a:r>
            <a:r>
              <a:rPr lang="en-US" altLang="ja-JP" b="1" dirty="0" smtClean="0">
                <a:ea typeface="ＭＳ Ｐゴシック" charset="-128"/>
                <a:cs typeface="Times New Roman" pitchFamily="18" charset="0"/>
              </a:rPr>
              <a:t>, Toru </a:t>
            </a:r>
            <a:r>
              <a:rPr lang="en-US" altLang="ja-JP" b="1" dirty="0" err="1" smtClean="0">
                <a:ea typeface="ＭＳ Ｐゴシック" charset="-128"/>
                <a:cs typeface="Times New Roman" pitchFamily="18" charset="0"/>
              </a:rPr>
              <a:t>Kambayashi</a:t>
            </a:r>
            <a:r>
              <a:rPr lang="en-US" altLang="ja-JP" b="1" dirty="0" smtClean="0">
                <a:ea typeface="ＭＳ Ｐゴシック" charset="-128"/>
                <a:cs typeface="Times New Roman" pitchFamily="18" charset="0"/>
              </a:rPr>
              <a:t> (Toshiba)</a:t>
            </a:r>
          </a:p>
          <a:p>
            <a:pPr algn="just">
              <a:buClr>
                <a:srgbClr val="FAFD00"/>
              </a:buClr>
              <a:buFontTx/>
              <a:buNone/>
            </a:pPr>
            <a:r>
              <a:rPr lang="en-US" altLang="ja-JP" dirty="0" smtClean="0">
                <a:ea typeface="ＭＳ Ｐゴシック" charset="-128"/>
                <a:cs typeface="Times New Roman" pitchFamily="18" charset="0"/>
              </a:rPr>
              <a:t>Abstract: </a:t>
            </a:r>
            <a:r>
              <a:rPr kumimoji="1" lang="en-US" altLang="ja-JP" dirty="0">
                <a:ea typeface="ＭＳ Ｐゴシック" charset="-128"/>
              </a:rPr>
              <a:t>This </a:t>
            </a:r>
            <a:r>
              <a:rPr kumimoji="1" lang="en-US" altLang="ja-JP" dirty="0" smtClean="0">
                <a:ea typeface="ＭＳ Ｐゴシック" charset="-128"/>
              </a:rPr>
              <a:t>is a summary of 21-13-0002-01-MuGM</a:t>
            </a:r>
            <a:r>
              <a:rPr lang="en-US" altLang="ja-JP" dirty="0" smtClean="0">
                <a:ea typeface="ＭＳ Ｐゴシック" charset="-128"/>
                <a:cs typeface="Times New Roman" pitchFamily="18" charset="0"/>
              </a:rPr>
              <a:t>. </a:t>
            </a:r>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1</a:t>
            </a:fld>
            <a:endParaRPr lang="en-US" altLang="ja-JP"/>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dirty="0" smtClean="0">
                <a:ea typeface="ＭＳ Ｐゴシック" charset="-128"/>
              </a:rPr>
              <a:t>Modified Primitives/Messages</a:t>
            </a:r>
            <a:endParaRPr kumimoji="1" lang="ja-JP" altLang="en-US" dirty="0" smtClean="0">
              <a:ea typeface="ＭＳ Ｐゴシック" charset="-128"/>
            </a:endParaRPr>
          </a:p>
        </p:txBody>
      </p:sp>
      <p:sp>
        <p:nvSpPr>
          <p:cNvPr id="4099" name="コンテンツ プレースホルダー 2"/>
          <p:cNvSpPr>
            <a:spLocks noGrp="1"/>
          </p:cNvSpPr>
          <p:nvPr>
            <p:ph idx="1"/>
          </p:nvPr>
        </p:nvSpPr>
        <p:spPr/>
        <p:txBody>
          <a:bodyPr>
            <a:normAutofit/>
          </a:bodyPr>
          <a:lstStyle/>
          <a:p>
            <a:r>
              <a:rPr kumimoji="1" lang="en-US" altLang="ja-JP" dirty="0" smtClean="0">
                <a:ea typeface="ＭＳ Ｐゴシック" charset="-128"/>
              </a:rPr>
              <a:t>Primitives</a:t>
            </a:r>
          </a:p>
          <a:p>
            <a:pPr lvl="1"/>
            <a:r>
              <a:rPr kumimoji="1" lang="en-US" altLang="ja-JP" dirty="0" err="1" smtClean="0">
                <a:ea typeface="ＭＳ Ｐゴシック" charset="-128"/>
              </a:rPr>
              <a:t>MIH_Register.responce</a:t>
            </a:r>
            <a:r>
              <a:rPr kumimoji="1" lang="en-US" altLang="ja-JP" dirty="0" smtClean="0">
                <a:ea typeface="ＭＳ Ｐゴシック" charset="-128"/>
              </a:rPr>
              <a:t> (7.4.2.3.1)</a:t>
            </a:r>
          </a:p>
          <a:p>
            <a:pPr lvl="1"/>
            <a:r>
              <a:rPr kumimoji="1" lang="en-US" altLang="ja-JP" dirty="0" err="1" smtClean="0">
                <a:ea typeface="ＭＳ Ｐゴシック" charset="-128"/>
              </a:rPr>
              <a:t>MIH_Register.confirm</a:t>
            </a:r>
            <a:r>
              <a:rPr kumimoji="1" lang="en-US" altLang="ja-JP" dirty="0" smtClean="0">
                <a:ea typeface="ＭＳ Ｐゴシック" charset="-128"/>
              </a:rPr>
              <a:t> (7.4.2.4.1)</a:t>
            </a:r>
          </a:p>
          <a:p>
            <a:pPr lvl="1"/>
            <a:r>
              <a:rPr kumimoji="1" lang="en-US" altLang="ja-JP" dirty="0" err="1" smtClean="0">
                <a:ea typeface="ＭＳ Ｐゴシック" charset="-128"/>
              </a:rPr>
              <a:t>MIH_Link_Actions.request</a:t>
            </a:r>
            <a:r>
              <a:rPr kumimoji="1" lang="en-US" altLang="ja-JP" dirty="0" smtClean="0">
                <a:ea typeface="ＭＳ Ｐゴシック" charset="-128"/>
              </a:rPr>
              <a:t> (7.4.16.1.2)</a:t>
            </a:r>
          </a:p>
          <a:p>
            <a:pPr lvl="1"/>
            <a:r>
              <a:rPr kumimoji="1" lang="en-US" altLang="ja-JP" dirty="0" err="1" smtClean="0">
                <a:ea typeface="ＭＳ Ｐゴシック" charset="-128"/>
              </a:rPr>
              <a:t>MIH_Net_HO_Commit.request</a:t>
            </a:r>
            <a:r>
              <a:rPr kumimoji="1" lang="en-US" altLang="ja-JP" dirty="0" smtClean="0">
                <a:ea typeface="ＭＳ Ｐゴシック" charset="-128"/>
              </a:rPr>
              <a:t> (7.4.21.1.2)</a:t>
            </a:r>
          </a:p>
          <a:p>
            <a:pPr lvl="1"/>
            <a:r>
              <a:rPr kumimoji="1" lang="en-US" altLang="ja-JP" dirty="0" err="1" smtClean="0">
                <a:ea typeface="ＭＳ Ｐゴシック" charset="-128"/>
              </a:rPr>
              <a:t>MIH_Net_HO_Commit.indication</a:t>
            </a:r>
            <a:r>
              <a:rPr kumimoji="1" lang="en-US" altLang="ja-JP" dirty="0" smtClean="0">
                <a:ea typeface="ＭＳ Ｐゴシック" charset="-128"/>
              </a:rPr>
              <a:t> (7.4.21.2.2)</a:t>
            </a:r>
          </a:p>
          <a:p>
            <a:r>
              <a:rPr kumimoji="1" lang="en-US" altLang="ja-JP" dirty="0" smtClean="0">
                <a:ea typeface="ＭＳ Ｐゴシック" charset="-128"/>
              </a:rPr>
              <a:t>Messages</a:t>
            </a:r>
          </a:p>
          <a:p>
            <a:pPr lvl="1"/>
            <a:r>
              <a:rPr kumimoji="1" lang="en-US" altLang="ja-JP" dirty="0" err="1" smtClean="0">
                <a:ea typeface="ＭＳ Ｐゴシック" charset="-128"/>
              </a:rPr>
              <a:t>MIH_Link_Actions</a:t>
            </a:r>
            <a:r>
              <a:rPr kumimoji="1" lang="en-US" altLang="ja-JP" dirty="0" smtClean="0">
                <a:ea typeface="ＭＳ Ｐゴシック" charset="-128"/>
              </a:rPr>
              <a:t> </a:t>
            </a:r>
            <a:r>
              <a:rPr kumimoji="1" lang="en-US" altLang="ja-JP" dirty="0" smtClean="0">
                <a:ea typeface="ＭＳ Ｐゴシック" charset="-128"/>
              </a:rPr>
              <a:t>request (8.6.3.5)</a:t>
            </a:r>
          </a:p>
          <a:p>
            <a:pPr lvl="1"/>
            <a:r>
              <a:rPr kumimoji="1" lang="en-US" altLang="ja-JP" dirty="0" err="1" smtClean="0">
                <a:ea typeface="ＭＳ Ｐゴシック" charset="-128"/>
              </a:rPr>
              <a:t>MIH_Net_HO_Commit</a:t>
            </a:r>
            <a:r>
              <a:rPr kumimoji="1" lang="en-US" altLang="ja-JP" dirty="0" smtClean="0">
                <a:ea typeface="ＭＳ Ｐゴシック" charset="-128"/>
              </a:rPr>
              <a:t> request (8.6.3.15)</a:t>
            </a:r>
          </a:p>
          <a:p>
            <a:pPr lvl="1"/>
            <a:endParaRPr kumimoji="1" lang="en-US" altLang="ja-JP" dirty="0" smtClean="0">
              <a:ea typeface="ＭＳ Ｐゴシック" charset="-128"/>
            </a:endParaRPr>
          </a:p>
          <a:p>
            <a:pPr lvl="1"/>
            <a:endParaRPr kumimoji="1" lang="en-US" altLang="ja-JP" dirty="0">
              <a:ea typeface="ＭＳ Ｐゴシック" charset="-128"/>
            </a:endParaRPr>
          </a:p>
          <a:p>
            <a:endParaRPr kumimoji="1" lang="en-US" altLang="ja-JP" dirty="0" smtClean="0">
              <a:ea typeface="ＭＳ Ｐゴシック" charset="-128"/>
            </a:endParaRPr>
          </a:p>
        </p:txBody>
      </p:sp>
      <p:sp>
        <p:nvSpPr>
          <p:cNvPr id="3" name="フッター プレースホルダー 2"/>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10</a:t>
            </a:fld>
            <a:endParaRPr lang="en-US" altLang="ja-JP"/>
          </a:p>
        </p:txBody>
      </p:sp>
    </p:spTree>
    <p:extLst>
      <p:ext uri="{BB962C8B-B14F-4D97-AF65-F5344CB8AC3E}">
        <p14:creationId xmlns:p14="http://schemas.microsoft.com/office/powerpoint/2010/main" val="1370930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Primitives/Messages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Primitives</a:t>
            </a:r>
          </a:p>
          <a:p>
            <a:pPr lvl="1"/>
            <a:r>
              <a:rPr kumimoji="1" lang="en-US" altLang="ja-JP" dirty="0" err="1" smtClean="0"/>
              <a:t>MIH_Configuration_Update.request</a:t>
            </a:r>
            <a:r>
              <a:rPr kumimoji="1" lang="en-US" altLang="ja-JP" dirty="0" smtClean="0"/>
              <a:t> (7.4.29.1.2)</a:t>
            </a:r>
          </a:p>
          <a:p>
            <a:pPr lvl="1"/>
            <a:r>
              <a:rPr kumimoji="1" lang="en-US" altLang="ja-JP" dirty="0" err="1" smtClean="0"/>
              <a:t>MIH_Configuration_Update.indication</a:t>
            </a:r>
            <a:r>
              <a:rPr kumimoji="1" lang="en-US" altLang="ja-JP" dirty="0" smtClean="0"/>
              <a:t> (7.4.29.2.2)</a:t>
            </a:r>
          </a:p>
          <a:p>
            <a:pPr lvl="1"/>
            <a:r>
              <a:rPr kumimoji="1" lang="en-US" altLang="ja-JP" dirty="0" err="1" smtClean="0"/>
              <a:t>MIH_Group_Manipulate.request</a:t>
            </a:r>
            <a:r>
              <a:rPr kumimoji="1" lang="en-US" altLang="ja-JP" dirty="0" smtClean="0"/>
              <a:t> (7.4.30.1.2)</a:t>
            </a:r>
          </a:p>
          <a:p>
            <a:pPr lvl="1"/>
            <a:r>
              <a:rPr kumimoji="1" lang="en-US" altLang="ja-JP" dirty="0" err="1" smtClean="0"/>
              <a:t>MIH_Group_Manipulate.indication</a:t>
            </a:r>
            <a:r>
              <a:rPr kumimoji="1" lang="en-US" altLang="ja-JP" dirty="0" smtClean="0"/>
              <a:t> (7.4.30.2.2)</a:t>
            </a:r>
          </a:p>
          <a:p>
            <a:pPr lvl="1"/>
            <a:r>
              <a:rPr kumimoji="1" lang="en-US" altLang="ja-JP" dirty="0" err="1" smtClean="0"/>
              <a:t>MIH_Push_Certificate.request</a:t>
            </a:r>
            <a:r>
              <a:rPr kumimoji="1" lang="en-US" altLang="ja-JP" dirty="0" smtClean="0"/>
              <a:t> (7.4.31.1.2)</a:t>
            </a:r>
          </a:p>
          <a:p>
            <a:pPr lvl="1"/>
            <a:r>
              <a:rPr kumimoji="1" lang="en-US" altLang="ja-JP" dirty="0" err="1" smtClean="0"/>
              <a:t>MIH_Push_Certificate.indication</a:t>
            </a:r>
            <a:r>
              <a:rPr kumimoji="1" lang="en-US" altLang="ja-JP" dirty="0" smtClean="0"/>
              <a:t> (7.4.31.2.2)</a:t>
            </a:r>
          </a:p>
          <a:p>
            <a:pPr lvl="1"/>
            <a:r>
              <a:rPr kumimoji="1" lang="en-US" altLang="ja-JP" dirty="0" err="1" smtClean="0"/>
              <a:t>MIH_Push_Certificate.response</a:t>
            </a:r>
            <a:r>
              <a:rPr kumimoji="1" lang="en-US" altLang="ja-JP" dirty="0" smtClean="0"/>
              <a:t> (7.4.31.3.2)</a:t>
            </a:r>
          </a:p>
          <a:p>
            <a:pPr lvl="1"/>
            <a:r>
              <a:rPr kumimoji="1" lang="en-US" altLang="ja-JP" dirty="0" err="1" smtClean="0"/>
              <a:t>MIH_Push_Certificate.confirm</a:t>
            </a:r>
            <a:r>
              <a:rPr kumimoji="1" lang="en-US" altLang="ja-JP" dirty="0" smtClean="0"/>
              <a:t> (7.4.31.4.2)</a:t>
            </a:r>
          </a:p>
          <a:p>
            <a:pPr lvl="1"/>
            <a:r>
              <a:rPr kumimoji="1" lang="en-US" altLang="ja-JP" dirty="0" err="1" smtClean="0"/>
              <a:t>MIH_Revoke_Certificate.request</a:t>
            </a:r>
            <a:r>
              <a:rPr kumimoji="1" lang="en-US" altLang="ja-JP" dirty="0" smtClean="0"/>
              <a:t> (7.4.32.1.2)</a:t>
            </a:r>
          </a:p>
          <a:p>
            <a:pPr lvl="1"/>
            <a:r>
              <a:rPr kumimoji="1" lang="en-US" altLang="ja-JP" dirty="0" err="1" smtClean="0"/>
              <a:t>MIH_Revoke_Certificate.indication</a:t>
            </a:r>
            <a:r>
              <a:rPr kumimoji="1" lang="en-US" altLang="ja-JP" dirty="0" smtClean="0"/>
              <a:t> (7.4.32.2.2)</a:t>
            </a:r>
          </a:p>
          <a:p>
            <a:pPr lvl="1"/>
            <a:r>
              <a:rPr kumimoji="1" lang="en-US" altLang="ja-JP" dirty="0" err="1" smtClean="0"/>
              <a:t>MIH_Revoke_Certificate.response</a:t>
            </a:r>
            <a:r>
              <a:rPr kumimoji="1" lang="en-US" altLang="ja-JP" dirty="0" smtClean="0"/>
              <a:t> (7.4.32.3.2)</a:t>
            </a:r>
          </a:p>
          <a:p>
            <a:pPr lvl="1"/>
            <a:r>
              <a:rPr kumimoji="1" lang="en-US" altLang="ja-JP" dirty="0" err="1" smtClean="0"/>
              <a:t>MIH_Revoke_Certificate.confirm</a:t>
            </a:r>
            <a:r>
              <a:rPr kumimoji="1" lang="en-US" altLang="ja-JP" dirty="0" smtClean="0"/>
              <a:t> (7.4.32.2)</a:t>
            </a:r>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11</a:t>
            </a:fld>
            <a:endParaRPr lang="en-US" altLang="ja-JP"/>
          </a:p>
        </p:txBody>
      </p:sp>
    </p:spTree>
    <p:extLst>
      <p:ext uri="{BB962C8B-B14F-4D97-AF65-F5344CB8AC3E}">
        <p14:creationId xmlns:p14="http://schemas.microsoft.com/office/powerpoint/2010/main" val="4068008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Messages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MIH_Configuration_Update</a:t>
            </a:r>
            <a:r>
              <a:rPr kumimoji="1" lang="en-US" altLang="ja-JP" dirty="0" smtClean="0"/>
              <a:t> indication (8.6.3.23)</a:t>
            </a:r>
          </a:p>
          <a:p>
            <a:r>
              <a:rPr kumimoji="1" lang="en-US" altLang="ja-JP" dirty="0" err="1" smtClean="0"/>
              <a:t>MIH_Group_Manipulate</a:t>
            </a:r>
            <a:r>
              <a:rPr kumimoji="1" lang="en-US" altLang="ja-JP" dirty="0" smtClean="0"/>
              <a:t> indication (8.6.3.24)</a:t>
            </a:r>
          </a:p>
          <a:p>
            <a:r>
              <a:rPr kumimoji="1" lang="en-US" altLang="ja-JP" dirty="0" err="1" smtClean="0"/>
              <a:t>MIH_Push_Certificate</a:t>
            </a:r>
            <a:r>
              <a:rPr kumimoji="1" lang="en-US" altLang="ja-JP" dirty="0" smtClean="0"/>
              <a:t> request (8.6.3.25)</a:t>
            </a:r>
          </a:p>
          <a:p>
            <a:r>
              <a:rPr kumimoji="1" lang="en-US" altLang="ja-JP" dirty="0" err="1" smtClean="0"/>
              <a:t>MIH_Push_Certificate</a:t>
            </a:r>
            <a:r>
              <a:rPr kumimoji="1" lang="en-US" altLang="ja-JP" dirty="0" smtClean="0"/>
              <a:t> response (8.6.3.26)</a:t>
            </a:r>
          </a:p>
          <a:p>
            <a:r>
              <a:rPr kumimoji="1" lang="en-US" altLang="ja-JP" dirty="0" err="1" smtClean="0"/>
              <a:t>MIH_Revoke_Certificate</a:t>
            </a:r>
            <a:r>
              <a:rPr kumimoji="1" lang="en-US" altLang="ja-JP" dirty="0" smtClean="0"/>
              <a:t> request (8.6.3.27)</a:t>
            </a:r>
          </a:p>
          <a:p>
            <a:r>
              <a:rPr kumimoji="1" lang="en-US" altLang="ja-JP" dirty="0" err="1" smtClean="0"/>
              <a:t>MIH_Revoke_Certificate</a:t>
            </a:r>
            <a:r>
              <a:rPr kumimoji="1" lang="en-US" altLang="ja-JP" dirty="0" smtClean="0"/>
              <a:t> response (8.6.3.28)</a:t>
            </a:r>
          </a:p>
          <a:p>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12</a:t>
            </a:fld>
            <a:endParaRPr lang="en-US" altLang="ja-JP"/>
          </a:p>
        </p:txBody>
      </p:sp>
    </p:spTree>
    <p:extLst>
      <p:ext uri="{BB962C8B-B14F-4D97-AF65-F5344CB8AC3E}">
        <p14:creationId xmlns:p14="http://schemas.microsoft.com/office/powerpoint/2010/main" val="3589713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smtClean="0">
                <a:ea typeface="ＭＳ Ｐゴシック" charset="-128"/>
                <a:cs typeface="Times New Roman" pitchFamily="18" charset="0"/>
              </a:rPr>
              <a:t>IEEE 802.21 presentation release statements</a:t>
            </a:r>
            <a:endParaRPr lang="en-US" altLang="ja-JP" smtClean="0">
              <a:ea typeface="ＭＳ Ｐゴシック" charset="-128"/>
              <a:cs typeface="Times New Roman" pitchFamily="18" charset="0"/>
            </a:endParaRP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smtClean="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name any IEEE Standards publication even though it may include portions of this contribution; and at the IEEE</a:t>
            </a:r>
            <a:r>
              <a:rPr lang="en-US" altLang="ja-JP" sz="2000" smtClean="0">
                <a:latin typeface="Times New Roman" pitchFamily="18" charset="0"/>
                <a:ea typeface="ＭＳ Ｐゴシック" charset="-128"/>
                <a:cs typeface="Times New Roman" pitchFamily="18" charset="0"/>
              </a:rPr>
              <a:t>’</a:t>
            </a:r>
            <a:r>
              <a:rPr lang="en-US" altLang="ja-JP" sz="2000" smtClean="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smtClean="0">
                <a:ea typeface="ＭＳ Ｐゴシック" charset="-128"/>
                <a:cs typeface="Times New Roman" pitchFamily="18" charset="0"/>
              </a:rPr>
              <a:t>The contributor is familiar with IEEE patent policy, as outlined in </a:t>
            </a:r>
            <a:r>
              <a:rPr lang="en-US" altLang="ja-JP" sz="2000" smtClean="0">
                <a:ea typeface="ＭＳ Ｐゴシック" charset="-128"/>
                <a:cs typeface="Times New Roman" pitchFamily="18" charset="0"/>
                <a:hlinkClick r:id="rId3"/>
              </a:rPr>
              <a:t>Section 6.3 of the IEEE-SA Standards Board Operations Manual</a:t>
            </a:r>
            <a:r>
              <a:rPr lang="en-US" altLang="ja-JP" sz="2000" smtClean="0">
                <a:solidFill>
                  <a:srgbClr val="000099"/>
                </a:solidFill>
                <a:ea typeface="ＭＳ Ｐゴシック" charset="-128"/>
                <a:cs typeface="Times New Roman" pitchFamily="18" charset="0"/>
              </a:rPr>
              <a:t> </a:t>
            </a:r>
            <a:r>
              <a:rPr lang="en-US" altLang="ja-JP" sz="2000" smtClean="0">
                <a:ea typeface="ＭＳ Ｐゴシック" charset="-128"/>
                <a:cs typeface="Times New Roman" pitchFamily="18" charset="0"/>
              </a:rPr>
              <a:t>&lt;</a:t>
            </a:r>
            <a:r>
              <a:rPr lang="en-US" altLang="ja-JP" sz="2000" smtClean="0">
                <a:ea typeface="ＭＳ Ｐゴシック" charset="-128"/>
                <a:cs typeface="Times New Roman" pitchFamily="18" charset="0"/>
                <a:hlinkClick r:id="rId3"/>
              </a:rPr>
              <a:t>http://standards.ieee.org/guides/opman/sect6.html#6.3</a:t>
            </a:r>
            <a:r>
              <a:rPr lang="en-US" altLang="ja-JP" sz="2000" smtClean="0">
                <a:ea typeface="ＭＳ Ｐゴシック" charset="-128"/>
                <a:cs typeface="Times New Roman" pitchFamily="18" charset="0"/>
              </a:rPr>
              <a:t>&gt; and in </a:t>
            </a:r>
            <a:r>
              <a:rPr lang="en-US" altLang="ja-JP" sz="2000" i="1" smtClean="0">
                <a:ea typeface="ＭＳ Ｐゴシック" charset="-128"/>
                <a:cs typeface="Times New Roman" pitchFamily="18" charset="0"/>
              </a:rPr>
              <a:t>Understanding Patent Issues During IEEE Standards Development</a:t>
            </a:r>
            <a:r>
              <a:rPr lang="en-US" altLang="ja-JP" sz="2000" smtClean="0">
                <a:ea typeface="ＭＳ Ｐゴシック" charset="-128"/>
                <a:cs typeface="Times New Roman" pitchFamily="18" charset="0"/>
              </a:rPr>
              <a:t> </a:t>
            </a:r>
            <a:r>
              <a:rPr lang="en-US" altLang="ja-JP" sz="2000" smtClean="0">
                <a:ea typeface="ＭＳ Ｐゴシック" charset="-128"/>
                <a:cs typeface="Times New Roman" pitchFamily="18" charset="0"/>
                <a:hlinkClick r:id="rId4"/>
              </a:rPr>
              <a:t>http://standards.ieee.org/board/pat/guide.html</a:t>
            </a:r>
            <a:r>
              <a:rPr lang="en-US" altLang="ja-JP" sz="2000" smtClean="0">
                <a:ea typeface="ＭＳ Ｐゴシック" charset="-128"/>
                <a:cs typeface="Times New Roman" pitchFamily="18" charset="0"/>
              </a:rPr>
              <a:t>&gt;</a:t>
            </a:r>
            <a:r>
              <a:rPr lang="en-US" altLang="ja-JP" sz="2000" smtClean="0">
                <a:latin typeface="Times New Roman" pitchFamily="18" charset="0"/>
                <a:ea typeface="ＭＳ Ｐゴシック" charset="-128"/>
                <a:cs typeface="Times New Roman" pitchFamily="18" charset="0"/>
              </a:rPr>
              <a:t> </a:t>
            </a:r>
            <a:endParaRPr lang="en-US" altLang="ja-JP" sz="2000" smtClean="0">
              <a:ea typeface="ＭＳ Ｐゴシック" charset="-128"/>
            </a:endParaRPr>
          </a:p>
        </p:txBody>
      </p:sp>
      <p:sp>
        <p:nvSpPr>
          <p:cNvPr id="3076" name="Rectangle 7"/>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pitchFamily="18" charset="0"/>
                <a:ea typeface="ＭＳ Ｐゴシック" charset="-128"/>
                <a:cs typeface="Times New Roman" pitchFamily="18" charset="0"/>
              </a:rPr>
              <a:t>IEEE 802.21 presentation release statements</a:t>
            </a:r>
            <a:endParaRPr lang="en-US" altLang="ja-JP" sz="2400">
              <a:latin typeface="Times" pitchFamily="18" charset="0"/>
              <a:ea typeface="ＭＳ Ｐゴシック"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name any IEEE Standards publication even though it may include portions of this contribution; and at the IEEE</a:t>
            </a:r>
            <a:r>
              <a:rPr lang="en-US" altLang="ja-JP">
                <a:ea typeface="ＭＳ Ｐゴシック" charset="-128"/>
                <a:cs typeface="Times New Roman" pitchFamily="18" charset="0"/>
              </a:rPr>
              <a:t>’</a:t>
            </a:r>
            <a:r>
              <a:rPr lang="en-US" altLang="ja-JP">
                <a:latin typeface="Times" pitchFamily="18" charset="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pitchFamily="18" charset="0"/>
                <a:ea typeface="ＭＳ Ｐゴシック" charset="-128"/>
                <a:cs typeface="Times New Roman" pitchFamily="18" charset="0"/>
              </a:rPr>
              <a:t>The contributor is familiar with IEEE patent policy, as stated in </a:t>
            </a:r>
            <a:r>
              <a:rPr lang="en-US" altLang="ja-JP">
                <a:latin typeface="Times" pitchFamily="18" charset="0"/>
                <a:ea typeface="ＭＳ Ｐゴシック" charset="-128"/>
                <a:cs typeface="Times New Roman" pitchFamily="18" charset="0"/>
                <a:hlinkClick r:id="rId3"/>
              </a:rPr>
              <a:t>Section 6 of the IEEE-SA Standards Board bylaws</a:t>
            </a:r>
            <a:r>
              <a:rPr lang="en-US" altLang="ja-JP">
                <a:solidFill>
                  <a:srgbClr val="000099"/>
                </a:solidFill>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rPr>
              <a:t>&lt;</a:t>
            </a:r>
            <a:r>
              <a:rPr lang="en-US" altLang="ja-JP">
                <a:latin typeface="Times" pitchFamily="18" charset="0"/>
                <a:ea typeface="ＭＳ Ｐゴシック" charset="-128"/>
                <a:cs typeface="Times New Roman" pitchFamily="18" charset="0"/>
                <a:hlinkClick r:id="rId5"/>
              </a:rPr>
              <a:t>http://standards.ieee.org/guides/bylaws/sect6-7.html#6</a:t>
            </a:r>
            <a:r>
              <a:rPr lang="en-US" altLang="ja-JP">
                <a:latin typeface="Times" pitchFamily="18" charset="0"/>
                <a:ea typeface="ＭＳ Ｐゴシック" charset="-128"/>
                <a:cs typeface="Times New Roman" pitchFamily="18" charset="0"/>
              </a:rPr>
              <a:t>&gt; and in </a:t>
            </a:r>
            <a:r>
              <a:rPr lang="en-US" altLang="ja-JP" i="1">
                <a:latin typeface="Times" pitchFamily="18" charset="0"/>
                <a:ea typeface="ＭＳ Ｐゴシック" charset="-128"/>
                <a:cs typeface="Times New Roman" pitchFamily="18" charset="0"/>
              </a:rPr>
              <a:t>Understanding Patent Issues During IEEE Standards Development</a:t>
            </a:r>
            <a:r>
              <a:rPr lang="en-US" altLang="ja-JP">
                <a:latin typeface="Times" pitchFamily="18" charset="0"/>
                <a:ea typeface="ＭＳ Ｐゴシック" charset="-128"/>
                <a:cs typeface="Times New Roman" pitchFamily="18" charset="0"/>
              </a:rPr>
              <a:t> </a:t>
            </a:r>
            <a:r>
              <a:rPr lang="en-US" altLang="ja-JP">
                <a:latin typeface="Times" pitchFamily="18" charset="0"/>
                <a:ea typeface="ＭＳ Ｐゴシック" charset="-128"/>
                <a:cs typeface="Times New Roman" pitchFamily="18" charset="0"/>
                <a:hlinkClick r:id="rId6"/>
              </a:rPr>
              <a:t>http://standards.ieee.org/board/pat/faq.pdf</a:t>
            </a:r>
            <a:r>
              <a:rPr lang="en-US" altLang="ja-JP">
                <a:latin typeface="Times" pitchFamily="18" charset="0"/>
                <a:ea typeface="ＭＳ Ｐゴシック" charset="-128"/>
                <a:cs typeface="Times New Roman" pitchFamily="18" charset="0"/>
              </a:rPr>
              <a:t>&gt;</a:t>
            </a:r>
            <a:r>
              <a:rPr lang="en-US" altLang="ja-JP">
                <a:ea typeface="ＭＳ Ｐゴシック" charset="-128"/>
                <a:cs typeface="Times New Roman" pitchFamily="18" charset="0"/>
              </a:rPr>
              <a:t> </a:t>
            </a:r>
            <a:endParaRPr lang="en-US" altLang="ja-JP">
              <a:latin typeface="Times" pitchFamily="18" charset="0"/>
              <a:ea typeface="ＭＳ Ｐゴシック" charset="-128"/>
            </a:endParaRPr>
          </a:p>
        </p:txBody>
      </p:sp>
      <p:sp>
        <p:nvSpPr>
          <p:cNvPr id="3" name="フッター プレースホルダー 2"/>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Outline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System Architecture</a:t>
            </a:r>
          </a:p>
          <a:p>
            <a:r>
              <a:rPr kumimoji="1" lang="en-US" altLang="ja-JP" dirty="0" smtClean="0"/>
              <a:t>Overview of New Commands</a:t>
            </a:r>
          </a:p>
          <a:p>
            <a:r>
              <a:rPr kumimoji="1" lang="en-US" altLang="ja-JP" dirty="0" smtClean="0"/>
              <a:t>Modified / New Primitives and Messages</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3</a:t>
            </a:fld>
            <a:endParaRPr lang="en-US" altLang="ja-JP"/>
          </a:p>
        </p:txBody>
      </p:sp>
    </p:spTree>
    <p:extLst>
      <p:ext uri="{BB962C8B-B14F-4D97-AF65-F5344CB8AC3E}">
        <p14:creationId xmlns:p14="http://schemas.microsoft.com/office/powerpoint/2010/main" val="3449465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System Architecture </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4</a:t>
            </a:fld>
            <a:endParaRPr lang="en-US" altLang="ja-JP"/>
          </a:p>
        </p:txBody>
      </p:sp>
      <p:sp>
        <p:nvSpPr>
          <p:cNvPr id="6" name="正方形/長方形 5"/>
          <p:cNvSpPr/>
          <p:nvPr/>
        </p:nvSpPr>
        <p:spPr bwMode="auto">
          <a:xfrm>
            <a:off x="1235779" y="2159609"/>
            <a:ext cx="1307305" cy="1408071"/>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7" name="正方形/長方形 6"/>
          <p:cNvSpPr/>
          <p:nvPr/>
        </p:nvSpPr>
        <p:spPr bwMode="auto">
          <a:xfrm>
            <a:off x="1410086" y="3118228"/>
            <a:ext cx="958690" cy="3506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8" name="正方形/長方形 7"/>
          <p:cNvSpPr/>
          <p:nvPr/>
        </p:nvSpPr>
        <p:spPr bwMode="auto">
          <a:xfrm>
            <a:off x="1410086" y="2266308"/>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9" name="テキスト ボックス 8"/>
          <p:cNvSpPr txBox="1"/>
          <p:nvPr/>
        </p:nvSpPr>
        <p:spPr>
          <a:xfrm>
            <a:off x="762000" y="1524000"/>
            <a:ext cx="2501006" cy="590931"/>
          </a:xfrm>
          <a:prstGeom prst="rect">
            <a:avLst/>
          </a:prstGeom>
          <a:noFill/>
        </p:spPr>
        <p:txBody>
          <a:bodyPr wrap="none" rtlCol="0">
            <a:spAutoFit/>
          </a:bodyPr>
          <a:lstStyle/>
          <a:p>
            <a:r>
              <a:rPr kumimoji="1" lang="en-US" altLang="ja-JP" sz="1800" dirty="0" err="1" smtClean="0"/>
              <a:t>PoS</a:t>
            </a:r>
            <a:r>
              <a:rPr kumimoji="1" lang="en-US" altLang="ja-JP" sz="1800" dirty="0" smtClean="0"/>
              <a:t>: Command Center +</a:t>
            </a:r>
            <a:br>
              <a:rPr kumimoji="1" lang="en-US" altLang="ja-JP" sz="1800" dirty="0" smtClean="0"/>
            </a:br>
            <a:r>
              <a:rPr kumimoji="1" lang="en-US" altLang="ja-JP" sz="1800" dirty="0" smtClean="0"/>
              <a:t>         Group Manager</a:t>
            </a:r>
            <a:endParaRPr kumimoji="1" lang="ja-JP" altLang="en-US" sz="1800" dirty="0"/>
          </a:p>
        </p:txBody>
      </p:sp>
      <p:cxnSp>
        <p:nvCxnSpPr>
          <p:cNvPr id="10" name="直線矢印コネクタ 9"/>
          <p:cNvCxnSpPr>
            <a:stCxn id="8" idx="2"/>
            <a:endCxn id="7" idx="0"/>
          </p:cNvCxnSpPr>
          <p:nvPr/>
        </p:nvCxnSpPr>
        <p:spPr bwMode="auto">
          <a:xfrm>
            <a:off x="1889431" y="2533054"/>
            <a:ext cx="0" cy="5851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正方形/長方形 10"/>
          <p:cNvSpPr/>
          <p:nvPr/>
        </p:nvSpPr>
        <p:spPr bwMode="auto">
          <a:xfrm>
            <a:off x="6629400" y="1359720"/>
            <a:ext cx="1307305" cy="1404681"/>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2" name="正方形/長方形 11"/>
          <p:cNvSpPr/>
          <p:nvPr/>
        </p:nvSpPr>
        <p:spPr bwMode="auto">
          <a:xfrm>
            <a:off x="6813710" y="2318339"/>
            <a:ext cx="958690" cy="36986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3" name="正方形/長方形 12"/>
          <p:cNvSpPr/>
          <p:nvPr/>
        </p:nvSpPr>
        <p:spPr bwMode="auto">
          <a:xfrm>
            <a:off x="6813710" y="1466419"/>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cxnSp>
        <p:nvCxnSpPr>
          <p:cNvPr id="14" name="直線矢印コネクタ 13"/>
          <p:cNvCxnSpPr>
            <a:stCxn id="12" idx="0"/>
            <a:endCxn id="13" idx="2"/>
          </p:cNvCxnSpPr>
          <p:nvPr/>
        </p:nvCxnSpPr>
        <p:spPr bwMode="auto">
          <a:xfrm flipV="1">
            <a:off x="7293055" y="1733165"/>
            <a:ext cx="0" cy="5851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7009995" y="990600"/>
            <a:ext cx="444118" cy="299274"/>
          </a:xfrm>
          <a:prstGeom prst="rect">
            <a:avLst/>
          </a:prstGeom>
          <a:noFill/>
        </p:spPr>
        <p:txBody>
          <a:bodyPr wrap="none" rtlCol="0">
            <a:spAutoFit/>
          </a:bodyPr>
          <a:lstStyle/>
          <a:p>
            <a:r>
              <a:rPr kumimoji="1" lang="en-US" altLang="ja-JP" sz="1800" dirty="0" smtClean="0"/>
              <a:t>MN</a:t>
            </a:r>
            <a:endParaRPr kumimoji="1" lang="ja-JP" altLang="en-US" sz="1800" dirty="0"/>
          </a:p>
        </p:txBody>
      </p:sp>
      <p:sp>
        <p:nvSpPr>
          <p:cNvPr id="19" name="正方形/長方形 18"/>
          <p:cNvSpPr/>
          <p:nvPr/>
        </p:nvSpPr>
        <p:spPr bwMode="auto">
          <a:xfrm>
            <a:off x="6629400" y="3384781"/>
            <a:ext cx="1307305" cy="1404681"/>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20" name="正方形/長方形 19"/>
          <p:cNvSpPr/>
          <p:nvPr/>
        </p:nvSpPr>
        <p:spPr bwMode="auto">
          <a:xfrm>
            <a:off x="6813710" y="4343400"/>
            <a:ext cx="958690" cy="369862"/>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1" name="正方形/長方形 20"/>
          <p:cNvSpPr/>
          <p:nvPr/>
        </p:nvSpPr>
        <p:spPr bwMode="auto">
          <a:xfrm>
            <a:off x="6813710" y="3491480"/>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cxnSp>
        <p:nvCxnSpPr>
          <p:cNvPr id="22" name="直線矢印コネクタ 21"/>
          <p:cNvCxnSpPr>
            <a:stCxn id="20" idx="0"/>
            <a:endCxn id="21" idx="2"/>
          </p:cNvCxnSpPr>
          <p:nvPr/>
        </p:nvCxnSpPr>
        <p:spPr bwMode="auto">
          <a:xfrm flipV="1">
            <a:off x="7293055" y="3758226"/>
            <a:ext cx="0" cy="5851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テキスト ボックス 22"/>
          <p:cNvSpPr txBox="1"/>
          <p:nvPr/>
        </p:nvSpPr>
        <p:spPr>
          <a:xfrm>
            <a:off x="7009995" y="3015661"/>
            <a:ext cx="444118" cy="299274"/>
          </a:xfrm>
          <a:prstGeom prst="rect">
            <a:avLst/>
          </a:prstGeom>
          <a:noFill/>
        </p:spPr>
        <p:txBody>
          <a:bodyPr wrap="none" rtlCol="0">
            <a:spAutoFit/>
          </a:bodyPr>
          <a:lstStyle/>
          <a:p>
            <a:r>
              <a:rPr kumimoji="1" lang="en-US" altLang="ja-JP" sz="1800" dirty="0" smtClean="0"/>
              <a:t>MN</a:t>
            </a:r>
            <a:endParaRPr kumimoji="1" lang="ja-JP" altLang="en-US" sz="1800" dirty="0"/>
          </a:p>
        </p:txBody>
      </p:sp>
      <p:cxnSp>
        <p:nvCxnSpPr>
          <p:cNvPr id="25" name="直線コネクタ 24"/>
          <p:cNvCxnSpPr>
            <a:stCxn id="7" idx="3"/>
          </p:cNvCxnSpPr>
          <p:nvPr/>
        </p:nvCxnSpPr>
        <p:spPr bwMode="auto">
          <a:xfrm flipV="1">
            <a:off x="2368776" y="3293549"/>
            <a:ext cx="2355624" cy="1"/>
          </a:xfrm>
          <a:prstGeom prst="line">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a:endCxn id="12" idx="1"/>
          </p:cNvCxnSpPr>
          <p:nvPr/>
        </p:nvCxnSpPr>
        <p:spPr bwMode="auto">
          <a:xfrm flipV="1">
            <a:off x="4724400" y="2503270"/>
            <a:ext cx="2089310" cy="790280"/>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p:cNvCxnSpPr>
            <a:endCxn id="20" idx="1"/>
          </p:cNvCxnSpPr>
          <p:nvPr/>
        </p:nvCxnSpPr>
        <p:spPr bwMode="auto">
          <a:xfrm>
            <a:off x="4724400" y="3314935"/>
            <a:ext cx="2089310" cy="1213396"/>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p:cNvSpPr txBox="1"/>
          <p:nvPr/>
        </p:nvSpPr>
        <p:spPr>
          <a:xfrm>
            <a:off x="2895600" y="2590800"/>
            <a:ext cx="2109873" cy="369332"/>
          </a:xfrm>
          <a:prstGeom prst="rect">
            <a:avLst/>
          </a:prstGeom>
          <a:noFill/>
        </p:spPr>
        <p:txBody>
          <a:bodyPr wrap="none" rtlCol="0">
            <a:spAutoFit/>
          </a:bodyPr>
          <a:lstStyle/>
          <a:p>
            <a:r>
              <a:rPr kumimoji="1" lang="en-US" altLang="ja-JP" dirty="0" smtClean="0"/>
              <a:t>Multicast channels</a:t>
            </a:r>
            <a:endParaRPr kumimoji="1" lang="ja-JP" altLang="en-US" dirty="0"/>
          </a:p>
        </p:txBody>
      </p:sp>
      <p:sp>
        <p:nvSpPr>
          <p:cNvPr id="34" name="フリーフォーム 33"/>
          <p:cNvSpPr/>
          <p:nvPr/>
        </p:nvSpPr>
        <p:spPr bwMode="auto">
          <a:xfrm>
            <a:off x="3429000" y="2942406"/>
            <a:ext cx="408709" cy="322353"/>
          </a:xfrm>
          <a:custGeom>
            <a:avLst/>
            <a:gdLst>
              <a:gd name="connsiteX0" fmla="*/ 18664 w 281900"/>
              <a:gd name="connsiteY0" fmla="*/ 318654 h 318654"/>
              <a:gd name="connsiteX1" fmla="*/ 18664 w 281900"/>
              <a:gd name="connsiteY1" fmla="*/ 152400 h 318654"/>
              <a:gd name="connsiteX2" fmla="*/ 212627 w 281900"/>
              <a:gd name="connsiteY2" fmla="*/ 235527 h 318654"/>
              <a:gd name="connsiteX3" fmla="*/ 281900 w 281900"/>
              <a:gd name="connsiteY3" fmla="*/ 0 h 318654"/>
            </a:gdLst>
            <a:ahLst/>
            <a:cxnLst>
              <a:cxn ang="0">
                <a:pos x="connsiteX0" y="connsiteY0"/>
              </a:cxn>
              <a:cxn ang="0">
                <a:pos x="connsiteX1" y="connsiteY1"/>
              </a:cxn>
              <a:cxn ang="0">
                <a:pos x="connsiteX2" y="connsiteY2"/>
              </a:cxn>
              <a:cxn ang="0">
                <a:pos x="connsiteX3" y="connsiteY3"/>
              </a:cxn>
            </a:cxnLst>
            <a:rect l="l" t="t" r="r" b="b"/>
            <a:pathLst>
              <a:path w="281900" h="318654">
                <a:moveTo>
                  <a:pt x="18664" y="318654"/>
                </a:moveTo>
                <a:cubicBezTo>
                  <a:pt x="2500" y="242454"/>
                  <a:pt x="-13663" y="166254"/>
                  <a:pt x="18664" y="152400"/>
                </a:cubicBezTo>
                <a:cubicBezTo>
                  <a:pt x="50991" y="138546"/>
                  <a:pt x="168754" y="260927"/>
                  <a:pt x="212627" y="235527"/>
                </a:cubicBezTo>
                <a:cubicBezTo>
                  <a:pt x="256500" y="210127"/>
                  <a:pt x="269200" y="105063"/>
                  <a:pt x="281900" y="0"/>
                </a:cubicBezTo>
              </a:path>
            </a:pathLst>
          </a:custGeom>
          <a:no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20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584183" y="5196147"/>
            <a:ext cx="5805051" cy="369332"/>
          </a:xfrm>
          <a:prstGeom prst="rect">
            <a:avLst/>
          </a:prstGeom>
          <a:noFill/>
        </p:spPr>
        <p:txBody>
          <a:bodyPr wrap="none" rtlCol="0">
            <a:spAutoFit/>
          </a:bodyPr>
          <a:lstStyle/>
          <a:p>
            <a:r>
              <a:rPr kumimoji="1" lang="en-US" altLang="ja-JP" dirty="0" smtClean="0"/>
              <a:t>Plural Command </a:t>
            </a:r>
            <a:r>
              <a:rPr kumimoji="1" lang="en-US" altLang="ja-JP" dirty="0"/>
              <a:t>C</a:t>
            </a:r>
            <a:r>
              <a:rPr kumimoji="1" lang="en-US" altLang="ja-JP" dirty="0" smtClean="0"/>
              <a:t>enters may share a </a:t>
            </a:r>
            <a:r>
              <a:rPr kumimoji="1" lang="en-US" altLang="ja-JP" dirty="0"/>
              <a:t>G</a:t>
            </a:r>
            <a:r>
              <a:rPr kumimoji="1" lang="en-US" altLang="ja-JP" dirty="0" smtClean="0"/>
              <a:t>roup Manager.</a:t>
            </a:r>
            <a:endParaRPr kumimoji="1" lang="ja-JP" altLang="en-US" dirty="0"/>
          </a:p>
        </p:txBody>
      </p:sp>
    </p:spTree>
    <p:extLst>
      <p:ext uri="{BB962C8B-B14F-4D97-AF65-F5344CB8AC3E}">
        <p14:creationId xmlns:p14="http://schemas.microsoft.com/office/powerpoint/2010/main" val="2451701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System Architecture</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err="1" smtClean="0"/>
              <a:t>PoS’s</a:t>
            </a:r>
            <a:r>
              <a:rPr kumimoji="1" lang="en-US" altLang="ja-JP" dirty="0" smtClean="0"/>
              <a:t> MIH User</a:t>
            </a:r>
          </a:p>
          <a:p>
            <a:pPr lvl="1"/>
            <a:r>
              <a:rPr kumimoji="1" lang="en-US" altLang="ja-JP" dirty="0" smtClean="0"/>
              <a:t>All device keys</a:t>
            </a:r>
          </a:p>
          <a:p>
            <a:pPr lvl="2"/>
            <a:r>
              <a:rPr kumimoji="1" lang="en-US" altLang="ja-JP" dirty="0" smtClean="0"/>
              <a:t>List of (Node ID, Node key)</a:t>
            </a:r>
          </a:p>
          <a:p>
            <a:pPr lvl="1"/>
            <a:r>
              <a:rPr kumimoji="1" lang="en-US" altLang="ja-JP" dirty="0" smtClean="0"/>
              <a:t>Group Management Database</a:t>
            </a:r>
          </a:p>
          <a:p>
            <a:pPr lvl="2"/>
            <a:r>
              <a:rPr kumimoji="1" lang="en-US" altLang="ja-JP" dirty="0" smtClean="0"/>
              <a:t>List of (Group ID, Group members’ ID, Master </a:t>
            </a:r>
            <a:r>
              <a:rPr kumimoji="1" lang="en-US" altLang="ja-JP" dirty="0"/>
              <a:t>G</a:t>
            </a:r>
            <a:r>
              <a:rPr kumimoji="1" lang="en-US" altLang="ja-JP" dirty="0" smtClean="0"/>
              <a:t>roup </a:t>
            </a:r>
            <a:r>
              <a:rPr kumimoji="1" lang="en-US" altLang="ja-JP" dirty="0"/>
              <a:t>K</a:t>
            </a:r>
            <a:r>
              <a:rPr kumimoji="1" lang="en-US" altLang="ja-JP" dirty="0" smtClean="0"/>
              <a:t>ey)</a:t>
            </a:r>
          </a:p>
          <a:p>
            <a:r>
              <a:rPr kumimoji="1" lang="en-US" altLang="ja-JP" dirty="0" err="1" smtClean="0"/>
              <a:t>PoS’s</a:t>
            </a:r>
            <a:r>
              <a:rPr kumimoji="1" lang="en-US" altLang="ja-JP" dirty="0" smtClean="0"/>
              <a:t> MIHF</a:t>
            </a:r>
          </a:p>
          <a:p>
            <a:pPr lvl="1"/>
            <a:r>
              <a:rPr kumimoji="1" lang="en-US" altLang="ja-JP" dirty="0" smtClean="0"/>
              <a:t>A device key</a:t>
            </a:r>
          </a:p>
          <a:p>
            <a:pPr lvl="1"/>
            <a:r>
              <a:rPr kumimoji="1" lang="en-US" altLang="ja-JP" dirty="0" smtClean="0"/>
              <a:t>A signing key</a:t>
            </a:r>
          </a:p>
          <a:p>
            <a:pPr lvl="1"/>
            <a:r>
              <a:rPr kumimoji="1" lang="en-US" altLang="ja-JP" dirty="0" smtClean="0"/>
              <a:t>Group Information Database of </a:t>
            </a:r>
            <a:r>
              <a:rPr kumimoji="1" lang="en-US" altLang="ja-JP" dirty="0" err="1" smtClean="0"/>
              <a:t>PoS</a:t>
            </a:r>
            <a:endParaRPr kumimoji="1" lang="en-US" altLang="ja-JP" dirty="0" smtClean="0"/>
          </a:p>
          <a:p>
            <a:pPr lvl="2"/>
            <a:r>
              <a:rPr kumimoji="1" lang="en-US" altLang="ja-JP" dirty="0" smtClean="0"/>
              <a:t>List of (Group ID, Multicast Address, Master Group Key)</a:t>
            </a:r>
          </a:p>
          <a:p>
            <a:r>
              <a:rPr kumimoji="1" lang="en-US" altLang="ja-JP" dirty="0" smtClean="0"/>
              <a:t>MN’s MIH User</a:t>
            </a:r>
          </a:p>
          <a:p>
            <a:r>
              <a:rPr kumimoji="1" lang="en-US" altLang="ja-JP" dirty="0" smtClean="0"/>
              <a:t>MN’s MIH MIHF</a:t>
            </a:r>
          </a:p>
          <a:p>
            <a:pPr lvl="1"/>
            <a:r>
              <a:rPr kumimoji="1" lang="en-US" altLang="ja-JP" dirty="0" smtClean="0"/>
              <a:t>A device key</a:t>
            </a:r>
          </a:p>
          <a:p>
            <a:pPr lvl="1"/>
            <a:r>
              <a:rPr kumimoji="1" lang="en-US" altLang="ja-JP" dirty="0" smtClean="0"/>
              <a:t>A verification key and a certificate.</a:t>
            </a:r>
          </a:p>
          <a:p>
            <a:pPr lvl="1"/>
            <a:r>
              <a:rPr kumimoji="1" lang="en-US" altLang="ja-JP" dirty="0" smtClean="0"/>
              <a:t>Group Information Database of MN</a:t>
            </a:r>
          </a:p>
          <a:p>
            <a:pPr lvl="2"/>
            <a:r>
              <a:rPr kumimoji="1" lang="en-US" altLang="ja-JP" dirty="0" smtClean="0"/>
              <a:t>List of (Group ID, Multicast Address, Master Group Key)</a:t>
            </a:r>
          </a:p>
          <a:p>
            <a:pPr lvl="1"/>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5</a:t>
            </a:fld>
            <a:endParaRPr lang="en-US" altLang="ja-JP"/>
          </a:p>
        </p:txBody>
      </p:sp>
    </p:spTree>
    <p:extLst>
      <p:ext uri="{BB962C8B-B14F-4D97-AF65-F5344CB8AC3E}">
        <p14:creationId xmlns:p14="http://schemas.microsoft.com/office/powerpoint/2010/main" val="398142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Group Manipulate </a:t>
            </a:r>
            <a:r>
              <a:rPr kumimoji="1" lang="en-US" altLang="ja-JP" dirty="0" smtClean="0"/>
              <a:t>Overview</a:t>
            </a:r>
            <a:endParaRPr kumimoji="1" lang="ja-JP" altLang="en-US" dirty="0"/>
          </a:p>
        </p:txBody>
      </p:sp>
      <p:sp>
        <p:nvSpPr>
          <p:cNvPr id="21" name="コンテンツ プレースホルダー 20"/>
          <p:cNvSpPr>
            <a:spLocks noGrp="1"/>
          </p:cNvSpPr>
          <p:nvPr>
            <p:ph idx="1"/>
          </p:nvPr>
        </p:nvSpPr>
        <p:spPr>
          <a:xfrm>
            <a:off x="422275" y="3124200"/>
            <a:ext cx="8299450" cy="3200400"/>
          </a:xfrm>
        </p:spPr>
        <p:txBody>
          <a:bodyPr>
            <a:normAutofit fontScale="77500" lnSpcReduction="20000"/>
          </a:bodyPr>
          <a:lstStyle/>
          <a:p>
            <a:r>
              <a:rPr kumimoji="1" lang="en-US" altLang="ja-JP" dirty="0" err="1" smtClean="0"/>
              <a:t>PoS’s</a:t>
            </a:r>
            <a:r>
              <a:rPr kumimoji="1" lang="en-US" altLang="ja-JP" dirty="0" smtClean="0"/>
              <a:t> MIH User:</a:t>
            </a:r>
          </a:p>
          <a:p>
            <a:pPr lvl="1"/>
            <a:r>
              <a:rPr kumimoji="1" lang="en-US" altLang="ja-JP" dirty="0"/>
              <a:t>Decide a group </a:t>
            </a:r>
            <a:r>
              <a:rPr kumimoji="1" lang="en-US" altLang="ja-JP" dirty="0" smtClean="0"/>
              <a:t>ID, group members and destination identifier(s).</a:t>
            </a:r>
          </a:p>
          <a:p>
            <a:pPr lvl="1"/>
            <a:r>
              <a:rPr kumimoji="1" lang="en-US" altLang="ja-JP" dirty="0" smtClean="0"/>
              <a:t>Generate a master group key and a group key blocks (GKB) for those members.</a:t>
            </a:r>
          </a:p>
          <a:p>
            <a:r>
              <a:rPr kumimoji="1" lang="en-US" altLang="ja-JP" dirty="0" err="1" smtClean="0"/>
              <a:t>PoS’s</a:t>
            </a:r>
            <a:r>
              <a:rPr kumimoji="1" lang="en-US" altLang="ja-JP" dirty="0" smtClean="0"/>
              <a:t> MIHF:</a:t>
            </a:r>
          </a:p>
          <a:p>
            <a:pPr lvl="1"/>
            <a:r>
              <a:rPr kumimoji="1" lang="en-US" altLang="ja-JP" dirty="0" smtClean="0"/>
              <a:t>Obtain the master group key.</a:t>
            </a:r>
          </a:p>
          <a:p>
            <a:pPr lvl="1"/>
            <a:r>
              <a:rPr kumimoji="1" lang="en-US" altLang="ja-JP" dirty="0" smtClean="0"/>
              <a:t>Find a multicast address from the destination identifier.</a:t>
            </a:r>
          </a:p>
          <a:p>
            <a:pPr lvl="1"/>
            <a:r>
              <a:rPr kumimoji="1" lang="en-US" altLang="ja-JP" dirty="0" smtClean="0"/>
              <a:t>Generate a signature for the group manipulate command.</a:t>
            </a:r>
          </a:p>
          <a:p>
            <a:pPr lvl="1"/>
            <a:r>
              <a:rPr kumimoji="1" lang="en-US" altLang="ja-JP" dirty="0" smtClean="0"/>
              <a:t>Send the group manipulate command to the multicast address.</a:t>
            </a:r>
          </a:p>
          <a:p>
            <a:r>
              <a:rPr kumimoji="1" lang="en-US" altLang="ja-JP" dirty="0" smtClean="0"/>
              <a:t>MN’s MIHF:</a:t>
            </a:r>
          </a:p>
          <a:p>
            <a:pPr lvl="1"/>
            <a:r>
              <a:rPr kumimoji="1" lang="en-US" altLang="ja-JP" dirty="0" smtClean="0"/>
              <a:t>Verify the signature for the group manipulate command.</a:t>
            </a:r>
          </a:p>
          <a:p>
            <a:pPr lvl="1"/>
            <a:r>
              <a:rPr kumimoji="1" lang="en-US" altLang="ja-JP" dirty="0"/>
              <a:t>O</a:t>
            </a:r>
            <a:r>
              <a:rPr kumimoji="1" lang="en-US" altLang="ja-JP" dirty="0" smtClean="0"/>
              <a:t>btain the master group key from the GKB in the group manipulate command. </a:t>
            </a:r>
          </a:p>
          <a:p>
            <a:pPr lvl="1"/>
            <a:r>
              <a:rPr kumimoji="1" lang="en-US" altLang="ja-JP" dirty="0" smtClean="0"/>
              <a:t>If it fails leave the group, otherwise join the group or update the group key.</a:t>
            </a:r>
          </a:p>
          <a:p>
            <a:pPr lvl="1"/>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6</a:t>
            </a:fld>
            <a:endParaRPr lang="en-US" altLang="ja-JP"/>
          </a:p>
        </p:txBody>
      </p:sp>
      <p:sp>
        <p:nvSpPr>
          <p:cNvPr id="7" name="正方形/長方形 6"/>
          <p:cNvSpPr/>
          <p:nvPr/>
        </p:nvSpPr>
        <p:spPr bwMode="auto">
          <a:xfrm>
            <a:off x="5296131" y="1307713"/>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8" name="正方形/長方形 7"/>
          <p:cNvSpPr/>
          <p:nvPr/>
        </p:nvSpPr>
        <p:spPr bwMode="auto">
          <a:xfrm>
            <a:off x="5419440" y="2266332"/>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9" name="正方形/長方形 8"/>
          <p:cNvSpPr/>
          <p:nvPr/>
        </p:nvSpPr>
        <p:spPr bwMode="auto">
          <a:xfrm>
            <a:off x="5419440" y="1414412"/>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cxnSp>
        <p:nvCxnSpPr>
          <p:cNvPr id="10" name="直線矢印コネクタ 9"/>
          <p:cNvCxnSpPr>
            <a:stCxn id="8" idx="0"/>
            <a:endCxn id="9" idx="2"/>
          </p:cNvCxnSpPr>
          <p:nvPr/>
        </p:nvCxnSpPr>
        <p:spPr bwMode="auto">
          <a:xfrm flipV="1">
            <a:off x="5898785" y="1681158"/>
            <a:ext cx="0" cy="5851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5676726" y="938593"/>
            <a:ext cx="444118" cy="299274"/>
          </a:xfrm>
          <a:prstGeom prst="rect">
            <a:avLst/>
          </a:prstGeom>
          <a:noFill/>
        </p:spPr>
        <p:txBody>
          <a:bodyPr wrap="none" rtlCol="0">
            <a:spAutoFit/>
          </a:bodyPr>
          <a:lstStyle/>
          <a:p>
            <a:r>
              <a:rPr kumimoji="1" lang="en-US" altLang="ja-JP" sz="1800" dirty="0" smtClean="0"/>
              <a:t>MN</a:t>
            </a:r>
            <a:endParaRPr kumimoji="1" lang="ja-JP" altLang="en-US" sz="1800" dirty="0"/>
          </a:p>
        </p:txBody>
      </p:sp>
      <p:sp>
        <p:nvSpPr>
          <p:cNvPr id="12" name="正方形/長方形 11"/>
          <p:cNvSpPr/>
          <p:nvPr/>
        </p:nvSpPr>
        <p:spPr bwMode="auto">
          <a:xfrm>
            <a:off x="2183836" y="1307714"/>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3" name="正方形/長方形 12"/>
          <p:cNvSpPr/>
          <p:nvPr/>
        </p:nvSpPr>
        <p:spPr bwMode="auto">
          <a:xfrm>
            <a:off x="2358143" y="2266333"/>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4" name="正方形/長方形 13"/>
          <p:cNvSpPr/>
          <p:nvPr/>
        </p:nvSpPr>
        <p:spPr bwMode="auto">
          <a:xfrm>
            <a:off x="2358143" y="1414413"/>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5" name="テキスト ボックス 14"/>
          <p:cNvSpPr txBox="1"/>
          <p:nvPr/>
        </p:nvSpPr>
        <p:spPr>
          <a:xfrm>
            <a:off x="2590744" y="925345"/>
            <a:ext cx="444118" cy="299274"/>
          </a:xfrm>
          <a:prstGeom prst="rect">
            <a:avLst/>
          </a:prstGeom>
          <a:noFill/>
        </p:spPr>
        <p:txBody>
          <a:bodyPr wrap="none" rtlCol="0">
            <a:spAutoFit/>
          </a:bodyPr>
          <a:lstStyle/>
          <a:p>
            <a:r>
              <a:rPr kumimoji="1" lang="en-US" altLang="ja-JP" sz="1800" dirty="0" err="1" smtClean="0"/>
              <a:t>PoS</a:t>
            </a:r>
            <a:endParaRPr kumimoji="1" lang="ja-JP" altLang="en-US" sz="1800" dirty="0"/>
          </a:p>
        </p:txBody>
      </p:sp>
      <p:cxnSp>
        <p:nvCxnSpPr>
          <p:cNvPr id="16" name="直線矢印コネクタ 15"/>
          <p:cNvCxnSpPr>
            <a:stCxn id="14" idx="2"/>
            <a:endCxn id="13" idx="0"/>
          </p:cNvCxnSpPr>
          <p:nvPr/>
        </p:nvCxnSpPr>
        <p:spPr bwMode="auto">
          <a:xfrm>
            <a:off x="2837489" y="1681159"/>
            <a:ext cx="0" cy="585175"/>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3"/>
            <a:endCxn id="8" idx="1"/>
          </p:cNvCxnSpPr>
          <p:nvPr/>
        </p:nvCxnSpPr>
        <p:spPr bwMode="auto">
          <a:xfrm flipV="1">
            <a:off x="3316833" y="2506404"/>
            <a:ext cx="2102607" cy="1"/>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378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Group </a:t>
            </a:r>
            <a:r>
              <a:rPr kumimoji="1" lang="en-US" altLang="ja-JP" dirty="0" smtClean="0"/>
              <a:t>Commands</a:t>
            </a:r>
            <a:r>
              <a:rPr kumimoji="1" lang="en-US" altLang="ja-JP" dirty="0" smtClean="0"/>
              <a:t>: Overview</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7</a:t>
            </a:fld>
            <a:endParaRPr lang="en-US" altLang="ja-JP"/>
          </a:p>
        </p:txBody>
      </p:sp>
      <p:sp>
        <p:nvSpPr>
          <p:cNvPr id="6" name="コンテンツ プレースホルダー 20"/>
          <p:cNvSpPr>
            <a:spLocks noGrp="1"/>
          </p:cNvSpPr>
          <p:nvPr>
            <p:ph idx="1"/>
          </p:nvPr>
        </p:nvSpPr>
        <p:spPr>
          <a:xfrm>
            <a:off x="422275" y="3124200"/>
            <a:ext cx="8299450" cy="3200400"/>
          </a:xfrm>
        </p:spPr>
        <p:txBody>
          <a:bodyPr>
            <a:normAutofit fontScale="85000" lnSpcReduction="20000"/>
          </a:bodyPr>
          <a:lstStyle/>
          <a:p>
            <a:r>
              <a:rPr kumimoji="1" lang="en-US" altLang="ja-JP" dirty="0" err="1" smtClean="0"/>
              <a:t>PoS’s</a:t>
            </a:r>
            <a:r>
              <a:rPr kumimoji="1" lang="en-US" altLang="ja-JP" dirty="0" smtClean="0"/>
              <a:t> MIH User:</a:t>
            </a:r>
          </a:p>
          <a:p>
            <a:pPr lvl="1"/>
            <a:r>
              <a:rPr kumimoji="1" lang="en-US" altLang="ja-JP" dirty="0" smtClean="0"/>
              <a:t>Define a destination ID and information to be sent to the group.</a:t>
            </a:r>
          </a:p>
          <a:p>
            <a:r>
              <a:rPr kumimoji="1" lang="en-US" altLang="ja-JP" dirty="0" err="1" smtClean="0"/>
              <a:t>PoS’s</a:t>
            </a:r>
            <a:r>
              <a:rPr kumimoji="1" lang="en-US" altLang="ja-JP" dirty="0" smtClean="0"/>
              <a:t> MIHF:</a:t>
            </a:r>
          </a:p>
          <a:p>
            <a:pPr lvl="1"/>
            <a:r>
              <a:rPr kumimoji="1" lang="en-US" altLang="ja-JP" dirty="0" smtClean="0"/>
              <a:t>Find a multicast address from the destination ID.</a:t>
            </a:r>
          </a:p>
          <a:p>
            <a:pPr lvl="1"/>
            <a:r>
              <a:rPr kumimoji="1" lang="en-US" altLang="ja-JP" dirty="0" smtClean="0"/>
              <a:t>Generates a signature for the group command.</a:t>
            </a:r>
          </a:p>
          <a:p>
            <a:pPr lvl="1"/>
            <a:r>
              <a:rPr kumimoji="1" lang="en-US" altLang="ja-JP" dirty="0" smtClean="0"/>
              <a:t>(Option) Find the master group key from the destination ID, and encrypt the payload of the command.</a:t>
            </a:r>
          </a:p>
          <a:p>
            <a:pPr lvl="1"/>
            <a:r>
              <a:rPr kumimoji="1" lang="en-US" altLang="ja-JP" dirty="0" smtClean="0"/>
              <a:t>Sends the group command to the multicast address.</a:t>
            </a:r>
          </a:p>
          <a:p>
            <a:r>
              <a:rPr kumimoji="1" lang="en-US" altLang="ja-JP" dirty="0" smtClean="0"/>
              <a:t>MN’s MIHF:</a:t>
            </a:r>
          </a:p>
          <a:p>
            <a:pPr lvl="1"/>
            <a:r>
              <a:rPr kumimoji="1" lang="en-US" altLang="ja-JP" dirty="0" smtClean="0"/>
              <a:t>Verify the signature in the group command.</a:t>
            </a:r>
          </a:p>
          <a:p>
            <a:pPr lvl="1"/>
            <a:r>
              <a:rPr kumimoji="1" lang="en-US" altLang="ja-JP" dirty="0" smtClean="0"/>
              <a:t>(Option) Find the master group key from the destination ID, and decrypt the payload of the group command.</a:t>
            </a:r>
          </a:p>
          <a:p>
            <a:pPr lvl="1"/>
            <a:r>
              <a:rPr kumimoji="1" lang="en-US" altLang="ja-JP" dirty="0" smtClean="0"/>
              <a:t>Decide the behavior for the group command.</a:t>
            </a:r>
            <a:endParaRPr kumimoji="1" lang="ja-JP" altLang="en-US" dirty="0"/>
          </a:p>
        </p:txBody>
      </p:sp>
      <p:sp>
        <p:nvSpPr>
          <p:cNvPr id="7" name="正方形/長方形 6"/>
          <p:cNvSpPr/>
          <p:nvPr/>
        </p:nvSpPr>
        <p:spPr bwMode="auto">
          <a:xfrm>
            <a:off x="5296131" y="1307713"/>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8" name="正方形/長方形 7"/>
          <p:cNvSpPr/>
          <p:nvPr/>
        </p:nvSpPr>
        <p:spPr bwMode="auto">
          <a:xfrm>
            <a:off x="5419440" y="2266332"/>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9" name="正方形/長方形 8"/>
          <p:cNvSpPr/>
          <p:nvPr/>
        </p:nvSpPr>
        <p:spPr bwMode="auto">
          <a:xfrm>
            <a:off x="5419440" y="1414412"/>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cxnSp>
        <p:nvCxnSpPr>
          <p:cNvPr id="10" name="直線矢印コネクタ 9"/>
          <p:cNvCxnSpPr>
            <a:stCxn id="8" idx="0"/>
            <a:endCxn id="9" idx="2"/>
          </p:cNvCxnSpPr>
          <p:nvPr/>
        </p:nvCxnSpPr>
        <p:spPr bwMode="auto">
          <a:xfrm flipV="1">
            <a:off x="5898785" y="1681158"/>
            <a:ext cx="0" cy="5851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5676726" y="938593"/>
            <a:ext cx="444118" cy="299274"/>
          </a:xfrm>
          <a:prstGeom prst="rect">
            <a:avLst/>
          </a:prstGeom>
          <a:noFill/>
        </p:spPr>
        <p:txBody>
          <a:bodyPr wrap="none" rtlCol="0">
            <a:spAutoFit/>
          </a:bodyPr>
          <a:lstStyle/>
          <a:p>
            <a:r>
              <a:rPr kumimoji="1" lang="en-US" altLang="ja-JP" sz="1800" dirty="0" smtClean="0"/>
              <a:t>MN</a:t>
            </a:r>
            <a:endParaRPr kumimoji="1" lang="ja-JP" altLang="en-US" sz="1800" dirty="0"/>
          </a:p>
        </p:txBody>
      </p:sp>
      <p:sp>
        <p:nvSpPr>
          <p:cNvPr id="12" name="正方形/長方形 11"/>
          <p:cNvSpPr/>
          <p:nvPr/>
        </p:nvSpPr>
        <p:spPr bwMode="auto">
          <a:xfrm>
            <a:off x="2183836" y="1307714"/>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3" name="正方形/長方形 12"/>
          <p:cNvSpPr/>
          <p:nvPr/>
        </p:nvSpPr>
        <p:spPr bwMode="auto">
          <a:xfrm>
            <a:off x="2358143" y="2266333"/>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4" name="正方形/長方形 13"/>
          <p:cNvSpPr/>
          <p:nvPr/>
        </p:nvSpPr>
        <p:spPr bwMode="auto">
          <a:xfrm>
            <a:off x="2358143" y="1414413"/>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5" name="テキスト ボックス 14"/>
          <p:cNvSpPr txBox="1"/>
          <p:nvPr/>
        </p:nvSpPr>
        <p:spPr>
          <a:xfrm>
            <a:off x="2590744" y="925345"/>
            <a:ext cx="444118" cy="299274"/>
          </a:xfrm>
          <a:prstGeom prst="rect">
            <a:avLst/>
          </a:prstGeom>
          <a:noFill/>
        </p:spPr>
        <p:txBody>
          <a:bodyPr wrap="none" rtlCol="0">
            <a:spAutoFit/>
          </a:bodyPr>
          <a:lstStyle/>
          <a:p>
            <a:r>
              <a:rPr kumimoji="1" lang="en-US" altLang="ja-JP" sz="1800" dirty="0" err="1" smtClean="0"/>
              <a:t>PoS</a:t>
            </a:r>
            <a:endParaRPr kumimoji="1" lang="ja-JP" altLang="en-US" sz="1800" dirty="0"/>
          </a:p>
        </p:txBody>
      </p:sp>
      <p:cxnSp>
        <p:nvCxnSpPr>
          <p:cNvPr id="16" name="直線矢印コネクタ 15"/>
          <p:cNvCxnSpPr>
            <a:stCxn id="14" idx="2"/>
            <a:endCxn id="13" idx="0"/>
          </p:cNvCxnSpPr>
          <p:nvPr/>
        </p:nvCxnSpPr>
        <p:spPr bwMode="auto">
          <a:xfrm>
            <a:off x="2837489" y="1681159"/>
            <a:ext cx="0" cy="585175"/>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3"/>
            <a:endCxn id="8" idx="1"/>
          </p:cNvCxnSpPr>
          <p:nvPr/>
        </p:nvCxnSpPr>
        <p:spPr bwMode="auto">
          <a:xfrm flipV="1">
            <a:off x="3316833" y="2506404"/>
            <a:ext cx="2102607" cy="1"/>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41073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Certificate Push : </a:t>
            </a:r>
            <a:r>
              <a:rPr kumimoji="1" lang="en-US" altLang="ja-JP" dirty="0" smtClean="0"/>
              <a:t>Overview</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8</a:t>
            </a:fld>
            <a:endParaRPr lang="en-US" altLang="ja-JP"/>
          </a:p>
        </p:txBody>
      </p:sp>
      <p:sp>
        <p:nvSpPr>
          <p:cNvPr id="6" name="コンテンツ プレースホルダー 20"/>
          <p:cNvSpPr>
            <a:spLocks noGrp="1"/>
          </p:cNvSpPr>
          <p:nvPr>
            <p:ph idx="1"/>
          </p:nvPr>
        </p:nvSpPr>
        <p:spPr>
          <a:xfrm>
            <a:off x="422275" y="3124200"/>
            <a:ext cx="8299450" cy="3200400"/>
          </a:xfrm>
        </p:spPr>
        <p:txBody>
          <a:bodyPr>
            <a:normAutofit fontScale="92500" lnSpcReduction="10000"/>
          </a:bodyPr>
          <a:lstStyle/>
          <a:p>
            <a:r>
              <a:rPr kumimoji="1" lang="en-US" altLang="ja-JP" dirty="0" err="1" smtClean="0"/>
              <a:t>PoS’s</a:t>
            </a:r>
            <a:r>
              <a:rPr kumimoji="1" lang="en-US" altLang="ja-JP" dirty="0" smtClean="0"/>
              <a:t> MIH User:</a:t>
            </a:r>
          </a:p>
          <a:p>
            <a:pPr lvl="1"/>
            <a:r>
              <a:rPr kumimoji="1" lang="en-US" altLang="ja-JP" dirty="0" smtClean="0"/>
              <a:t>Decide destination IDs to which a certificate is sent.</a:t>
            </a:r>
          </a:p>
          <a:p>
            <a:r>
              <a:rPr kumimoji="1" lang="en-US" altLang="ja-JP" dirty="0" err="1" smtClean="0"/>
              <a:t>PoS’s</a:t>
            </a:r>
            <a:r>
              <a:rPr kumimoji="1" lang="en-US" altLang="ja-JP" dirty="0" smtClean="0"/>
              <a:t> MIHF:</a:t>
            </a:r>
          </a:p>
          <a:p>
            <a:pPr lvl="1"/>
            <a:r>
              <a:rPr kumimoji="1" lang="en-US" altLang="ja-JP" dirty="0" smtClean="0"/>
              <a:t>Find the multicast address from the destination ID.</a:t>
            </a:r>
          </a:p>
          <a:p>
            <a:pPr lvl="1"/>
            <a:r>
              <a:rPr kumimoji="1" lang="en-US" altLang="ja-JP" dirty="0" smtClean="0"/>
              <a:t>Sends a certificate push command, which contains the certificate, to the multicast address.</a:t>
            </a:r>
          </a:p>
          <a:p>
            <a:r>
              <a:rPr kumimoji="1" lang="en-US" altLang="ja-JP" dirty="0" smtClean="0"/>
              <a:t>MN’s MIHF:</a:t>
            </a:r>
          </a:p>
          <a:p>
            <a:pPr lvl="1"/>
            <a:r>
              <a:rPr kumimoji="1" lang="en-US" altLang="ja-JP" dirty="0" smtClean="0"/>
              <a:t>Verify the signature in the certificate push command.</a:t>
            </a:r>
          </a:p>
          <a:p>
            <a:pPr lvl="1"/>
            <a:r>
              <a:rPr kumimoji="1" lang="en-US" altLang="ja-JP" dirty="0" smtClean="0"/>
              <a:t>Install the certificate if the verification succeeds.</a:t>
            </a:r>
          </a:p>
          <a:p>
            <a:pPr lvl="1"/>
            <a:r>
              <a:rPr kumimoji="1" lang="en-US" altLang="ja-JP" dirty="0" smtClean="0"/>
              <a:t>Return the </a:t>
            </a:r>
            <a:r>
              <a:rPr kumimoji="1" lang="en-US" altLang="ja-JP" dirty="0" err="1" smtClean="0"/>
              <a:t>Ack</a:t>
            </a:r>
            <a:r>
              <a:rPr kumimoji="1" lang="en-US" altLang="ja-JP" dirty="0" smtClean="0"/>
              <a:t> to the </a:t>
            </a:r>
            <a:r>
              <a:rPr kumimoji="1" lang="en-US" altLang="ja-JP" dirty="0" err="1" smtClean="0"/>
              <a:t>PoS’s</a:t>
            </a:r>
            <a:r>
              <a:rPr kumimoji="1" lang="en-US" altLang="ja-JP" dirty="0" smtClean="0"/>
              <a:t> MIHF. </a:t>
            </a:r>
            <a:endParaRPr kumimoji="1" lang="ja-JP" altLang="en-US" dirty="0"/>
          </a:p>
        </p:txBody>
      </p:sp>
      <p:sp>
        <p:nvSpPr>
          <p:cNvPr id="7" name="正方形/長方形 6"/>
          <p:cNvSpPr/>
          <p:nvPr/>
        </p:nvSpPr>
        <p:spPr bwMode="auto">
          <a:xfrm>
            <a:off x="5296131" y="1307713"/>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8" name="正方形/長方形 7"/>
          <p:cNvSpPr/>
          <p:nvPr/>
        </p:nvSpPr>
        <p:spPr bwMode="auto">
          <a:xfrm>
            <a:off x="5419440" y="2266332"/>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9" name="正方形/長方形 8"/>
          <p:cNvSpPr/>
          <p:nvPr/>
        </p:nvSpPr>
        <p:spPr bwMode="auto">
          <a:xfrm>
            <a:off x="5419440" y="1414412"/>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cxnSp>
        <p:nvCxnSpPr>
          <p:cNvPr id="10" name="直線矢印コネクタ 9"/>
          <p:cNvCxnSpPr>
            <a:stCxn id="8" idx="0"/>
            <a:endCxn id="9" idx="2"/>
          </p:cNvCxnSpPr>
          <p:nvPr/>
        </p:nvCxnSpPr>
        <p:spPr bwMode="auto">
          <a:xfrm flipV="1">
            <a:off x="5898785" y="1681158"/>
            <a:ext cx="0" cy="5851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5676726" y="938593"/>
            <a:ext cx="444118" cy="299274"/>
          </a:xfrm>
          <a:prstGeom prst="rect">
            <a:avLst/>
          </a:prstGeom>
          <a:noFill/>
        </p:spPr>
        <p:txBody>
          <a:bodyPr wrap="none" rtlCol="0">
            <a:spAutoFit/>
          </a:bodyPr>
          <a:lstStyle/>
          <a:p>
            <a:r>
              <a:rPr kumimoji="1" lang="en-US" altLang="ja-JP" sz="1800" dirty="0" smtClean="0"/>
              <a:t>MN</a:t>
            </a:r>
            <a:endParaRPr kumimoji="1" lang="ja-JP" altLang="en-US" sz="1800" dirty="0"/>
          </a:p>
        </p:txBody>
      </p:sp>
      <p:sp>
        <p:nvSpPr>
          <p:cNvPr id="12" name="正方形/長方形 11"/>
          <p:cNvSpPr/>
          <p:nvPr/>
        </p:nvSpPr>
        <p:spPr bwMode="auto">
          <a:xfrm>
            <a:off x="2183836" y="1307714"/>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3" name="正方形/長方形 12"/>
          <p:cNvSpPr/>
          <p:nvPr/>
        </p:nvSpPr>
        <p:spPr bwMode="auto">
          <a:xfrm>
            <a:off x="2358143" y="2266333"/>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4" name="正方形/長方形 13"/>
          <p:cNvSpPr/>
          <p:nvPr/>
        </p:nvSpPr>
        <p:spPr bwMode="auto">
          <a:xfrm>
            <a:off x="2358143" y="1414413"/>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5" name="テキスト ボックス 14"/>
          <p:cNvSpPr txBox="1"/>
          <p:nvPr/>
        </p:nvSpPr>
        <p:spPr>
          <a:xfrm>
            <a:off x="2590744" y="925345"/>
            <a:ext cx="444118" cy="299274"/>
          </a:xfrm>
          <a:prstGeom prst="rect">
            <a:avLst/>
          </a:prstGeom>
          <a:noFill/>
        </p:spPr>
        <p:txBody>
          <a:bodyPr wrap="none" rtlCol="0">
            <a:spAutoFit/>
          </a:bodyPr>
          <a:lstStyle/>
          <a:p>
            <a:r>
              <a:rPr kumimoji="1" lang="en-US" altLang="ja-JP" sz="1800" dirty="0" err="1" smtClean="0"/>
              <a:t>PoS</a:t>
            </a:r>
            <a:endParaRPr kumimoji="1" lang="ja-JP" altLang="en-US" sz="1800" dirty="0"/>
          </a:p>
        </p:txBody>
      </p:sp>
      <p:cxnSp>
        <p:nvCxnSpPr>
          <p:cNvPr id="16" name="直線矢印コネクタ 15"/>
          <p:cNvCxnSpPr>
            <a:stCxn id="14" idx="2"/>
            <a:endCxn id="13" idx="0"/>
          </p:cNvCxnSpPr>
          <p:nvPr/>
        </p:nvCxnSpPr>
        <p:spPr bwMode="auto">
          <a:xfrm>
            <a:off x="2837489" y="1681159"/>
            <a:ext cx="0" cy="585175"/>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3"/>
            <a:endCxn id="8" idx="1"/>
          </p:cNvCxnSpPr>
          <p:nvPr/>
        </p:nvCxnSpPr>
        <p:spPr bwMode="auto">
          <a:xfrm flipV="1">
            <a:off x="3316833" y="2506404"/>
            <a:ext cx="2102607" cy="1"/>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88848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Certificate Revoke : </a:t>
            </a:r>
            <a:r>
              <a:rPr kumimoji="1" lang="en-US" altLang="ja-JP" dirty="0" smtClean="0"/>
              <a:t>Overview</a:t>
            </a:r>
            <a:endParaRPr kumimoji="1" lang="ja-JP" altLang="en-US" dirty="0"/>
          </a:p>
        </p:txBody>
      </p:sp>
      <p:sp>
        <p:nvSpPr>
          <p:cNvPr id="4" name="フッター プレースホルダー 3"/>
          <p:cNvSpPr>
            <a:spLocks noGrp="1"/>
          </p:cNvSpPr>
          <p:nvPr>
            <p:ph type="ftr" sz="quarter" idx="10"/>
          </p:nvPr>
        </p:nvSpPr>
        <p:spPr/>
        <p:txBody>
          <a:bodyPr/>
          <a:lstStyle/>
          <a:p>
            <a:pPr>
              <a:defRPr/>
            </a:pPr>
            <a:r>
              <a:rPr lang="en-US" altLang="ja-JP" smtClean="0"/>
              <a:t>21-13-xxxx-00-MuGM</a:t>
            </a:r>
            <a:endParaRPr lang="en-US" altLang="ja-JP"/>
          </a:p>
        </p:txBody>
      </p:sp>
      <p:sp>
        <p:nvSpPr>
          <p:cNvPr id="5" name="スライド番号プレースホルダー 4"/>
          <p:cNvSpPr>
            <a:spLocks noGrp="1"/>
          </p:cNvSpPr>
          <p:nvPr>
            <p:ph type="sldNum" sz="quarter" idx="11"/>
          </p:nvPr>
        </p:nvSpPr>
        <p:spPr/>
        <p:txBody>
          <a:bodyPr/>
          <a:lstStyle/>
          <a:p>
            <a:pPr>
              <a:defRPr/>
            </a:pPr>
            <a:fld id="{F0290CFA-7DDA-4B82-9C9E-9A46D6FFA81A}" type="slidenum">
              <a:rPr lang="en-US" altLang="ja-JP" smtClean="0"/>
              <a:pPr>
                <a:defRPr/>
              </a:pPr>
              <a:t>9</a:t>
            </a:fld>
            <a:endParaRPr lang="en-US" altLang="ja-JP"/>
          </a:p>
        </p:txBody>
      </p:sp>
      <p:sp>
        <p:nvSpPr>
          <p:cNvPr id="6" name="コンテンツ プレースホルダー 20"/>
          <p:cNvSpPr>
            <a:spLocks noGrp="1"/>
          </p:cNvSpPr>
          <p:nvPr>
            <p:ph idx="1"/>
          </p:nvPr>
        </p:nvSpPr>
        <p:spPr>
          <a:xfrm>
            <a:off x="422275" y="3124200"/>
            <a:ext cx="8299450" cy="3200400"/>
          </a:xfrm>
        </p:spPr>
        <p:txBody>
          <a:bodyPr>
            <a:normAutofit fontScale="92500" lnSpcReduction="10000"/>
          </a:bodyPr>
          <a:lstStyle/>
          <a:p>
            <a:r>
              <a:rPr kumimoji="1" lang="en-US" altLang="ja-JP" dirty="0" err="1" smtClean="0"/>
              <a:t>PoS’s</a:t>
            </a:r>
            <a:r>
              <a:rPr kumimoji="1" lang="en-US" altLang="ja-JP" dirty="0" smtClean="0"/>
              <a:t> MIH User:</a:t>
            </a:r>
          </a:p>
          <a:p>
            <a:pPr lvl="1"/>
            <a:r>
              <a:rPr kumimoji="1" lang="en-US" altLang="ja-JP" dirty="0" smtClean="0"/>
              <a:t>Decide a source ID to revoke the certificate.</a:t>
            </a:r>
          </a:p>
          <a:p>
            <a:pPr lvl="1"/>
            <a:r>
              <a:rPr kumimoji="1" lang="en-US" altLang="ja-JP" dirty="0" smtClean="0"/>
              <a:t>Decide a destination ID to which the revoke is sent.</a:t>
            </a:r>
          </a:p>
          <a:p>
            <a:r>
              <a:rPr kumimoji="1" lang="en-US" altLang="ja-JP" dirty="0" err="1" smtClean="0"/>
              <a:t>PoS’s</a:t>
            </a:r>
            <a:r>
              <a:rPr kumimoji="1" lang="en-US" altLang="ja-JP" dirty="0" smtClean="0"/>
              <a:t> MIHF:</a:t>
            </a:r>
          </a:p>
          <a:p>
            <a:pPr lvl="1"/>
            <a:r>
              <a:rPr kumimoji="1" lang="en-US" altLang="ja-JP" dirty="0" smtClean="0"/>
              <a:t>Find the multicast address from the destination ID.</a:t>
            </a:r>
          </a:p>
          <a:p>
            <a:pPr lvl="1"/>
            <a:r>
              <a:rPr kumimoji="1" lang="en-US" altLang="ja-JP" dirty="0" smtClean="0"/>
              <a:t>Sends a certificate revoke command, which contains the certificate status, to the multicast address.</a:t>
            </a:r>
          </a:p>
          <a:p>
            <a:r>
              <a:rPr kumimoji="1" lang="en-US" altLang="ja-JP" dirty="0" smtClean="0"/>
              <a:t>MN’s MIHF:</a:t>
            </a:r>
          </a:p>
          <a:p>
            <a:pPr lvl="1"/>
            <a:r>
              <a:rPr kumimoji="1" lang="en-US" altLang="ja-JP" dirty="0" smtClean="0"/>
              <a:t>Revoke the certificate specified by the certificate revoke command.</a:t>
            </a:r>
            <a:endParaRPr kumimoji="1" lang="en-US" altLang="ja-JP" dirty="0" smtClean="0"/>
          </a:p>
          <a:p>
            <a:pPr lvl="1"/>
            <a:endParaRPr kumimoji="1" lang="en-US" altLang="ja-JP" dirty="0" smtClean="0"/>
          </a:p>
        </p:txBody>
      </p:sp>
      <p:sp>
        <p:nvSpPr>
          <p:cNvPr id="7" name="正方形/長方形 6"/>
          <p:cNvSpPr/>
          <p:nvPr/>
        </p:nvSpPr>
        <p:spPr bwMode="auto">
          <a:xfrm>
            <a:off x="5296131" y="1307713"/>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8" name="正方形/長方形 7"/>
          <p:cNvSpPr/>
          <p:nvPr/>
        </p:nvSpPr>
        <p:spPr bwMode="auto">
          <a:xfrm>
            <a:off x="5419440" y="2266332"/>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9" name="正方形/長方形 8"/>
          <p:cNvSpPr/>
          <p:nvPr/>
        </p:nvSpPr>
        <p:spPr bwMode="auto">
          <a:xfrm>
            <a:off x="5419440" y="1414412"/>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cxnSp>
        <p:nvCxnSpPr>
          <p:cNvPr id="10" name="直線矢印コネクタ 9"/>
          <p:cNvCxnSpPr>
            <a:stCxn id="8" idx="0"/>
            <a:endCxn id="9" idx="2"/>
          </p:cNvCxnSpPr>
          <p:nvPr/>
        </p:nvCxnSpPr>
        <p:spPr bwMode="auto">
          <a:xfrm flipV="1">
            <a:off x="5898785" y="1681158"/>
            <a:ext cx="0" cy="585174"/>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5676726" y="938593"/>
            <a:ext cx="444118" cy="299274"/>
          </a:xfrm>
          <a:prstGeom prst="rect">
            <a:avLst/>
          </a:prstGeom>
          <a:noFill/>
        </p:spPr>
        <p:txBody>
          <a:bodyPr wrap="none" rtlCol="0">
            <a:spAutoFit/>
          </a:bodyPr>
          <a:lstStyle/>
          <a:p>
            <a:r>
              <a:rPr kumimoji="1" lang="en-US" altLang="ja-JP" sz="1800" dirty="0" smtClean="0"/>
              <a:t>MN</a:t>
            </a:r>
            <a:endParaRPr kumimoji="1" lang="ja-JP" altLang="en-US" sz="1800" dirty="0"/>
          </a:p>
        </p:txBody>
      </p:sp>
      <p:sp>
        <p:nvSpPr>
          <p:cNvPr id="12" name="正方形/長方形 11"/>
          <p:cNvSpPr/>
          <p:nvPr/>
        </p:nvSpPr>
        <p:spPr bwMode="auto">
          <a:xfrm>
            <a:off x="2183836" y="1307714"/>
            <a:ext cx="1307305" cy="1600477"/>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3" name="正方形/長方形 12"/>
          <p:cNvSpPr/>
          <p:nvPr/>
        </p:nvSpPr>
        <p:spPr bwMode="auto">
          <a:xfrm>
            <a:off x="2358143" y="2266333"/>
            <a:ext cx="958690" cy="480143"/>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MIHF</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4" name="正方形/長方形 13"/>
          <p:cNvSpPr/>
          <p:nvPr/>
        </p:nvSpPr>
        <p:spPr bwMode="auto">
          <a:xfrm>
            <a:off x="2358143" y="1414413"/>
            <a:ext cx="958690" cy="266746"/>
          </a:xfrm>
          <a:prstGeom prst="rect">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MIH User</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15" name="テキスト ボックス 14"/>
          <p:cNvSpPr txBox="1"/>
          <p:nvPr/>
        </p:nvSpPr>
        <p:spPr>
          <a:xfrm>
            <a:off x="2590744" y="925345"/>
            <a:ext cx="444118" cy="299274"/>
          </a:xfrm>
          <a:prstGeom prst="rect">
            <a:avLst/>
          </a:prstGeom>
          <a:noFill/>
        </p:spPr>
        <p:txBody>
          <a:bodyPr wrap="none" rtlCol="0">
            <a:spAutoFit/>
          </a:bodyPr>
          <a:lstStyle/>
          <a:p>
            <a:r>
              <a:rPr kumimoji="1" lang="en-US" altLang="ja-JP" sz="1800" dirty="0" err="1" smtClean="0"/>
              <a:t>PoS</a:t>
            </a:r>
            <a:endParaRPr kumimoji="1" lang="ja-JP" altLang="en-US" sz="1800" dirty="0"/>
          </a:p>
        </p:txBody>
      </p:sp>
      <p:cxnSp>
        <p:nvCxnSpPr>
          <p:cNvPr id="16" name="直線矢印コネクタ 15"/>
          <p:cNvCxnSpPr/>
          <p:nvPr/>
        </p:nvCxnSpPr>
        <p:spPr bwMode="auto">
          <a:xfrm>
            <a:off x="2837488" y="1681157"/>
            <a:ext cx="0" cy="585175"/>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13" idx="3"/>
            <a:endCxn id="8" idx="1"/>
          </p:cNvCxnSpPr>
          <p:nvPr/>
        </p:nvCxnSpPr>
        <p:spPr bwMode="auto">
          <a:xfrm flipV="1">
            <a:off x="3316833" y="2506404"/>
            <a:ext cx="2102607" cy="1"/>
          </a:xfrm>
          <a:prstGeom prst="straightConnector1">
            <a:avLst/>
          </a:prstGeom>
          <a:solidFill>
            <a:schemeClr val="bg1"/>
          </a:solidFill>
          <a:ln w="127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1142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2688</TotalTime>
  <Pages>15</Pages>
  <Words>1120</Words>
  <Application>Microsoft Office PowerPoint</Application>
  <PresentationFormat>レター サイズ 8.5x11 インチ</PresentationFormat>
  <Paragraphs>173</Paragraphs>
  <Slides>12</Slides>
  <Notes>2</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blank presentation</vt:lpstr>
      <vt:lpstr>PowerPoint プレゼンテーション</vt:lpstr>
      <vt:lpstr>PowerPoint プレゼンテーション</vt:lpstr>
      <vt:lpstr>Outline</vt:lpstr>
      <vt:lpstr>System Architecture </vt:lpstr>
      <vt:lpstr>System Architecture</vt:lpstr>
      <vt:lpstr>Group Manipulate Overview</vt:lpstr>
      <vt:lpstr>Group Commands: Overview</vt:lpstr>
      <vt:lpstr>Certificate Push : Overview</vt:lpstr>
      <vt:lpstr>Certificate Revoke : Overview</vt:lpstr>
      <vt:lpstr>Modified Primitives/Messages</vt:lpstr>
      <vt:lpstr>New Primitives/Messages</vt:lpstr>
      <vt:lpstr>New Messages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hana</dc:creator>
  <cp:lastModifiedBy>hana</cp:lastModifiedBy>
  <cp:revision>72</cp:revision>
  <cp:lastPrinted>2012-10-16T05:15:45Z</cp:lastPrinted>
  <dcterms:created xsi:type="dcterms:W3CDTF">2004-05-12T03:24:18Z</dcterms:created>
  <dcterms:modified xsi:type="dcterms:W3CDTF">2013-01-15T15:53:31Z</dcterms:modified>
</cp:coreProperties>
</file>