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96" r:id="rId2"/>
    <p:sldId id="357" r:id="rId3"/>
    <p:sldId id="311" r:id="rId4"/>
    <p:sldId id="389" r:id="rId5"/>
    <p:sldId id="397" r:id="rId6"/>
    <p:sldId id="403" r:id="rId7"/>
    <p:sldId id="404" r:id="rId8"/>
    <p:sldId id="406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0C0C0"/>
    <a:srgbClr val="00CC99"/>
    <a:srgbClr val="66CCFF"/>
    <a:srgbClr val="66FF66"/>
    <a:srgbClr val="66FF99"/>
    <a:srgbClr val="FFBBBB"/>
    <a:srgbClr val="FF8D8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77" autoAdjust="0"/>
    <p:restoredTop sz="86455" autoAdjust="0"/>
  </p:normalViewPr>
  <p:slideViewPr>
    <p:cSldViewPr>
      <p:cViewPr varScale="1">
        <p:scale>
          <a:sx n="91" d="100"/>
          <a:sy n="91" d="100"/>
        </p:scale>
        <p:origin x="-2124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76" y="1836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324" y="-10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431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XX, XXXX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3113" y="8982075"/>
            <a:ext cx="46513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XXXX, His Company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442440B-091D-401F-885A-37C149E1FF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9400" y="8985250"/>
            <a:ext cx="9223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XXXX, His Company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 idx="2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28700" y="601663"/>
            <a:ext cx="4641850" cy="348138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81100" y="677863"/>
            <a:ext cx="4625975" cy="3468687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9940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802.21-02/xxxr0</a:t>
            </a:r>
          </a:p>
        </p:txBody>
      </p:sp>
      <p:sp>
        <p:nvSpPr>
          <p:cNvPr id="39941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250"/>
            <a:ext cx="1060450" cy="21590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Month 20xx</a:t>
            </a:r>
          </a:p>
        </p:txBody>
      </p:sp>
      <p:sp>
        <p:nvSpPr>
          <p:cNvPr id="39942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XXXX, His Company</a:t>
            </a:r>
          </a:p>
        </p:txBody>
      </p:sp>
      <p:sp>
        <p:nvSpPr>
          <p:cNvPr id="39943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Page </a:t>
            </a:r>
            <a:fld id="{47E86FD9-54B1-4280-945A-202E0A5B216E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096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802.21-02/xxxr0</a:t>
            </a:r>
          </a:p>
        </p:txBody>
      </p:sp>
      <p:sp>
        <p:nvSpPr>
          <p:cNvPr id="4096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250"/>
            <a:ext cx="1060450" cy="21590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Month 20xx</a:t>
            </a:r>
          </a:p>
        </p:txBody>
      </p:sp>
      <p:sp>
        <p:nvSpPr>
          <p:cNvPr id="40966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XXXX, His Company</a:t>
            </a:r>
          </a:p>
        </p:txBody>
      </p:sp>
      <p:sp>
        <p:nvSpPr>
          <p:cNvPr id="4096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Page </a:t>
            </a:r>
            <a:fld id="{FD72ED04-A864-4DC0-A8CE-E9B26A560A8E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04900" y="754063"/>
            <a:ext cx="4641850" cy="3481387"/>
          </a:xfrm>
          <a:prstGeom prst="rect">
            <a:avLst/>
          </a:prstGeo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658444" y="8985250"/>
            <a:ext cx="76944" cy="184666"/>
          </a:xfrm>
          <a:prstGeom prst="rect">
            <a:avLst/>
          </a:prstGeom>
          <a:noFill/>
        </p:spPr>
        <p:txBody>
          <a:bodyPr/>
          <a:lstStyle/>
          <a:p>
            <a:fld id="{A5A66FE3-4EA4-4A7C-93CD-A0B5BA7A87B6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AE6C48-FC0E-4C0A-A7D2-A12BE0BB3F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A1EC890-31EC-487D-AA60-02B691D82D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519437-B6E0-45D2-ADBE-CED11A2324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31B28D-59C5-4D92-A491-E66C7A6F60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22C443-5D96-4DE7-99CD-7C5E19B8A4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955A4B1-4EFB-4DEF-816B-559E5062D2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25E2F7-1D07-407B-992F-AC7D281765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4FAE21-1B12-43B9-9130-C41EEF43AB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5E68F9D-EE77-4604-80A2-5FFC8BC132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CBDE478-540A-4533-B630-5289DA16E1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3DACD2F-9786-486C-9E92-757D70B8C5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1150" y="6475413"/>
            <a:ext cx="19494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EAE60E-B8AB-4C07-8727-0B4A640A87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802logo"/>
          <p:cNvPicPr>
            <a:picLocks noChangeAspect="1" noChangeArrowheads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3" descr="smllieee"/>
          <p:cNvPicPr>
            <a:picLocks noChangeAspect="1" noChangeArrowheads="1"/>
          </p:cNvPicPr>
          <p:nvPr userDrawn="1"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1950" y="6475413"/>
            <a:ext cx="18986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286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3D7A4F0-0FCF-4224-B81A-51E9E7009A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506704" y="394156"/>
            <a:ext cx="476893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400" b="1" dirty="0" smtClean="0"/>
              <a:t>21-13-0009-00-0000-Joint_Plenary_Opening_Report.ppt</a:t>
            </a:r>
            <a:endParaRPr lang="en-US" sz="1400" b="1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66" r:id="rId2"/>
    <p:sldLayoutId id="2147483864" r:id="rId3"/>
    <p:sldLayoutId id="2147483865" r:id="rId4"/>
    <p:sldLayoutId id="2147483862" r:id="rId5"/>
    <p:sldLayoutId id="2147483863" r:id="rId6"/>
    <p:sldLayoutId id="2147483837" r:id="rId7"/>
    <p:sldLayoutId id="2147483850" r:id="rId8"/>
    <p:sldLayoutId id="2147483851" r:id="rId9"/>
    <p:sldLayoutId id="2147483852" r:id="rId10"/>
    <p:sldLayoutId id="2147483853" r:id="rId11"/>
    <p:sldLayoutId id="2147483854" r:id="rId12"/>
    <p:sldLayoutId id="2147483855" r:id="rId13"/>
    <p:sldLayoutId id="2147483856" r:id="rId14"/>
    <p:sldLayoutId id="2147483857" r:id="rId15"/>
    <p:sldLayoutId id="2147483858" r:id="rId16"/>
    <p:sldLayoutId id="2147483859" r:id="rId17"/>
    <p:sldLayoutId id="2147483860" r:id="rId18"/>
    <p:sldLayoutId id="2147483861" r:id="rId19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609600"/>
            <a:ext cx="8610600" cy="3429000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solidFill>
                  <a:schemeClr val="accent2"/>
                </a:solidFill>
                <a:latin typeface="Arial" charset="0"/>
              </a:rPr>
              <a:t>Joint </a:t>
            </a:r>
            <a:r>
              <a:rPr lang="en-US" sz="4000" b="1" dirty="0" smtClean="0">
                <a:solidFill>
                  <a:schemeClr val="accent2"/>
                </a:solidFill>
                <a:latin typeface="Arial" charset="0"/>
              </a:rPr>
              <a:t>Opening Plenary</a:t>
            </a:r>
            <a:r>
              <a:rPr lang="en-US" sz="4000" dirty="0" smtClean="0">
                <a:solidFill>
                  <a:schemeClr val="accent2"/>
                </a:solidFill>
                <a:latin typeface="Arial" charset="0"/>
              </a:rPr>
              <a:t/>
            </a:r>
            <a:br>
              <a:rPr lang="en-US" sz="4000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4000" dirty="0" smtClean="0">
                <a:solidFill>
                  <a:schemeClr val="accent2"/>
                </a:solidFill>
                <a:latin typeface="Arial" charset="0"/>
              </a:rPr>
              <a:t/>
            </a:r>
            <a:br>
              <a:rPr lang="en-US" sz="4000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IEEE 802.21 </a:t>
            </a:r>
            <a:br>
              <a:rPr lang="en-US" sz="3600" b="1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Media Independent Handover Services</a:t>
            </a:r>
            <a:br>
              <a:rPr lang="en-US" sz="3600" b="1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Session #</a:t>
            </a: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54, January 2013</a:t>
            </a:r>
            <a:r>
              <a:rPr lang="en-US" sz="3600" b="1" dirty="0" smtClean="0">
                <a:latin typeface="Arial" charset="0"/>
              </a:rPr>
              <a:t/>
            </a:r>
            <a:br>
              <a:rPr lang="en-US" sz="3600" b="1" dirty="0" smtClean="0">
                <a:latin typeface="Arial" charset="0"/>
              </a:rPr>
            </a:br>
            <a:r>
              <a:rPr lang="en-US" sz="3200" b="1" dirty="0" smtClean="0">
                <a:solidFill>
                  <a:schemeClr val="accent2"/>
                </a:solidFill>
                <a:latin typeface="Arial" charset="0"/>
              </a:rPr>
              <a:t>Vancouver</a:t>
            </a:r>
            <a:r>
              <a:rPr lang="en-US" sz="3200" b="1" dirty="0" smtClean="0">
                <a:solidFill>
                  <a:schemeClr val="accent2"/>
                </a:solidFill>
                <a:latin typeface="Arial" charset="0"/>
              </a:rPr>
              <a:t>, BC, Canada </a:t>
            </a:r>
            <a:endParaRPr lang="en-US" sz="3200" b="1" dirty="0" smtClean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648200"/>
            <a:ext cx="6858000" cy="10668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solidFill>
                  <a:schemeClr val="accent2"/>
                </a:solidFill>
                <a:latin typeface="Arial" charset="0"/>
              </a:rPr>
              <a:t>Subir Das</a:t>
            </a:r>
          </a:p>
          <a:p>
            <a:pPr eaLnBrk="1" hangingPunct="1"/>
            <a:r>
              <a:rPr lang="en-US" sz="2800" b="1" dirty="0" err="1" smtClean="0">
                <a:solidFill>
                  <a:schemeClr val="accent2"/>
                </a:solidFill>
                <a:latin typeface="Arial" charset="0"/>
              </a:rPr>
              <a:t>sdas</a:t>
            </a:r>
            <a:r>
              <a:rPr lang="en-US" sz="2800" b="1" dirty="0" smtClean="0">
                <a:solidFill>
                  <a:schemeClr val="accent2"/>
                </a:solidFill>
                <a:latin typeface="Arial" charset="0"/>
              </a:rPr>
              <a:t> at  </a:t>
            </a:r>
            <a:r>
              <a:rPr lang="en-US" sz="2800" b="1" dirty="0" err="1" smtClean="0">
                <a:solidFill>
                  <a:schemeClr val="accent2"/>
                </a:solidFill>
                <a:latin typeface="Arial" charset="0"/>
              </a:rPr>
              <a:t>appcomsci</a:t>
            </a:r>
            <a:r>
              <a:rPr lang="en-US" sz="2800" b="1" dirty="0" smtClean="0">
                <a:solidFill>
                  <a:schemeClr val="accent2"/>
                </a:solidFill>
                <a:latin typeface="Arial" charset="0"/>
              </a:rPr>
              <a:t> dot com</a:t>
            </a:r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6324600" y="6475412"/>
            <a:ext cx="2286000" cy="38258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  <a:noFill/>
        </p:spPr>
        <p:txBody>
          <a:bodyPr/>
          <a:lstStyle/>
          <a:p>
            <a:pPr defTabSz="960438"/>
            <a:r>
              <a:rPr lang="en-US" sz="4000" b="1" dirty="0" smtClean="0">
                <a:solidFill>
                  <a:schemeClr val="accent2"/>
                </a:solidFill>
                <a:latin typeface="Arial" charset="0"/>
              </a:rPr>
              <a:t>WG Officers</a:t>
            </a:r>
          </a:p>
        </p:txBody>
      </p:sp>
      <p:graphicFrame>
        <p:nvGraphicFramePr>
          <p:cNvPr id="181251" name="Group 3"/>
          <p:cNvGraphicFramePr>
            <a:graphicFrameLocks noGrp="1"/>
          </p:cNvGraphicFramePr>
          <p:nvPr>
            <p:ph idx="1"/>
          </p:nvPr>
        </p:nvGraphicFramePr>
        <p:xfrm>
          <a:off x="1295400" y="1447800"/>
          <a:ext cx="6781800" cy="3261360"/>
        </p:xfrm>
        <a:graphic>
          <a:graphicData uri="http://schemas.openxmlformats.org/drawingml/2006/table">
            <a:tbl>
              <a:tblPr/>
              <a:tblGrid>
                <a:gridCol w="2819400"/>
                <a:gridCol w="3962400"/>
              </a:tblGrid>
              <a:tr h="51816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Office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Officer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Chair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Subir Das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Vice Chair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Anthony Chan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8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Secretary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Charles E. Perkins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7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Editor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David Cypher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92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802.11 Liaison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Clint Chaplin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IETF Liaison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Yoshihiro Ohba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43" name="Rectangle 32"/>
          <p:cNvSpPr>
            <a:spLocks noChangeArrowheads="1"/>
          </p:cNvSpPr>
          <p:nvPr/>
        </p:nvSpPr>
        <p:spPr bwMode="auto">
          <a:xfrm>
            <a:off x="381000" y="5562600"/>
            <a:ext cx="8153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dirty="0">
                <a:latin typeface="Arial" charset="0"/>
              </a:rPr>
              <a:t>The WG has </a:t>
            </a:r>
            <a:r>
              <a:rPr lang="en-US" sz="2400" dirty="0" smtClean="0">
                <a:latin typeface="Arial" charset="0"/>
              </a:rPr>
              <a:t>22 </a:t>
            </a:r>
            <a:r>
              <a:rPr lang="en-US" sz="2400" dirty="0">
                <a:latin typeface="Arial" charset="0"/>
              </a:rPr>
              <a:t>voting members as of this meeting</a:t>
            </a:r>
          </a:p>
        </p:txBody>
      </p:sp>
      <p:sp>
        <p:nvSpPr>
          <p:cNvPr id="11" name="Footer Placeholder 4"/>
          <p:cNvSpPr txBox="1">
            <a:spLocks/>
          </p:cNvSpPr>
          <p:nvPr/>
        </p:nvSpPr>
        <p:spPr>
          <a:xfrm>
            <a:off x="6324600" y="6475412"/>
            <a:ext cx="2286000" cy="38258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1447800"/>
          </a:xfrm>
        </p:spPr>
        <p:txBody>
          <a:bodyPr/>
          <a:lstStyle/>
          <a:p>
            <a:r>
              <a:rPr lang="en-US" sz="4000" b="1" dirty="0" smtClean="0">
                <a:latin typeface="Arial" charset="0"/>
              </a:rPr>
              <a:t>IEEE 802.21</a:t>
            </a:r>
            <a:br>
              <a:rPr lang="en-US" sz="4000" b="1" dirty="0" smtClean="0">
                <a:latin typeface="Arial" charset="0"/>
              </a:rPr>
            </a:br>
            <a:r>
              <a:rPr lang="en-US" sz="4000" b="1" dirty="0" smtClean="0">
                <a:latin typeface="Arial" charset="0"/>
              </a:rPr>
              <a:t>Meeting Server Details</a:t>
            </a:r>
          </a:p>
        </p:txBody>
      </p:sp>
      <p:sp>
        <p:nvSpPr>
          <p:cNvPr id="18438" name="Rectangle 3"/>
          <p:cNvSpPr>
            <a:spLocks noChangeArrowheads="1"/>
          </p:cNvSpPr>
          <p:nvPr/>
        </p:nvSpPr>
        <p:spPr bwMode="auto">
          <a:xfrm>
            <a:off x="914400" y="2590800"/>
            <a:ext cx="73914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sz="3200"/>
              <a:t>http://mentor.ieee.org/802.21/documents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800">
              <a:solidFill>
                <a:srgbClr val="3399FF"/>
              </a:solidFill>
              <a:latin typeface="Arial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800">
              <a:solidFill>
                <a:srgbClr val="3399FF"/>
              </a:solidFill>
              <a:latin typeface="Arial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800">
              <a:solidFill>
                <a:srgbClr val="3399FF"/>
              </a:solidFill>
              <a:latin typeface="Arial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800">
                <a:solidFill>
                  <a:srgbClr val="3399FF"/>
                </a:solidFill>
                <a:latin typeface="Arial" charset="0"/>
              </a:rPr>
              <a:t> </a:t>
            </a:r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4038600" y="6477000"/>
            <a:ext cx="760412" cy="180975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CDF237D2-9025-4C3F-BEA0-3F53B88EEF6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7772400" cy="914400"/>
          </a:xfrm>
        </p:spPr>
        <p:txBody>
          <a:bodyPr/>
          <a:lstStyle/>
          <a:p>
            <a:r>
              <a:rPr lang="en-US" sz="3600" dirty="0" smtClean="0">
                <a:solidFill>
                  <a:schemeClr val="tx1"/>
                </a:solidFill>
                <a:latin typeface="Arial" charset="0"/>
              </a:rPr>
              <a:t>Session Time and Location  </a:t>
            </a:r>
            <a:br>
              <a:rPr lang="en-US" sz="3600" dirty="0" smtClean="0">
                <a:solidFill>
                  <a:schemeClr val="tx1"/>
                </a:solidFill>
                <a:latin typeface="Arial" charset="0"/>
              </a:rPr>
            </a:br>
            <a:endParaRPr lang="en-US" sz="1400" dirty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9462" name="Text Box 47"/>
          <p:cNvSpPr txBox="1">
            <a:spLocks noChangeArrowheads="1"/>
          </p:cNvSpPr>
          <p:nvPr/>
        </p:nvSpPr>
        <p:spPr bwMode="auto">
          <a:xfrm>
            <a:off x="990600" y="5638800"/>
            <a:ext cx="7239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1400" b="1" dirty="0" smtClean="0"/>
              <a:t>Default </a:t>
            </a:r>
            <a:r>
              <a:rPr lang="en-US" sz="1400" b="1" dirty="0"/>
              <a:t>Location</a:t>
            </a:r>
            <a:r>
              <a:rPr lang="en-US" sz="1400" dirty="0" smtClean="0"/>
              <a:t>: </a:t>
            </a:r>
            <a:r>
              <a:rPr lang="en-US" sz="1400" dirty="0" smtClean="0"/>
              <a:t>Lord Byron (4</a:t>
            </a:r>
            <a:r>
              <a:rPr lang="en-US" sz="1400" baseline="30000" dirty="0" smtClean="0"/>
              <a:t>th</a:t>
            </a:r>
            <a:r>
              <a:rPr lang="en-US" sz="1400" dirty="0" smtClean="0"/>
              <a:t> Level);  </a:t>
            </a:r>
            <a:r>
              <a:rPr lang="en-US" sz="1400" dirty="0" err="1" smtClean="0"/>
              <a:t>OmniRAN</a:t>
            </a:r>
            <a:r>
              <a:rPr lang="en-US" sz="1400" dirty="0" smtClean="0"/>
              <a:t> ECSG: </a:t>
            </a:r>
            <a:r>
              <a:rPr lang="en-US" sz="1400" dirty="0" err="1" smtClean="0"/>
              <a:t>Balmoral</a:t>
            </a:r>
            <a:r>
              <a:rPr lang="en-US" sz="1400" dirty="0" smtClean="0"/>
              <a:t> (Convention Level) ; </a:t>
            </a:r>
            <a:endParaRPr lang="en-US" sz="1400" dirty="0"/>
          </a:p>
        </p:txBody>
      </p:sp>
      <p:sp>
        <p:nvSpPr>
          <p:cNvPr id="19463" name="Rectangle 6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 sz="2400"/>
          </a:p>
        </p:txBody>
      </p:sp>
      <p:sp>
        <p:nvSpPr>
          <p:cNvPr id="19520" name="Rectangle 5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521" name="Rectangle 6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990601" y="1523999"/>
          <a:ext cx="7239000" cy="3733801"/>
        </p:xfrm>
        <a:graphic>
          <a:graphicData uri="http://schemas.openxmlformats.org/drawingml/2006/table">
            <a:tbl>
              <a:tblPr/>
              <a:tblGrid>
                <a:gridCol w="1309238"/>
                <a:gridCol w="1589570"/>
                <a:gridCol w="1306182"/>
                <a:gridCol w="1493325"/>
                <a:gridCol w="1540685"/>
              </a:tblGrid>
              <a:tr h="7274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Monday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(Jan  14, 2013)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Tuesday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(Jan 15, 2013)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Wednesday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(Jan 16, 2013)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Thursday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(Jan 17, 2013)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265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AM-1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8:00-10:00a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NA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 802.21c TG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 802.21d TG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 802.21d TG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24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AM-2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10:30-12:30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 802.21c TG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802.21c TG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 802.21c TG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69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PM-1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1:30 – 3:30p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802.21 WG Opening Plenary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OmniRAN (ECSG)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OmniRAN (ECSG)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 OmniRAN (ECSG)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478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PM-2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4:00 – 6:00p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802.21d TG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802.21d  TG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802.21c  TG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802.21 WG Closing Plenary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952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Eve 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6:30 – 10:30p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Social Event (7:00- 9:00 pm)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accent2"/>
                </a:solidFill>
                <a:latin typeface="Arial" charset="0"/>
              </a:rPr>
              <a:t>802.21 WG Objective 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33528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</a:rPr>
              <a:t>IEEE 802.21 is developing standards to enable handover services and interoperability between heterogeneous networks  including both 802 and non-802 networks </a:t>
            </a:r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7772400" cy="533400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Objectives for the </a:t>
            </a:r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January </a:t>
            </a:r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  </a:t>
            </a:r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Meeting</a:t>
            </a: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305800" cy="4343400"/>
          </a:xfrm>
        </p:spPr>
        <p:txBody>
          <a:bodyPr/>
          <a:lstStyle/>
          <a:p>
            <a:pPr lvl="2">
              <a:lnSpc>
                <a:spcPct val="90000"/>
              </a:lnSpc>
              <a:buNone/>
            </a:pPr>
            <a:endParaRPr lang="en-US" sz="1800" dirty="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600" dirty="0" smtClean="0">
                <a:latin typeface="Arial" charset="0"/>
              </a:rPr>
              <a:t>Task Group Activities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latin typeface="Arial" charset="0"/>
              </a:rPr>
              <a:t>802.21c: Single Radio Handovers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>
                <a:latin typeface="Arial" charset="0"/>
              </a:rPr>
              <a:t>Finalize the comment resolution and prepare fro Letter </a:t>
            </a:r>
            <a:r>
              <a:rPr lang="en-US" sz="1800" dirty="0" smtClean="0">
                <a:latin typeface="Arial" charset="0"/>
              </a:rPr>
              <a:t>Ballot </a:t>
            </a:r>
            <a:r>
              <a:rPr lang="en-US" sz="1800" dirty="0" smtClean="0">
                <a:latin typeface="Arial" charset="0"/>
              </a:rPr>
              <a:t>re-circulation</a:t>
            </a:r>
            <a:endParaRPr lang="en-US" sz="1800" dirty="0" smtClean="0">
              <a:latin typeface="Arial" charset="0"/>
            </a:endParaRPr>
          </a:p>
          <a:p>
            <a:pPr lvl="1">
              <a:lnSpc>
                <a:spcPct val="90000"/>
              </a:lnSpc>
            </a:pPr>
            <a:r>
              <a:rPr lang="en-US" sz="2200" dirty="0" smtClean="0">
                <a:latin typeface="Arial" charset="0"/>
              </a:rPr>
              <a:t>802.21d </a:t>
            </a:r>
            <a:r>
              <a:rPr lang="en-US" sz="2200" dirty="0" smtClean="0">
                <a:latin typeface="Arial" charset="0"/>
              </a:rPr>
              <a:t>: Multicast Group Management</a:t>
            </a:r>
            <a:endParaRPr lang="en-US" sz="2200" dirty="0" smtClean="0">
              <a:latin typeface="Arial" charset="0"/>
            </a:endParaRPr>
          </a:p>
          <a:p>
            <a:pPr lvl="2">
              <a:lnSpc>
                <a:spcPct val="90000"/>
              </a:lnSpc>
            </a:pPr>
            <a:r>
              <a:rPr lang="en-US" sz="1800" dirty="0" smtClean="0">
                <a:latin typeface="Arial" charset="0"/>
              </a:rPr>
              <a:t>Proposal  discussion </a:t>
            </a:r>
          </a:p>
          <a:p>
            <a:pPr lvl="2">
              <a:lnSpc>
                <a:spcPct val="90000"/>
              </a:lnSpc>
            </a:pPr>
            <a:endParaRPr lang="en-US" sz="1800" dirty="0" smtClean="0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600" dirty="0" err="1" smtClean="0">
                <a:latin typeface="Arial" charset="0"/>
                <a:cs typeface="Arial" charset="0"/>
              </a:rPr>
              <a:t>OmniRA</a:t>
            </a:r>
            <a:r>
              <a:rPr lang="en-US" sz="2600" dirty="0" err="1" smtClean="0">
                <a:latin typeface="Arial" charset="0"/>
                <a:cs typeface="Arial" charset="0"/>
              </a:rPr>
              <a:t>N</a:t>
            </a:r>
            <a:r>
              <a:rPr lang="en-US" sz="2600" dirty="0" smtClean="0">
                <a:latin typeface="Arial" charset="0"/>
                <a:cs typeface="Arial" charset="0"/>
              </a:rPr>
              <a:t> ECSG </a:t>
            </a:r>
            <a:endParaRPr lang="en-US" sz="2600" dirty="0" smtClean="0">
              <a:latin typeface="Arial" charset="0"/>
              <a:cs typeface="Arial" charset="0"/>
            </a:endParaRPr>
          </a:p>
          <a:p>
            <a:pPr lvl="1">
              <a:lnSpc>
                <a:spcPct val="90000"/>
              </a:lnSpc>
              <a:buNone/>
            </a:pPr>
            <a:endParaRPr lang="en-US" sz="2200" dirty="0" smtClean="0">
              <a:latin typeface="Arial" charset="0"/>
              <a:cs typeface="Arial" charset="0"/>
            </a:endParaRP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1800" dirty="0" smtClean="0">
                <a:latin typeface="Arial" charset="0"/>
              </a:rPr>
              <a:t>	</a:t>
            </a:r>
          </a:p>
          <a:p>
            <a:pPr>
              <a:lnSpc>
                <a:spcPct val="90000"/>
              </a:lnSpc>
              <a:buNone/>
            </a:pPr>
            <a:endParaRPr lang="en-US" sz="1600" dirty="0" smtClean="0">
              <a:latin typeface="Arial" charset="0"/>
            </a:endParaRPr>
          </a:p>
          <a:p>
            <a:pPr lvl="1">
              <a:lnSpc>
                <a:spcPct val="90000"/>
              </a:lnSpc>
              <a:buNone/>
            </a:pPr>
            <a:endParaRPr lang="en-US" sz="2000" dirty="0" smtClean="0">
              <a:latin typeface="Arial" charset="0"/>
            </a:endParaRPr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534400" cy="8382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2013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0580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</a:t>
            </a:r>
            <a:r>
              <a:rPr lang="en-US" sz="2400" b="1" dirty="0" smtClean="0">
                <a:solidFill>
                  <a:srgbClr val="FF0000"/>
                </a:solidFill>
              </a:rPr>
              <a:t>: 17-21 March, 2013, </a:t>
            </a:r>
            <a:r>
              <a:rPr lang="en-US" sz="2400" b="1" dirty="0" err="1" smtClean="0">
                <a:solidFill>
                  <a:srgbClr val="FF0000"/>
                </a:solidFill>
              </a:rPr>
              <a:t>Caribe</a:t>
            </a:r>
            <a:r>
              <a:rPr lang="en-US" sz="2400" b="1" dirty="0" smtClean="0">
                <a:solidFill>
                  <a:srgbClr val="FF0000"/>
                </a:solidFill>
              </a:rPr>
              <a:t> Royale, Orlando, FL, USA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12-17 May 2013, Hilton Waikoloa Village, 2013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all 802 wireless groups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 14-19, July 2013, </a:t>
            </a:r>
            <a:r>
              <a:rPr lang="en-US" sz="2400" b="1" dirty="0" smtClean="0">
                <a:solidFill>
                  <a:schemeClr val="accent2"/>
                </a:solidFill>
              </a:rPr>
              <a:t>Geneva, Switzerland </a:t>
            </a:r>
            <a:r>
              <a:rPr lang="en-US" sz="2400" b="1" i="1" dirty="0" smtClean="0">
                <a:solidFill>
                  <a:schemeClr val="accent2"/>
                </a:solidFill>
              </a:rPr>
              <a:t>  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15-20,  Nanjing </a:t>
            </a:r>
            <a:r>
              <a:rPr lang="en-US" sz="2400" b="1" dirty="0" err="1" smtClean="0">
                <a:solidFill>
                  <a:srgbClr val="0000FF"/>
                </a:solidFill>
              </a:rPr>
              <a:t>Zhong</a:t>
            </a:r>
            <a:r>
              <a:rPr lang="en-US" sz="2400" b="1" dirty="0" smtClean="0">
                <a:solidFill>
                  <a:srgbClr val="0000FF"/>
                </a:solidFill>
              </a:rPr>
              <a:t> Shan Hotel, September 2013, </a:t>
            </a:r>
            <a:r>
              <a:rPr lang="en-US" sz="2400" b="1" dirty="0" smtClean="0">
                <a:solidFill>
                  <a:schemeClr val="accent2"/>
                </a:solidFill>
              </a:rPr>
              <a:t>Nanjing , China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all 802 wireless groups 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10-15 Nov 2013, Hyatt Regency Reunion, Dallas, TX, USA</a:t>
            </a:r>
            <a:endParaRPr lang="it-IT" sz="2400" b="1" dirty="0" smtClean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85800"/>
            <a:ext cx="8534400" cy="5334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2014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5344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19-24 January, 2014, </a:t>
            </a:r>
            <a:r>
              <a:rPr lang="es-ES" sz="2400" b="1" dirty="0" err="1" smtClean="0">
                <a:solidFill>
                  <a:srgbClr val="0000FF"/>
                </a:solidFill>
              </a:rPr>
              <a:t>Century</a:t>
            </a:r>
            <a:r>
              <a:rPr lang="es-ES" sz="2400" b="1" dirty="0" smtClean="0">
                <a:solidFill>
                  <a:srgbClr val="0000FF"/>
                </a:solidFill>
              </a:rPr>
              <a:t> Plaza, Los </a:t>
            </a:r>
            <a:r>
              <a:rPr lang="es-ES" sz="2400" b="1" dirty="0" err="1" smtClean="0">
                <a:solidFill>
                  <a:srgbClr val="0000FF"/>
                </a:solidFill>
              </a:rPr>
              <a:t>Angeles</a:t>
            </a:r>
            <a:r>
              <a:rPr lang="es-ES" sz="2400" b="1" dirty="0" smtClean="0">
                <a:solidFill>
                  <a:srgbClr val="0000FF"/>
                </a:solidFill>
              </a:rPr>
              <a:t>, CA, USA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>
                <a:solidFill>
                  <a:srgbClr val="FF0000"/>
                </a:solidFill>
              </a:rPr>
              <a:t>Co-located with all 802 groups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16-21 March, 2014,  TBD (Non-American Venue) 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11-16 May 2014, Hilton Waikoloa Village,  HI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all wireless groups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 13-18, July 2014, Manchester Grand Hyatt, San Diego, CA, USA 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14-19, September 2014,  TBD (Europe or Asia venue) 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 all 802 wireless groups </a:t>
            </a:r>
            <a:endParaRPr lang="en-US" sz="20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2-7 Nov 2014, </a:t>
            </a:r>
            <a:r>
              <a:rPr lang="it-IT" sz="2400" b="1" dirty="0" smtClean="0">
                <a:solidFill>
                  <a:srgbClr val="FF0000"/>
                </a:solidFill>
              </a:rPr>
              <a:t>Grand Hyatt, San Antonio, TX, USA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 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.11PowerPointTemplate-Landscape">
  <a:themeElements>
    <a:clrScheme name="802.11PowerPointTemplate-Landscap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.11PowerPointTemplate-Landscap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.11PowerPointTemplate-Landscap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1PowerPointTemplate-Landscap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Settings\PaulLambert.WOODSIDENET\My Documents\references\IEEE\templates\802.11PowerPointTemplate-Landscape.pot</Template>
  <TotalTime>37331</TotalTime>
  <Words>593</Words>
  <Application>Microsoft Office PowerPoint</Application>
  <PresentationFormat>On-screen Show (4:3)</PresentationFormat>
  <Paragraphs>142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802.11PowerPointTemplate-Landscape</vt:lpstr>
      <vt:lpstr>Joint Opening Plenary  IEEE 802.21  Media Independent Handover Services Session #54, January 2013 Vancouver, BC, Canada </vt:lpstr>
      <vt:lpstr>WG Officers</vt:lpstr>
      <vt:lpstr>IEEE 802.21 Meeting Server Details</vt:lpstr>
      <vt:lpstr>Session Time and Location   </vt:lpstr>
      <vt:lpstr>802.21 WG Objective </vt:lpstr>
      <vt:lpstr>Objectives for the January   Meeting</vt:lpstr>
      <vt:lpstr>Future Sessions – 2013 </vt:lpstr>
      <vt:lpstr>Future Sessions – 2014 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802.21 Opening Joint Plenary Session</dc:title>
  <dc:creator>Subir Das</dc:creator>
  <cp:lastModifiedBy>subir Das</cp:lastModifiedBy>
  <cp:revision>466</cp:revision>
  <cp:lastPrinted>1998-02-10T13:28:06Z</cp:lastPrinted>
  <dcterms:created xsi:type="dcterms:W3CDTF">2002-07-08T22:03:28Z</dcterms:created>
  <dcterms:modified xsi:type="dcterms:W3CDTF">2013-01-14T05:28:43Z</dcterms:modified>
</cp:coreProperties>
</file>