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3"/>
  </p:notesMasterIdLst>
  <p:handoutMasterIdLst>
    <p:handoutMasterId r:id="rId14"/>
  </p:handoutMasterIdLst>
  <p:sldIdLst>
    <p:sldId id="431" r:id="rId6"/>
    <p:sldId id="432" r:id="rId7"/>
    <p:sldId id="437" r:id="rId8"/>
    <p:sldId id="438" r:id="rId9"/>
    <p:sldId id="439" r:id="rId10"/>
    <p:sldId id="436" r:id="rId11"/>
    <p:sldId id="43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657692" y="96760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3222" y="97128"/>
            <a:ext cx="906063" cy="215076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3378" y="8984170"/>
            <a:ext cx="410664" cy="184351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8064A6C6-F20A-421A-8204-F6567E84DC5C}" type="slidenum">
              <a:rPr lang="en-US" smtClean="0"/>
              <a:pPr defTabSz="932865"/>
              <a:t>2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BBF48AF3-1D1F-4BFA-A572-3FA3504FDCD2}" type="slidenum">
              <a:rPr lang="en-US" smtClean="0"/>
              <a:pPr defTabSz="932865"/>
              <a:t>7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4330" y="394156"/>
            <a:ext cx="45413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21-12-0177-00-0000-EC-Closing_Plenary_Motion.ppt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169-00-0000-par-comments-respons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mentor.ieee.org/802.21/dcn/12/21-12-0126-02-0000-proposed-802-21-1-5c.docx" TargetMode="External"/><Relationship Id="rId5" Type="http://schemas.openxmlformats.org/officeDocument/2006/relationships/hyperlink" Target="https://mentor.ieee.org/802.21/dcn/12/21-12-0089-04-0000-802-21-1-par.pdf" TargetMode="External"/><Relationship Id="rId4" Type="http://schemas.openxmlformats.org/officeDocument/2006/relationships/hyperlink" Target="https://mentor.ieee.org/802.21/dcn/12/21-12-0088-03-0000-p802-21-revision-par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802.21 Motions in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November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2012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Plenary 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21-12-0177-00-0000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Report and Request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for  EC Approval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November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16, 2012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at EC Closing Plenary,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November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 16, 2012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sz="2400" b="0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sz="2400" b="0" dirty="0" smtClean="0">
                <a:ea typeface="SimSun" pitchFamily="2" charset="-122"/>
                <a:cs typeface="Times New Roman" pitchFamily="18" charset="0"/>
              </a:rPr>
              <a:t>,  Applied Communication Sciences </a:t>
            </a:r>
            <a:endParaRPr lang="en-US" altLang="zh-CN" sz="2400" dirty="0" smtClean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sz="2400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: This document contains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IEEE P802.21-revision and IEEE P802.21.1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PAR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comments 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summary and motions for EC approval </a:t>
            </a:r>
            <a:r>
              <a:rPr lang="en-US" sz="2400" dirty="0" smtClean="0"/>
              <a:t>to forward the IEEE </a:t>
            </a:r>
            <a:r>
              <a:rPr lang="en-US" sz="2400" dirty="0" smtClean="0"/>
              <a:t>P</a:t>
            </a:r>
            <a:r>
              <a:rPr lang="en-US" sz="2400" dirty="0" smtClean="0"/>
              <a:t>802.21-revision and IEEE P802.21.1 PARs </a:t>
            </a:r>
            <a:r>
              <a:rPr lang="en-US" sz="2400" dirty="0" smtClean="0"/>
              <a:t>to the IEEE SA </a:t>
            </a:r>
            <a:r>
              <a:rPr lang="en-US" sz="2400" dirty="0" err="1" smtClean="0"/>
              <a:t>NesCom</a:t>
            </a:r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5" name="Footer Placeholder 6"/>
          <p:cNvSpPr txBox="1">
            <a:spLocks/>
          </p:cNvSpPr>
          <p:nvPr/>
        </p:nvSpPr>
        <p:spPr bwMode="auto">
          <a:xfrm>
            <a:off x="6781800" y="6477000"/>
            <a:ext cx="1949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 IEEE 802.21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Summary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1"/>
            <a:ext cx="8686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Received comments from 802.11 </a:t>
            </a:r>
            <a:r>
              <a:rPr lang="en-US" sz="2400" dirty="0" smtClean="0">
                <a:solidFill>
                  <a:schemeClr val="tx1"/>
                </a:solidFill>
              </a:rPr>
              <a:t>WG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Comments were addressed and updated versions are circulated on </a:t>
            </a:r>
            <a:r>
              <a:rPr lang="en-US" sz="2400" dirty="0" smtClean="0"/>
              <a:t>November</a:t>
            </a:r>
            <a:r>
              <a:rPr lang="en-US" sz="2400" dirty="0" smtClean="0">
                <a:solidFill>
                  <a:schemeClr val="tx1"/>
                </a:solidFill>
              </a:rPr>
              <a:t>14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 before 5 pm</a:t>
            </a:r>
          </a:p>
          <a:p>
            <a:pPr lvl="1"/>
            <a:r>
              <a:rPr lang="en-US" sz="1800" u="sng" dirty="0" smtClean="0">
                <a:hlinkClick r:id="rId3"/>
              </a:rPr>
              <a:t>https://mentor.ieee.org/802.21/dcn/12/21-12-0169-00-0000-par-comments-response.pptx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 </a:t>
            </a:r>
          </a:p>
          <a:p>
            <a:pPr lvl="1"/>
            <a:r>
              <a:rPr lang="en-US" sz="1800" dirty="0" smtClean="0"/>
              <a:t>PARs and 5C are accordingly revised and are available at:</a:t>
            </a:r>
          </a:p>
          <a:p>
            <a:pPr lvl="1"/>
            <a:r>
              <a:rPr lang="en-US" sz="1800" dirty="0" smtClean="0"/>
              <a:t> </a:t>
            </a:r>
          </a:p>
          <a:p>
            <a:pPr lvl="1"/>
            <a:r>
              <a:rPr lang="en-US" sz="1800" u="sng" dirty="0" smtClean="0">
                <a:hlinkClick r:id="rId4"/>
              </a:rPr>
              <a:t>https://mentor.ieee.org/802.21/dcn/12/21-12-0088-03-0000-p802-21-revision-par.pdf</a:t>
            </a:r>
            <a:endParaRPr lang="en-US" sz="1800" dirty="0" smtClean="0"/>
          </a:p>
          <a:p>
            <a:pPr lvl="1"/>
            <a:r>
              <a:rPr lang="en-US" sz="1800" dirty="0" smtClean="0"/>
              <a:t> </a:t>
            </a:r>
          </a:p>
          <a:p>
            <a:pPr lvl="1"/>
            <a:r>
              <a:rPr lang="en-US" sz="1800" u="sng" dirty="0" smtClean="0">
                <a:hlinkClick r:id="rId5"/>
              </a:rPr>
              <a:t>https://mentor.ieee.org/802.21/dcn/12/21-12-0089-04-0000-802-21-1-par.pdf</a:t>
            </a:r>
            <a:endParaRPr lang="en-US" sz="1800" dirty="0" smtClean="0"/>
          </a:p>
          <a:p>
            <a:pPr lvl="1"/>
            <a:r>
              <a:rPr lang="en-US" sz="1800" dirty="0" smtClean="0"/>
              <a:t> </a:t>
            </a:r>
          </a:p>
          <a:p>
            <a:pPr lvl="1"/>
            <a:r>
              <a:rPr lang="en-US" sz="1800" u="sng" dirty="0" smtClean="0">
                <a:hlinkClick r:id="rId6"/>
              </a:rPr>
              <a:t>https://mentor.ieee.org/802.21/dcn/12/21-12-0126-02-0000-proposed-802-21-1-5c.docx</a:t>
            </a:r>
            <a:endParaRPr lang="en-US" sz="1800" dirty="0" smtClean="0"/>
          </a:p>
          <a:p>
            <a:pPr lvl="1"/>
            <a:r>
              <a:rPr lang="en-US" sz="1800" dirty="0" smtClean="0"/>
              <a:t> </a:t>
            </a:r>
          </a:p>
          <a:p>
            <a:pPr marL="744538" lvl="1" indent="-287338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algn="l"/>
            <a:r>
              <a:rPr lang="en-US" sz="2400" dirty="0" smtClean="0"/>
              <a:t> 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838200"/>
          </a:xfrm>
        </p:spPr>
        <p:txBody>
          <a:bodyPr/>
          <a:lstStyle/>
          <a:p>
            <a:r>
              <a:rPr lang="en-US" sz="4000" dirty="0" smtClean="0"/>
              <a:t>802.21.1 Scope </a:t>
            </a:r>
            <a:r>
              <a:rPr lang="en-US" sz="2000" dirty="0" smtClean="0"/>
              <a:t>(As Submitted on Nov14th)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419600"/>
          </a:xfrm>
        </p:spPr>
        <p:txBody>
          <a:bodyPr/>
          <a:lstStyle/>
          <a:p>
            <a:r>
              <a:rPr lang="en-US" dirty="0" smtClean="0"/>
              <a:t>5.2: Original: </a:t>
            </a:r>
            <a:r>
              <a:rPr lang="en-US" sz="2800" dirty="0" smtClean="0"/>
              <a:t>This standard defines extensible IEEE 802(R) handover and other services (e.g., discovery) that are used </a:t>
            </a:r>
            <a:r>
              <a:rPr lang="en-US" sz="2800" dirty="0" smtClean="0"/>
              <a:t>in conjunction </a:t>
            </a:r>
            <a:r>
              <a:rPr lang="en-US" sz="2800" dirty="0" smtClean="0"/>
              <a:t>with the Media Independent Services Framework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This standard defines extensible IEEE 802(R) handover and other services (e.g., discovery) that are used in conjunction with the Media Independent Services Framework </a:t>
            </a:r>
            <a:r>
              <a:rPr lang="en-US" sz="2800" dirty="0" smtClean="0">
                <a:solidFill>
                  <a:srgbClr val="FF0000"/>
                </a:solidFill>
              </a:rPr>
              <a:t>as proposed in 802.21-revision.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533400" y="64770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543800" y="6477000"/>
            <a:ext cx="1011495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Subir Das</a:t>
            </a:r>
            <a:r>
              <a:rPr lang="en-GB" dirty="0" smtClean="0"/>
              <a:t>(ACS)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1066800"/>
          </a:xfrm>
        </p:spPr>
        <p:txBody>
          <a:bodyPr/>
          <a:lstStyle/>
          <a:p>
            <a:r>
              <a:rPr lang="en-US" sz="4000" dirty="0" smtClean="0"/>
              <a:t>802.21.1 Scope </a:t>
            </a:r>
            <a:r>
              <a:rPr lang="en-US" sz="2400" dirty="0" smtClean="0"/>
              <a:t>(Additional Feedback received)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00600"/>
          </a:xfrm>
        </p:spPr>
        <p:txBody>
          <a:bodyPr/>
          <a:lstStyle/>
          <a:p>
            <a:r>
              <a:rPr lang="en-US" dirty="0" smtClean="0"/>
              <a:t>5.2: Submitted: </a:t>
            </a:r>
            <a:r>
              <a:rPr lang="en-US" sz="2800" dirty="0" smtClean="0"/>
              <a:t>This </a:t>
            </a:r>
            <a:r>
              <a:rPr lang="en-US" sz="2800" dirty="0" smtClean="0"/>
              <a:t>standard defines extensible IEEE 802(R) handover and other services (e.g., discovery) that are used in conjunction with the Media Independent Services Framework </a:t>
            </a:r>
            <a:r>
              <a:rPr lang="en-US" sz="2800" dirty="0" smtClean="0">
                <a:solidFill>
                  <a:srgbClr val="FF0000"/>
                </a:solidFill>
              </a:rPr>
              <a:t>as proposed in 802.21-revision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Revised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This standard defines extensible </a:t>
            </a:r>
            <a:r>
              <a:rPr lang="en-US" sz="2800" strike="sngStrike" dirty="0" smtClean="0">
                <a:solidFill>
                  <a:srgbClr val="FF0000"/>
                </a:solidFill>
              </a:rPr>
              <a:t>IEEE 802(R)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handover and other services (e.g., discovery) that are used in conjunction with the Media Independent Services Framework </a:t>
            </a:r>
            <a:r>
              <a:rPr lang="en-US" sz="2800" dirty="0" smtClean="0">
                <a:solidFill>
                  <a:srgbClr val="FF0000"/>
                </a:solidFill>
              </a:rPr>
              <a:t>as defined </a:t>
            </a:r>
            <a:r>
              <a:rPr lang="en-US" sz="2800" strike="sngStrike" dirty="0" smtClean="0">
                <a:solidFill>
                  <a:srgbClr val="FF0000"/>
                </a:solidFill>
              </a:rPr>
              <a:t>proposed </a:t>
            </a:r>
            <a:r>
              <a:rPr lang="en-US" sz="2800" dirty="0" smtClean="0">
                <a:solidFill>
                  <a:srgbClr val="FF0000"/>
                </a:solidFill>
              </a:rPr>
              <a:t>in </a:t>
            </a:r>
            <a:r>
              <a:rPr lang="en-US" sz="2800" strike="sngStrike" dirty="0" smtClean="0">
                <a:solidFill>
                  <a:srgbClr val="FF0000"/>
                </a:solidFill>
              </a:rPr>
              <a:t>802.21-revision</a:t>
            </a:r>
            <a:r>
              <a:rPr lang="en-US" sz="2800" dirty="0" smtClean="0">
                <a:solidFill>
                  <a:srgbClr val="FF0000"/>
                </a:solidFill>
              </a:rPr>
              <a:t> IEEE Std 802.21.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457200" y="64770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543800" y="6477000"/>
            <a:ext cx="1011495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Subir Das</a:t>
            </a:r>
            <a:r>
              <a:rPr lang="en-GB" dirty="0" smtClean="0"/>
              <a:t>(ACS)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1066800"/>
          </a:xfrm>
        </p:spPr>
        <p:txBody>
          <a:bodyPr/>
          <a:lstStyle/>
          <a:p>
            <a:r>
              <a:rPr lang="en-US" sz="4000" dirty="0" smtClean="0"/>
              <a:t>802.21.1  New Scope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r>
              <a:rPr lang="en-US" dirty="0" smtClean="0"/>
              <a:t>5.2: Original: </a:t>
            </a:r>
            <a:r>
              <a:rPr lang="en-US" sz="2800" dirty="0" smtClean="0"/>
              <a:t>This standard defines extensible IEEE 802(R) handover and other services (e.g., discovery) that are used </a:t>
            </a:r>
            <a:r>
              <a:rPr lang="en-US" sz="2800" dirty="0" smtClean="0"/>
              <a:t>in conjunction </a:t>
            </a:r>
            <a:r>
              <a:rPr lang="en-US" sz="2800" dirty="0" smtClean="0"/>
              <a:t>with the Media Independent Services Framework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This standard defines extensible </a:t>
            </a:r>
            <a:r>
              <a:rPr lang="en-US" sz="2800" dirty="0" smtClean="0"/>
              <a:t>handover </a:t>
            </a:r>
            <a:r>
              <a:rPr lang="en-US" sz="2800" dirty="0" smtClean="0"/>
              <a:t>and other services (e.g., discovery) that are used in conjunction with the Media Independent Services Framework as defined </a:t>
            </a:r>
            <a:r>
              <a:rPr lang="en-US" sz="2800" dirty="0" smtClean="0"/>
              <a:t>in IEEE </a:t>
            </a:r>
            <a:r>
              <a:rPr lang="en-US" sz="2800" dirty="0" smtClean="0"/>
              <a:t>Std 802.21</a:t>
            </a:r>
            <a:r>
              <a:rPr lang="en-US" sz="280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533400" y="64770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543800" y="6477000"/>
            <a:ext cx="1011495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Subir Das</a:t>
            </a:r>
            <a:r>
              <a:rPr lang="en-GB" dirty="0" smtClean="0"/>
              <a:t>(ACS)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44134"/>
            <a:ext cx="8686800" cy="43402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P802.21-revision and IEEE P802.21.1 PARs </a:t>
            </a:r>
            <a:r>
              <a:rPr lang="en-GB" sz="2400" dirty="0" smtClean="0">
                <a:ea typeface="PMingLiU" charset="-120"/>
              </a:rPr>
              <a:t>to the IEEE-SA </a:t>
            </a:r>
            <a:r>
              <a:rPr lang="en-GB" sz="2400" dirty="0" err="1" smtClean="0">
                <a:ea typeface="PMingLiU" charset="-120"/>
              </a:rPr>
              <a:t>NesCom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Anthony Chan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13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 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</a:t>
            </a:r>
            <a:r>
              <a:rPr lang="en-US" dirty="0" smtClean="0"/>
              <a:t> 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EC  </a:t>
            </a:r>
            <a:r>
              <a:rPr lang="en-US" dirty="0" smtClean="0"/>
              <a:t>Approval to forward the IEEE </a:t>
            </a:r>
            <a:r>
              <a:rPr lang="en-US" dirty="0" smtClean="0"/>
              <a:t>P802.21-revision and IEEE P802.21.1 PARs </a:t>
            </a:r>
            <a:r>
              <a:rPr lang="en-US" dirty="0" smtClean="0"/>
              <a:t>to the IEEE SA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Move</a:t>
            </a:r>
            <a:r>
              <a:rPr lang="en-US" sz="2400" dirty="0" smtClean="0"/>
              <a:t>: Subir Das                 </a:t>
            </a:r>
          </a:p>
          <a:p>
            <a:pPr marL="0" lvl="0" indent="0" eaLnBrk="1" hangingPunct="1">
              <a:buNone/>
              <a:defRPr/>
            </a:pPr>
            <a:r>
              <a:rPr lang="en-US" sz="2400" dirty="0" smtClean="0"/>
              <a:t>Second: </a:t>
            </a:r>
            <a:r>
              <a:rPr lang="en-US" sz="2400" dirty="0" smtClean="0"/>
              <a:t> Bob Heile</a:t>
            </a: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For</a:t>
            </a:r>
            <a:r>
              <a:rPr lang="en-US" sz="2000" dirty="0" smtClean="0"/>
              <a:t>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Abstain: 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Motion  </a:t>
            </a:r>
            <a:endParaRPr lang="en-US" sz="24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EC Motion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  <p:sp>
        <p:nvSpPr>
          <p:cNvPr id="8" name="Date Placeholder 8"/>
          <p:cNvSpPr txBox="1">
            <a:spLocks/>
          </p:cNvSpPr>
          <p:nvPr/>
        </p:nvSpPr>
        <p:spPr>
          <a:xfrm>
            <a:off x="609600" y="6477000"/>
            <a:ext cx="99060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Nov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41217</TotalTime>
  <Words>451</Words>
  <Application>Microsoft Office PowerPoint</Application>
  <PresentationFormat>On-screen Show (4:3)</PresentationFormat>
  <Paragraphs>86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802.11PowerPointTemplate-Landscape</vt:lpstr>
      <vt:lpstr>1_Custom Design</vt:lpstr>
      <vt:lpstr>2_Custom Design</vt:lpstr>
      <vt:lpstr>3_Custom Design</vt:lpstr>
      <vt:lpstr>Custom Design</vt:lpstr>
      <vt:lpstr>Slide 1</vt:lpstr>
      <vt:lpstr>Summary </vt:lpstr>
      <vt:lpstr>802.21.1 Scope (As Submitted on Nov14th)</vt:lpstr>
      <vt:lpstr>802.21.1 Scope (Additional Feedback received)</vt:lpstr>
      <vt:lpstr>802.21.1  New Scope </vt:lpstr>
      <vt:lpstr>P802.21 WG Motion</vt:lpstr>
      <vt:lpstr>EC Motion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507</cp:revision>
  <cp:lastPrinted>1998-02-10T13:28:06Z</cp:lastPrinted>
  <dcterms:created xsi:type="dcterms:W3CDTF">2002-07-08T22:03:28Z</dcterms:created>
  <dcterms:modified xsi:type="dcterms:W3CDTF">2012-11-16T03:12:46Z</dcterms:modified>
</cp:coreProperties>
</file>