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9"/>
  </p:notesMasterIdLst>
  <p:handoutMasterIdLst>
    <p:handoutMasterId r:id="rId10"/>
  </p:handoutMasterIdLst>
  <p:sldIdLst>
    <p:sldId id="961" r:id="rId2"/>
    <p:sldId id="962" r:id="rId3"/>
    <p:sldId id="999" r:id="rId4"/>
    <p:sldId id="1000" r:id="rId5"/>
    <p:sldId id="1001" r:id="rId6"/>
    <p:sldId id="1002" r:id="rId7"/>
    <p:sldId id="1003" r:id="rId8"/>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45" d="100"/>
          <a:sy n="45" d="100"/>
        </p:scale>
        <p:origin x="-1075"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21-12-0120</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a:t>
            </a:r>
            <a:r>
              <a:rPr lang="en-US" altLang="ko-KR" sz="2400" dirty="0" smtClean="0">
                <a:solidFill>
                  <a:srgbClr val="FF0000"/>
                </a:solidFill>
                <a:latin typeface="Times New Roman" pitchFamily="18" charset="0"/>
                <a:cs typeface="Times New Roman" pitchFamily="18" charset="0"/>
              </a:rPr>
              <a:t>0173-00</a:t>
            </a:r>
            <a:r>
              <a:rPr lang="en-US" altLang="ko-KR" sz="2400" dirty="0" smtClean="0">
                <a:latin typeface="Times New Roman" pitchFamily="18" charset="0"/>
                <a:cs typeface="Times New Roman" pitchFamily="18" charset="0"/>
              </a:rPr>
              <a:t>-srho</a:t>
            </a:r>
            <a:endParaRPr lang="en-US" altLang="ko-KR"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Title: </a:t>
            </a:r>
            <a:r>
              <a:rPr lang="en-US" altLang="ko-KR" sz="2400" dirty="0">
                <a:latin typeface="Times New Roman" pitchFamily="18" charset="0"/>
                <a:cs typeface="Times New Roman" pitchFamily="18" charset="0"/>
              </a:rPr>
              <a:t>IEEE 802.21c TG </a:t>
            </a:r>
            <a:r>
              <a:rPr lang="en-US" altLang="ko-KR" sz="2400" dirty="0" smtClean="0">
                <a:solidFill>
                  <a:srgbClr val="FF0000"/>
                </a:solidFill>
                <a:latin typeface="Times New Roman" pitchFamily="18" charset="0"/>
                <a:cs typeface="Times New Roman" pitchFamily="18" charset="0"/>
              </a:rPr>
              <a:t>November </a:t>
            </a:r>
            <a:r>
              <a:rPr lang="en-US" altLang="ko-KR" sz="2400" dirty="0">
                <a:solidFill>
                  <a:srgbClr val="FF0000"/>
                </a:solidFill>
                <a:latin typeface="Times New Roman" pitchFamily="18" charset="0"/>
                <a:cs typeface="Times New Roman" pitchFamily="18" charset="0"/>
              </a:rPr>
              <a:t>2012</a:t>
            </a:r>
            <a:r>
              <a:rPr lang="en-US" altLang="ko-KR" sz="2400" dirty="0">
                <a:latin typeface="Times New Roman" pitchFamily="18" charset="0"/>
                <a:cs typeface="Times New Roman" pitchFamily="18" charset="0"/>
              </a:rPr>
              <a:t> Report and Agenda</a:t>
            </a:r>
            <a:endParaRPr lang="en-US" altLang="ja-JP"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November</a:t>
            </a:r>
            <a:r>
              <a:rPr lang="en-US" altLang="ja-JP" sz="2400" b="0" dirty="0" smtClean="0">
                <a:solidFill>
                  <a:srgbClr val="FF0000"/>
                </a:solidFill>
                <a:latin typeface="Times New Roman" pitchFamily="18" charset="0"/>
                <a:cs typeface="Times New Roman" pitchFamily="18" charset="0"/>
              </a:rPr>
              <a:t> 15, </a:t>
            </a:r>
            <a:r>
              <a:rPr lang="en-US" altLang="ja-JP" sz="2400" b="0" dirty="0">
                <a:solidFill>
                  <a:srgbClr val="FF0000"/>
                </a:solidFill>
                <a:latin typeface="Times New Roman" pitchFamily="18" charset="0"/>
                <a:cs typeface="Times New Roman" pitchFamily="18" charset="0"/>
              </a:rPr>
              <a:t>2012</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Presented at IEEE 802.21 session </a:t>
            </a:r>
            <a:r>
              <a:rPr lang="en-US" altLang="ja-JP" sz="2400" b="0" dirty="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53 </a:t>
            </a:r>
            <a:r>
              <a:rPr lang="en-US" altLang="ja-JP" sz="2400" b="0" dirty="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San Antonio</a:t>
            </a:r>
            <a:r>
              <a:rPr lang="en-US" altLang="zh-CN" sz="2400" b="0" dirty="0" smtClean="0">
                <a:solidFill>
                  <a:srgbClr val="FF0000"/>
                </a:solidFill>
                <a:latin typeface="Times New Roman" pitchFamily="18" charset="0"/>
                <a:cs typeface="Times New Roman" pitchFamily="18" charset="0"/>
              </a:rPr>
              <a:t>, TX</a:t>
            </a:r>
            <a:r>
              <a:rPr lang="en-US" altLang="ja-JP" sz="2400" b="0" dirty="0" smtClean="0">
                <a:solidFill>
                  <a:srgbClr val="FF0000"/>
                </a:solidFill>
                <a:latin typeface="Times New Roman" pitchFamily="18" charset="0"/>
                <a:cs typeface="Times New Roman" pitchFamily="18" charset="0"/>
              </a:rPr>
              <a:t>, </a:t>
            </a:r>
            <a:r>
              <a:rPr lang="en-US" altLang="ja-JP" sz="2400" b="0" dirty="0">
                <a:solidFill>
                  <a:srgbClr val="FF0000"/>
                </a:solidFill>
                <a:latin typeface="Times New Roman" pitchFamily="18" charset="0"/>
                <a:cs typeface="Times New Roman" pitchFamily="18" charset="0"/>
              </a:rPr>
              <a:t>USA</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Authors 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a:t>
            </a:r>
            <a:r>
              <a:rPr lang="en-US" altLang="ko-KR" sz="2400" b="0" dirty="0" smtClean="0">
                <a:latin typeface="Times New Roman" pitchFamily="18" charset="0"/>
                <a:cs typeface="Times New Roman" pitchFamily="18" charset="0"/>
              </a:rPr>
              <a:t>Handovers</a:t>
            </a:r>
            <a:r>
              <a:rPr lang="en-US" altLang="zh-CN" sz="2400" b="0" dirty="0" smtClean="0">
                <a:latin typeface="Times New Roman" pitchFamily="18" charset="0"/>
                <a:cs typeface="Times New Roman" pitchFamily="18" charset="0"/>
              </a:rPr>
              <a:t>: description of behavior</a:t>
            </a:r>
            <a:r>
              <a:rPr lang="en-US" altLang="ko-KR" sz="2400" b="0" dirty="0" smtClean="0">
                <a:latin typeface="Times New Roman" pitchFamily="18" charset="0"/>
                <a:cs typeface="Times New Roman" pitchFamily="18" charset="0"/>
              </a:rPr>
              <a:t>.</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of behavior</a:t>
            </a:r>
            <a:endParaRPr lang="en-US" dirty="0"/>
          </a:p>
        </p:txBody>
      </p:sp>
      <p:sp>
        <p:nvSpPr>
          <p:cNvPr id="3" name="Content Placeholder 2"/>
          <p:cNvSpPr>
            <a:spLocks noGrp="1"/>
          </p:cNvSpPr>
          <p:nvPr>
            <p:ph idx="1"/>
          </p:nvPr>
        </p:nvSpPr>
        <p:spPr/>
        <p:txBody>
          <a:bodyPr/>
          <a:lstStyle/>
          <a:p>
            <a:r>
              <a:rPr lang="en-US" dirty="0" smtClean="0"/>
              <a:t>MN has 3 ways to perform signaling</a:t>
            </a:r>
            <a:r>
              <a:rPr lang="en-US" altLang="zh-CN" dirty="0" smtClean="0"/>
              <a:t>:</a:t>
            </a:r>
          </a:p>
          <a:p>
            <a:pPr lvl="1"/>
            <a:r>
              <a:rPr lang="en-US" dirty="0" smtClean="0"/>
              <a:t>a</a:t>
            </a:r>
            <a:r>
              <a:rPr lang="en-US" altLang="zh-CN" dirty="0" smtClean="0"/>
              <a:t>. </a:t>
            </a:r>
            <a:r>
              <a:rPr lang="en-US" dirty="0" smtClean="0"/>
              <a:t>via serving network proxy function </a:t>
            </a:r>
            <a:r>
              <a:rPr lang="en-US" altLang="zh-CN" dirty="0" smtClean="0"/>
              <a:t>– via target network proxy function – target </a:t>
            </a:r>
            <a:r>
              <a:rPr lang="en-US" altLang="zh-CN" dirty="0" err="1" smtClean="0"/>
              <a:t>PoA</a:t>
            </a:r>
            <a:endParaRPr lang="en-US" altLang="zh-CN" dirty="0" smtClean="0"/>
          </a:p>
          <a:p>
            <a:pPr lvl="1"/>
            <a:r>
              <a:rPr lang="en-US" altLang="zh-CN" dirty="0" smtClean="0"/>
              <a:t>b. via </a:t>
            </a:r>
            <a:r>
              <a:rPr lang="en-US" altLang="zh-CN" dirty="0" smtClean="0"/>
              <a:t>target network proxy </a:t>
            </a:r>
            <a:r>
              <a:rPr lang="en-US" altLang="zh-CN" dirty="0" smtClean="0"/>
              <a:t>function – </a:t>
            </a:r>
            <a:r>
              <a:rPr lang="en-US" altLang="zh-CN" dirty="0" smtClean="0"/>
              <a:t>target </a:t>
            </a:r>
            <a:r>
              <a:rPr lang="en-US" altLang="zh-CN" dirty="0" err="1" smtClean="0"/>
              <a:t>PoA</a:t>
            </a:r>
            <a:endParaRPr lang="en-US" altLang="zh-CN" dirty="0" smtClean="0"/>
          </a:p>
          <a:p>
            <a:endParaRPr lang="en-US" altLang="zh-CN" dirty="0" smtClean="0"/>
          </a:p>
          <a:p>
            <a:endParaRPr lang="en-US" altLang="zh-CN"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Signaling</a:t>
            </a:r>
            <a:endParaRPr lang="en-US" dirty="0"/>
          </a:p>
        </p:txBody>
      </p:sp>
      <p:sp>
        <p:nvSpPr>
          <p:cNvPr id="3" name="Content Placeholder 2"/>
          <p:cNvSpPr>
            <a:spLocks noGrp="1"/>
          </p:cNvSpPr>
          <p:nvPr>
            <p:ph idx="1"/>
          </p:nvPr>
        </p:nvSpPr>
        <p:spPr/>
        <p:txBody>
          <a:bodyPr/>
          <a:lstStyle/>
          <a:p>
            <a:r>
              <a:rPr lang="en-US" dirty="0" smtClean="0"/>
              <a:t>c. In dual</a:t>
            </a:r>
            <a:r>
              <a:rPr lang="en-US" altLang="zh-CN" dirty="0" smtClean="0"/>
              <a:t>-radio handover, </a:t>
            </a:r>
            <a:r>
              <a:rPr lang="en-US" dirty="0" smtClean="0"/>
              <a:t>MN would use existing target network L2 frame to perform handover signaling with target </a:t>
            </a:r>
            <a:r>
              <a:rPr lang="en-US" dirty="0" err="1" smtClean="0"/>
              <a:t>PoA</a:t>
            </a:r>
            <a:endParaRPr lang="en-US" dirty="0" smtClean="0"/>
          </a:p>
          <a:p>
            <a:r>
              <a:rPr lang="en-US" altLang="zh-CN" dirty="0" smtClean="0"/>
              <a:t>a and b: MN behaves as if c.</a:t>
            </a:r>
          </a:p>
          <a:p>
            <a:pPr lvl="1"/>
            <a:r>
              <a:rPr lang="en-US" dirty="0" smtClean="0"/>
              <a:t>MN may or may not know which target </a:t>
            </a:r>
            <a:r>
              <a:rPr lang="en-US" dirty="0" err="1" smtClean="0"/>
              <a:t>PoA</a:t>
            </a:r>
            <a:r>
              <a:rPr lang="en-US" dirty="0" smtClean="0"/>
              <a:t> or which target network</a:t>
            </a:r>
          </a:p>
          <a:p>
            <a:pPr lvl="1"/>
            <a:r>
              <a:rPr lang="en-US" dirty="0" smtClean="0"/>
              <a:t>MN may query Information Repository</a:t>
            </a:r>
            <a:r>
              <a:rPr lang="en-US" altLang="zh-CN" dirty="0" smtClean="0"/>
              <a:t>, MIH_MN_HO_CANDIDATE query, etc.</a:t>
            </a:r>
            <a:endParaRPr lang="en-US" dirty="0" smtClean="0"/>
          </a:p>
          <a:p>
            <a:pPr lvl="1"/>
            <a:r>
              <a:rPr lang="en-US" dirty="0" smtClean="0"/>
              <a:t>MN uses SR</a:t>
            </a:r>
            <a:r>
              <a:rPr lang="en-US" altLang="zh-CN" dirty="0" smtClean="0"/>
              <a:t>-MIHF frame to carry L2 frame payload to a proxy function </a:t>
            </a:r>
          </a:p>
          <a:p>
            <a:endParaRPr lang="en-US" altLang="zh-CN" dirty="0" smtClean="0"/>
          </a:p>
          <a:p>
            <a:endParaRPr lang="en-US" altLang="zh-CN" dirty="0" smtClean="0"/>
          </a:p>
          <a:p>
            <a:endParaRPr lang="en-US" altLang="zh-CN"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Proxy function behavior</a:t>
            </a:r>
            <a:endParaRPr lang="en-US" dirty="0"/>
          </a:p>
        </p:txBody>
      </p:sp>
      <p:sp>
        <p:nvSpPr>
          <p:cNvPr id="3" name="Content Placeholder 2"/>
          <p:cNvSpPr>
            <a:spLocks noGrp="1"/>
          </p:cNvSpPr>
          <p:nvPr>
            <p:ph idx="1"/>
          </p:nvPr>
        </p:nvSpPr>
        <p:spPr/>
        <p:txBody>
          <a:bodyPr/>
          <a:lstStyle/>
          <a:p>
            <a:r>
              <a:rPr lang="en-US" dirty="0" smtClean="0"/>
              <a:t>a</a:t>
            </a:r>
            <a:r>
              <a:rPr lang="en-US" altLang="zh-CN" dirty="0" smtClean="0"/>
              <a:t>. </a:t>
            </a:r>
            <a:r>
              <a:rPr lang="en-US" dirty="0" smtClean="0"/>
              <a:t>The SR</a:t>
            </a:r>
            <a:r>
              <a:rPr lang="en-US" altLang="zh-CN" dirty="0" smtClean="0"/>
              <a:t>-MIHF frame from MN sends to the serving proxy function which will </a:t>
            </a:r>
          </a:p>
          <a:p>
            <a:pPr lvl="1"/>
            <a:r>
              <a:rPr lang="en-US" altLang="zh-CN" dirty="0" smtClean="0"/>
              <a:t>(1) find a target network</a:t>
            </a:r>
          </a:p>
          <a:p>
            <a:pPr lvl="1"/>
            <a:r>
              <a:rPr lang="en-US" altLang="zh-CN" dirty="0" smtClean="0"/>
              <a:t>(2) signal with target network proxy function</a:t>
            </a:r>
          </a:p>
          <a:p>
            <a:pPr lvl="1"/>
            <a:endParaRPr lang="en-US" dirty="0" smtClean="0"/>
          </a:p>
          <a:p>
            <a:r>
              <a:rPr lang="en-US" dirty="0" smtClean="0"/>
              <a:t>b</a:t>
            </a:r>
            <a:r>
              <a:rPr lang="en-US" altLang="zh-CN" dirty="0" smtClean="0"/>
              <a:t>. The SR-MIHF frame (from either MN or serving network proxy function) to the target network proxy function which will</a:t>
            </a:r>
          </a:p>
          <a:p>
            <a:pPr lvl="1"/>
            <a:r>
              <a:rPr lang="en-US" altLang="zh-CN" dirty="0" smtClean="0"/>
              <a:t>(1) find the target </a:t>
            </a:r>
            <a:r>
              <a:rPr lang="en-US" altLang="zh-CN" dirty="0" err="1" smtClean="0"/>
              <a:t>PoA</a:t>
            </a:r>
            <a:r>
              <a:rPr lang="en-US" altLang="zh-CN" dirty="0" smtClean="0"/>
              <a:t> </a:t>
            </a:r>
          </a:p>
          <a:p>
            <a:pPr lvl="1"/>
            <a:r>
              <a:rPr lang="en-US" altLang="zh-CN" dirty="0" smtClean="0"/>
              <a:t>(2) signal with target </a:t>
            </a:r>
            <a:r>
              <a:rPr lang="en-US" altLang="zh-CN" dirty="0" err="1" smtClean="0"/>
              <a:t>PoA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Proxy function behavior</a:t>
            </a:r>
            <a:endParaRPr lang="en-US" dirty="0"/>
          </a:p>
        </p:txBody>
      </p:sp>
      <p:sp>
        <p:nvSpPr>
          <p:cNvPr id="3" name="Content Placeholder 2"/>
          <p:cNvSpPr>
            <a:spLocks noGrp="1"/>
          </p:cNvSpPr>
          <p:nvPr>
            <p:ph idx="1"/>
          </p:nvPr>
        </p:nvSpPr>
        <p:spPr/>
        <p:txBody>
          <a:bodyPr/>
          <a:lstStyle/>
          <a:p>
            <a:r>
              <a:rPr lang="en-US" dirty="0" smtClean="0"/>
              <a:t>Proxy function signals with target </a:t>
            </a:r>
            <a:r>
              <a:rPr lang="en-US" dirty="0" err="1" smtClean="0"/>
              <a:t>PoA</a:t>
            </a:r>
            <a:r>
              <a:rPr lang="en-US" dirty="0" smtClean="0"/>
              <a:t> using</a:t>
            </a:r>
          </a:p>
          <a:p>
            <a:pPr lvl="1"/>
            <a:r>
              <a:rPr lang="en-US" altLang="zh-CN" dirty="0" smtClean="0"/>
              <a:t>(1) SR-MIHF frame with the target network L2 frame</a:t>
            </a:r>
          </a:p>
          <a:p>
            <a:pPr lvl="1"/>
            <a:r>
              <a:rPr lang="en-US" altLang="zh-CN" dirty="0" smtClean="0"/>
              <a:t>(2) any other mechanism outside this spec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a:t>
            </a:r>
            <a:r>
              <a:rPr lang="en-US" altLang="zh-CN" dirty="0" smtClean="0"/>
              <a:t>-MIHF</a:t>
            </a:r>
            <a:endParaRPr lang="en-US" dirty="0"/>
          </a:p>
        </p:txBody>
      </p:sp>
      <p:sp>
        <p:nvSpPr>
          <p:cNvPr id="3" name="Content Placeholder 2"/>
          <p:cNvSpPr>
            <a:spLocks noGrp="1"/>
          </p:cNvSpPr>
          <p:nvPr>
            <p:ph idx="1"/>
          </p:nvPr>
        </p:nvSpPr>
        <p:spPr/>
        <p:txBody>
          <a:bodyPr/>
          <a:lstStyle/>
          <a:p>
            <a:r>
              <a:rPr lang="en-US" altLang="zh-CN" dirty="0" smtClean="0"/>
              <a:t>SR-MIHF</a:t>
            </a:r>
            <a:r>
              <a:rPr lang="zh-CN" altLang="en-US" dirty="0" smtClean="0"/>
              <a:t> </a:t>
            </a:r>
            <a:r>
              <a:rPr lang="en-US" altLang="zh-CN" dirty="0" smtClean="0"/>
              <a:t>is an extension of the functionalities in MIHF </a:t>
            </a:r>
          </a:p>
          <a:p>
            <a:r>
              <a:rPr lang="en-US" altLang="zh-CN" dirty="0" smtClean="0"/>
              <a:t>The group suggests to avoid introducing SR-MIHF, but describe in the introduction, that this amendment defines additional primitives and message extensions to perform single radio handover</a:t>
            </a:r>
          </a:p>
          <a:p>
            <a:endParaRPr lang="en-US" altLang="zh-CN" dirty="0" smtClean="0"/>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32962</TotalTime>
  <Words>528</Words>
  <Application>Microsoft Office PowerPoint</Application>
  <PresentationFormat>On-screen Show (4:3)</PresentationFormat>
  <Paragraphs>48</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2_SAM TEMPLATE</vt:lpstr>
      <vt:lpstr>Slide 1</vt:lpstr>
      <vt:lpstr>Slide 2</vt:lpstr>
      <vt:lpstr>Description of behavior</vt:lpstr>
      <vt:lpstr>Signaling</vt:lpstr>
      <vt:lpstr>Proxy function behavior</vt:lpstr>
      <vt:lpstr>Proxy function behavior</vt:lpstr>
      <vt:lpstr>SR-MIHF</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1041</cp:revision>
  <cp:lastPrinted>2000-04-10T21:29:30Z</cp:lastPrinted>
  <dcterms:created xsi:type="dcterms:W3CDTF">2000-03-13T21:22:56Z</dcterms:created>
  <dcterms:modified xsi:type="dcterms:W3CDTF">2012-11-15T17:48:03Z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(2)nz+A+UadtGsZX1+PyzZCTFsEz1ia5GUEap9PeNEbDq7fkainUcpudZaBtlwFlzDxYZ/0N0HA
JwuY6pO/X2GCWj4co82bwKyK6s5fkBwwY3R+0W7+3O/6yXRIvGKhE7SqTUZjUN71uJ6Yee29
a3QmznUf1SfQZ9Oocl85QgM9gbBWT1bqHi3Nlid2Q8TdbPQGg5xoV3ttx4lHpgnvVlTPkDyL
5nxs22bbCGlTCTkB5XawN</vt:lpwstr>
  </property>
  <property fmtid="{D5CDD505-2E9C-101B-9397-08002B2CF9AE}" pid="4" name="_ms_pID_7253431">
    <vt:lpwstr>Hip0xkL1U8uGvRE3kyHljZZJ5tSXNtbQGopKsSc+bbTmpOWEvw/
risckTfM9vvaxjrWT2JNi/NlTK85x5+ThgoqHW6Cv7W83EpdBl5lQ2Qv4IXM2GYH0wmkdtzd
2tg=</vt:lpwstr>
  </property>
</Properties>
</file>