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29"/>
  </p:notesMasterIdLst>
  <p:handoutMasterIdLst>
    <p:handoutMasterId r:id="rId30"/>
  </p:handoutMasterIdLst>
  <p:sldIdLst>
    <p:sldId id="961" r:id="rId2"/>
    <p:sldId id="962" r:id="rId3"/>
    <p:sldId id="963" r:id="rId4"/>
    <p:sldId id="964" r:id="rId5"/>
    <p:sldId id="965" r:id="rId6"/>
    <p:sldId id="966" r:id="rId7"/>
    <p:sldId id="967" r:id="rId8"/>
    <p:sldId id="968" r:id="rId9"/>
    <p:sldId id="969" r:id="rId10"/>
    <p:sldId id="970" r:id="rId11"/>
    <p:sldId id="971" r:id="rId12"/>
    <p:sldId id="972" r:id="rId13"/>
    <p:sldId id="973" r:id="rId14"/>
    <p:sldId id="974" r:id="rId15"/>
    <p:sldId id="975" r:id="rId16"/>
    <p:sldId id="976" r:id="rId17"/>
    <p:sldId id="977" r:id="rId18"/>
    <p:sldId id="978" r:id="rId19"/>
    <p:sldId id="979" r:id="rId20"/>
    <p:sldId id="980" r:id="rId21"/>
    <p:sldId id="981" r:id="rId22"/>
    <p:sldId id="982" r:id="rId23"/>
    <p:sldId id="984" r:id="rId24"/>
    <p:sldId id="996" r:id="rId25"/>
    <p:sldId id="998" r:id="rId26"/>
    <p:sldId id="983" r:id="rId27"/>
    <p:sldId id="995" r:id="rId28"/>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3300"/>
    <a:srgbClr val="CCECFF"/>
    <a:srgbClr val="800080"/>
    <a:srgbClr val="CCFFCC"/>
    <a:srgbClr val="00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5" autoAdjust="0"/>
    <p:restoredTop sz="84615" autoAdjust="0"/>
  </p:normalViewPr>
  <p:slideViewPr>
    <p:cSldViewPr snapToGrid="0" snapToObjects="1">
      <p:cViewPr varScale="1">
        <p:scale>
          <a:sx n="50" d="100"/>
          <a:sy n="50" d="100"/>
        </p:scale>
        <p:origin x="-427" y="-82"/>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5424"/>
    </p:cViewPr>
  </p:sorterViewPr>
  <p:notesViewPr>
    <p:cSldViewPr snapToGrid="0" snapToObjects="1">
      <p:cViewPr>
        <p:scale>
          <a:sx n="100" d="100"/>
          <a:sy n="100" d="100"/>
        </p:scale>
        <p:origin x="-132" y="-6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813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8132" name="Rectangle 6"/>
          <p:cNvSpPr>
            <a:spLocks noGrp="1" noChangeArrowheads="1"/>
          </p:cNvSpPr>
          <p:nvPr>
            <p:ph type="ftr" sz="quarter" idx="4"/>
          </p:nvPr>
        </p:nvSpPr>
        <p:spPr>
          <a:noFill/>
        </p:spPr>
        <p:txBody>
          <a:bodyPr/>
          <a:lstStyle/>
          <a:p>
            <a:pPr lvl="4"/>
            <a:endParaRPr lang="en-US" altLang="ko-KR"/>
          </a:p>
        </p:txBody>
      </p:sp>
      <p:sp>
        <p:nvSpPr>
          <p:cNvPr id="48133" name="Rectangle 7"/>
          <p:cNvSpPr>
            <a:spLocks noGrp="1" noChangeArrowheads="1"/>
          </p:cNvSpPr>
          <p:nvPr>
            <p:ph type="sldNum" sz="quarter" idx="5"/>
          </p:nvPr>
        </p:nvSpPr>
        <p:spPr>
          <a:xfrm>
            <a:off x="3493599" y="9295567"/>
            <a:ext cx="447590" cy="179058"/>
          </a:xfrm>
          <a:noFill/>
        </p:spPr>
        <p:txBody>
          <a:bodyPr/>
          <a:lstStyle/>
          <a:p>
            <a:r>
              <a:rPr lang="en-US" altLang="ko-KR"/>
              <a:t>Page </a:t>
            </a:r>
            <a:fld id="{D53EDB90-F08A-4A74-B725-DBAF98C9728D}" type="slidenum">
              <a:rPr lang="en-US" altLang="ko-KR"/>
              <a:pPr/>
              <a:t>10</a:t>
            </a:fld>
            <a:endParaRPr lang="en-US" altLang="ko-KR"/>
          </a:p>
        </p:txBody>
      </p:sp>
      <p:sp>
        <p:nvSpPr>
          <p:cNvPr id="48134" name="Rectangle 2"/>
          <p:cNvSpPr>
            <a:spLocks noGrp="1" noRot="1" noChangeAspect="1" noChangeArrowheads="1" noTextEdit="1"/>
          </p:cNvSpPr>
          <p:nvPr>
            <p:ph type="sldImg"/>
          </p:nvPr>
        </p:nvSpPr>
        <p:spPr>
          <a:ln/>
        </p:spPr>
      </p:sp>
      <p:sp>
        <p:nvSpPr>
          <p:cNvPr id="4813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915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9156" name="Rectangle 6"/>
          <p:cNvSpPr>
            <a:spLocks noGrp="1" noChangeArrowheads="1"/>
          </p:cNvSpPr>
          <p:nvPr>
            <p:ph type="ftr" sz="quarter" idx="4"/>
          </p:nvPr>
        </p:nvSpPr>
        <p:spPr>
          <a:noFill/>
        </p:spPr>
        <p:txBody>
          <a:bodyPr/>
          <a:lstStyle/>
          <a:p>
            <a:pPr lvl="4"/>
            <a:endParaRPr lang="en-US" altLang="ko-KR"/>
          </a:p>
        </p:txBody>
      </p:sp>
      <p:sp>
        <p:nvSpPr>
          <p:cNvPr id="49157" name="Rectangle 7"/>
          <p:cNvSpPr>
            <a:spLocks noGrp="1" noChangeArrowheads="1"/>
          </p:cNvSpPr>
          <p:nvPr>
            <p:ph type="sldNum" sz="quarter" idx="5"/>
          </p:nvPr>
        </p:nvSpPr>
        <p:spPr>
          <a:xfrm>
            <a:off x="3411597" y="9295567"/>
            <a:ext cx="529592" cy="179058"/>
          </a:xfrm>
          <a:noFill/>
        </p:spPr>
        <p:txBody>
          <a:bodyPr/>
          <a:lstStyle/>
          <a:p>
            <a:r>
              <a:rPr lang="en-US" altLang="ko-KR"/>
              <a:t>Page </a:t>
            </a:r>
            <a:fld id="{14137B37-F796-48FF-B061-5FB83A4DD369}" type="slidenum">
              <a:rPr lang="en-US" altLang="ko-KR"/>
              <a:pPr/>
              <a:t>11</a:t>
            </a:fld>
            <a:endParaRPr lang="en-US" altLang="ko-KR"/>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017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0180" name="Rectangle 6"/>
          <p:cNvSpPr>
            <a:spLocks noGrp="1" noChangeArrowheads="1"/>
          </p:cNvSpPr>
          <p:nvPr>
            <p:ph type="ftr" sz="quarter" idx="4"/>
          </p:nvPr>
        </p:nvSpPr>
        <p:spPr>
          <a:noFill/>
        </p:spPr>
        <p:txBody>
          <a:bodyPr/>
          <a:lstStyle/>
          <a:p>
            <a:pPr lvl="4"/>
            <a:endParaRPr lang="en-US" altLang="ko-KR"/>
          </a:p>
        </p:txBody>
      </p:sp>
      <p:sp>
        <p:nvSpPr>
          <p:cNvPr id="50181" name="Rectangle 7"/>
          <p:cNvSpPr>
            <a:spLocks noGrp="1" noChangeArrowheads="1"/>
          </p:cNvSpPr>
          <p:nvPr>
            <p:ph type="sldNum" sz="quarter" idx="5"/>
          </p:nvPr>
        </p:nvSpPr>
        <p:spPr>
          <a:xfrm>
            <a:off x="3416722" y="9295567"/>
            <a:ext cx="524467" cy="179058"/>
          </a:xfrm>
          <a:noFill/>
        </p:spPr>
        <p:txBody>
          <a:bodyPr/>
          <a:lstStyle/>
          <a:p>
            <a:r>
              <a:rPr lang="en-US" altLang="ko-KR"/>
              <a:t>Page </a:t>
            </a:r>
            <a:fld id="{3C2ABF07-0014-47DE-8F5B-F45B33E415BD}" type="slidenum">
              <a:rPr lang="en-US" altLang="ko-KR"/>
              <a:pPr/>
              <a:t>12</a:t>
            </a:fld>
            <a:endParaRPr lang="en-US" altLang="ko-KR"/>
          </a:p>
        </p:txBody>
      </p:sp>
      <p:sp>
        <p:nvSpPr>
          <p:cNvPr id="50182" name="Rectangle 2"/>
          <p:cNvSpPr>
            <a:spLocks noGrp="1" noRot="1" noChangeAspect="1" noChangeArrowheads="1" noTextEdit="1"/>
          </p:cNvSpPr>
          <p:nvPr>
            <p:ph type="sldImg"/>
          </p:nvPr>
        </p:nvSpPr>
        <p:spPr>
          <a:xfrm>
            <a:off x="1258888" y="720725"/>
            <a:ext cx="4799012" cy="3598863"/>
          </a:xfrm>
          <a:ln/>
        </p:spPr>
      </p:sp>
      <p:sp>
        <p:nvSpPr>
          <p:cNvPr id="50183"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120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1204" name="Rectangle 6"/>
          <p:cNvSpPr>
            <a:spLocks noGrp="1" noChangeArrowheads="1"/>
          </p:cNvSpPr>
          <p:nvPr>
            <p:ph type="ftr" sz="quarter" idx="4"/>
          </p:nvPr>
        </p:nvSpPr>
        <p:spPr>
          <a:noFill/>
        </p:spPr>
        <p:txBody>
          <a:bodyPr/>
          <a:lstStyle/>
          <a:p>
            <a:pPr lvl="4"/>
            <a:endParaRPr lang="en-US" altLang="ko-KR"/>
          </a:p>
        </p:txBody>
      </p:sp>
      <p:sp>
        <p:nvSpPr>
          <p:cNvPr id="51205" name="Rectangle 7"/>
          <p:cNvSpPr>
            <a:spLocks noGrp="1" noChangeArrowheads="1"/>
          </p:cNvSpPr>
          <p:nvPr>
            <p:ph type="sldNum" sz="quarter" idx="5"/>
          </p:nvPr>
        </p:nvSpPr>
        <p:spPr>
          <a:xfrm>
            <a:off x="3411597" y="9295567"/>
            <a:ext cx="529592" cy="179058"/>
          </a:xfrm>
          <a:noFill/>
        </p:spPr>
        <p:txBody>
          <a:bodyPr/>
          <a:lstStyle/>
          <a:p>
            <a:r>
              <a:rPr lang="en-US" altLang="ko-KR"/>
              <a:t>Page </a:t>
            </a:r>
            <a:fld id="{00896729-16B8-495A-B998-063E0A2CCE24}" type="slidenum">
              <a:rPr lang="en-US" altLang="ko-KR"/>
              <a:pPr/>
              <a:t>13</a:t>
            </a:fld>
            <a:endParaRPr lang="en-US" altLang="ko-KR"/>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222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2228" name="Rectangle 6"/>
          <p:cNvSpPr>
            <a:spLocks noGrp="1" noChangeArrowheads="1"/>
          </p:cNvSpPr>
          <p:nvPr>
            <p:ph type="ftr" sz="quarter" idx="4"/>
          </p:nvPr>
        </p:nvSpPr>
        <p:spPr>
          <a:noFill/>
        </p:spPr>
        <p:txBody>
          <a:bodyPr/>
          <a:lstStyle/>
          <a:p>
            <a:pPr lvl="4"/>
            <a:endParaRPr lang="en-US" altLang="ko-KR"/>
          </a:p>
        </p:txBody>
      </p:sp>
      <p:sp>
        <p:nvSpPr>
          <p:cNvPr id="52229" name="Rectangle 7"/>
          <p:cNvSpPr>
            <a:spLocks noGrp="1" noChangeArrowheads="1"/>
          </p:cNvSpPr>
          <p:nvPr>
            <p:ph type="sldNum" sz="quarter" idx="5"/>
          </p:nvPr>
        </p:nvSpPr>
        <p:spPr>
          <a:xfrm>
            <a:off x="3411597" y="9295567"/>
            <a:ext cx="529592" cy="179058"/>
          </a:xfrm>
          <a:noFill/>
        </p:spPr>
        <p:txBody>
          <a:bodyPr/>
          <a:lstStyle/>
          <a:p>
            <a:r>
              <a:rPr lang="en-US" altLang="ko-KR"/>
              <a:t>Page </a:t>
            </a:r>
            <a:fld id="{0B47A981-A0FE-4FD9-9081-1EC55FB38344}" type="slidenum">
              <a:rPr lang="en-US" altLang="ko-KR"/>
              <a:pPr/>
              <a:t>14</a:t>
            </a:fld>
            <a:endParaRPr lang="en-US" altLang="ko-KR"/>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427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4276" name="Rectangle 6"/>
          <p:cNvSpPr>
            <a:spLocks noGrp="1" noChangeArrowheads="1"/>
          </p:cNvSpPr>
          <p:nvPr>
            <p:ph type="ftr" sz="quarter" idx="4"/>
          </p:nvPr>
        </p:nvSpPr>
        <p:spPr>
          <a:noFill/>
        </p:spPr>
        <p:txBody>
          <a:bodyPr/>
          <a:lstStyle/>
          <a:p>
            <a:pPr lvl="4"/>
            <a:endParaRPr lang="en-US" altLang="ko-KR"/>
          </a:p>
        </p:txBody>
      </p:sp>
      <p:sp>
        <p:nvSpPr>
          <p:cNvPr id="54277" name="Rectangle 7"/>
          <p:cNvSpPr>
            <a:spLocks noGrp="1" noChangeArrowheads="1"/>
          </p:cNvSpPr>
          <p:nvPr>
            <p:ph type="sldNum" sz="quarter" idx="5"/>
          </p:nvPr>
        </p:nvSpPr>
        <p:spPr>
          <a:xfrm>
            <a:off x="3411597" y="9295567"/>
            <a:ext cx="529592" cy="179058"/>
          </a:xfrm>
          <a:noFill/>
        </p:spPr>
        <p:txBody>
          <a:bodyPr/>
          <a:lstStyle/>
          <a:p>
            <a:r>
              <a:rPr lang="en-US" altLang="ko-KR"/>
              <a:t>Page </a:t>
            </a:r>
            <a:fld id="{FD891FC3-0377-4261-85BD-6D3FFCDAAF07}" type="slidenum">
              <a:rPr lang="en-US" altLang="ko-KR"/>
              <a:pPr/>
              <a:t>22</a:t>
            </a:fld>
            <a:endParaRPr lang="en-US" altLang="ko-KR"/>
          </a:p>
        </p:txBody>
      </p:sp>
      <p:sp>
        <p:nvSpPr>
          <p:cNvPr id="54278" name="Rectangle 2"/>
          <p:cNvSpPr>
            <a:spLocks noGrp="1" noRot="1" noChangeAspect="1" noChangeArrowheads="1" noTextEdit="1"/>
          </p:cNvSpPr>
          <p:nvPr>
            <p:ph type="sldImg"/>
          </p:nvPr>
        </p:nvSpPr>
        <p:spPr>
          <a:ln/>
        </p:spPr>
      </p:sp>
      <p:sp>
        <p:nvSpPr>
          <p:cNvPr id="5427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427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4276" name="Rectangle 6"/>
          <p:cNvSpPr>
            <a:spLocks noGrp="1" noChangeArrowheads="1"/>
          </p:cNvSpPr>
          <p:nvPr>
            <p:ph type="ftr" sz="quarter" idx="4"/>
          </p:nvPr>
        </p:nvSpPr>
        <p:spPr>
          <a:noFill/>
        </p:spPr>
        <p:txBody>
          <a:bodyPr/>
          <a:lstStyle/>
          <a:p>
            <a:pPr lvl="4"/>
            <a:endParaRPr lang="en-US" altLang="ko-KR"/>
          </a:p>
        </p:txBody>
      </p:sp>
      <p:sp>
        <p:nvSpPr>
          <p:cNvPr id="54277" name="Rectangle 7"/>
          <p:cNvSpPr>
            <a:spLocks noGrp="1" noChangeArrowheads="1"/>
          </p:cNvSpPr>
          <p:nvPr>
            <p:ph type="sldNum" sz="quarter" idx="5"/>
          </p:nvPr>
        </p:nvSpPr>
        <p:spPr>
          <a:xfrm>
            <a:off x="3411597" y="9295567"/>
            <a:ext cx="529592" cy="179058"/>
          </a:xfrm>
          <a:noFill/>
        </p:spPr>
        <p:txBody>
          <a:bodyPr/>
          <a:lstStyle/>
          <a:p>
            <a:r>
              <a:rPr lang="en-US" altLang="ko-KR"/>
              <a:t>Page </a:t>
            </a:r>
            <a:fld id="{FD891FC3-0377-4261-85BD-6D3FFCDAAF07}" type="slidenum">
              <a:rPr lang="en-US" altLang="ko-KR"/>
              <a:pPr/>
              <a:t>23</a:t>
            </a:fld>
            <a:endParaRPr lang="en-US" altLang="ko-KR"/>
          </a:p>
        </p:txBody>
      </p:sp>
      <p:sp>
        <p:nvSpPr>
          <p:cNvPr id="54278" name="Rectangle 2"/>
          <p:cNvSpPr>
            <a:spLocks noGrp="1" noRot="1" noChangeAspect="1" noChangeArrowheads="1" noTextEdit="1"/>
          </p:cNvSpPr>
          <p:nvPr>
            <p:ph type="sldImg"/>
          </p:nvPr>
        </p:nvSpPr>
        <p:spPr>
          <a:ln/>
        </p:spPr>
      </p:sp>
      <p:sp>
        <p:nvSpPr>
          <p:cNvPr id="5427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493599" y="9295567"/>
            <a:ext cx="447590" cy="179058"/>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4278590" y="107169"/>
            <a:ext cx="2348142" cy="215444"/>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90178" y="107169"/>
            <a:ext cx="1324080" cy="215444"/>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301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3012" name="Rectangle 6"/>
          <p:cNvSpPr>
            <a:spLocks noGrp="1" noChangeArrowheads="1"/>
          </p:cNvSpPr>
          <p:nvPr>
            <p:ph type="ftr" sz="quarter" idx="4"/>
          </p:nvPr>
        </p:nvSpPr>
        <p:spPr>
          <a:noFill/>
        </p:spPr>
        <p:txBody>
          <a:bodyPr/>
          <a:lstStyle/>
          <a:p>
            <a:pPr lvl="4"/>
            <a:endParaRPr lang="en-US" altLang="ko-KR"/>
          </a:p>
        </p:txBody>
      </p:sp>
      <p:sp>
        <p:nvSpPr>
          <p:cNvPr id="43013" name="Rectangle 7"/>
          <p:cNvSpPr>
            <a:spLocks noGrp="1" noChangeArrowheads="1"/>
          </p:cNvSpPr>
          <p:nvPr>
            <p:ph type="sldNum" sz="quarter" idx="5"/>
          </p:nvPr>
        </p:nvSpPr>
        <p:spPr>
          <a:xfrm>
            <a:off x="3493599" y="9295567"/>
            <a:ext cx="447590" cy="179058"/>
          </a:xfrm>
          <a:noFill/>
        </p:spPr>
        <p:txBody>
          <a:bodyPr/>
          <a:lstStyle/>
          <a:p>
            <a:r>
              <a:rPr lang="en-US" altLang="ko-KR"/>
              <a:t>Page </a:t>
            </a:r>
            <a:fld id="{5E921AE1-7327-4AA6-ACAA-CC84E4E47480}" type="slidenum">
              <a:rPr lang="en-US" altLang="ko-KR"/>
              <a:pPr/>
              <a:t>4</a:t>
            </a:fld>
            <a:endParaRPr lang="en-US" altLang="ko-KR"/>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5</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6</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505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5060" name="Rectangle 6"/>
          <p:cNvSpPr>
            <a:spLocks noGrp="1" noChangeArrowheads="1"/>
          </p:cNvSpPr>
          <p:nvPr>
            <p:ph type="ftr" sz="quarter" idx="4"/>
          </p:nvPr>
        </p:nvSpPr>
        <p:spPr>
          <a:noFill/>
        </p:spPr>
        <p:txBody>
          <a:bodyPr/>
          <a:lstStyle/>
          <a:p>
            <a:pPr lvl="4"/>
            <a:endParaRPr lang="en-US" altLang="ko-KR"/>
          </a:p>
        </p:txBody>
      </p:sp>
      <p:sp>
        <p:nvSpPr>
          <p:cNvPr id="45061" name="Rectangle 7"/>
          <p:cNvSpPr>
            <a:spLocks noGrp="1" noChangeArrowheads="1"/>
          </p:cNvSpPr>
          <p:nvPr>
            <p:ph type="sldNum" sz="quarter" idx="5"/>
          </p:nvPr>
        </p:nvSpPr>
        <p:spPr>
          <a:xfrm>
            <a:off x="3493599" y="9295567"/>
            <a:ext cx="447590" cy="179058"/>
          </a:xfrm>
          <a:noFill/>
        </p:spPr>
        <p:txBody>
          <a:bodyPr/>
          <a:lstStyle/>
          <a:p>
            <a:r>
              <a:rPr lang="en-US" altLang="ko-KR"/>
              <a:t>Page </a:t>
            </a:r>
            <a:fld id="{62D0BB71-6751-4712-B1D8-22E29CB85A37}" type="slidenum">
              <a:rPr lang="en-US" altLang="ko-KR"/>
              <a:pPr/>
              <a:t>7</a:t>
            </a:fld>
            <a:endParaRPr lang="en-US" altLang="ko-KR"/>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608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6084" name="Rectangle 6"/>
          <p:cNvSpPr>
            <a:spLocks noGrp="1" noChangeArrowheads="1"/>
          </p:cNvSpPr>
          <p:nvPr>
            <p:ph type="ftr" sz="quarter" idx="4"/>
          </p:nvPr>
        </p:nvSpPr>
        <p:spPr>
          <a:noFill/>
        </p:spPr>
        <p:txBody>
          <a:bodyPr/>
          <a:lstStyle/>
          <a:p>
            <a:pPr lvl="4"/>
            <a:endParaRPr lang="en-US" altLang="ko-KR"/>
          </a:p>
        </p:txBody>
      </p:sp>
      <p:sp>
        <p:nvSpPr>
          <p:cNvPr id="46085" name="Rectangle 7"/>
          <p:cNvSpPr>
            <a:spLocks noGrp="1" noChangeArrowheads="1"/>
          </p:cNvSpPr>
          <p:nvPr>
            <p:ph type="sldNum" sz="quarter" idx="5"/>
          </p:nvPr>
        </p:nvSpPr>
        <p:spPr>
          <a:xfrm>
            <a:off x="3493599" y="9295567"/>
            <a:ext cx="447590" cy="179058"/>
          </a:xfrm>
          <a:noFill/>
        </p:spPr>
        <p:txBody>
          <a:bodyPr/>
          <a:lstStyle/>
          <a:p>
            <a:r>
              <a:rPr lang="en-US" altLang="ko-KR"/>
              <a:t>Page </a:t>
            </a:r>
            <a:fld id="{CF3A2151-66B0-4803-8F01-279319CC27ED}" type="slidenum">
              <a:rPr lang="en-US" altLang="ko-KR"/>
              <a:pPr/>
              <a:t>8</a:t>
            </a:fld>
            <a:endParaRPr lang="en-US" altLang="ko-KR"/>
          </a:p>
        </p:txBody>
      </p:sp>
      <p:sp>
        <p:nvSpPr>
          <p:cNvPr id="46086" name="Rectangle 2"/>
          <p:cNvSpPr>
            <a:spLocks noGrp="1" noChangeArrowheads="1"/>
          </p:cNvSpPr>
          <p:nvPr>
            <p:ph type="body" idx="1"/>
          </p:nvPr>
        </p:nvSpPr>
        <p:spPr>
          <a:xfrm>
            <a:off x="977183" y="4561343"/>
            <a:ext cx="5360835" cy="4318996"/>
          </a:xfrm>
          <a:noFill/>
          <a:ln/>
        </p:spPr>
        <p:txBody>
          <a:bodyPr lIns="91678" tIns="45035" rIns="91678" bIns="45035"/>
          <a:lstStyle/>
          <a:p>
            <a:endParaRPr lang="en-GB" altLang="ko-KR" smtClean="0">
              <a:ea typeface="Gulim" pitchFamily="34" charset="-127"/>
            </a:endParaRPr>
          </a:p>
        </p:txBody>
      </p:sp>
      <p:sp>
        <p:nvSpPr>
          <p:cNvPr id="46087" name="Rectangle 3"/>
          <p:cNvSpPr>
            <a:spLocks noGrp="1" noRot="1" noChangeAspect="1" noChangeArrowheads="1" noTextEdit="1"/>
          </p:cNvSpPr>
          <p:nvPr>
            <p:ph type="sldImg"/>
          </p:nvPr>
        </p:nvSpPr>
        <p:spPr>
          <a:xfrm>
            <a:off x="1258888" y="720725"/>
            <a:ext cx="4799012" cy="3598863"/>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710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7108" name="Rectangle 6"/>
          <p:cNvSpPr>
            <a:spLocks noGrp="1" noChangeArrowheads="1"/>
          </p:cNvSpPr>
          <p:nvPr>
            <p:ph type="ftr" sz="quarter" idx="4"/>
          </p:nvPr>
        </p:nvSpPr>
        <p:spPr>
          <a:noFill/>
        </p:spPr>
        <p:txBody>
          <a:bodyPr/>
          <a:lstStyle/>
          <a:p>
            <a:pPr lvl="4"/>
            <a:endParaRPr lang="en-US" altLang="ko-KR"/>
          </a:p>
        </p:txBody>
      </p:sp>
      <p:sp>
        <p:nvSpPr>
          <p:cNvPr id="47109" name="Rectangle 7"/>
          <p:cNvSpPr>
            <a:spLocks noGrp="1" noChangeArrowheads="1"/>
          </p:cNvSpPr>
          <p:nvPr>
            <p:ph type="sldNum" sz="quarter" idx="5"/>
          </p:nvPr>
        </p:nvSpPr>
        <p:spPr>
          <a:xfrm>
            <a:off x="3493599" y="9295567"/>
            <a:ext cx="447590" cy="179058"/>
          </a:xfrm>
          <a:noFill/>
        </p:spPr>
        <p:txBody>
          <a:bodyPr/>
          <a:lstStyle/>
          <a:p>
            <a:r>
              <a:rPr lang="en-US" altLang="ko-KR"/>
              <a:t>Page </a:t>
            </a:r>
            <a:fld id="{AE28D211-134E-4E2C-907C-92D257538FD6}" type="slidenum">
              <a:rPr lang="en-US" altLang="ko-KR"/>
              <a:pPr/>
              <a:t>9</a:t>
            </a:fld>
            <a:endParaRPr lang="en-US" altLang="ko-KR"/>
          </a:p>
        </p:txBody>
      </p:sp>
      <p:sp>
        <p:nvSpPr>
          <p:cNvPr id="47110" name="Rectangle 2"/>
          <p:cNvSpPr>
            <a:spLocks noGrp="1" noRot="1" noChangeAspect="1" noChangeArrowheads="1" noTextEdit="1"/>
          </p:cNvSpPr>
          <p:nvPr>
            <p:ph type="sldImg"/>
          </p:nvPr>
        </p:nvSpPr>
        <p:spPr>
          <a:xfrm>
            <a:off x="1258888" y="720725"/>
            <a:ext cx="4799012" cy="3598863"/>
          </a:xfrm>
          <a:ln/>
        </p:spPr>
      </p:sp>
      <p:sp>
        <p:nvSpPr>
          <p:cNvPr id="47111"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4"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Master style</a:t>
            </a:r>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21-12-0120</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DCN: </a:t>
            </a:r>
            <a:r>
              <a:rPr lang="en-US" altLang="ko-KR" sz="2400" dirty="0" smtClean="0">
                <a:latin typeface="Times New Roman" pitchFamily="18" charset="0"/>
                <a:cs typeface="Times New Roman" pitchFamily="18" charset="0"/>
              </a:rPr>
              <a:t>21-12-</a:t>
            </a:r>
            <a:r>
              <a:rPr lang="en-US" altLang="ko-KR" sz="2400" dirty="0" smtClean="0">
                <a:solidFill>
                  <a:srgbClr val="FF0000"/>
                </a:solidFill>
                <a:latin typeface="Times New Roman" pitchFamily="18" charset="0"/>
                <a:cs typeface="Times New Roman" pitchFamily="18" charset="0"/>
              </a:rPr>
              <a:t>0120-0</a:t>
            </a:r>
            <a:r>
              <a:rPr lang="en-US" altLang="zh-CN" sz="2400" dirty="0" smtClean="0">
                <a:solidFill>
                  <a:srgbClr val="FF0000"/>
                </a:solidFill>
                <a:latin typeface="Times New Roman" pitchFamily="18" charset="0"/>
                <a:cs typeface="Times New Roman" pitchFamily="18" charset="0"/>
              </a:rPr>
              <a:t>1</a:t>
            </a:r>
            <a:r>
              <a:rPr lang="en-US" altLang="ko-KR" sz="2400" dirty="0" smtClean="0">
                <a:latin typeface="Times New Roman" pitchFamily="18" charset="0"/>
                <a:cs typeface="Times New Roman" pitchFamily="18" charset="0"/>
              </a:rPr>
              <a:t>-srho</a:t>
            </a:r>
            <a:endParaRPr lang="en-US" altLang="ko-KR" sz="2400" dirty="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Title: </a:t>
            </a:r>
            <a:r>
              <a:rPr lang="en-US" altLang="ko-KR" sz="2400" dirty="0">
                <a:latin typeface="Times New Roman" pitchFamily="18" charset="0"/>
                <a:cs typeface="Times New Roman" pitchFamily="18" charset="0"/>
              </a:rPr>
              <a:t>IEEE 802.21c TG </a:t>
            </a:r>
            <a:r>
              <a:rPr lang="en-US" altLang="ko-KR" sz="2400" dirty="0" smtClean="0">
                <a:solidFill>
                  <a:srgbClr val="FF0000"/>
                </a:solidFill>
                <a:latin typeface="Times New Roman" pitchFamily="18" charset="0"/>
                <a:cs typeface="Times New Roman" pitchFamily="18" charset="0"/>
              </a:rPr>
              <a:t>September </a:t>
            </a:r>
            <a:r>
              <a:rPr lang="en-US" altLang="ko-KR" sz="2400" dirty="0">
                <a:solidFill>
                  <a:srgbClr val="FF0000"/>
                </a:solidFill>
                <a:latin typeface="Times New Roman" pitchFamily="18" charset="0"/>
                <a:cs typeface="Times New Roman" pitchFamily="18" charset="0"/>
              </a:rPr>
              <a:t>2012</a:t>
            </a:r>
            <a:r>
              <a:rPr lang="en-US" altLang="ko-KR" sz="2400" dirty="0">
                <a:latin typeface="Times New Roman" pitchFamily="18" charset="0"/>
                <a:cs typeface="Times New Roman" pitchFamily="18" charset="0"/>
              </a:rPr>
              <a:t> Report and Agenda</a:t>
            </a:r>
            <a:endParaRPr lang="en-US" altLang="ja-JP" sz="2400" dirty="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Date Submitted: </a:t>
            </a:r>
            <a:r>
              <a:rPr lang="en-US" altLang="zh-CN" sz="2400" b="0" dirty="0" smtClean="0">
                <a:solidFill>
                  <a:srgbClr val="FF0000"/>
                </a:solidFill>
                <a:latin typeface="Times New Roman" pitchFamily="18" charset="0"/>
                <a:cs typeface="Times New Roman" pitchFamily="18" charset="0"/>
              </a:rPr>
              <a:t>September</a:t>
            </a:r>
            <a:r>
              <a:rPr lang="en-US" altLang="ja-JP" sz="2400" b="0" dirty="0" smtClean="0">
                <a:solidFill>
                  <a:srgbClr val="FF0000"/>
                </a:solidFill>
                <a:latin typeface="Times New Roman" pitchFamily="18" charset="0"/>
                <a:cs typeface="Times New Roman" pitchFamily="18" charset="0"/>
              </a:rPr>
              <a:t> 17, </a:t>
            </a:r>
            <a:r>
              <a:rPr lang="en-US" altLang="ja-JP" sz="2400" b="0" dirty="0">
                <a:solidFill>
                  <a:srgbClr val="FF0000"/>
                </a:solidFill>
                <a:latin typeface="Times New Roman" pitchFamily="18" charset="0"/>
                <a:cs typeface="Times New Roman" pitchFamily="18" charset="0"/>
              </a:rPr>
              <a:t>2012</a:t>
            </a: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Presented at IEEE 802.21 session </a:t>
            </a:r>
            <a:r>
              <a:rPr lang="en-US" altLang="ja-JP" sz="2400" b="0" dirty="0">
                <a:solidFill>
                  <a:srgbClr val="FF0000"/>
                </a:solidFill>
                <a:latin typeface="Times New Roman" pitchFamily="18" charset="0"/>
                <a:cs typeface="Times New Roman" pitchFamily="18" charset="0"/>
              </a:rPr>
              <a:t>#</a:t>
            </a:r>
            <a:r>
              <a:rPr lang="en-US" altLang="ja-JP" sz="2400" b="0" dirty="0" smtClean="0">
                <a:solidFill>
                  <a:srgbClr val="FF0000"/>
                </a:solidFill>
                <a:latin typeface="Times New Roman" pitchFamily="18" charset="0"/>
                <a:cs typeface="Times New Roman" pitchFamily="18" charset="0"/>
              </a:rPr>
              <a:t>52 </a:t>
            </a:r>
            <a:r>
              <a:rPr lang="en-US" altLang="ja-JP" sz="2400" b="0" dirty="0">
                <a:solidFill>
                  <a:srgbClr val="FF0000"/>
                </a:solidFill>
                <a:latin typeface="Times New Roman" pitchFamily="18" charset="0"/>
                <a:cs typeface="Times New Roman" pitchFamily="18" charset="0"/>
              </a:rPr>
              <a:t>in </a:t>
            </a:r>
            <a:r>
              <a:rPr lang="en-US" altLang="ja-JP" sz="2400" b="0" dirty="0" smtClean="0">
                <a:solidFill>
                  <a:srgbClr val="FF0000"/>
                </a:solidFill>
                <a:latin typeface="Times New Roman" pitchFamily="18" charset="0"/>
                <a:cs typeface="Times New Roman" pitchFamily="18" charset="0"/>
              </a:rPr>
              <a:t>Indian Wells, </a:t>
            </a:r>
            <a:r>
              <a:rPr lang="en-US" altLang="ja-JP" sz="2400" b="0" dirty="0">
                <a:solidFill>
                  <a:srgbClr val="FF0000"/>
                </a:solidFill>
                <a:latin typeface="Times New Roman" pitchFamily="18" charset="0"/>
                <a:cs typeface="Times New Roman" pitchFamily="18" charset="0"/>
              </a:rPr>
              <a:t>USA</a:t>
            </a: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Authors 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H </a:t>
            </a:r>
            <a:r>
              <a:rPr lang="en-US" altLang="ja-JP" sz="2400" dirty="0" smtClean="0">
                <a:latin typeface="Times New Roman" pitchFamily="18" charset="0"/>
                <a:cs typeface="Times New Roman" pitchFamily="18" charset="0"/>
              </a:rPr>
              <a:t>Anthony Chan </a:t>
            </a:r>
            <a:r>
              <a:rPr lang="en-US" altLang="zh-CN" sz="2400" dirty="0" smtClean="0">
                <a:latin typeface="Times New Roman" pitchFamily="18" charset="0"/>
                <a:cs typeface="Times New Roman" pitchFamily="18" charset="0"/>
              </a:rPr>
              <a:t>(Huawei Technologies)</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802.21c Single Radio Handovers </a:t>
            </a:r>
            <a:r>
              <a:rPr lang="en-US" altLang="ja-JP" sz="2400" b="0" dirty="0">
                <a:latin typeface="Times New Roman" pitchFamily="18" charset="0"/>
                <a:cs typeface="Times New Roman" pitchFamily="18" charset="0"/>
              </a:rPr>
              <a:t>TG </a:t>
            </a:r>
            <a:r>
              <a:rPr lang="en-US" altLang="ko-KR" sz="2400" b="0" dirty="0">
                <a:latin typeface="Times New Roman" pitchFamily="18" charset="0"/>
                <a:cs typeface="Times New Roman" pitchFamily="18" charset="0"/>
              </a:rPr>
              <a:t>report and agenda for </a:t>
            </a:r>
            <a:r>
              <a:rPr lang="en-US" altLang="ko-KR" sz="2400" b="0" dirty="0" smtClean="0">
                <a:latin typeface="Times New Roman" pitchFamily="18" charset="0"/>
                <a:cs typeface="Times New Roman" pitchFamily="18" charset="0"/>
              </a:rPr>
              <a:t>meeting.</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lvl="1">
              <a:spcBef>
                <a:spcPts val="0"/>
              </a:spcBef>
              <a:buFontTx/>
              <a:buNone/>
            </a:pPr>
            <a:r>
              <a:rPr lang="en-US" altLang="ko-KR" dirty="0" smtClean="0">
                <a:cs typeface="Times New Roman" pitchFamily="18" charset="0"/>
              </a:rPr>
              <a:t>All participants should be familiar with their obligations under the IEEE-SA Policies &amp; Procedures for standards development. 	</a:t>
            </a:r>
            <a:r>
              <a:rPr lang="en-US" altLang="ko-KR" dirty="0" smtClean="0"/>
              <a:t>                    </a:t>
            </a:r>
            <a:r>
              <a:rPr lang="en-US" altLang="ko-KR" dirty="0" smtClean="0">
                <a:cs typeface="Times New Roman" pitchFamily="18" charset="0"/>
              </a:rPr>
              <a:t>Patent Policy is stated in these sources:</a:t>
            </a:r>
          </a:p>
          <a:p>
            <a:pPr lvl="1">
              <a:spcBef>
                <a:spcPts val="0"/>
              </a:spcBef>
              <a:buFontTx/>
              <a:buNone/>
            </a:pPr>
            <a:r>
              <a:rPr lang="en-GB" altLang="ko-KR" dirty="0" smtClean="0">
                <a:cs typeface="Times New Roman" pitchFamily="18" charset="0"/>
              </a:rPr>
              <a:t>		IEEE-SA Standards Boards Bylaws</a:t>
            </a:r>
          </a:p>
          <a:p>
            <a:pPr lvl="1">
              <a:spcBef>
                <a:spcPts val="0"/>
              </a:spcBef>
              <a:buFontTx/>
              <a:buNone/>
            </a:pPr>
            <a:r>
              <a:rPr lang="en-US" altLang="ko-KR" sz="2100" dirty="0" smtClean="0">
                <a:cs typeface="Times New Roman" pitchFamily="18" charset="0"/>
              </a:rPr>
              <a:t>		</a:t>
            </a:r>
            <a:r>
              <a:rPr lang="en-US" altLang="ko-KR" sz="2100" i="1" dirty="0" smtClean="0">
                <a:cs typeface="Times New Roman" pitchFamily="18" charset="0"/>
              </a:rPr>
              <a:t>http://standards.ieee.org/guides/bylaws/sect6-7.html#6</a:t>
            </a:r>
          </a:p>
          <a:p>
            <a:pPr lvl="1">
              <a:spcBef>
                <a:spcPts val="0"/>
              </a:spcBef>
              <a:buFontTx/>
              <a:buNone/>
            </a:pPr>
            <a:r>
              <a:rPr lang="en-GB" altLang="ko-KR" dirty="0" smtClean="0">
                <a:cs typeface="Times New Roman" pitchFamily="18" charset="0"/>
              </a:rPr>
              <a:t>		IEEE-SA Standards Board Operations Manual</a:t>
            </a:r>
          </a:p>
          <a:p>
            <a:pPr lvl="1">
              <a:spcBef>
                <a:spcPts val="0"/>
              </a:spcBef>
              <a:buNone/>
            </a:pPr>
            <a:r>
              <a:rPr lang="en-US" altLang="ko-KR" sz="2100" dirty="0" smtClean="0"/>
              <a:t>		</a:t>
            </a:r>
            <a:r>
              <a:rPr lang="en-US" altLang="ko-KR" sz="2100" i="1" dirty="0" smtClean="0"/>
              <a:t>http://standards.ieee.org/guides/opman/sect6.html#6.3</a:t>
            </a:r>
          </a:p>
          <a:p>
            <a:pPr lvl="1">
              <a:spcBef>
                <a:spcPts val="0"/>
              </a:spcBef>
              <a:buFontTx/>
              <a:buNone/>
            </a:pPr>
            <a:r>
              <a:rPr lang="en-US" altLang="ko-KR" dirty="0" smtClean="0">
                <a:cs typeface="Times New Roman" pitchFamily="18" charset="0"/>
              </a:rPr>
              <a:t>	Material about the patent policy is available at </a:t>
            </a:r>
          </a:p>
          <a:p>
            <a:pPr lvl="1">
              <a:spcBef>
                <a:spcPts val="0"/>
              </a:spcBef>
              <a:buFontTx/>
              <a:buNone/>
            </a:pPr>
            <a:r>
              <a:rPr lang="en-US" altLang="ko-KR" dirty="0" smtClean="0">
                <a:cs typeface="Times New Roman" pitchFamily="18" charset="0"/>
              </a:rPr>
              <a:t>		</a:t>
            </a:r>
            <a:r>
              <a:rPr lang="en-US" altLang="ko-KR" sz="2100" i="1" dirty="0" smtClean="0">
                <a:cs typeface="Times New Roman" pitchFamily="18" charset="0"/>
              </a:rPr>
              <a:t>http://standards.ieee.org/board/pat/pat-material.html</a:t>
            </a:r>
          </a:p>
        </p:txBody>
      </p:sp>
      <p:sp>
        <p:nvSpPr>
          <p:cNvPr id="18435" name="Rectangle 2"/>
          <p:cNvSpPr>
            <a:spLocks noGrp="1" noChangeArrowheads="1"/>
          </p:cNvSpPr>
          <p:nvPr>
            <p:ph type="title"/>
          </p:nvPr>
        </p:nvSpPr>
        <p:spPr/>
        <p:txBody>
          <a:bodyPr/>
          <a:lstStyle/>
          <a:p>
            <a:r>
              <a:rPr lang="en-GB" altLang="ko-KR" u="sng" smtClean="0">
                <a:ea typeface="Gulim" pitchFamily="34" charset="-127"/>
              </a:rPr>
              <a:t>Patent Related Links</a:t>
            </a:r>
            <a:endParaRPr lang="en-US" altLang="ko-KR" u="sng" smtClean="0">
              <a:ea typeface="Gulim" pitchFamily="34" charset="-127"/>
            </a:endParaRPr>
          </a:p>
        </p:txBody>
      </p:sp>
      <p:sp>
        <p:nvSpPr>
          <p:cNvPr id="18438" name="Rectangle 5"/>
          <p:cNvSpPr>
            <a:spLocks noChangeArrowheads="1"/>
          </p:cNvSpPr>
          <p:nvPr/>
        </p:nvSpPr>
        <p:spPr bwMode="auto">
          <a:xfrm>
            <a:off x="1295400" y="5333309"/>
            <a:ext cx="6781800" cy="822325"/>
          </a:xfrm>
          <a:prstGeom prst="rect">
            <a:avLst/>
          </a:prstGeom>
          <a:noFill/>
          <a:ln w="9525">
            <a:noFill/>
            <a:miter lim="800000"/>
            <a:headEnd/>
            <a:tailEnd/>
          </a:ln>
        </p:spPr>
        <p:txBody>
          <a:bodyPr>
            <a:spAutoFit/>
          </a:bodyPr>
          <a:lstStyle/>
          <a:p>
            <a:pPr eaLnBrk="0" hangingPunct="0"/>
            <a:r>
              <a:rPr lang="en-US" altLang="ko-KR" sz="1200" b="1" dirty="0">
                <a:solidFill>
                  <a:srgbClr val="000099"/>
                </a:solidFill>
                <a:latin typeface="Arial" pitchFamily="34" charset="0"/>
                <a:ea typeface="Gulim" pitchFamily="34" charset="-127"/>
              </a:rPr>
              <a:t>If you have questions, contact the IEEE-SA Standards Board Patent Committee Administrator at patcom@ieee.org or visit http://standards.ieee.org/board/pat/index.html</a:t>
            </a:r>
          </a:p>
          <a:p>
            <a:pPr algn="ctr" eaLnBrk="0" hangingPunct="0">
              <a:lnSpc>
                <a:spcPct val="80000"/>
              </a:lnSpc>
              <a:spcBef>
                <a:spcPct val="20000"/>
              </a:spcBef>
              <a:buClr>
                <a:srgbClr val="CC3300"/>
              </a:buClr>
              <a:buSzPct val="50000"/>
              <a:buFont typeface="Monotype Sorts"/>
              <a:buNone/>
            </a:pPr>
            <a:endParaRPr lang="en-US" altLang="ko-KR" sz="1200" b="1" dirty="0">
              <a:solidFill>
                <a:srgbClr val="000099"/>
              </a:solidFill>
              <a:latin typeface="Arial" pitchFamily="34" charset="0"/>
              <a:ea typeface="Gulim" pitchFamily="34" charset="-127"/>
            </a:endParaRPr>
          </a:p>
          <a:p>
            <a:pPr algn="ctr" eaLnBrk="0" hangingPunct="0">
              <a:lnSpc>
                <a:spcPct val="80000"/>
              </a:lnSpc>
              <a:spcBef>
                <a:spcPct val="20000"/>
              </a:spcBef>
              <a:buClr>
                <a:srgbClr val="CC3300"/>
              </a:buClr>
              <a:buSzPct val="50000"/>
              <a:buFont typeface="Monotype Sorts"/>
              <a:buNone/>
            </a:pPr>
            <a:r>
              <a:rPr lang="en-US" altLang="ko-KR" sz="1200" b="1" dirty="0">
                <a:solidFill>
                  <a:srgbClr val="000099"/>
                </a:solidFill>
                <a:latin typeface="Arial" pitchFamily="34" charset="0"/>
                <a:ea typeface="Gulim" pitchFamily="34" charset="-127"/>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p:txBody>
          <a:bodyPr>
            <a:normAutofit lnSpcReduction="10000"/>
          </a:bodyPr>
          <a:lstStyle/>
          <a:p>
            <a:r>
              <a:rPr lang="en-US" altLang="ko-KR"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ko-KR" dirty="0" smtClean="0"/>
              <a:t>Either speak up now or</a:t>
            </a:r>
          </a:p>
          <a:p>
            <a:pPr lvl="1"/>
            <a:r>
              <a:rPr lang="en-US" altLang="ko-KR" dirty="0" smtClean="0"/>
              <a:t>Provide the chair of this group with the identity of the holder(s) of any and all such claims as soon as possible or</a:t>
            </a:r>
          </a:p>
          <a:p>
            <a:pPr lvl="1"/>
            <a:r>
              <a:rPr lang="en-US" altLang="ko-KR" dirty="0" smtClean="0"/>
              <a:t>Cause an LOA to be submitted</a:t>
            </a:r>
          </a:p>
        </p:txBody>
      </p:sp>
      <p:sp>
        <p:nvSpPr>
          <p:cNvPr id="19459" name="Rectangle 2"/>
          <p:cNvSpPr>
            <a:spLocks noGrp="1" noChangeArrowheads="1"/>
          </p:cNvSpPr>
          <p:nvPr>
            <p:ph type="title"/>
          </p:nvPr>
        </p:nvSpPr>
        <p:spPr/>
        <p:txBody>
          <a:bodyPr/>
          <a:lstStyle/>
          <a:p>
            <a:r>
              <a:rPr lang="en-US" altLang="ko-KR" smtClean="0"/>
              <a:t>Call for Potentially Essential Patents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p:txBody>
          <a:bodyPr>
            <a:normAutofit fontScale="85000" lnSpcReduction="20000"/>
          </a:bodyPr>
          <a:lstStyle/>
          <a:p>
            <a:pPr>
              <a:defRPr/>
            </a:pPr>
            <a:r>
              <a:rPr lang="en-US" altLang="ko-KR" dirty="0" smtClean="0">
                <a:ea typeface="MS PGothic" pitchFamily="34" charset="-128"/>
              </a:rPr>
              <a:t>All IEEE-SA standards meetings shall be conducted in compliance with all applicable laws, including antitrust and competition laws. </a:t>
            </a:r>
          </a:p>
          <a:p>
            <a:pPr lvl="1">
              <a:defRPr/>
            </a:pPr>
            <a:r>
              <a:rPr lang="en-US" altLang="ko-KR" dirty="0" smtClean="0">
                <a:ea typeface="MS PGothic" pitchFamily="34" charset="-128"/>
              </a:rPr>
              <a:t>Don’t discuss the interpretation, validity, or essentiality of patents/patent claims. </a:t>
            </a:r>
          </a:p>
          <a:p>
            <a:pPr lvl="1">
              <a:defRPr/>
            </a:pPr>
            <a:r>
              <a:rPr lang="en-US" altLang="ko-KR" dirty="0" smtClean="0">
                <a:ea typeface="MS PGothic" pitchFamily="34" charset="-128"/>
              </a:rPr>
              <a:t>Don’t discuss specific license rates, terms, or conditions.</a:t>
            </a:r>
          </a:p>
          <a:p>
            <a:pPr lvl="2">
              <a:defRPr/>
            </a:pPr>
            <a:r>
              <a:rPr lang="en-US" altLang="ko-KR" dirty="0" smtClean="0">
                <a:ea typeface="MS PGothic" pitchFamily="34" charset="-128"/>
              </a:rPr>
              <a:t>Relative costs, including licensing costs of essential patent claims, of different technical approaches may be discussed in standards development meetings. </a:t>
            </a:r>
          </a:p>
          <a:p>
            <a:pPr lvl="3">
              <a:defRPr/>
            </a:pPr>
            <a:r>
              <a:rPr lang="en-GB" altLang="ko-KR" dirty="0" smtClean="0">
                <a:ea typeface="MS PGothic" pitchFamily="34" charset="-128"/>
              </a:rPr>
              <a:t>Technical considerations remain primary focus</a:t>
            </a:r>
            <a:endParaRPr lang="en-US" altLang="ko-KR" dirty="0" smtClean="0">
              <a:ea typeface="MS PGothic" pitchFamily="34" charset="-128"/>
            </a:endParaRPr>
          </a:p>
          <a:p>
            <a:pPr lvl="1">
              <a:defRPr/>
            </a:pPr>
            <a:r>
              <a:rPr lang="en-US" altLang="ko-KR" dirty="0" smtClean="0">
                <a:ea typeface="MS PGothic" pitchFamily="34" charset="-128"/>
              </a:rPr>
              <a:t>Don’t discuss or engage in the fixing of product prices, allocation of customers, or division of sales markets.</a:t>
            </a:r>
          </a:p>
          <a:p>
            <a:pPr lvl="1">
              <a:defRPr/>
            </a:pPr>
            <a:r>
              <a:rPr lang="en-US" altLang="ko-KR" dirty="0" smtClean="0">
                <a:ea typeface="MS PGothic" pitchFamily="34" charset="-128"/>
              </a:rPr>
              <a:t>Don’t discuss the status or substance of ongoing or threatened litigation.</a:t>
            </a:r>
          </a:p>
          <a:p>
            <a:pPr lvl="1">
              <a:defRPr/>
            </a:pPr>
            <a:r>
              <a:rPr lang="en-US" altLang="ko-KR" dirty="0" smtClean="0">
                <a:ea typeface="MS PGothic" pitchFamily="34" charset="-128"/>
              </a:rPr>
              <a:t>Don’t be silent if inappropriate topics are discussed … do formally object.</a:t>
            </a:r>
          </a:p>
          <a:p>
            <a:pPr>
              <a:defRPr/>
            </a:pPr>
            <a:endParaRPr lang="en-US" dirty="0">
              <a:ea typeface="MS PGothic" pitchFamily="34" charset="-128"/>
            </a:endParaRPr>
          </a:p>
        </p:txBody>
      </p:sp>
      <p:sp>
        <p:nvSpPr>
          <p:cNvPr id="20483" name="Rectangle 2"/>
          <p:cNvSpPr>
            <a:spLocks noGrp="1" noChangeArrowheads="1"/>
          </p:cNvSpPr>
          <p:nvPr>
            <p:ph type="title"/>
          </p:nvPr>
        </p:nvSpPr>
        <p:spPr/>
        <p:txBody>
          <a:bodyPr/>
          <a:lstStyle/>
          <a:p>
            <a:r>
              <a:rPr lang="en-US" altLang="ko-KR" smtClean="0"/>
              <a:t>Other Guidelines for IEEE WG Meetings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lstStyle/>
          <a:p>
            <a:r>
              <a:rPr lang="en-US" altLang="ko-KR" dirty="0" smtClean="0"/>
              <a:t>January, 2010</a:t>
            </a:r>
          </a:p>
          <a:p>
            <a:pPr lvl="1"/>
            <a:r>
              <a:rPr lang="en-US" altLang="ko-KR" dirty="0" err="1" smtClean="0"/>
              <a:t>WiMAX</a:t>
            </a:r>
            <a:r>
              <a:rPr lang="en-US" altLang="ko-KR" dirty="0" smtClean="0"/>
              <a:t> Forum IWK Reviews</a:t>
            </a:r>
          </a:p>
          <a:p>
            <a:pPr lvl="1"/>
            <a:r>
              <a:rPr lang="en-US" altLang="ko-KR" dirty="0" smtClean="0"/>
              <a:t>Selection Procedures</a:t>
            </a:r>
          </a:p>
          <a:p>
            <a:pPr lvl="2"/>
            <a:r>
              <a:rPr lang="en-US" altLang="ko-KR" dirty="0" smtClean="0"/>
              <a:t>21-10-0020-02-srho</a:t>
            </a:r>
          </a:p>
          <a:p>
            <a:pPr lvl="1"/>
            <a:r>
              <a:rPr lang="en-US" altLang="ko-KR" dirty="0" smtClean="0"/>
              <a:t>Functional Requirements</a:t>
            </a:r>
          </a:p>
          <a:p>
            <a:pPr lvl="2"/>
            <a:r>
              <a:rPr lang="en-US" altLang="ko-KR" dirty="0" smtClean="0"/>
              <a:t>21-10-0017-02-srho</a:t>
            </a:r>
          </a:p>
          <a:p>
            <a:pPr lvl="1"/>
            <a:r>
              <a:rPr lang="en-US" altLang="ko-KR" dirty="0" smtClean="0"/>
              <a:t>Draft Outline</a:t>
            </a:r>
          </a:p>
          <a:p>
            <a:pPr lvl="2"/>
            <a:r>
              <a:rPr lang="en-US" altLang="ko-KR" dirty="0" smtClean="0"/>
              <a:t>21-10-0025-02-srho</a:t>
            </a:r>
          </a:p>
          <a:p>
            <a:pPr lvl="1"/>
            <a:r>
              <a:rPr lang="en-US" altLang="ko-KR" dirty="0" smtClean="0"/>
              <a:t>Call For Proposals</a:t>
            </a:r>
          </a:p>
          <a:p>
            <a:pPr lvl="2"/>
            <a:r>
              <a:rPr lang="en-US" altLang="ko-KR" dirty="0" smtClean="0"/>
              <a:t>21-10-0023-01-srho </a:t>
            </a:r>
          </a:p>
          <a:p>
            <a:endParaRPr lang="ko-KR" altLang="en-US" dirty="0" smtClean="0"/>
          </a:p>
        </p:txBody>
      </p:sp>
      <p:sp>
        <p:nvSpPr>
          <p:cNvPr id="21507" name="Rectangle 2"/>
          <p:cNvSpPr>
            <a:spLocks noGrp="1" noChangeArrowheads="1"/>
          </p:cNvSpPr>
          <p:nvPr>
            <p:ph type="title"/>
          </p:nvPr>
        </p:nvSpPr>
        <p:spPr/>
        <p:txBody>
          <a:bodyPr/>
          <a:lstStyle/>
          <a:p>
            <a:r>
              <a:rPr lang="en-US" altLang="ko-KR" smtClean="0"/>
              <a:t>Progress So Far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Grp="1" noChangeArrowheads="1"/>
          </p:cNvSpPr>
          <p:nvPr>
            <p:ph idx="1"/>
          </p:nvPr>
        </p:nvSpPr>
        <p:spPr/>
        <p:txBody>
          <a:bodyPr>
            <a:normAutofit fontScale="85000" lnSpcReduction="20000"/>
          </a:bodyPr>
          <a:lstStyle/>
          <a:p>
            <a:pPr>
              <a:defRPr/>
            </a:pPr>
            <a:r>
              <a:rPr lang="en-US" altLang="ko-KR" dirty="0" smtClean="0">
                <a:ea typeface="MS PGothic" pitchFamily="34" charset="-128"/>
              </a:rPr>
              <a:t>March, 2010</a:t>
            </a:r>
          </a:p>
          <a:p>
            <a:pPr lvl="1">
              <a:defRPr/>
            </a:pPr>
            <a:r>
              <a:rPr lang="en-US" altLang="ko-KR" dirty="0" smtClean="0">
                <a:ea typeface="MS PGothic" pitchFamily="34" charset="-128"/>
              </a:rPr>
              <a:t>Discussion</a:t>
            </a:r>
          </a:p>
          <a:p>
            <a:pPr lvl="2">
              <a:defRPr/>
            </a:pPr>
            <a:r>
              <a:rPr lang="en-US" altLang="ko-KR" dirty="0" smtClean="0">
                <a:ea typeface="MS PGothic" pitchFamily="34" charset="-128"/>
              </a:rPr>
              <a:t>Review of IEEE 802.21-2008 for SRHO</a:t>
            </a:r>
          </a:p>
          <a:p>
            <a:pPr lvl="3">
              <a:defRPr/>
            </a:pPr>
            <a:r>
              <a:rPr lang="en-US" altLang="ko-KR" dirty="0" smtClean="0">
                <a:ea typeface="MS PGothic" pitchFamily="34" charset="-128"/>
              </a:rPr>
              <a:t>Potential 21c Services and Messages</a:t>
            </a:r>
          </a:p>
          <a:p>
            <a:pPr lvl="4">
              <a:defRPr/>
            </a:pPr>
            <a:r>
              <a:rPr lang="en-US" altLang="ko-KR" dirty="0" smtClean="0">
                <a:ea typeface="MS PGothic" pitchFamily="34" charset="-128"/>
              </a:rPr>
              <a:t>21-10-0062-00 by Anthony Chan, Huawei</a:t>
            </a:r>
          </a:p>
          <a:p>
            <a:pPr lvl="2">
              <a:defRPr/>
            </a:pPr>
            <a:r>
              <a:rPr lang="en-US" altLang="ko-KR" dirty="0" smtClean="0">
                <a:ea typeface="MS PGothic" pitchFamily="34" charset="-128"/>
              </a:rPr>
              <a:t>Pre-Registration vs. Pre-Authentication</a:t>
            </a:r>
          </a:p>
          <a:p>
            <a:pPr lvl="3">
              <a:defRPr/>
            </a:pPr>
            <a:r>
              <a:rPr lang="en-US" altLang="ko-KR" dirty="0" smtClean="0">
                <a:ea typeface="MS PGothic" pitchFamily="34" charset="-128"/>
              </a:rPr>
              <a:t>21-10-0058-00 by Yoshihiro Ohba, Toshiba</a:t>
            </a:r>
          </a:p>
          <a:p>
            <a:pPr lvl="2">
              <a:defRPr/>
            </a:pPr>
            <a:r>
              <a:rPr lang="en-US" altLang="ko-KR" dirty="0" smtClean="0">
                <a:ea typeface="MS PGothic" pitchFamily="34" charset="-128"/>
              </a:rPr>
              <a:t>IETF </a:t>
            </a:r>
            <a:r>
              <a:rPr lang="en-US" altLang="ko-KR" dirty="0" err="1" smtClean="0">
                <a:ea typeface="MS PGothic" pitchFamily="34" charset="-128"/>
              </a:rPr>
              <a:t>netext</a:t>
            </a:r>
            <a:r>
              <a:rPr lang="en-US" altLang="ko-KR" dirty="0" smtClean="0">
                <a:ea typeface="MS PGothic" pitchFamily="34" charset="-128"/>
              </a:rPr>
              <a:t> updates</a:t>
            </a:r>
          </a:p>
          <a:p>
            <a:pPr lvl="3">
              <a:defRPr/>
            </a:pPr>
            <a:r>
              <a:rPr lang="en-US" altLang="ko-KR" dirty="0" smtClean="0">
                <a:ea typeface="MS PGothic" pitchFamily="34" charset="-128"/>
              </a:rPr>
              <a:t>IETF NEXTEXT Overview and Relationship with 802.21c </a:t>
            </a:r>
          </a:p>
          <a:p>
            <a:pPr lvl="3">
              <a:defRPr/>
            </a:pPr>
            <a:r>
              <a:rPr lang="en-US" altLang="ko-KR" dirty="0" smtClean="0">
                <a:ea typeface="MS PGothic" pitchFamily="34" charset="-128"/>
              </a:rPr>
              <a:t>21-10-0061-01 by Juan Carlos Zuniga, </a:t>
            </a:r>
            <a:r>
              <a:rPr lang="en-US" altLang="ko-KR" dirty="0" err="1" smtClean="0">
                <a:ea typeface="MS PGothic" pitchFamily="34" charset="-128"/>
              </a:rPr>
              <a:t>InterDigital</a:t>
            </a:r>
            <a:endParaRPr lang="en-US" altLang="ko-KR" dirty="0" smtClean="0">
              <a:ea typeface="MS PGothic" pitchFamily="34" charset="-128"/>
            </a:endParaRPr>
          </a:p>
          <a:p>
            <a:pPr lvl="2">
              <a:defRPr/>
            </a:pPr>
            <a:r>
              <a:rPr lang="en-US" altLang="ko-KR" dirty="0" err="1" smtClean="0">
                <a:ea typeface="MS PGothic" pitchFamily="34" charset="-128"/>
              </a:rPr>
              <a:t>WiMAX</a:t>
            </a:r>
            <a:r>
              <a:rPr lang="en-US" altLang="ko-KR" dirty="0" smtClean="0">
                <a:ea typeface="MS PGothic" pitchFamily="34" charset="-128"/>
              </a:rPr>
              <a:t> Forum updates</a:t>
            </a:r>
          </a:p>
          <a:p>
            <a:pPr lvl="3">
              <a:defRPr/>
            </a:pPr>
            <a:r>
              <a:rPr lang="en-US" altLang="ko-KR" dirty="0" smtClean="0">
                <a:ea typeface="MS PGothic" pitchFamily="34" charset="-128"/>
              </a:rPr>
              <a:t>3G-WiMAX IWK</a:t>
            </a:r>
          </a:p>
          <a:p>
            <a:pPr lvl="4">
              <a:defRPr/>
            </a:pPr>
            <a:r>
              <a:rPr lang="en-US" altLang="ko-KR" dirty="0" smtClean="0">
                <a:ea typeface="MS PGothic" pitchFamily="34" charset="-128"/>
              </a:rPr>
              <a:t>21-10-0068-00 by Shahab </a:t>
            </a:r>
            <a:r>
              <a:rPr lang="en-US" altLang="ko-KR" dirty="0" err="1" smtClean="0">
                <a:ea typeface="MS PGothic" pitchFamily="34" charset="-128"/>
              </a:rPr>
              <a:t>Sayeedi</a:t>
            </a:r>
            <a:r>
              <a:rPr lang="en-US" altLang="ko-KR" dirty="0" smtClean="0">
                <a:ea typeface="MS PGothic" pitchFamily="34" charset="-128"/>
              </a:rPr>
              <a:t>, Motorola</a:t>
            </a:r>
          </a:p>
          <a:p>
            <a:pPr lvl="3">
              <a:defRPr/>
            </a:pPr>
            <a:r>
              <a:rPr lang="en-US" altLang="ko-KR" dirty="0" err="1" smtClean="0">
                <a:ea typeface="MS PGothic" pitchFamily="34" charset="-128"/>
              </a:rPr>
              <a:t>WiFi</a:t>
            </a:r>
            <a:r>
              <a:rPr lang="en-US" altLang="ko-KR" dirty="0" smtClean="0">
                <a:ea typeface="MS PGothic" pitchFamily="34" charset="-128"/>
              </a:rPr>
              <a:t> IWK: </a:t>
            </a:r>
            <a:r>
              <a:rPr lang="en-US" altLang="ko-KR" dirty="0" err="1" smtClean="0">
                <a:ea typeface="MS PGothic" pitchFamily="34" charset="-128"/>
              </a:rPr>
              <a:t>Vivek</a:t>
            </a:r>
            <a:r>
              <a:rPr lang="en-US" altLang="ko-KR" dirty="0" smtClean="0">
                <a:ea typeface="MS PGothic" pitchFamily="34" charset="-128"/>
              </a:rPr>
              <a:t> Gupta, Intel</a:t>
            </a:r>
          </a:p>
          <a:p>
            <a:pPr lvl="1">
              <a:defRPr/>
            </a:pPr>
            <a:r>
              <a:rPr lang="en-US" altLang="ko-KR" dirty="0" smtClean="0">
                <a:ea typeface="MS PGothic" pitchFamily="34" charset="-128"/>
              </a:rPr>
              <a:t>Proposal Discussion from May 2010 Meeting</a:t>
            </a:r>
          </a:p>
          <a:p>
            <a:pPr lvl="2">
              <a:defRPr/>
            </a:pPr>
            <a:r>
              <a:rPr lang="en-US" altLang="ko-KR" dirty="0" smtClean="0">
                <a:ea typeface="MS PGothic" pitchFamily="34" charset="-128"/>
              </a:rPr>
              <a:t>Bangalore, India during 10-13 May 2010</a:t>
            </a:r>
          </a:p>
          <a:p>
            <a:pPr lvl="2">
              <a:defRPr/>
            </a:pPr>
            <a:endParaRPr lang="ko-KR" altLang="en-US" dirty="0" smtClean="0">
              <a:ea typeface="MS PGothic" pitchFamily="34" charset="-128"/>
            </a:endParaRPr>
          </a:p>
        </p:txBody>
      </p:sp>
      <p:sp>
        <p:nvSpPr>
          <p:cNvPr id="22531" name="Rectangle 2"/>
          <p:cNvSpPr>
            <a:spLocks noGrp="1" noChangeArrowheads="1"/>
          </p:cNvSpPr>
          <p:nvPr>
            <p:ph type="title"/>
          </p:nvPr>
        </p:nvSpPr>
        <p:spPr/>
        <p:txBody>
          <a:bodyPr/>
          <a:lstStyle/>
          <a:p>
            <a:r>
              <a:rPr lang="en-US" altLang="ko-KR" smtClean="0"/>
              <a:t>Progress So Far (2)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p:txBody>
          <a:bodyPr>
            <a:normAutofit fontScale="85000" lnSpcReduction="20000"/>
          </a:bodyPr>
          <a:lstStyle/>
          <a:p>
            <a:pPr>
              <a:defRPr/>
            </a:pPr>
            <a:r>
              <a:rPr lang="en-US" altLang="ko-KR" dirty="0" smtClean="0">
                <a:ea typeface="MS PGothic" pitchFamily="34" charset="-128"/>
              </a:rPr>
              <a:t>May, 2010</a:t>
            </a:r>
          </a:p>
          <a:p>
            <a:pPr lvl="1">
              <a:defRPr/>
            </a:pPr>
            <a:r>
              <a:rPr lang="en-US" altLang="ko-KR" dirty="0" smtClean="0">
                <a:ea typeface="MS PGothic" pitchFamily="34" charset="-128"/>
              </a:rPr>
              <a:t>Discussion</a:t>
            </a:r>
          </a:p>
          <a:p>
            <a:pPr lvl="2">
              <a:defRPr/>
            </a:pPr>
            <a:r>
              <a:rPr lang="en-US" altLang="ko-KR" dirty="0" smtClean="0">
                <a:ea typeface="MS PGothic" pitchFamily="34" charset="-128"/>
              </a:rPr>
              <a:t>IEEE 802.16 and IEEE 802.21 Synergy Discussion</a:t>
            </a:r>
          </a:p>
          <a:p>
            <a:pPr lvl="3">
              <a:defRPr/>
            </a:pPr>
            <a:r>
              <a:rPr lang="en-US" altLang="ko-KR" dirty="0" smtClean="0">
                <a:ea typeface="MS PGothic" pitchFamily="34" charset="-128"/>
              </a:rPr>
              <a:t>Joint Session with IEEE 802.16</a:t>
            </a:r>
          </a:p>
          <a:p>
            <a:pPr lvl="3">
              <a:defRPr/>
            </a:pPr>
            <a:r>
              <a:rPr lang="en-US" altLang="ko-KR" dirty="0" smtClean="0">
                <a:ea typeface="MS PGothic" pitchFamily="34" charset="-128"/>
              </a:rPr>
              <a:t>21-10-0093-02-0000 </a:t>
            </a:r>
          </a:p>
          <a:p>
            <a:pPr lvl="2">
              <a:defRPr/>
            </a:pPr>
            <a:r>
              <a:rPr lang="en-US" altLang="ko-KR" dirty="0" err="1" smtClean="0">
                <a:ea typeface="MS PGothic" pitchFamily="34" charset="-128"/>
              </a:rPr>
              <a:t>WiMAX</a:t>
            </a:r>
            <a:r>
              <a:rPr lang="en-US" altLang="ko-KR" dirty="0" smtClean="0">
                <a:ea typeface="MS PGothic" pitchFamily="34" charset="-128"/>
              </a:rPr>
              <a:t> Forum IWK activity updates</a:t>
            </a:r>
          </a:p>
          <a:p>
            <a:pPr lvl="2">
              <a:defRPr/>
            </a:pPr>
            <a:r>
              <a:rPr lang="en-US" altLang="ko-KR" dirty="0" smtClean="0">
                <a:ea typeface="MS PGothic" pitchFamily="34" charset="-128"/>
              </a:rPr>
              <a:t>IETF NETEXT updates</a:t>
            </a:r>
          </a:p>
          <a:p>
            <a:pPr lvl="3">
              <a:defRPr/>
            </a:pPr>
            <a:r>
              <a:rPr lang="en-US" altLang="ko-KR" dirty="0" smtClean="0">
                <a:ea typeface="MS PGothic" pitchFamily="34" charset="-128"/>
              </a:rPr>
              <a:t>21-10-0061-02-srho</a:t>
            </a:r>
          </a:p>
          <a:p>
            <a:pPr lvl="2">
              <a:defRPr/>
            </a:pPr>
            <a:r>
              <a:rPr lang="en-US" altLang="ko-KR" dirty="0" smtClean="0">
                <a:ea typeface="MS PGothic" pitchFamily="34" charset="-128"/>
              </a:rPr>
              <a:t>802.21c requirements discussion</a:t>
            </a:r>
          </a:p>
          <a:p>
            <a:pPr lvl="3">
              <a:defRPr/>
            </a:pPr>
            <a:r>
              <a:rPr lang="en-US" altLang="ko-KR" dirty="0" smtClean="0">
                <a:ea typeface="MS PGothic" pitchFamily="34" charset="-128"/>
              </a:rPr>
              <a:t>21-10-0017-02-srho</a:t>
            </a:r>
          </a:p>
          <a:p>
            <a:pPr lvl="1">
              <a:defRPr/>
            </a:pPr>
            <a:r>
              <a:rPr lang="en-US" altLang="ko-KR" dirty="0" smtClean="0">
                <a:ea typeface="MS PGothic" pitchFamily="34" charset="-128"/>
              </a:rPr>
              <a:t>Conference Calls</a:t>
            </a:r>
          </a:p>
          <a:p>
            <a:pPr lvl="2">
              <a:defRPr/>
            </a:pPr>
            <a:r>
              <a:rPr lang="en-US" altLang="ko-KR" dirty="0" smtClean="0">
                <a:ea typeface="MS PGothic" pitchFamily="34" charset="-128"/>
              </a:rPr>
              <a:t>May 19th   22:00 ET</a:t>
            </a:r>
          </a:p>
          <a:p>
            <a:pPr lvl="2">
              <a:defRPr/>
            </a:pPr>
            <a:r>
              <a:rPr lang="en-US" altLang="ko-KR" dirty="0" smtClean="0">
                <a:ea typeface="MS PGothic" pitchFamily="34" charset="-128"/>
              </a:rPr>
              <a:t>June 2nd    09:00 ET</a:t>
            </a:r>
          </a:p>
          <a:p>
            <a:pPr lvl="2">
              <a:defRPr/>
            </a:pPr>
            <a:r>
              <a:rPr lang="en-US" altLang="ko-KR" dirty="0" smtClean="0">
                <a:ea typeface="MS PGothic" pitchFamily="34" charset="-128"/>
              </a:rPr>
              <a:t>June 16th   22:00 ET</a:t>
            </a:r>
          </a:p>
          <a:p>
            <a:pPr lvl="2">
              <a:defRPr/>
            </a:pPr>
            <a:r>
              <a:rPr lang="en-US" altLang="ko-KR" dirty="0" smtClean="0">
                <a:ea typeface="MS PGothic" pitchFamily="34" charset="-128"/>
              </a:rPr>
              <a:t>June 30th   22:00 ET</a:t>
            </a:r>
          </a:p>
          <a:p>
            <a:pPr lvl="2">
              <a:defRPr/>
            </a:pPr>
            <a:r>
              <a:rPr lang="en-US" altLang="ko-KR" dirty="0" smtClean="0">
                <a:ea typeface="MS PGothic" pitchFamily="34" charset="-128"/>
              </a:rPr>
              <a:t>July 8th      09:00 ET</a:t>
            </a:r>
          </a:p>
          <a:p>
            <a:pPr lvl="1">
              <a:defRPr/>
            </a:pPr>
            <a:endParaRPr lang="ko-KR" altLang="en-US" dirty="0" smtClean="0">
              <a:ea typeface="MS PGothic" pitchFamily="34" charset="-128"/>
            </a:endParaRPr>
          </a:p>
        </p:txBody>
      </p:sp>
      <p:sp>
        <p:nvSpPr>
          <p:cNvPr id="23555" name="Rectangle 2"/>
          <p:cNvSpPr>
            <a:spLocks noGrp="1" noChangeArrowheads="1"/>
          </p:cNvSpPr>
          <p:nvPr>
            <p:ph type="title"/>
          </p:nvPr>
        </p:nvSpPr>
        <p:spPr/>
        <p:txBody>
          <a:bodyPr/>
          <a:lstStyle/>
          <a:p>
            <a:r>
              <a:rPr lang="en-US" altLang="ko-KR" smtClean="0"/>
              <a:t>Progress So Far (3)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p:txBody>
          <a:bodyPr>
            <a:normAutofit fontScale="70000" lnSpcReduction="20000"/>
          </a:bodyPr>
          <a:lstStyle/>
          <a:p>
            <a:pPr>
              <a:defRPr/>
            </a:pPr>
            <a:r>
              <a:rPr lang="en-US" altLang="ko-KR" dirty="0" smtClean="0">
                <a:ea typeface="MS PGothic" pitchFamily="34" charset="-128"/>
              </a:rPr>
              <a:t>July, 2010</a:t>
            </a:r>
          </a:p>
          <a:p>
            <a:pPr lvl="1">
              <a:defRPr/>
            </a:pPr>
            <a:r>
              <a:rPr lang="en-US" altLang="ko-KR" dirty="0" smtClean="0">
                <a:ea typeface="MS PGothic" pitchFamily="34" charset="-128"/>
              </a:rPr>
              <a:t>Discussion</a:t>
            </a:r>
          </a:p>
          <a:p>
            <a:pPr lvl="2">
              <a:defRPr/>
            </a:pPr>
            <a:r>
              <a:rPr lang="en-US" altLang="ko-KR" dirty="0" smtClean="0">
                <a:ea typeface="MS PGothic" pitchFamily="34" charset="-128"/>
              </a:rPr>
              <a:t>3GPP IWLAN and SRVCC</a:t>
            </a:r>
          </a:p>
          <a:p>
            <a:pPr lvl="3">
              <a:defRPr/>
            </a:pPr>
            <a:r>
              <a:rPr lang="en-US" altLang="ko-KR" dirty="0" smtClean="0">
                <a:ea typeface="MS PGothic" pitchFamily="34" charset="-128"/>
              </a:rPr>
              <a:t>21-10-135-00-srho</a:t>
            </a:r>
          </a:p>
          <a:p>
            <a:pPr lvl="2">
              <a:defRPr/>
            </a:pPr>
            <a:r>
              <a:rPr lang="en-US" altLang="ko-KR" dirty="0" smtClean="0">
                <a:ea typeface="MS PGothic" pitchFamily="34" charset="-128"/>
              </a:rPr>
              <a:t>SRHO Procedures</a:t>
            </a:r>
          </a:p>
          <a:p>
            <a:pPr lvl="3">
              <a:defRPr/>
            </a:pPr>
            <a:r>
              <a:rPr lang="en-US" altLang="ko-KR" dirty="0" smtClean="0">
                <a:ea typeface="MS PGothic" pitchFamily="34" charset="-128"/>
              </a:rPr>
              <a:t>21-10-114-03-srho</a:t>
            </a:r>
          </a:p>
          <a:p>
            <a:pPr lvl="2">
              <a:defRPr/>
            </a:pPr>
            <a:r>
              <a:rPr lang="en-US" altLang="ko-KR" dirty="0" smtClean="0">
                <a:ea typeface="MS PGothic" pitchFamily="34" charset="-128"/>
              </a:rPr>
              <a:t> IEs a CS applicability for WMF SRHO</a:t>
            </a:r>
          </a:p>
          <a:p>
            <a:pPr lvl="3">
              <a:defRPr/>
            </a:pPr>
            <a:r>
              <a:rPr lang="en-US" altLang="ko-KR" dirty="0" smtClean="0">
                <a:ea typeface="MS PGothic" pitchFamily="34" charset="-128"/>
              </a:rPr>
              <a:t>21-10-128-00-srho</a:t>
            </a:r>
          </a:p>
          <a:p>
            <a:pPr lvl="2">
              <a:defRPr/>
            </a:pPr>
            <a:r>
              <a:rPr lang="en-US" altLang="ko-KR" dirty="0" smtClean="0">
                <a:ea typeface="MS PGothic" pitchFamily="34" charset="-128"/>
              </a:rPr>
              <a:t>Amendment for WMF SRHO (Proposal)</a:t>
            </a:r>
          </a:p>
          <a:p>
            <a:pPr lvl="3">
              <a:defRPr/>
            </a:pPr>
            <a:r>
              <a:rPr lang="en-US" altLang="ko-KR" dirty="0" smtClean="0">
                <a:ea typeface="MS PGothic" pitchFamily="34" charset="-128"/>
              </a:rPr>
              <a:t>21-10-131-02-srho</a:t>
            </a:r>
          </a:p>
          <a:p>
            <a:pPr lvl="1">
              <a:defRPr/>
            </a:pPr>
            <a:r>
              <a:rPr lang="en-US" altLang="ko-KR" dirty="0" smtClean="0">
                <a:ea typeface="MS PGothic" pitchFamily="34" charset="-128"/>
              </a:rPr>
              <a:t>Motion</a:t>
            </a:r>
          </a:p>
          <a:p>
            <a:pPr lvl="2">
              <a:defRPr/>
            </a:pPr>
            <a:r>
              <a:rPr lang="en-US" altLang="ko-KR" dirty="0" smtClean="0">
                <a:ea typeface="MS PGothic" pitchFamily="34" charset="-128"/>
              </a:rPr>
              <a:t>21-10-131-02-srho was incorporated into the </a:t>
            </a:r>
            <a:r>
              <a:rPr lang="en-US" altLang="ko-KR" dirty="0" err="1" smtClean="0">
                <a:ea typeface="MS PGothic" pitchFamily="34" charset="-128"/>
              </a:rPr>
              <a:t>TGc</a:t>
            </a:r>
            <a:r>
              <a:rPr lang="en-US" altLang="ko-KR" dirty="0" smtClean="0">
                <a:ea typeface="MS PGothic" pitchFamily="34" charset="-128"/>
              </a:rPr>
              <a:t> Framework Document</a:t>
            </a:r>
          </a:p>
          <a:p>
            <a:pPr lvl="1">
              <a:defRPr/>
            </a:pPr>
            <a:r>
              <a:rPr lang="en-US" altLang="ko-KR" dirty="0" smtClean="0">
                <a:ea typeface="MS PGothic" pitchFamily="34" charset="-128"/>
              </a:rPr>
              <a:t>Technical Editor appointment</a:t>
            </a:r>
          </a:p>
          <a:p>
            <a:pPr lvl="2">
              <a:defRPr/>
            </a:pPr>
            <a:r>
              <a:rPr lang="en-US" altLang="ko-KR" dirty="0" smtClean="0">
                <a:ea typeface="MS PGothic" pitchFamily="34" charset="-128"/>
              </a:rPr>
              <a:t> Dapeng Liu (China Mobile)</a:t>
            </a:r>
          </a:p>
          <a:p>
            <a:pPr lvl="1">
              <a:defRPr/>
            </a:pPr>
            <a:r>
              <a:rPr lang="en-US" altLang="ko-KR" dirty="0" smtClean="0">
                <a:ea typeface="MS PGothic" pitchFamily="34" charset="-128"/>
              </a:rPr>
              <a:t>Conference Calls</a:t>
            </a:r>
          </a:p>
          <a:p>
            <a:pPr lvl="2">
              <a:defRPr/>
            </a:pPr>
            <a:r>
              <a:rPr lang="en-US" altLang="ko-KR" dirty="0" smtClean="0">
                <a:ea typeface="MS PGothic" pitchFamily="34" charset="-128"/>
              </a:rPr>
              <a:t>July 22nd          21:30 ET</a:t>
            </a:r>
          </a:p>
          <a:p>
            <a:pPr lvl="2">
              <a:defRPr/>
            </a:pPr>
            <a:r>
              <a:rPr lang="en-US" altLang="ko-KR" dirty="0" smtClean="0">
                <a:ea typeface="MS PGothic" pitchFamily="34" charset="-128"/>
              </a:rPr>
              <a:t>August 10th      21:30 ET</a:t>
            </a:r>
          </a:p>
          <a:p>
            <a:pPr lvl="1">
              <a:defRPr/>
            </a:pPr>
            <a:endParaRPr lang="en-US" altLang="ko-KR" dirty="0" smtClean="0">
              <a:ea typeface="MS PGothic" pitchFamily="34" charset="-128"/>
            </a:endParaRPr>
          </a:p>
        </p:txBody>
      </p:sp>
      <p:sp>
        <p:nvSpPr>
          <p:cNvPr id="24579" name="Title 1"/>
          <p:cNvSpPr>
            <a:spLocks noGrp="1"/>
          </p:cNvSpPr>
          <p:nvPr>
            <p:ph type="title"/>
          </p:nvPr>
        </p:nvSpPr>
        <p:spPr/>
        <p:txBody>
          <a:bodyPr/>
          <a:lstStyle/>
          <a:p>
            <a:r>
              <a:rPr lang="en-US" altLang="ko-KR" smtClean="0"/>
              <a:t>Progress So Far (4)</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1"/>
          <p:cNvSpPr>
            <a:spLocks noGrp="1"/>
          </p:cNvSpPr>
          <p:nvPr>
            <p:ph type="title"/>
          </p:nvPr>
        </p:nvSpPr>
        <p:spPr/>
        <p:txBody>
          <a:bodyPr/>
          <a:lstStyle/>
          <a:p>
            <a:r>
              <a:rPr lang="en-US" altLang="ko-KR" smtClean="0"/>
              <a:t>Progress So Far (5)</a:t>
            </a:r>
          </a:p>
        </p:txBody>
      </p:sp>
      <p:sp>
        <p:nvSpPr>
          <p:cNvPr id="25602" name="Content Placeholder 2"/>
          <p:cNvSpPr>
            <a:spLocks noGrp="1"/>
          </p:cNvSpPr>
          <p:nvPr>
            <p:ph idx="1"/>
          </p:nvPr>
        </p:nvSpPr>
        <p:spPr/>
        <p:txBody>
          <a:bodyPr/>
          <a:lstStyle/>
          <a:p>
            <a:r>
              <a:rPr lang="en-US" altLang="ko-KR" smtClean="0"/>
              <a:t>September, 2010</a:t>
            </a:r>
          </a:p>
          <a:p>
            <a:pPr lvl="1"/>
            <a:r>
              <a:rPr lang="en-US" altLang="ko-KR" smtClean="0"/>
              <a:t>SFF Discovery Discussion</a:t>
            </a:r>
          </a:p>
          <a:p>
            <a:pPr lvl="2"/>
            <a:r>
              <a:rPr lang="en-US" altLang="ko-KR" smtClean="0"/>
              <a:t>21-10-0193-00-srho: Hongseok Jeon (ETRI)</a:t>
            </a:r>
          </a:p>
          <a:p>
            <a:pPr lvl="2"/>
            <a:r>
              <a:rPr lang="en-US" altLang="ko-KR" smtClean="0"/>
              <a:t>21-10-0197-00-srho: Anthony Chan (Huawei)</a:t>
            </a:r>
          </a:p>
          <a:p>
            <a:pPr lvl="1"/>
            <a:endParaRPr lang="en-US" altLang="ko-KR" smtClean="0"/>
          </a:p>
          <a:p>
            <a:pPr lvl="1"/>
            <a:r>
              <a:rPr lang="en-US" altLang="ko-KR" smtClean="0"/>
              <a:t>CS Applicability Discussion</a:t>
            </a:r>
          </a:p>
          <a:p>
            <a:pPr lvl="2"/>
            <a:r>
              <a:rPr lang="en-US" altLang="ko-KR" smtClean="0"/>
              <a:t>21-10-0128-01-srho: Junghoon Jee (ETRI)</a:t>
            </a:r>
          </a:p>
          <a:p>
            <a:pPr lvl="1"/>
            <a:endParaRPr lang="en-US" altLang="ko-KR" smtClean="0"/>
          </a:p>
          <a:p>
            <a:pPr lvl="1"/>
            <a:r>
              <a:rPr lang="en-US" altLang="ko-KR" smtClean="0"/>
              <a:t>Conference Calls</a:t>
            </a:r>
          </a:p>
          <a:p>
            <a:pPr lvl="2"/>
            <a:r>
              <a:rPr lang="en-US" altLang="ko-KR" smtClean="0"/>
              <a:t>October 26th   21:30 ET</a:t>
            </a:r>
          </a:p>
          <a:p>
            <a:pPr lvl="1"/>
            <a:endParaRPr lang="en-US" altLang="ko-KR"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a:spLocks noGrp="1"/>
          </p:cNvSpPr>
          <p:nvPr>
            <p:ph type="title"/>
          </p:nvPr>
        </p:nvSpPr>
        <p:spPr/>
        <p:txBody>
          <a:bodyPr/>
          <a:lstStyle/>
          <a:p>
            <a:r>
              <a:rPr lang="en-US" altLang="ko-KR" smtClean="0"/>
              <a:t>Progress So Far (6)</a:t>
            </a:r>
          </a:p>
        </p:txBody>
      </p:sp>
      <p:sp>
        <p:nvSpPr>
          <p:cNvPr id="26626" name="Content Placeholder 2"/>
          <p:cNvSpPr>
            <a:spLocks noGrp="1"/>
          </p:cNvSpPr>
          <p:nvPr>
            <p:ph idx="1"/>
          </p:nvPr>
        </p:nvSpPr>
        <p:spPr/>
        <p:txBody>
          <a:bodyPr/>
          <a:lstStyle/>
          <a:p>
            <a:r>
              <a:rPr lang="en-US" altLang="ko-KR" smtClean="0"/>
              <a:t>December, 2010</a:t>
            </a:r>
          </a:p>
          <a:p>
            <a:pPr lvl="1"/>
            <a:r>
              <a:rPr lang="en-US" altLang="ko-KR" smtClean="0"/>
              <a:t>MIH Implementation and Deployment</a:t>
            </a:r>
          </a:p>
          <a:p>
            <a:pPr lvl="2"/>
            <a:r>
              <a:rPr lang="en-US" altLang="ko-KR" smtClean="0"/>
              <a:t>21-10-0224-01-srho: il-Kwon Cho (NIA)</a:t>
            </a:r>
          </a:p>
          <a:p>
            <a:pPr lvl="1"/>
            <a:r>
              <a:rPr lang="en-US" altLang="ko-KR" smtClean="0"/>
              <a:t>Inter-RAT ND&amp;S Standardization Status</a:t>
            </a:r>
          </a:p>
          <a:p>
            <a:pPr lvl="2"/>
            <a:r>
              <a:rPr lang="en-US" altLang="ko-KR" smtClean="0"/>
              <a:t>21-10-0221-00-srho: Junghoon Jee (ETRI)</a:t>
            </a:r>
          </a:p>
          <a:p>
            <a:pPr lvl="1"/>
            <a:r>
              <a:rPr lang="en-US" altLang="ko-KR" smtClean="0"/>
              <a:t>Proposal Discussion</a:t>
            </a:r>
          </a:p>
          <a:p>
            <a:pPr lvl="2"/>
            <a:r>
              <a:rPr lang="en-US" altLang="ko-KR" smtClean="0"/>
              <a:t>21-10-0228-01-srho: Dapeng Liu (China Mobile)</a:t>
            </a:r>
          </a:p>
          <a:p>
            <a:pPr lvl="2"/>
            <a:r>
              <a:rPr lang="en-US" altLang="ko-KR" smtClean="0"/>
              <a:t>21-10-0215-00-srho: Kim Chang (Huawei)</a:t>
            </a:r>
          </a:p>
          <a:p>
            <a:pPr lvl="2"/>
            <a:r>
              <a:rPr lang="en-US" altLang="ko-KR" smtClean="0"/>
              <a:t>21-10-0225-00-srho: Hongseok Jeon (ETRI)</a:t>
            </a:r>
          </a:p>
          <a:p>
            <a:pPr lvl="1"/>
            <a:r>
              <a:rPr lang="en-US" altLang="ko-KR" smtClean="0"/>
              <a:t>Conference Calls</a:t>
            </a:r>
          </a:p>
          <a:p>
            <a:pPr lvl="2"/>
            <a:r>
              <a:rPr lang="en-US" altLang="ko-KR" smtClean="0"/>
              <a:t>January 4th, 2011 8:00 ET</a:t>
            </a:r>
          </a:p>
          <a:p>
            <a:pPr lvl="2"/>
            <a:endParaRPr lang="en-US" altLang="ko-KR"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p:txBody>
          <a:bodyPr/>
          <a:lstStyle/>
          <a:p>
            <a:r>
              <a:rPr lang="en-US" altLang="ko-KR" smtClean="0"/>
              <a:t>January, 2011</a:t>
            </a:r>
          </a:p>
          <a:p>
            <a:pPr lvl="1"/>
            <a:r>
              <a:rPr lang="en-US" altLang="ko-KR" smtClean="0"/>
              <a:t>Proposal Discussion</a:t>
            </a:r>
          </a:p>
          <a:p>
            <a:pPr lvl="2"/>
            <a:r>
              <a:rPr lang="en-US" altLang="ko-KR" smtClean="0"/>
              <a:t>21-11-0010-04</a:t>
            </a:r>
          </a:p>
          <a:p>
            <a:pPr lvl="2"/>
            <a:r>
              <a:rPr lang="en-US" altLang="ko-KR" smtClean="0"/>
              <a:t>21-11-0010-05</a:t>
            </a:r>
          </a:p>
          <a:p>
            <a:pPr lvl="2"/>
            <a:r>
              <a:rPr lang="en-US" altLang="ko-KR" smtClean="0"/>
              <a:t>Result: 21-11-0010-06-srho</a:t>
            </a:r>
          </a:p>
          <a:p>
            <a:r>
              <a:rPr lang="en-US" altLang="ko-KR" smtClean="0"/>
              <a:t>March, 2011</a:t>
            </a:r>
          </a:p>
          <a:p>
            <a:pPr lvl="1"/>
            <a:r>
              <a:rPr lang="en-US" altLang="ko-KR" smtClean="0"/>
              <a:t>Proposal Discussion</a:t>
            </a:r>
          </a:p>
          <a:p>
            <a:pPr lvl="2"/>
            <a:r>
              <a:rPr lang="en-US" altLang="ko-KR" smtClean="0"/>
              <a:t>21-11-0036-01-srho</a:t>
            </a:r>
          </a:p>
          <a:p>
            <a:pPr lvl="2"/>
            <a:endParaRPr lang="en-US" altLang="ko-KR" smtClean="0"/>
          </a:p>
        </p:txBody>
      </p:sp>
      <p:sp>
        <p:nvSpPr>
          <p:cNvPr id="27651" name="Title 1"/>
          <p:cNvSpPr>
            <a:spLocks noGrp="1"/>
          </p:cNvSpPr>
          <p:nvPr>
            <p:ph type="title"/>
          </p:nvPr>
        </p:nvSpPr>
        <p:spPr/>
        <p:txBody>
          <a:bodyPr/>
          <a:lstStyle/>
          <a:p>
            <a:r>
              <a:rPr lang="en-US" altLang="ko-KR" smtClean="0"/>
              <a:t>Progress So Far (7)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normAutofit fontScale="85000" lnSpcReduction="20000"/>
          </a:bodyPr>
          <a:lstStyle/>
          <a:p>
            <a:pPr>
              <a:defRPr/>
            </a:pPr>
            <a:r>
              <a:rPr lang="en-US" altLang="ko-KR" dirty="0" smtClean="0">
                <a:ea typeface="MS PGothic" pitchFamily="34" charset="-128"/>
              </a:rPr>
              <a:t>May, 2011</a:t>
            </a:r>
          </a:p>
          <a:p>
            <a:pPr lvl="1">
              <a:defRPr/>
            </a:pPr>
            <a:r>
              <a:rPr lang="en-US" altLang="ko-KR" dirty="0" smtClean="0">
                <a:ea typeface="MS PGothic" pitchFamily="34" charset="-128"/>
              </a:rPr>
              <a:t>Consensus on the proposal, </a:t>
            </a:r>
            <a:r>
              <a:rPr lang="en-US" altLang="ja-JP" dirty="0" smtClean="0">
                <a:ea typeface="MS PGothic" pitchFamily="34" charset="-128"/>
              </a:rPr>
              <a:t>21-11-0073-03-srho</a:t>
            </a:r>
          </a:p>
          <a:p>
            <a:pPr lvl="1">
              <a:defRPr/>
            </a:pPr>
            <a:r>
              <a:rPr lang="en-US" altLang="ko-KR" dirty="0" smtClean="0">
                <a:ea typeface="MS PGothic" pitchFamily="34" charset="-128"/>
              </a:rPr>
              <a:t>IEEE 802.21c TG Draft Spec: </a:t>
            </a:r>
            <a:r>
              <a:rPr lang="en-US" altLang="ja-JP" dirty="0" smtClean="0">
                <a:ea typeface="MS PGothic" pitchFamily="34" charset="-128"/>
              </a:rPr>
              <a:t>21-11-0073-03-srho</a:t>
            </a:r>
          </a:p>
          <a:p>
            <a:pPr lvl="2">
              <a:defRPr/>
            </a:pPr>
            <a:r>
              <a:rPr lang="en-US" altLang="ja-JP" dirty="0" smtClean="0">
                <a:solidFill>
                  <a:srgbClr val="0000CC"/>
                </a:solidFill>
                <a:ea typeface="MS PGothic" pitchFamily="34" charset="-128"/>
              </a:rPr>
              <a:t>Overall Architecture</a:t>
            </a:r>
          </a:p>
          <a:p>
            <a:pPr>
              <a:defRPr/>
            </a:pPr>
            <a:r>
              <a:rPr lang="en-US" altLang="ko-KR" dirty="0" smtClean="0">
                <a:ea typeface="MS PGothic" pitchFamily="34" charset="-128"/>
              </a:rPr>
              <a:t>July, 2011</a:t>
            </a:r>
          </a:p>
          <a:p>
            <a:pPr lvl="1">
              <a:defRPr/>
            </a:pPr>
            <a:r>
              <a:rPr lang="en-US" altLang="ko-KR" dirty="0" smtClean="0">
                <a:ea typeface="MS PGothic" pitchFamily="34" charset="-128"/>
              </a:rPr>
              <a:t>Consensus on the proposal, </a:t>
            </a:r>
            <a:r>
              <a:rPr lang="en-US" altLang="ja-JP" dirty="0" smtClean="0">
                <a:ea typeface="MS PGothic" pitchFamily="34" charset="-128"/>
              </a:rPr>
              <a:t>21-11-0133-00-srho-tgc-proposal-charles-perkins</a:t>
            </a:r>
          </a:p>
          <a:p>
            <a:pPr lvl="1">
              <a:defRPr/>
            </a:pPr>
            <a:r>
              <a:rPr lang="en-US" altLang="ko-KR" dirty="0" smtClean="0">
                <a:ea typeface="MS PGothic" pitchFamily="34" charset="-128"/>
              </a:rPr>
              <a:t>IEEE 802.21c TG Draft Spec: </a:t>
            </a:r>
            <a:r>
              <a:rPr lang="en-US" altLang="ja-JP" dirty="0" smtClean="0">
                <a:ea typeface="MS PGothic" pitchFamily="34" charset="-128"/>
              </a:rPr>
              <a:t>21-11-0133-00-srho-tgc-proposal-charles-perkins</a:t>
            </a:r>
          </a:p>
          <a:p>
            <a:pPr lvl="2">
              <a:defRPr/>
            </a:pPr>
            <a:r>
              <a:rPr lang="en-US" altLang="ja-JP" dirty="0" smtClean="0">
                <a:solidFill>
                  <a:srgbClr val="0000CC"/>
                </a:solidFill>
                <a:ea typeface="MS PGothic" pitchFamily="34" charset="-128"/>
              </a:rPr>
              <a:t>SFF based Handovers</a:t>
            </a:r>
          </a:p>
          <a:p>
            <a:pPr>
              <a:defRPr/>
            </a:pPr>
            <a:r>
              <a:rPr lang="en-US" altLang="ja-JP" dirty="0" smtClean="0">
                <a:ea typeface="MS PGothic" pitchFamily="34" charset="-128"/>
              </a:rPr>
              <a:t>September, 2011</a:t>
            </a:r>
          </a:p>
          <a:p>
            <a:pPr lvl="1">
              <a:defRPr/>
            </a:pPr>
            <a:r>
              <a:rPr lang="en-US" altLang="ko-KR" dirty="0" smtClean="0">
                <a:ea typeface="MS PGothic" pitchFamily="34" charset="-128"/>
              </a:rPr>
              <a:t>Consensus on the proposal, </a:t>
            </a:r>
            <a:r>
              <a:rPr lang="en-US" altLang="ja-JP" dirty="0" smtClean="0">
                <a:ea typeface="MS PGothic" pitchFamily="34" charset="-128"/>
              </a:rPr>
              <a:t>21-11-0155-04-srho</a:t>
            </a:r>
          </a:p>
          <a:p>
            <a:pPr lvl="2">
              <a:defRPr/>
            </a:pPr>
            <a:r>
              <a:rPr lang="en-US" altLang="ja-JP" dirty="0" smtClean="0">
                <a:solidFill>
                  <a:srgbClr val="0000CC"/>
                </a:solidFill>
                <a:ea typeface="MS PGothic" pitchFamily="34" charset="-128"/>
              </a:rPr>
              <a:t>Reference Models, Transport Mechanisms</a:t>
            </a:r>
          </a:p>
          <a:p>
            <a:pPr lvl="1">
              <a:defRPr/>
            </a:pPr>
            <a:r>
              <a:rPr lang="en-US" altLang="ko-KR" dirty="0" smtClean="0">
                <a:ea typeface="MS PGothic" pitchFamily="34" charset="-128"/>
              </a:rPr>
              <a:t>Current IEEE 802.21c TG Draft Spec: </a:t>
            </a:r>
            <a:r>
              <a:rPr lang="en-US" altLang="ja-JP" dirty="0" smtClean="0">
                <a:ea typeface="MS PGothic" pitchFamily="34" charset="-128"/>
              </a:rPr>
              <a:t>21-11-0155-04-srho</a:t>
            </a:r>
          </a:p>
          <a:p>
            <a:pPr lvl="2">
              <a:defRPr/>
            </a:pPr>
            <a:endParaRPr lang="en-US" altLang="ja-JP" dirty="0" smtClean="0">
              <a:ea typeface="MS PGothic" pitchFamily="34" charset="-128"/>
            </a:endParaRPr>
          </a:p>
          <a:p>
            <a:pPr lvl="1">
              <a:defRPr/>
            </a:pPr>
            <a:endParaRPr lang="en-US" altLang="ja-JP" dirty="0" smtClean="0">
              <a:ea typeface="MS PGothic" pitchFamily="34" charset="-128"/>
            </a:endParaRPr>
          </a:p>
          <a:p>
            <a:pPr lvl="1">
              <a:defRPr/>
            </a:pPr>
            <a:endParaRPr lang="en-US" altLang="ja-JP" dirty="0" smtClean="0">
              <a:ea typeface="MS PGothic" pitchFamily="34" charset="-128"/>
            </a:endParaRPr>
          </a:p>
          <a:p>
            <a:pPr lvl="1">
              <a:defRPr/>
            </a:pPr>
            <a:endParaRPr lang="en-US" altLang="ko-KR" dirty="0" smtClean="0">
              <a:ea typeface="MS PGothic" pitchFamily="34" charset="-128"/>
            </a:endParaRPr>
          </a:p>
          <a:p>
            <a:pPr>
              <a:defRPr/>
            </a:pPr>
            <a:endParaRPr lang="en-US" altLang="ko-KR" dirty="0" smtClean="0">
              <a:ea typeface="MS PGothic" pitchFamily="34" charset="-128"/>
            </a:endParaRPr>
          </a:p>
          <a:p>
            <a:pPr lvl="2">
              <a:defRPr/>
            </a:pPr>
            <a:endParaRPr lang="en-US" altLang="ko-KR" dirty="0" smtClean="0">
              <a:ea typeface="MS PGothic" pitchFamily="34" charset="-128"/>
            </a:endParaRPr>
          </a:p>
        </p:txBody>
      </p:sp>
      <p:sp>
        <p:nvSpPr>
          <p:cNvPr id="28675" name="Title 1"/>
          <p:cNvSpPr>
            <a:spLocks noGrp="1"/>
          </p:cNvSpPr>
          <p:nvPr>
            <p:ph type="title"/>
          </p:nvPr>
        </p:nvSpPr>
        <p:spPr/>
        <p:txBody>
          <a:bodyPr/>
          <a:lstStyle/>
          <a:p>
            <a:r>
              <a:rPr lang="en-US" altLang="ko-KR" smtClean="0"/>
              <a:t>Progress So Far (8)</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normAutofit fontScale="70000" lnSpcReduction="20000"/>
          </a:bodyPr>
          <a:lstStyle/>
          <a:p>
            <a:pPr>
              <a:defRPr/>
            </a:pPr>
            <a:r>
              <a:rPr lang="en-US" altLang="ko-KR" dirty="0" smtClean="0">
                <a:ea typeface="MS PGothic" pitchFamily="34" charset="-128"/>
              </a:rPr>
              <a:t>November, 2011</a:t>
            </a:r>
          </a:p>
          <a:p>
            <a:pPr lvl="1">
              <a:defRPr/>
            </a:pPr>
            <a:r>
              <a:rPr lang="en-US" altLang="ko-KR" dirty="0" smtClean="0">
                <a:ea typeface="MS PGothic" pitchFamily="34" charset="-128"/>
              </a:rPr>
              <a:t>Consensus on the proposal, </a:t>
            </a:r>
            <a:r>
              <a:rPr lang="en-US" altLang="ja-JP" dirty="0" smtClean="0">
                <a:ea typeface="MS PGothic" pitchFamily="34" charset="-128"/>
              </a:rPr>
              <a:t>21-11-0188-00-srho</a:t>
            </a:r>
          </a:p>
          <a:p>
            <a:pPr lvl="1">
              <a:defRPr/>
            </a:pPr>
            <a:r>
              <a:rPr lang="en-US" altLang="ko-KR" dirty="0" smtClean="0">
                <a:ea typeface="MS PGothic" pitchFamily="34" charset="-128"/>
              </a:rPr>
              <a:t>IEEE 802.21c TG Draft Spec: </a:t>
            </a:r>
            <a:r>
              <a:rPr lang="en-US" altLang="ja-JP" dirty="0" smtClean="0">
                <a:solidFill>
                  <a:srgbClr val="0000CC"/>
                </a:solidFill>
                <a:ea typeface="MS PGothic" pitchFamily="34" charset="-128"/>
              </a:rPr>
              <a:t>21-11-0188-00-srho</a:t>
            </a:r>
          </a:p>
          <a:p>
            <a:pPr>
              <a:defRPr/>
            </a:pPr>
            <a:r>
              <a:rPr lang="en-US" altLang="ko-KR" dirty="0" smtClean="0">
                <a:ea typeface="MS PGothic" pitchFamily="34" charset="-128"/>
              </a:rPr>
              <a:t>January, 2012</a:t>
            </a:r>
          </a:p>
          <a:p>
            <a:pPr lvl="1">
              <a:defRPr/>
            </a:pPr>
            <a:r>
              <a:rPr lang="en-US" altLang="ko-KR" dirty="0" smtClean="0">
                <a:ea typeface="MS PGothic" pitchFamily="34" charset="-128"/>
              </a:rPr>
              <a:t>Consensus on the proposal, </a:t>
            </a:r>
            <a:r>
              <a:rPr lang="en-US" altLang="ja-JP" dirty="0" smtClean="0">
                <a:ea typeface="MS PGothic" pitchFamily="34" charset="-128"/>
              </a:rPr>
              <a:t>21-12-0004-01-srho</a:t>
            </a:r>
          </a:p>
          <a:p>
            <a:pPr lvl="1">
              <a:defRPr/>
            </a:pPr>
            <a:r>
              <a:rPr lang="en-US" altLang="ko-KR" dirty="0" smtClean="0">
                <a:ea typeface="MS PGothic" pitchFamily="34" charset="-128"/>
              </a:rPr>
              <a:t>IEEE 802.21c TG Draft Spec: </a:t>
            </a:r>
            <a:r>
              <a:rPr lang="en-US" altLang="ko-KR" dirty="0" smtClean="0">
                <a:solidFill>
                  <a:srgbClr val="0000CC"/>
                </a:solidFill>
                <a:ea typeface="MS PGothic" pitchFamily="34" charset="-128"/>
              </a:rPr>
              <a:t>21-12-0004-01-srho</a:t>
            </a:r>
            <a:endParaRPr lang="en-US" altLang="ja-JP" dirty="0" smtClean="0">
              <a:solidFill>
                <a:srgbClr val="0000CC"/>
              </a:solidFill>
              <a:ea typeface="MS PGothic" pitchFamily="34" charset="-128"/>
            </a:endParaRPr>
          </a:p>
          <a:p>
            <a:pPr>
              <a:defRPr/>
            </a:pPr>
            <a:r>
              <a:rPr lang="en-US" altLang="ko-KR" dirty="0" smtClean="0">
                <a:ea typeface="MS PGothic" pitchFamily="34" charset="-128"/>
              </a:rPr>
              <a:t>March, 2012</a:t>
            </a:r>
          </a:p>
          <a:p>
            <a:pPr lvl="1">
              <a:defRPr/>
            </a:pPr>
            <a:r>
              <a:rPr lang="en-US" altLang="ko-KR" dirty="0" smtClean="0">
                <a:ea typeface="MS PGothic" pitchFamily="34" charset="-128"/>
              </a:rPr>
              <a:t>Proposal discussion</a:t>
            </a:r>
          </a:p>
          <a:p>
            <a:pPr lvl="2">
              <a:defRPr/>
            </a:pPr>
            <a:r>
              <a:rPr lang="en-US" altLang="ja-JP" dirty="0" smtClean="0">
                <a:ea typeface="MS PGothic" pitchFamily="34" charset="-128"/>
              </a:rPr>
              <a:t>21-12-0020-01-srho-secure-key-distribution.doc</a:t>
            </a:r>
          </a:p>
          <a:p>
            <a:pPr lvl="2">
              <a:defRPr/>
            </a:pPr>
            <a:r>
              <a:rPr lang="en-US" altLang="ja-JP" dirty="0" smtClean="0">
                <a:ea typeface="MS PGothic" pitchFamily="34" charset="-128"/>
              </a:rPr>
              <a:t>21-12-0036-01-0000</a:t>
            </a:r>
          </a:p>
          <a:p>
            <a:pPr lvl="2">
              <a:defRPr/>
            </a:pPr>
            <a:r>
              <a:rPr lang="en-US" altLang="ja-JP" dirty="0" smtClean="0">
                <a:ea typeface="MS PGothic" pitchFamily="34" charset="-128"/>
              </a:rPr>
              <a:t>21-12-0038-01-srho</a:t>
            </a:r>
          </a:p>
          <a:p>
            <a:pPr>
              <a:defRPr/>
            </a:pPr>
            <a:r>
              <a:rPr lang="en-US" altLang="ja-JP" dirty="0" smtClean="0">
                <a:ea typeface="MS PGothic" pitchFamily="34" charset="-128"/>
              </a:rPr>
              <a:t>Conference calls</a:t>
            </a:r>
          </a:p>
          <a:p>
            <a:pPr lvl="1">
              <a:defRPr/>
            </a:pPr>
            <a:r>
              <a:rPr lang="en-US" altLang="ja-JP" dirty="0" smtClean="0">
                <a:ea typeface="MS PGothic" pitchFamily="34" charset="-128"/>
              </a:rPr>
              <a:t>April 10, Tuesday 2012 10:00 ET: Secure key distribution, 21-12-0020-0</a:t>
            </a:r>
          </a:p>
          <a:p>
            <a:pPr lvl="1">
              <a:defRPr/>
            </a:pPr>
            <a:r>
              <a:rPr lang="en-US" altLang="ja-JP" dirty="0" smtClean="0">
                <a:ea typeface="MS PGothic" pitchFamily="34" charset="-128"/>
              </a:rPr>
              <a:t>May 2, Wednesday 2012 21:00 ET: IEEE 802.21c Protocol Frame, </a:t>
            </a:r>
            <a:r>
              <a:rPr lang="en-US" altLang="ja-JP" dirty="0" err="1" smtClean="0">
                <a:ea typeface="MS PGothic" pitchFamily="34" charset="-128"/>
              </a:rPr>
              <a:t>Hyunho</a:t>
            </a:r>
            <a:r>
              <a:rPr lang="en-US" altLang="ja-JP" dirty="0" smtClean="0">
                <a:ea typeface="MS PGothic" pitchFamily="34" charset="-128"/>
              </a:rPr>
              <a:t> Park, tentatively 21-12-0038-02</a:t>
            </a:r>
          </a:p>
          <a:p>
            <a:pPr lvl="1">
              <a:defRPr/>
            </a:pPr>
            <a:r>
              <a:rPr lang="en-US" altLang="ja-JP" dirty="0" smtClean="0">
                <a:ea typeface="MS PGothic" pitchFamily="34" charset="-128"/>
              </a:rPr>
              <a:t>May 8, Tuesday 2012 21:00 ET: </a:t>
            </a:r>
            <a:endParaRPr lang="en-US" altLang="ko-KR" dirty="0" smtClean="0">
              <a:ea typeface="MS PGothic" pitchFamily="34" charset="-128"/>
            </a:endParaRPr>
          </a:p>
        </p:txBody>
      </p:sp>
      <p:sp>
        <p:nvSpPr>
          <p:cNvPr id="29699" name="Title 1"/>
          <p:cNvSpPr>
            <a:spLocks noGrp="1"/>
          </p:cNvSpPr>
          <p:nvPr>
            <p:ph type="title"/>
          </p:nvPr>
        </p:nvSpPr>
        <p:spPr/>
        <p:txBody>
          <a:bodyPr/>
          <a:lstStyle/>
          <a:p>
            <a:r>
              <a:rPr lang="en-US" altLang="ko-KR" smtClean="0"/>
              <a:t>Progress So Far (9)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8"/>
          <p:cNvSpPr>
            <a:spLocks noGrp="1" noChangeArrowheads="1"/>
          </p:cNvSpPr>
          <p:nvPr>
            <p:ph idx="1"/>
          </p:nvPr>
        </p:nvSpPr>
        <p:spPr/>
        <p:txBody>
          <a:bodyPr>
            <a:normAutofit fontScale="70000" lnSpcReduction="20000"/>
          </a:bodyPr>
          <a:lstStyle/>
          <a:p>
            <a:pPr>
              <a:defRPr/>
            </a:pPr>
            <a:r>
              <a:rPr lang="en-US" altLang="ko-KR" dirty="0" smtClean="0">
                <a:ea typeface="MS PGothic" pitchFamily="34" charset="-128"/>
              </a:rPr>
              <a:t>May 2012</a:t>
            </a:r>
          </a:p>
          <a:p>
            <a:pPr lvl="1">
              <a:defRPr/>
            </a:pPr>
            <a:r>
              <a:rPr lang="en-US" altLang="ko-KR" dirty="0" smtClean="0">
                <a:ea typeface="MS PGothic" pitchFamily="34" charset="-128"/>
              </a:rPr>
              <a:t>Consensus on the proposal, </a:t>
            </a:r>
            <a:r>
              <a:rPr lang="en-US" altLang="ja-JP" dirty="0" smtClean="0">
                <a:ea typeface="MS PGothic" pitchFamily="34" charset="-128"/>
              </a:rPr>
              <a:t>21-12-0020-05-srho</a:t>
            </a:r>
          </a:p>
          <a:p>
            <a:pPr lvl="1">
              <a:defRPr/>
            </a:pPr>
            <a:r>
              <a:rPr lang="en-US" altLang="ko-KR" dirty="0" smtClean="0">
                <a:ea typeface="MS PGothic" pitchFamily="34" charset="-128"/>
              </a:rPr>
              <a:t>IEEE 802.21c TG Draft Spec: </a:t>
            </a:r>
            <a:r>
              <a:rPr lang="en-US" altLang="ja-JP" dirty="0" smtClean="0">
                <a:ea typeface="MS PGothic" pitchFamily="34" charset="-128"/>
              </a:rPr>
              <a:t>21-12-0020-05-srho</a:t>
            </a:r>
          </a:p>
          <a:p>
            <a:pPr lvl="2">
              <a:defRPr/>
            </a:pPr>
            <a:r>
              <a:rPr lang="en-US" altLang="ja-JP" dirty="0" smtClean="0">
                <a:solidFill>
                  <a:srgbClr val="0000CC"/>
                </a:solidFill>
                <a:ea typeface="MS PGothic" pitchFamily="34" charset="-128"/>
              </a:rPr>
              <a:t>Secure Key distribution</a:t>
            </a:r>
          </a:p>
          <a:p>
            <a:pPr lvl="1">
              <a:defRPr/>
            </a:pPr>
            <a:r>
              <a:rPr lang="en-US" altLang="ko-KR" dirty="0" smtClean="0">
                <a:ea typeface="MS PGothic" pitchFamily="34" charset="-128"/>
              </a:rPr>
              <a:t>Consensus on the proposal, </a:t>
            </a:r>
            <a:r>
              <a:rPr lang="en-US" altLang="ja-JP" dirty="0" smtClean="0">
                <a:ea typeface="MS PGothic" pitchFamily="34" charset="-128"/>
              </a:rPr>
              <a:t>21-12-00</a:t>
            </a:r>
            <a:r>
              <a:rPr lang="en-US" altLang="zh-CN" dirty="0" smtClean="0">
                <a:ea typeface="MS PGothic" pitchFamily="34" charset="-128"/>
              </a:rPr>
              <a:t>66</a:t>
            </a:r>
            <a:r>
              <a:rPr lang="en-US" altLang="ja-JP" dirty="0" smtClean="0">
                <a:ea typeface="MS PGothic" pitchFamily="34" charset="-128"/>
              </a:rPr>
              <a:t>-0</a:t>
            </a:r>
            <a:r>
              <a:rPr lang="en-US" altLang="zh-CN" dirty="0" smtClean="0">
                <a:ea typeface="MS PGothic" pitchFamily="34" charset="-128"/>
              </a:rPr>
              <a:t>2</a:t>
            </a:r>
            <a:r>
              <a:rPr lang="en-US" altLang="ja-JP" dirty="0" smtClean="0">
                <a:ea typeface="MS PGothic" pitchFamily="34" charset="-128"/>
              </a:rPr>
              <a:t>-srho</a:t>
            </a:r>
          </a:p>
          <a:p>
            <a:pPr lvl="1">
              <a:defRPr/>
            </a:pPr>
            <a:r>
              <a:rPr lang="en-US" altLang="ko-KR" dirty="0" smtClean="0">
                <a:ea typeface="MS PGothic" pitchFamily="34" charset="-128"/>
              </a:rPr>
              <a:t>IEEE 802.21c TG Draft Spec: </a:t>
            </a:r>
            <a:r>
              <a:rPr lang="en-US" altLang="ja-JP" dirty="0" smtClean="0">
                <a:ea typeface="MS PGothic" pitchFamily="34" charset="-128"/>
              </a:rPr>
              <a:t>21-12-00</a:t>
            </a:r>
            <a:r>
              <a:rPr lang="en-US" altLang="zh-CN" dirty="0" smtClean="0">
                <a:ea typeface="MS PGothic" pitchFamily="34" charset="-128"/>
              </a:rPr>
              <a:t>47</a:t>
            </a:r>
            <a:r>
              <a:rPr lang="en-US" altLang="ja-JP" dirty="0" smtClean="0">
                <a:ea typeface="MS PGothic" pitchFamily="34" charset="-128"/>
              </a:rPr>
              <a:t>-0</a:t>
            </a:r>
            <a:r>
              <a:rPr lang="en-US" altLang="zh-CN" dirty="0" smtClean="0">
                <a:ea typeface="MS PGothic" pitchFamily="34" charset="-128"/>
              </a:rPr>
              <a:t>2</a:t>
            </a:r>
            <a:r>
              <a:rPr lang="en-US" altLang="ja-JP" dirty="0" smtClean="0">
                <a:ea typeface="MS PGothic" pitchFamily="34" charset="-128"/>
              </a:rPr>
              <a:t>-srho</a:t>
            </a:r>
          </a:p>
          <a:p>
            <a:pPr lvl="2">
              <a:defRPr/>
            </a:pPr>
            <a:r>
              <a:rPr lang="en-US" altLang="ja-JP" dirty="0" smtClean="0">
                <a:solidFill>
                  <a:srgbClr val="0000CC"/>
                </a:solidFill>
                <a:ea typeface="MS PGothic" pitchFamily="34" charset="-128"/>
              </a:rPr>
              <a:t>Network discover</a:t>
            </a:r>
            <a:endParaRPr lang="en-US" altLang="ko-KR" dirty="0" smtClean="0">
              <a:ea typeface="MS PGothic" pitchFamily="34" charset="-128"/>
            </a:endParaRPr>
          </a:p>
          <a:p>
            <a:pPr lvl="1">
              <a:defRPr/>
            </a:pPr>
            <a:r>
              <a:rPr lang="en-US" altLang="ko-KR" dirty="0" smtClean="0">
                <a:ea typeface="MS PGothic" pitchFamily="34" charset="-128"/>
              </a:rPr>
              <a:t>IEEE 802.21c Protocol Frame discussion on 21-12-0047-02 presented by </a:t>
            </a:r>
            <a:r>
              <a:rPr lang="en-US" altLang="ko-KR" dirty="0" err="1" smtClean="0">
                <a:ea typeface="MS PGothic" pitchFamily="34" charset="-128"/>
              </a:rPr>
              <a:t>Hyunho</a:t>
            </a:r>
            <a:r>
              <a:rPr lang="en-US" altLang="ko-KR" dirty="0" smtClean="0">
                <a:ea typeface="MS PGothic" pitchFamily="34" charset="-128"/>
              </a:rPr>
              <a:t> Park (ETRI)</a:t>
            </a:r>
          </a:p>
          <a:p>
            <a:pPr lvl="1">
              <a:defRPr/>
            </a:pPr>
            <a:r>
              <a:rPr lang="en-US" altLang="ko-KR" dirty="0" smtClean="0">
                <a:ea typeface="MS PGothic" pitchFamily="34" charset="-128"/>
              </a:rPr>
              <a:t>Consensus on the proposal, </a:t>
            </a:r>
            <a:r>
              <a:rPr lang="en-US" altLang="ja-JP" dirty="0" smtClean="0">
                <a:ea typeface="MS PGothic" pitchFamily="34" charset="-128"/>
              </a:rPr>
              <a:t>21-12-00</a:t>
            </a:r>
            <a:r>
              <a:rPr lang="en-US" altLang="zh-CN" dirty="0" smtClean="0">
                <a:ea typeface="MS PGothic" pitchFamily="34" charset="-128"/>
              </a:rPr>
              <a:t>67</a:t>
            </a:r>
            <a:r>
              <a:rPr lang="en-US" altLang="ja-JP" dirty="0" smtClean="0">
                <a:ea typeface="MS PGothic" pitchFamily="34" charset="-128"/>
              </a:rPr>
              <a:t>-0</a:t>
            </a:r>
            <a:r>
              <a:rPr lang="en-US" altLang="zh-CN" dirty="0" smtClean="0">
                <a:ea typeface="MS PGothic" pitchFamily="34" charset="-128"/>
              </a:rPr>
              <a:t>0</a:t>
            </a:r>
            <a:r>
              <a:rPr lang="en-US" altLang="ja-JP" dirty="0" smtClean="0">
                <a:ea typeface="MS PGothic" pitchFamily="34" charset="-128"/>
              </a:rPr>
              <a:t>-srho</a:t>
            </a:r>
          </a:p>
          <a:p>
            <a:pPr lvl="1">
              <a:defRPr/>
            </a:pPr>
            <a:r>
              <a:rPr lang="en-US" altLang="ko-KR" dirty="0" smtClean="0">
                <a:ea typeface="MS PGothic" pitchFamily="34" charset="-128"/>
              </a:rPr>
              <a:t>IEEE 802.21c TG Draft Spec: </a:t>
            </a:r>
            <a:r>
              <a:rPr lang="en-US" altLang="ja-JP" dirty="0" smtClean="0">
                <a:ea typeface="MS PGothic" pitchFamily="34" charset="-128"/>
              </a:rPr>
              <a:t>21-12-00</a:t>
            </a:r>
            <a:r>
              <a:rPr lang="en-US" altLang="zh-CN" dirty="0" smtClean="0">
                <a:ea typeface="MS PGothic" pitchFamily="34" charset="-128"/>
              </a:rPr>
              <a:t>67</a:t>
            </a:r>
            <a:r>
              <a:rPr lang="en-US" altLang="ja-JP" dirty="0" smtClean="0">
                <a:ea typeface="MS PGothic" pitchFamily="34" charset="-128"/>
              </a:rPr>
              <a:t>-0</a:t>
            </a:r>
            <a:r>
              <a:rPr lang="en-US" altLang="zh-CN" dirty="0" smtClean="0">
                <a:ea typeface="MS PGothic" pitchFamily="34" charset="-128"/>
              </a:rPr>
              <a:t>0</a:t>
            </a:r>
            <a:r>
              <a:rPr lang="en-US" altLang="ja-JP" dirty="0" smtClean="0">
                <a:ea typeface="MS PGothic" pitchFamily="34" charset="-128"/>
              </a:rPr>
              <a:t>-srho</a:t>
            </a:r>
          </a:p>
          <a:p>
            <a:pPr lvl="2">
              <a:defRPr/>
            </a:pPr>
            <a:r>
              <a:rPr lang="en-US" altLang="ja-JP" dirty="0" smtClean="0">
                <a:solidFill>
                  <a:srgbClr val="0000CC"/>
                </a:solidFill>
                <a:ea typeface="MS PGothic" pitchFamily="34" charset="-128"/>
              </a:rPr>
              <a:t>Access Information Database Design for 4G</a:t>
            </a:r>
          </a:p>
          <a:p>
            <a:pPr>
              <a:defRPr/>
            </a:pPr>
            <a:r>
              <a:rPr lang="en-US" altLang="ja-JP" dirty="0" smtClean="0">
                <a:ea typeface="MS PGothic" pitchFamily="34" charset="-128"/>
              </a:rPr>
              <a:t>Conference calls </a:t>
            </a:r>
          </a:p>
          <a:p>
            <a:pPr lvl="1">
              <a:defRPr/>
            </a:pPr>
            <a:r>
              <a:rPr lang="en-US" altLang="ja-JP" dirty="0" smtClean="0">
                <a:ea typeface="MS PGothic" pitchFamily="34" charset="-128"/>
              </a:rPr>
              <a:t>June 13 (Wed), 2012 21-23:00 ET</a:t>
            </a:r>
          </a:p>
          <a:p>
            <a:pPr lvl="1">
              <a:defRPr/>
            </a:pPr>
            <a:r>
              <a:rPr lang="en-US" altLang="ja-JP" dirty="0" smtClean="0">
                <a:ea typeface="MS PGothic" pitchFamily="34" charset="-128"/>
              </a:rPr>
              <a:t>June 20 (Wed), 2012 21-23:00 ET</a:t>
            </a:r>
          </a:p>
          <a:p>
            <a:pPr lvl="1">
              <a:defRPr/>
            </a:pPr>
            <a:r>
              <a:rPr lang="en-US" altLang="ja-JP" dirty="0" smtClean="0">
                <a:ea typeface="MS PGothic" pitchFamily="34" charset="-128"/>
              </a:rPr>
              <a:t>July 11 (Wed), 2012 21-23:00 ET</a:t>
            </a:r>
          </a:p>
          <a:p>
            <a:pPr lvl="1">
              <a:defRPr/>
            </a:pPr>
            <a:endParaRPr lang="en-US" altLang="ja-JP" dirty="0" smtClean="0">
              <a:ea typeface="MS PGothic" pitchFamily="34" charset="-128"/>
            </a:endParaRPr>
          </a:p>
          <a:p>
            <a:pPr lvl="1">
              <a:defRPr/>
            </a:pPr>
            <a:endParaRPr lang="en-US" altLang="ja-JP" dirty="0" smtClean="0">
              <a:ea typeface="MS PGothic" pitchFamily="34" charset="-128"/>
            </a:endParaRPr>
          </a:p>
        </p:txBody>
      </p:sp>
      <p:sp>
        <p:nvSpPr>
          <p:cNvPr id="31747" name="Title 5"/>
          <p:cNvSpPr>
            <a:spLocks noGrp="1"/>
          </p:cNvSpPr>
          <p:nvPr>
            <p:ph type="title"/>
          </p:nvPr>
        </p:nvSpPr>
        <p:spPr/>
        <p:txBody>
          <a:bodyPr/>
          <a:lstStyle/>
          <a:p>
            <a:r>
              <a:rPr lang="en-US" altLang="ko-KR" dirty="0" smtClean="0"/>
              <a:t>Progress so far </a:t>
            </a:r>
            <a:r>
              <a:rPr lang="en-US" altLang="zh-CN" dirty="0" smtClean="0"/>
              <a:t>(10)</a:t>
            </a:r>
            <a:endParaRPr lang="en-US" altLang="ko-K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8"/>
          <p:cNvSpPr>
            <a:spLocks noGrp="1" noChangeArrowheads="1"/>
          </p:cNvSpPr>
          <p:nvPr>
            <p:ph idx="1"/>
          </p:nvPr>
        </p:nvSpPr>
        <p:spPr/>
        <p:txBody>
          <a:bodyPr>
            <a:normAutofit fontScale="70000" lnSpcReduction="20000"/>
          </a:bodyPr>
          <a:lstStyle/>
          <a:p>
            <a:pPr>
              <a:defRPr/>
            </a:pPr>
            <a:r>
              <a:rPr lang="en-US" altLang="ko-KR" dirty="0" smtClean="0">
                <a:ea typeface="MS PGothic" pitchFamily="34" charset="-128"/>
              </a:rPr>
              <a:t>Current version of proposal: 21-12-0067-06</a:t>
            </a:r>
          </a:p>
          <a:p>
            <a:pPr>
              <a:defRPr/>
            </a:pPr>
            <a:r>
              <a:rPr lang="en-US" altLang="ko-KR" dirty="0" smtClean="0">
                <a:ea typeface="MS PGothic" pitchFamily="34" charset="-128"/>
              </a:rPr>
              <a:t>Items covered </a:t>
            </a:r>
          </a:p>
          <a:p>
            <a:pPr lvl="1">
              <a:defRPr/>
            </a:pPr>
            <a:r>
              <a:rPr lang="en-US" altLang="ko-KR" dirty="0" smtClean="0">
                <a:ea typeface="MS PGothic" pitchFamily="34" charset="-128"/>
              </a:rPr>
              <a:t>Moving Examples of SRHO to Annex</a:t>
            </a:r>
          </a:p>
          <a:p>
            <a:pPr lvl="2">
              <a:defRPr/>
            </a:pPr>
            <a:r>
              <a:rPr lang="en-US" altLang="ko-KR" dirty="0" smtClean="0">
                <a:ea typeface="MS PGothic" pitchFamily="34" charset="-128"/>
              </a:rPr>
              <a:t>Draft 802</a:t>
            </a:r>
            <a:r>
              <a:rPr lang="en-US" altLang="zh-CN" dirty="0" smtClean="0">
                <a:ea typeface="MS PGothic" pitchFamily="34" charset="-128"/>
              </a:rPr>
              <a:t>.21c p</a:t>
            </a:r>
            <a:r>
              <a:rPr lang="en-US" altLang="ko-KR" dirty="0" smtClean="0">
                <a:ea typeface="MS PGothic" pitchFamily="34" charset="-128"/>
              </a:rPr>
              <a:t>roposal 21</a:t>
            </a:r>
            <a:r>
              <a:rPr lang="en-US" altLang="zh-CN" dirty="0" smtClean="0">
                <a:ea typeface="MS PGothic" pitchFamily="34" charset="-128"/>
              </a:rPr>
              <a:t>-12-0067-03</a:t>
            </a:r>
            <a:r>
              <a:rPr lang="en-US" altLang="ko-KR" dirty="0" smtClean="0">
                <a:ea typeface="MS PGothic" pitchFamily="34" charset="-128"/>
              </a:rPr>
              <a:t> from Charles Perkins is accepted</a:t>
            </a:r>
          </a:p>
          <a:p>
            <a:pPr lvl="1">
              <a:defRPr/>
            </a:pPr>
            <a:r>
              <a:rPr lang="en-US" altLang="ko-KR" dirty="0" smtClean="0">
                <a:ea typeface="MS PGothic" pitchFamily="34" charset="-128"/>
              </a:rPr>
              <a:t>Gaps and proposal in draft spec</a:t>
            </a:r>
          </a:p>
          <a:p>
            <a:pPr lvl="2">
              <a:defRPr/>
            </a:pPr>
            <a:r>
              <a:rPr lang="en-US" altLang="ko-KR" dirty="0" smtClean="0">
                <a:ea typeface="MS PGothic" pitchFamily="34" charset="-128"/>
              </a:rPr>
              <a:t>21-12-0075-02 presentation by </a:t>
            </a:r>
            <a:r>
              <a:rPr lang="en-US" altLang="ko-KR" dirty="0" err="1" smtClean="0">
                <a:ea typeface="MS PGothic" pitchFamily="34" charset="-128"/>
              </a:rPr>
              <a:t>Hyunho</a:t>
            </a:r>
            <a:r>
              <a:rPr lang="en-US" altLang="ko-KR" dirty="0" smtClean="0">
                <a:ea typeface="MS PGothic" pitchFamily="34" charset="-128"/>
              </a:rPr>
              <a:t> Park </a:t>
            </a:r>
            <a:r>
              <a:rPr lang="en-US" altLang="zh-CN" dirty="0" smtClean="0">
                <a:ea typeface="MS PGothic" pitchFamily="34" charset="-128"/>
              </a:rPr>
              <a:t>(ETRI)</a:t>
            </a:r>
            <a:endParaRPr lang="en-US" altLang="ko-KR" dirty="0" smtClean="0">
              <a:ea typeface="MS PGothic" pitchFamily="34" charset="-128"/>
            </a:endParaRPr>
          </a:p>
          <a:p>
            <a:pPr lvl="2">
              <a:defRPr/>
            </a:pPr>
            <a:r>
              <a:rPr lang="en-US" altLang="ko-KR" dirty="0" smtClean="0">
                <a:ea typeface="MS PGothic" pitchFamily="34" charset="-128"/>
              </a:rPr>
              <a:t>Updated presentation </a:t>
            </a:r>
            <a:r>
              <a:rPr lang="en-US" altLang="zh-CN" dirty="0" smtClean="0">
                <a:ea typeface="MS PGothic" pitchFamily="34" charset="-128"/>
              </a:rPr>
              <a:t>21-12-0075-04 and 21-12-0075-07</a:t>
            </a:r>
            <a:endParaRPr lang="en-US" altLang="ko-KR" dirty="0" smtClean="0">
              <a:ea typeface="MS PGothic" pitchFamily="34" charset="-128"/>
            </a:endParaRPr>
          </a:p>
          <a:p>
            <a:pPr lvl="1">
              <a:defRPr/>
            </a:pPr>
            <a:r>
              <a:rPr lang="en-US" altLang="ko-KR" dirty="0" smtClean="0">
                <a:ea typeface="MS PGothic" pitchFamily="34" charset="-128"/>
              </a:rPr>
              <a:t>Comments from Peter McCann have been discussed</a:t>
            </a:r>
            <a:r>
              <a:rPr lang="en-US" altLang="zh-CN" dirty="0" smtClean="0">
                <a:ea typeface="MS PGothic" pitchFamily="34" charset="-128"/>
              </a:rPr>
              <a:t>, and will continue in email.</a:t>
            </a:r>
          </a:p>
          <a:p>
            <a:pPr lvl="1">
              <a:defRPr/>
            </a:pPr>
            <a:r>
              <a:rPr lang="en-US" altLang="ko-KR" dirty="0" smtClean="0">
                <a:ea typeface="MS PGothic" pitchFamily="34" charset="-128"/>
              </a:rPr>
              <a:t>Mobility Gateway discovery</a:t>
            </a:r>
          </a:p>
          <a:p>
            <a:pPr lvl="2">
              <a:defRPr/>
            </a:pPr>
            <a:r>
              <a:rPr lang="en-US" altLang="ko-KR" dirty="0" smtClean="0">
                <a:ea typeface="MS PGothic" pitchFamily="34" charset="-128"/>
              </a:rPr>
              <a:t>21-12-0097-00  presentation  by </a:t>
            </a:r>
            <a:r>
              <a:rPr lang="en-US" altLang="ko-KR" dirty="0" err="1" smtClean="0">
                <a:ea typeface="MS PGothic" pitchFamily="34" charset="-128"/>
              </a:rPr>
              <a:t>Hyunho</a:t>
            </a:r>
            <a:r>
              <a:rPr lang="en-US" altLang="ko-KR" dirty="0" smtClean="0">
                <a:ea typeface="MS PGothic" pitchFamily="34" charset="-128"/>
              </a:rPr>
              <a:t> Park </a:t>
            </a:r>
            <a:r>
              <a:rPr lang="en-US" altLang="zh-CN" dirty="0" smtClean="0">
                <a:ea typeface="MS PGothic" pitchFamily="34" charset="-128"/>
              </a:rPr>
              <a:t>(ETRI)</a:t>
            </a:r>
            <a:endParaRPr lang="en-US" altLang="ko-KR" dirty="0" smtClean="0">
              <a:ea typeface="MS PGothic" pitchFamily="34" charset="-128"/>
            </a:endParaRPr>
          </a:p>
          <a:p>
            <a:pPr lvl="1">
              <a:defRPr/>
            </a:pPr>
            <a:r>
              <a:rPr lang="en-US" altLang="ko-KR" dirty="0" smtClean="0">
                <a:ea typeface="MS PGothic" pitchFamily="34" charset="-128"/>
              </a:rPr>
              <a:t>Interworking protocol type discussion</a:t>
            </a:r>
          </a:p>
          <a:p>
            <a:pPr lvl="1">
              <a:defRPr/>
            </a:pPr>
            <a:r>
              <a:rPr lang="en-US" altLang="ko-KR" dirty="0" smtClean="0">
                <a:ea typeface="MS PGothic" pitchFamily="34" charset="-128"/>
              </a:rPr>
              <a:t>Fix on Section 9</a:t>
            </a:r>
            <a:r>
              <a:rPr lang="en-US" altLang="zh-CN" dirty="0" smtClean="0">
                <a:ea typeface="MS PGothic" pitchFamily="34" charset="-128"/>
              </a:rPr>
              <a:t>.2.2 on Draft 802.21c </a:t>
            </a:r>
            <a:endParaRPr lang="en-US" altLang="ko-KR" dirty="0" smtClean="0">
              <a:ea typeface="MS PGothic" pitchFamily="34" charset="-128"/>
            </a:endParaRPr>
          </a:p>
          <a:p>
            <a:pPr lvl="2">
              <a:defRPr/>
            </a:pPr>
            <a:r>
              <a:rPr lang="en-US" altLang="ko-KR" dirty="0" smtClean="0">
                <a:ea typeface="MS PGothic" pitchFamily="34" charset="-128"/>
              </a:rPr>
              <a:t>Draft 802</a:t>
            </a:r>
            <a:r>
              <a:rPr lang="en-US" altLang="zh-CN" dirty="0" smtClean="0">
                <a:ea typeface="MS PGothic" pitchFamily="34" charset="-128"/>
              </a:rPr>
              <a:t>.21c p</a:t>
            </a:r>
            <a:r>
              <a:rPr lang="en-US" altLang="ko-KR" dirty="0" smtClean="0">
                <a:ea typeface="MS PGothic" pitchFamily="34" charset="-128"/>
              </a:rPr>
              <a:t>roposal 21</a:t>
            </a:r>
            <a:r>
              <a:rPr lang="en-US" altLang="zh-CN" dirty="0" smtClean="0">
                <a:ea typeface="MS PGothic" pitchFamily="34" charset="-128"/>
              </a:rPr>
              <a:t>-12-0067-06 </a:t>
            </a:r>
            <a:r>
              <a:rPr lang="en-US" altLang="ko-KR" dirty="0" smtClean="0">
                <a:ea typeface="MS PGothic" pitchFamily="34" charset="-128"/>
              </a:rPr>
              <a:t>from Charles Perkins is accepted</a:t>
            </a:r>
          </a:p>
          <a:p>
            <a:pPr>
              <a:defRPr/>
            </a:pPr>
            <a:r>
              <a:rPr lang="en-US" altLang="ko-KR" dirty="0" smtClean="0">
                <a:ea typeface="MS PGothic" pitchFamily="34" charset="-128"/>
              </a:rPr>
              <a:t>IEEE 802.21c TG sessions</a:t>
            </a:r>
          </a:p>
          <a:p>
            <a:pPr lvl="1">
              <a:defRPr/>
            </a:pPr>
            <a:r>
              <a:rPr lang="en-US" altLang="ko-KR" dirty="0" smtClean="0">
                <a:ea typeface="MS PGothic" pitchFamily="34" charset="-128"/>
              </a:rPr>
              <a:t>August 15 (Wed) 2012, 2012 21-23:00 ET</a:t>
            </a:r>
          </a:p>
          <a:p>
            <a:pPr lvl="1">
              <a:defRPr/>
            </a:pPr>
            <a:r>
              <a:rPr lang="en-US" altLang="ko-KR" dirty="0" smtClean="0">
                <a:ea typeface="MS PGothic" pitchFamily="34" charset="-128"/>
              </a:rPr>
              <a:t>August 29 (Wed) 2012, 2012 21-23:00 ET</a:t>
            </a:r>
          </a:p>
        </p:txBody>
      </p:sp>
      <p:sp>
        <p:nvSpPr>
          <p:cNvPr id="31747" name="Title 5"/>
          <p:cNvSpPr>
            <a:spLocks noGrp="1"/>
          </p:cNvSpPr>
          <p:nvPr>
            <p:ph type="title"/>
          </p:nvPr>
        </p:nvSpPr>
        <p:spPr/>
        <p:txBody>
          <a:bodyPr/>
          <a:lstStyle/>
          <a:p>
            <a:r>
              <a:rPr lang="en-US" altLang="ko-KR" dirty="0" smtClean="0"/>
              <a:t>Progress </a:t>
            </a:r>
            <a:r>
              <a:rPr lang="en-US" altLang="zh-CN" dirty="0" smtClean="0"/>
              <a:t>so far (11)</a:t>
            </a:r>
            <a:endParaRPr lang="en-US" altLang="ko-KR"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altLang="ko-KR" dirty="0" smtClean="0"/>
              <a:t>Update on draft proposal 21</a:t>
            </a:r>
            <a:r>
              <a:rPr lang="en-US" altLang="zh-CN" dirty="0" smtClean="0"/>
              <a:t>-12-0106-02 plus agreed changes</a:t>
            </a:r>
            <a:endParaRPr lang="en-US" altLang="ko-KR" dirty="0" smtClean="0"/>
          </a:p>
          <a:p>
            <a:r>
              <a:rPr lang="en-US" altLang="ko-KR" dirty="0" smtClean="0"/>
              <a:t>P</a:t>
            </a:r>
            <a:r>
              <a:rPr lang="en-US" altLang="zh-CN" dirty="0" smtClean="0"/>
              <a:t>roposal discussion</a:t>
            </a:r>
          </a:p>
          <a:p>
            <a:pPr lvl="1"/>
            <a:r>
              <a:rPr lang="en-US" altLang="zh-CN" dirty="0" smtClean="0"/>
              <a:t>21-12-0113-00 Discussion of MGW versus POS by </a:t>
            </a:r>
            <a:r>
              <a:rPr lang="en-US" altLang="zh-CN" dirty="0" err="1" smtClean="0"/>
              <a:t>Hyunho</a:t>
            </a:r>
            <a:endParaRPr lang="en-US" altLang="zh-CN" dirty="0" smtClean="0"/>
          </a:p>
          <a:p>
            <a:pPr lvl="1"/>
            <a:r>
              <a:rPr lang="en-US" altLang="zh-CN" dirty="0" smtClean="0"/>
              <a:t>21-12-0119-01 Proposal of gateway service ID by </a:t>
            </a:r>
            <a:r>
              <a:rPr lang="en-US" altLang="zh-CN" dirty="0" err="1" smtClean="0"/>
              <a:t>Hyunho</a:t>
            </a:r>
            <a:endParaRPr lang="en-US" altLang="zh-CN" dirty="0" smtClean="0"/>
          </a:p>
          <a:p>
            <a:pPr lvl="1"/>
            <a:r>
              <a:rPr lang="en-US" altLang="zh-CN" dirty="0" smtClean="0"/>
              <a:t>21-12-0109-00 Interim document by Charles Perkins</a:t>
            </a:r>
          </a:p>
          <a:p>
            <a:pPr lvl="1"/>
            <a:r>
              <a:rPr lang="en-US" altLang="zh-CN" dirty="0" smtClean="0"/>
              <a:t>21-12-0125-01 SHRO discussion by Charles Perkins</a:t>
            </a:r>
          </a:p>
          <a:p>
            <a:pPr lvl="1"/>
            <a:r>
              <a:rPr lang="en-US" altLang="zh-CN" dirty="0" smtClean="0"/>
              <a:t>21-12-0122-00 Messages for Symmetric Key Delivery by Charles Perkins</a:t>
            </a:r>
          </a:p>
          <a:p>
            <a:pPr lvl="1"/>
            <a:r>
              <a:rPr lang="en-US" altLang="zh-CN" dirty="0" smtClean="0"/>
              <a:t>21-12-0123-00 802.21c draft specification by Charles Perkins</a:t>
            </a:r>
          </a:p>
          <a:p>
            <a:pPr lvl="1"/>
            <a:r>
              <a:rPr lang="en-US" altLang="zh-CN" dirty="0" smtClean="0"/>
              <a:t>21-12-0076-01 3GPP to WLAN handover proposal by Dapeng Liu</a:t>
            </a:r>
          </a:p>
          <a:p>
            <a:pPr lvl="1"/>
            <a:r>
              <a:rPr lang="en-US" altLang="zh-CN" dirty="0" smtClean="0"/>
              <a:t>21-12-0106-02 802.21c draft spec by </a:t>
            </a:r>
            <a:r>
              <a:rPr lang="en-US" altLang="zh-CN" dirty="0" err="1" smtClean="0"/>
              <a:t>Hyunho</a:t>
            </a:r>
            <a:endParaRPr lang="en-US" altLang="zh-CN" dirty="0" smtClean="0"/>
          </a:p>
          <a:p>
            <a:pPr lvl="1"/>
            <a:r>
              <a:rPr lang="en-US" altLang="zh-CN" dirty="0" smtClean="0"/>
              <a:t>21-12-0127-00 MGW versus </a:t>
            </a:r>
            <a:r>
              <a:rPr lang="en-US" altLang="zh-CN" dirty="0" err="1" smtClean="0"/>
              <a:t>PoS</a:t>
            </a:r>
            <a:r>
              <a:rPr lang="en-US" altLang="zh-CN" dirty="0" smtClean="0"/>
              <a:t> discussion by Charles Perkins</a:t>
            </a:r>
          </a:p>
          <a:p>
            <a:r>
              <a:rPr lang="en-US" altLang="ko-KR" dirty="0" smtClean="0"/>
              <a:t>Teleconference minutes</a:t>
            </a:r>
          </a:p>
          <a:p>
            <a:pPr lvl="1"/>
            <a:r>
              <a:rPr lang="en-US" altLang="ko-KR" dirty="0" smtClean="0"/>
              <a:t>21</a:t>
            </a:r>
            <a:r>
              <a:rPr lang="en-US" altLang="zh-CN" dirty="0" smtClean="0"/>
              <a:t>-12-0107-00 Aug 15 teleconference minutes</a:t>
            </a:r>
          </a:p>
          <a:p>
            <a:pPr lvl="1"/>
            <a:r>
              <a:rPr lang="en-US" altLang="ko-KR" dirty="0" smtClean="0"/>
              <a:t>21</a:t>
            </a:r>
            <a:r>
              <a:rPr lang="en-US" altLang="zh-CN" dirty="0" smtClean="0"/>
              <a:t>-12-0115-00 Sept 29 teleconference minutes</a:t>
            </a:r>
          </a:p>
        </p:txBody>
      </p:sp>
      <p:sp>
        <p:nvSpPr>
          <p:cNvPr id="3" name="Title 2"/>
          <p:cNvSpPr>
            <a:spLocks noGrp="1"/>
          </p:cNvSpPr>
          <p:nvPr>
            <p:ph type="title"/>
          </p:nvPr>
        </p:nvSpPr>
        <p:spPr/>
        <p:txBody>
          <a:bodyPr/>
          <a:lstStyle/>
          <a:p>
            <a:r>
              <a:rPr lang="en-US" altLang="zh-CN" dirty="0" smtClean="0"/>
              <a:t>Progress so far (12)</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ko-KR" dirty="0" smtClean="0"/>
              <a:t>Editor produced IEEE P802</a:t>
            </a:r>
            <a:r>
              <a:rPr lang="en-US" altLang="zh-CN" dirty="0" smtClean="0"/>
              <a:t>.21c/D01</a:t>
            </a:r>
            <a:endParaRPr lang="en-US" altLang="ko-KR" dirty="0" smtClean="0"/>
          </a:p>
          <a:p>
            <a:r>
              <a:rPr lang="en-US" altLang="ko-KR" dirty="0" smtClean="0"/>
              <a:t>WG ballot on</a:t>
            </a:r>
            <a:r>
              <a:rPr lang="en-US" altLang="zh-CN" dirty="0" smtClean="0"/>
              <a:t>: IEEE </a:t>
            </a:r>
            <a:r>
              <a:rPr lang="en-US" altLang="zh-CN" dirty="0" smtClean="0"/>
              <a:t>P802.21c/D01 from October 10 to November 9</a:t>
            </a:r>
          </a:p>
          <a:p>
            <a:pPr lvl="1"/>
            <a:r>
              <a:rPr lang="en-US" altLang="zh-CN" dirty="0" smtClean="0"/>
              <a:t>7 approve, 8 disapprove, 5 abstain. Result: not approved.</a:t>
            </a:r>
          </a:p>
          <a:p>
            <a:pPr lvl="1"/>
            <a:r>
              <a:rPr lang="en-US" altLang="zh-CN" dirty="0" smtClean="0"/>
              <a:t>187 comments: 71 editorial, 112 technical, 4 TBD</a:t>
            </a:r>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Progress so far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ko-KR" dirty="0" smtClean="0"/>
              <a:t>Comments resolution to LB6</a:t>
            </a:r>
            <a:endParaRPr lang="en-US" altLang="ko-KR" dirty="0" smtClean="0"/>
          </a:p>
          <a:p>
            <a:pPr lvl="1"/>
            <a:r>
              <a:rPr lang="en-US" altLang="zh-CN" dirty="0" smtClean="0"/>
              <a:t>21-12-0165-00 Comments</a:t>
            </a:r>
            <a:endParaRPr lang="en-US" altLang="zh-CN" dirty="0" smtClean="0"/>
          </a:p>
          <a:p>
            <a:r>
              <a:rPr lang="en-US" altLang="ko-KR" dirty="0" smtClean="0"/>
              <a:t>IEEE </a:t>
            </a:r>
            <a:r>
              <a:rPr lang="en-US" altLang="ko-KR" dirty="0" smtClean="0"/>
              <a:t>802.21c TG sessions</a:t>
            </a:r>
          </a:p>
          <a:p>
            <a:pPr lvl="1"/>
            <a:r>
              <a:rPr lang="en-US" altLang="ko-KR" dirty="0" smtClean="0"/>
              <a:t>Monday</a:t>
            </a:r>
            <a:r>
              <a:rPr lang="en-US" altLang="zh-CN" dirty="0" smtClean="0"/>
              <a:t>: PM1</a:t>
            </a:r>
            <a:endParaRPr lang="en-US" altLang="ko-KR" dirty="0" smtClean="0"/>
          </a:p>
          <a:p>
            <a:pPr lvl="1"/>
            <a:r>
              <a:rPr lang="en-US" altLang="ko-KR" dirty="0" smtClean="0"/>
              <a:t>Tuesday</a:t>
            </a:r>
            <a:r>
              <a:rPr lang="en-US" altLang="ko-KR" dirty="0" smtClean="0"/>
              <a:t>: </a:t>
            </a:r>
            <a:r>
              <a:rPr lang="en-US" altLang="ko-KR" dirty="0" smtClean="0"/>
              <a:t>PM1</a:t>
            </a:r>
            <a:r>
              <a:rPr lang="en-US" altLang="zh-CN" dirty="0" smtClean="0"/>
              <a:t>, Eve1, Eve2</a:t>
            </a:r>
            <a:endParaRPr lang="en-US" altLang="ko-KR" dirty="0" smtClean="0"/>
          </a:p>
          <a:p>
            <a:pPr lvl="1"/>
            <a:r>
              <a:rPr lang="en-US" altLang="ko-KR" dirty="0" smtClean="0"/>
              <a:t>Wednesday AM1</a:t>
            </a:r>
            <a:r>
              <a:rPr lang="en-US" altLang="zh-CN" dirty="0" smtClean="0"/>
              <a:t>, </a:t>
            </a:r>
            <a:r>
              <a:rPr lang="en-US" altLang="ko-KR" dirty="0" smtClean="0"/>
              <a:t>PM2</a:t>
            </a:r>
            <a:endParaRPr lang="en-US" altLang="ko-KR" dirty="0" smtClean="0"/>
          </a:p>
          <a:p>
            <a:pPr lvl="1"/>
            <a:r>
              <a:rPr lang="en-US" altLang="ko-KR" dirty="0" smtClean="0"/>
              <a:t>Thursday AM1</a:t>
            </a:r>
            <a:endParaRPr lang="en-US" dirty="0"/>
          </a:p>
        </p:txBody>
      </p:sp>
      <p:sp>
        <p:nvSpPr>
          <p:cNvPr id="3" name="Title 2"/>
          <p:cNvSpPr>
            <a:spLocks noGrp="1"/>
          </p:cNvSpPr>
          <p:nvPr>
            <p:ph type="title"/>
          </p:nvPr>
        </p:nvSpPr>
        <p:spPr/>
        <p:txBody>
          <a:bodyPr/>
          <a:lstStyle/>
          <a:p>
            <a:r>
              <a:rPr lang="en-US" altLang="ko-KR" smtClean="0"/>
              <a:t>Agenda Item for the week</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Nov 21 Wed </a:t>
            </a:r>
            <a:r>
              <a:rPr lang="en-US" altLang="ko-KR" dirty="0" smtClean="0"/>
              <a:t>6PM ET </a:t>
            </a:r>
            <a:r>
              <a:rPr lang="en-US" altLang="zh-CN" dirty="0" smtClean="0"/>
              <a:t>(7AM in Asia)</a:t>
            </a:r>
            <a:endParaRPr lang="en-US" altLang="ko-KR" dirty="0" smtClean="0"/>
          </a:p>
          <a:p>
            <a:r>
              <a:rPr lang="en-US" altLang="ko-KR" dirty="0" smtClean="0"/>
              <a:t>Nov 28 Wed </a:t>
            </a:r>
            <a:r>
              <a:rPr lang="en-US" altLang="ko-KR" dirty="0" smtClean="0"/>
              <a:t>6PM ET </a:t>
            </a:r>
            <a:r>
              <a:rPr lang="en-US" altLang="zh-CN" dirty="0" smtClean="0"/>
              <a:t>(7AM in Asia)</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zh-CN" dirty="0" smtClean="0"/>
              <a:t>Tentative </a:t>
            </a:r>
            <a:r>
              <a:rPr lang="en-US" altLang="ko-KR" dirty="0" smtClean="0"/>
              <a:t>Teleconference</a:t>
            </a:r>
            <a:endParaRPr lang="ko-KR"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p:txBody>
          <a:bodyPr lIns="92075" tIns="46038" rIns="92075" bIns="46038"/>
          <a:lstStyle/>
          <a:p>
            <a:r>
              <a:rPr lang="en-US" altLang="ko-KR" sz="4000" dirty="0" smtClean="0">
                <a:ea typeface="Gulim" pitchFamily="34" charset="-127"/>
              </a:rPr>
              <a:t>IEEE 802.21c:</a:t>
            </a:r>
            <a:br>
              <a:rPr lang="en-US" altLang="ko-KR" sz="4000" dirty="0" smtClean="0">
                <a:ea typeface="Gulim" pitchFamily="34" charset="-127"/>
              </a:rPr>
            </a:br>
            <a:r>
              <a:rPr lang="en-US" altLang="ko-KR" sz="4000" dirty="0" smtClean="0">
                <a:ea typeface="Gulim" pitchFamily="34" charset="-127"/>
              </a:rPr>
              <a:t>Single Radio Handovers</a:t>
            </a:r>
            <a:br>
              <a:rPr lang="en-US" altLang="ko-KR" sz="4000" dirty="0" smtClean="0">
                <a:ea typeface="Gulim" pitchFamily="34" charset="-127"/>
              </a:rPr>
            </a:br>
            <a:r>
              <a:rPr lang="en-US" altLang="ko-KR" sz="4000" dirty="0" smtClean="0">
                <a:ea typeface="Gulim" pitchFamily="34" charset="-127"/>
              </a:rPr>
              <a:t>Task Group</a:t>
            </a:r>
            <a:br>
              <a:rPr lang="en-US" altLang="ko-KR" sz="4000" dirty="0" smtClean="0">
                <a:ea typeface="Gulim" pitchFamily="34" charset="-127"/>
              </a:rPr>
            </a:br>
            <a:endParaRPr lang="en-US" altLang="ko-KR" sz="4000" dirty="0" smtClean="0">
              <a:ea typeface="Gulim" pitchFamily="34" charset="-127"/>
            </a:endParaRPr>
          </a:p>
        </p:txBody>
      </p:sp>
      <p:sp>
        <p:nvSpPr>
          <p:cNvPr id="12290" name="Rectangle 3"/>
          <p:cNvSpPr>
            <a:spLocks noGrp="1" noChangeArrowheads="1"/>
          </p:cNvSpPr>
          <p:nvPr>
            <p:ph type="subTitle" idx="1"/>
          </p:nvPr>
        </p:nvSpPr>
        <p:spPr/>
        <p:txBody>
          <a:bodyPr lIns="92075" tIns="46038" rIns="92075" bIns="46038"/>
          <a:lstStyle/>
          <a:p>
            <a:pPr marL="342900" indent="-342900" algn="ctr" defTabSz="914400">
              <a:buFontTx/>
              <a:buNone/>
            </a:pPr>
            <a:r>
              <a:rPr lang="en-US" altLang="ko-KR" dirty="0" smtClean="0">
                <a:ea typeface="Gulim" pitchFamily="34" charset="-127"/>
              </a:rPr>
              <a:t>Chair: H Anthony Chan (</a:t>
            </a:r>
            <a:r>
              <a:rPr lang="en-US" altLang="zh-CN" dirty="0" smtClean="0">
                <a:ea typeface="Gulim" pitchFamily="34" charset="-127"/>
              </a:rPr>
              <a:t>Huawei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h</a:t>
            </a:r>
            <a:r>
              <a:rPr lang="en-US" altLang="zh-CN" sz="1800" dirty="0" smtClean="0">
                <a:ea typeface="Gulim" pitchFamily="34" charset="-127"/>
              </a:rPr>
              <a:t>.a.chan@ieee.org</a:t>
            </a:r>
            <a:endParaRPr lang="en-US" altLang="ko-KR" sz="1800" dirty="0" smtClean="0">
              <a:ea typeface="Gulim" pitchFamily="34" charset="-127"/>
            </a:endParaRP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2400" dirty="0" smtClean="0">
                <a:solidFill>
                  <a:srgbClr val="000000"/>
                </a:solidFill>
                <a:ea typeface="Gulim" pitchFamily="34" charset="-127"/>
              </a:rPr>
              <a:t>Vice Chair: Dapeng Liu (China Mobile)</a:t>
            </a:r>
          </a:p>
          <a:p>
            <a:pPr marL="342900" indent="-342900" algn="ctr" defTabSz="914400">
              <a:buFontTx/>
              <a:buNone/>
            </a:pPr>
            <a:r>
              <a:rPr lang="en-US" altLang="ko-KR" sz="2400" dirty="0" smtClean="0">
                <a:solidFill>
                  <a:srgbClr val="000000"/>
                </a:solidFill>
                <a:ea typeface="Gulim" pitchFamily="34" charset="-127"/>
              </a:rPr>
              <a:t>Technical Editor: Charles Perkins (Futurewei)</a:t>
            </a:r>
          </a:p>
          <a:p>
            <a:pPr marL="342900" indent="-342900" algn="ctr" defTabSz="914400">
              <a:buFontTx/>
              <a:buNone/>
            </a:pPr>
            <a:r>
              <a:rPr lang="en-US" altLang="ko-KR" sz="2400" dirty="0" smtClean="0">
                <a:ea typeface="Gulim" pitchFamily="34" charset="-127"/>
              </a:rPr>
              <a:t>Secretary: </a:t>
            </a:r>
            <a:r>
              <a:rPr lang="en-US" altLang="ko-KR" sz="2400" dirty="0" err="1" smtClean="0">
                <a:ea typeface="Gulim" pitchFamily="34" charset="-127"/>
              </a:rPr>
              <a:t>Hyunho</a:t>
            </a:r>
            <a:r>
              <a:rPr lang="en-US" altLang="ko-KR" sz="2400" dirty="0" smtClean="0">
                <a:ea typeface="Gulim" pitchFamily="34" charset="-127"/>
              </a:rPr>
              <a:t> Park (ETRI)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ko-KR" smtClean="0"/>
              <a:t>Meeting Protocol</a:t>
            </a:r>
          </a:p>
        </p:txBody>
      </p:sp>
      <p:sp>
        <p:nvSpPr>
          <p:cNvPr id="9220" name="Rectangle 3"/>
          <p:cNvSpPr>
            <a:spLocks noGrp="1" noChangeArrowheads="1"/>
          </p:cNvSpPr>
          <p:nvPr>
            <p:ph idx="1"/>
          </p:nvPr>
        </p:nvSpPr>
        <p:spPr/>
        <p:txBody>
          <a:bodyPr>
            <a:normAutofit fontScale="85000" lnSpcReduction="20000"/>
          </a:bodyPr>
          <a:lstStyle/>
          <a:p>
            <a:r>
              <a:rPr lang="en-US" altLang="ko-KR" dirty="0" smtClean="0"/>
              <a:t>Please announce your name and affiliation when you’re given a right to speak</a:t>
            </a:r>
          </a:p>
          <a:p>
            <a:r>
              <a:rPr lang="en-US" altLang="ko-KR" dirty="0" smtClean="0"/>
              <a:t>A right to speak will be given by the chair when a member expresses his/her intention to speak by raising a hand.</a:t>
            </a:r>
          </a:p>
          <a:p>
            <a:r>
              <a:rPr lang="en-US" altLang="ko-KR" dirty="0" smtClean="0"/>
              <a:t>Please speak up in case when microphone is not available at the floor</a:t>
            </a:r>
          </a:p>
          <a:p>
            <a:pPr lvl="1"/>
            <a:r>
              <a:rPr lang="en-US" altLang="ko-KR" dirty="0" smtClean="0"/>
              <a:t>Speak toward the group not to the chair or colleagues nearby you</a:t>
            </a:r>
          </a:p>
          <a:p>
            <a:r>
              <a:rPr lang="en-US" altLang="ko-KR" dirty="0" smtClean="0"/>
              <a:t>Cell Phones Silent or Off</a:t>
            </a:r>
          </a:p>
          <a:p>
            <a:r>
              <a:rPr lang="en-US" altLang="ko-KR" dirty="0" smtClean="0"/>
              <a:t>Make sure your badges are correct </a:t>
            </a:r>
          </a:p>
          <a:p>
            <a:r>
              <a:rPr lang="en-US" altLang="ko-KR" dirty="0" smtClean="0"/>
              <a:t>If you plan to make a submission be sure it does not contain company logos or advertising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Attendance</a:t>
            </a:r>
          </a:p>
        </p:txBody>
      </p:sp>
      <p:sp>
        <p:nvSpPr>
          <p:cNvPr id="14338" name="Rectangle 3"/>
          <p:cNvSpPr>
            <a:spLocks noGrp="1" noChangeArrowheads="1"/>
          </p:cNvSpPr>
          <p:nvPr>
            <p:ph idx="1"/>
          </p:nvPr>
        </p:nvSpPr>
        <p:spPr/>
        <p:txBody>
          <a:bodyPr/>
          <a:lstStyle/>
          <a:p>
            <a:r>
              <a:rPr lang="en-US" altLang="ko-KR" dirty="0" smtClean="0"/>
              <a:t>http://imat.ieee.org</a:t>
            </a:r>
            <a:br>
              <a:rPr lang="en-US" altLang="ko-KR" dirty="0" smtClean="0"/>
            </a:br>
            <a:endParaRPr lang="en-US" altLang="ko-KR" dirty="0" smtClean="0"/>
          </a:p>
          <a:p>
            <a:r>
              <a:rPr lang="en-US" altLang="ko-KR" dirty="0" smtClean="0"/>
              <a:t>Register</a:t>
            </a:r>
          </a:p>
          <a:p>
            <a:r>
              <a:rPr lang="en-US" altLang="ko-KR" dirty="0" smtClean="0"/>
              <a:t>Indicate attendance</a:t>
            </a:r>
          </a:p>
          <a:p>
            <a:endParaRPr lang="en-US" altLang="ko-KR" dirty="0" smtClean="0"/>
          </a:p>
          <a:p>
            <a:r>
              <a:rPr lang="en-US" altLang="ko-KR" dirty="0" smtClean="0"/>
              <a:t>Getting a IEEE Web Account</a:t>
            </a:r>
          </a:p>
          <a:p>
            <a:pPr lvl="1"/>
            <a:r>
              <a:rPr lang="en-US" altLang="ko-KR" u="sng" dirty="0" smtClean="0">
                <a:solidFill>
                  <a:srgbClr val="FF0000"/>
                </a:solidFill>
              </a:rPr>
              <a:t>http</a:t>
            </a:r>
            <a:r>
              <a:rPr lang="en-US" altLang="zh-CN" u="sng" dirty="0" smtClean="0">
                <a:solidFill>
                  <a:srgbClr val="FF0000"/>
                </a:solidFill>
              </a:rPr>
              <a:t>://ieee.org/go/create_web_account</a:t>
            </a:r>
            <a:endParaRPr lang="en-US" altLang="ko-KR" u="sng"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Officers</a:t>
            </a:r>
            <a:endParaRPr lang="en-US" altLang="ko-KR" dirty="0" smtClean="0"/>
          </a:p>
        </p:txBody>
      </p:sp>
      <p:sp>
        <p:nvSpPr>
          <p:cNvPr id="14338" name="Rectangle 3"/>
          <p:cNvSpPr>
            <a:spLocks noGrp="1" noChangeArrowheads="1"/>
          </p:cNvSpPr>
          <p:nvPr>
            <p:ph idx="1"/>
          </p:nvPr>
        </p:nvSpPr>
        <p:spPr/>
        <p:txBody>
          <a:bodyPr/>
          <a:lstStyle/>
          <a:p>
            <a:r>
              <a:rPr lang="en-US" altLang="ko-KR" dirty="0" smtClean="0"/>
              <a:t>Chair</a:t>
            </a:r>
            <a:r>
              <a:rPr lang="zh-CN" altLang="en-US" dirty="0" smtClean="0"/>
              <a:t>*</a:t>
            </a:r>
            <a:r>
              <a:rPr lang="en-US" altLang="zh-CN" dirty="0" smtClean="0"/>
              <a:t>: H Anthony Chan (Huawei Technologies)</a:t>
            </a:r>
          </a:p>
          <a:p>
            <a:r>
              <a:rPr lang="en-US" altLang="ko-KR" dirty="0" smtClean="0"/>
              <a:t>Vice Chair</a:t>
            </a:r>
            <a:r>
              <a:rPr lang="zh-CN" altLang="en-US" dirty="0" smtClean="0"/>
              <a:t>**</a:t>
            </a:r>
            <a:r>
              <a:rPr lang="en-US" altLang="ko-KR" dirty="0" smtClean="0"/>
              <a:t>: Dapeng Liu (China Mobile)</a:t>
            </a:r>
          </a:p>
          <a:p>
            <a:r>
              <a:rPr lang="en-US" altLang="ko-KR" dirty="0" smtClean="0"/>
              <a:t>Technical Editor</a:t>
            </a:r>
            <a:r>
              <a:rPr lang="zh-CN" altLang="en-US" dirty="0" smtClean="0"/>
              <a:t>***</a:t>
            </a:r>
            <a:r>
              <a:rPr lang="en-US" altLang="ko-KR" dirty="0" smtClean="0"/>
              <a:t>: Charles Perkins </a:t>
            </a:r>
            <a:r>
              <a:rPr lang="en-US" altLang="zh-CN" dirty="0" smtClean="0"/>
              <a:t>(Futurewei)</a:t>
            </a:r>
          </a:p>
          <a:p>
            <a:r>
              <a:rPr lang="en-US" altLang="ko-KR" dirty="0" smtClean="0"/>
              <a:t>Secretary: </a:t>
            </a:r>
            <a:r>
              <a:rPr lang="en-US" altLang="ko-KR" dirty="0" err="1" smtClean="0"/>
              <a:t>Hyunho</a:t>
            </a:r>
            <a:r>
              <a:rPr lang="en-US" altLang="ko-KR" dirty="0" smtClean="0"/>
              <a:t> Park (ETRI)</a:t>
            </a:r>
          </a:p>
          <a:p>
            <a:pPr lvl="1"/>
            <a:r>
              <a:rPr lang="zh-CN" altLang="en-US" dirty="0" smtClean="0"/>
              <a:t>*</a:t>
            </a:r>
            <a:r>
              <a:rPr lang="en-US" altLang="zh-CN" dirty="0" smtClean="0"/>
              <a:t>(</a:t>
            </a:r>
            <a:r>
              <a:rPr lang="en-US" altLang="ko-KR" dirty="0" smtClean="0"/>
              <a:t>Junghoon Jee served as chair till June 2012</a:t>
            </a:r>
            <a:r>
              <a:rPr lang="en-US" altLang="zh-CN" dirty="0" smtClean="0"/>
              <a:t>)</a:t>
            </a:r>
            <a:endParaRPr lang="en-US" altLang="ko-KR" dirty="0" smtClean="0"/>
          </a:p>
          <a:p>
            <a:pPr lvl="1"/>
            <a:r>
              <a:rPr lang="zh-CN" altLang="en-US" dirty="0" smtClean="0"/>
              <a:t>**</a:t>
            </a:r>
            <a:r>
              <a:rPr lang="en-US" altLang="zh-CN" dirty="0" smtClean="0"/>
              <a:t>(H</a:t>
            </a:r>
            <a:r>
              <a:rPr lang="en-US" altLang="ko-KR" dirty="0" smtClean="0"/>
              <a:t> Anthony Chan served as vice</a:t>
            </a:r>
            <a:r>
              <a:rPr lang="en-US" altLang="zh-CN" dirty="0" smtClean="0"/>
              <a:t>-chair till June 2012)</a:t>
            </a:r>
            <a:endParaRPr lang="en-US" altLang="ko-KR" dirty="0" smtClean="0"/>
          </a:p>
          <a:p>
            <a:pPr lvl="1"/>
            <a:r>
              <a:rPr lang="zh-CN" altLang="en-US" dirty="0" smtClean="0"/>
              <a:t>***</a:t>
            </a:r>
            <a:r>
              <a:rPr lang="en-US" altLang="zh-CN" dirty="0" smtClean="0"/>
              <a:t>(Dapeng Liu served as editor till June 2012)</a:t>
            </a:r>
            <a:endParaRPr lang="en-US" altLang="ko-KR" dirty="0" smtClean="0"/>
          </a:p>
          <a:p>
            <a:endParaRPr lang="en-US" altLang="ko-KR" dirty="0" smtClean="0"/>
          </a:p>
          <a:p>
            <a:endParaRPr lang="en-US" altLang="ko-KR" dirty="0" smtClean="0"/>
          </a:p>
          <a:p>
            <a:endParaRPr lang="en-US" altLang="ko-K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lstStyle/>
          <a:p>
            <a:r>
              <a:rPr lang="en-US" altLang="ko-KR" smtClean="0"/>
              <a:t>Following 5 slides</a:t>
            </a:r>
          </a:p>
        </p:txBody>
      </p:sp>
      <p:sp>
        <p:nvSpPr>
          <p:cNvPr id="15363" name="Rectangle 2"/>
          <p:cNvSpPr>
            <a:spLocks noGrp="1" noChangeArrowheads="1"/>
          </p:cNvSpPr>
          <p:nvPr>
            <p:ph type="title"/>
          </p:nvPr>
        </p:nvSpPr>
        <p:spPr/>
        <p:txBody>
          <a:bodyPr/>
          <a:lstStyle/>
          <a:p>
            <a:r>
              <a:rPr lang="en-US" altLang="ko-KR" smtClean="0"/>
              <a:t>Patent Policy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lIns="90487" rIns="90487">
            <a:normAutofit lnSpcReduction="10000"/>
          </a:bodyPr>
          <a:lstStyle/>
          <a:p>
            <a:pPr>
              <a:lnSpc>
                <a:spcPct val="80000"/>
              </a:lnSpc>
              <a:spcAft>
                <a:spcPct val="30000"/>
              </a:spcAft>
              <a:buFontTx/>
              <a:buNone/>
            </a:pPr>
            <a:r>
              <a:rPr lang="en-US" altLang="ko-KR" sz="800" b="1" dirty="0" smtClean="0">
                <a:ea typeface="Gulim" pitchFamily="34" charset="-127"/>
              </a:rPr>
              <a:t>  </a:t>
            </a:r>
            <a:r>
              <a:rPr lang="en-US" altLang="ko-KR" sz="1400" b="1" dirty="0" smtClean="0">
                <a:ea typeface="Gulim" pitchFamily="34" charset="-127"/>
              </a:rPr>
              <a:t>The IEEE-SA strongly recommends that at each WG meeting the chair or a designee:</a:t>
            </a:r>
            <a:endParaRPr lang="en-US" altLang="ko-KR" sz="1400" dirty="0" smtClean="0">
              <a:ea typeface="Gulim" pitchFamily="34" charset="-127"/>
            </a:endParaRPr>
          </a:p>
          <a:p>
            <a:pPr lvl="1">
              <a:lnSpc>
                <a:spcPct val="80000"/>
              </a:lnSpc>
            </a:pPr>
            <a:r>
              <a:rPr lang="en-US" altLang="ko-KR" sz="1600" b="1" dirty="0" smtClean="0">
                <a:ea typeface="Gulim" pitchFamily="34" charset="-127"/>
              </a:rPr>
              <a:t>Show slides #1 through #4 of this presentation</a:t>
            </a:r>
          </a:p>
          <a:p>
            <a:pPr lvl="1">
              <a:lnSpc>
                <a:spcPct val="80000"/>
              </a:lnSpc>
            </a:pPr>
            <a:r>
              <a:rPr lang="en-US" altLang="ko-KR" sz="1600" b="1" dirty="0" smtClean="0">
                <a:ea typeface="Gulim" pitchFamily="34" charset="-127"/>
              </a:rPr>
              <a:t>Advise the WG attendees that:</a:t>
            </a:r>
            <a:r>
              <a:rPr lang="en-US" altLang="ko-KR" sz="1600" dirty="0" smtClean="0">
                <a:ea typeface="Gulim" pitchFamily="34" charset="-127"/>
              </a:rPr>
              <a:t> </a:t>
            </a:r>
          </a:p>
          <a:p>
            <a:pPr lvl="2">
              <a:lnSpc>
                <a:spcPct val="80000"/>
              </a:lnSpc>
            </a:pPr>
            <a:r>
              <a:rPr lang="en-US" altLang="ko-KR" sz="1400" dirty="0" smtClean="0">
                <a:ea typeface="Gulim" pitchFamily="34" charset="-127"/>
              </a:rPr>
              <a:t>The IEEE</a:t>
            </a:r>
            <a:r>
              <a:rPr lang="en-US" altLang="ko-KR" sz="1400" dirty="0" smtClean="0">
                <a:latin typeface="Times New Roman" pitchFamily="18" charset="0"/>
                <a:ea typeface="Gulim" pitchFamily="34" charset="-127"/>
              </a:rPr>
              <a:t>’</a:t>
            </a:r>
            <a:r>
              <a:rPr lang="en-US" altLang="ko-KR" sz="1400" dirty="0" smtClean="0">
                <a:ea typeface="Gulim" pitchFamily="34" charset="-127"/>
              </a:rPr>
              <a:t>s patent policy is consistent with the ANSI patent policy and is described in Clause 6 of the </a:t>
            </a:r>
            <a:r>
              <a:rPr lang="en-US" altLang="ko-KR" sz="1400" i="1" dirty="0" smtClean="0">
                <a:ea typeface="Gulim" pitchFamily="34" charset="-127"/>
              </a:rPr>
              <a:t>IEEE-SA Standards Board Bylaws</a:t>
            </a:r>
            <a:r>
              <a:rPr lang="en-US" altLang="ko-KR" sz="1400" dirty="0" smtClean="0">
                <a:ea typeface="Gulim" pitchFamily="34" charset="-127"/>
              </a:rPr>
              <a:t>;</a:t>
            </a:r>
          </a:p>
          <a:p>
            <a:pPr lvl="2">
              <a:lnSpc>
                <a:spcPct val="80000"/>
              </a:lnSpc>
            </a:pPr>
            <a:r>
              <a:rPr lang="en-US" altLang="ko-KR" sz="1400" dirty="0" smtClean="0">
                <a:ea typeface="Gulim" pitchFamily="34" charset="-127"/>
              </a:rPr>
              <a:t>Early identification of patent claims which may be essential for the use of standards under development is strongly encouraged; </a:t>
            </a:r>
          </a:p>
          <a:p>
            <a:pPr lvl="2">
              <a:lnSpc>
                <a:spcPct val="80000"/>
              </a:lnSpc>
            </a:pPr>
            <a:r>
              <a:rPr lang="en-US" altLang="ko-KR" sz="1400" dirty="0" smtClean="0">
                <a:ea typeface="Gulim" pitchFamily="34" charset="-127"/>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ko-KR" sz="1400" dirty="0" smtClean="0">
                <a:ea typeface="Gulim" pitchFamily="34" charset="-127"/>
              </a:rPr>
            </a:br>
            <a:endParaRPr lang="en-US" altLang="ko-KR" sz="1400" dirty="0" smtClean="0">
              <a:ea typeface="Gulim" pitchFamily="34" charset="-127"/>
            </a:endParaRPr>
          </a:p>
          <a:p>
            <a:pPr lvl="1">
              <a:lnSpc>
                <a:spcPct val="20000"/>
              </a:lnSpc>
            </a:pPr>
            <a:r>
              <a:rPr lang="en-US" altLang="ko-KR" sz="1600" b="1" dirty="0" smtClean="0">
                <a:ea typeface="Gulim" pitchFamily="34" charset="-127"/>
              </a:rPr>
              <a:t>Instruct the WG Secretary to record in the minutes of the relevant WG meeting:</a:t>
            </a:r>
            <a:r>
              <a:rPr lang="en-US" altLang="ko-KR" sz="800" dirty="0" smtClean="0">
                <a:ea typeface="Gulim" pitchFamily="34" charset="-127"/>
              </a:rPr>
              <a:t> </a:t>
            </a:r>
          </a:p>
          <a:p>
            <a:pPr lvl="2">
              <a:lnSpc>
                <a:spcPct val="80000"/>
              </a:lnSpc>
            </a:pPr>
            <a:r>
              <a:rPr lang="en-US" altLang="ko-KR" sz="1400" dirty="0" smtClean="0">
                <a:ea typeface="Gulim" pitchFamily="34" charset="-127"/>
              </a:rPr>
              <a:t>That the foregoing information was provided and that slides 1 through 4 (and this slide 0, if applicable) were shown; </a:t>
            </a:r>
          </a:p>
          <a:p>
            <a:pPr lvl="2">
              <a:lnSpc>
                <a:spcPct val="80000"/>
              </a:lnSpc>
            </a:pPr>
            <a:r>
              <a:rPr lang="en-US" altLang="ko-KR" sz="1400" dirty="0" smtClean="0">
                <a:ea typeface="Gulim" pitchFamily="34" charset="-127"/>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ko-KR" sz="1400" dirty="0" smtClean="0">
                <a:ea typeface="Gulim" pitchFamily="34" charset="-127"/>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ko-KR" sz="700" dirty="0" smtClean="0">
              <a:ea typeface="Gulim" pitchFamily="34" charset="-127"/>
            </a:endParaRPr>
          </a:p>
          <a:p>
            <a:pPr lvl="1">
              <a:lnSpc>
                <a:spcPct val="80000"/>
              </a:lnSpc>
              <a:spcBef>
                <a:spcPct val="5000"/>
              </a:spcBef>
            </a:pPr>
            <a:r>
              <a:rPr lang="en-US" altLang="ko-KR" sz="1600" dirty="0" smtClean="0">
                <a:ea typeface="Gulim" pitchFamily="34" charset="-127"/>
              </a:rPr>
              <a:t>The WG Chair shall ensure that a request is made to any identified holders of potential essential patent claim(s) to complete and submit a Letter of Assurance.</a:t>
            </a:r>
          </a:p>
          <a:p>
            <a:pPr lvl="1">
              <a:lnSpc>
                <a:spcPct val="80000"/>
              </a:lnSpc>
              <a:spcBef>
                <a:spcPct val="5000"/>
              </a:spcBef>
            </a:pPr>
            <a:r>
              <a:rPr lang="en-US" altLang="ko-KR" sz="1600" dirty="0" smtClean="0">
                <a:ea typeface="Gulim" pitchFamily="34" charset="-127"/>
              </a:rPr>
              <a:t>It is recommended that the WG chair review the guidance in </a:t>
            </a:r>
            <a:r>
              <a:rPr lang="en-US" altLang="ko-KR" sz="1600" i="1" dirty="0" smtClean="0">
                <a:ea typeface="Gulim" pitchFamily="34" charset="-127"/>
              </a:rPr>
              <a:t>IEEE-SA Standards Board Operations Manual</a:t>
            </a:r>
            <a:r>
              <a:rPr lang="en-US" altLang="ko-KR" sz="1600" dirty="0" smtClean="0">
                <a:ea typeface="Gulim" pitchFamily="34" charset="-127"/>
              </a:rPr>
              <a:t> 6.3.5 and in FAQs 12 and 12a on inclusion of potential Essential Patent Claims by incorporation or by reference.</a:t>
            </a:r>
            <a:r>
              <a:rPr lang="en-US" altLang="ko-KR" sz="1600" dirty="0" smtClean="0">
                <a:solidFill>
                  <a:srgbClr val="FF3300"/>
                </a:solidFill>
                <a:ea typeface="Gulim" pitchFamily="34" charset="-127"/>
              </a:rPr>
              <a:t> </a:t>
            </a:r>
          </a:p>
          <a:p>
            <a:pPr lvl="1">
              <a:lnSpc>
                <a:spcPct val="80000"/>
              </a:lnSpc>
              <a:spcBef>
                <a:spcPct val="5000"/>
              </a:spcBef>
              <a:buFontTx/>
              <a:buNone/>
            </a:pPr>
            <a:endParaRPr lang="en-US" altLang="ko-KR" sz="1400" dirty="0" smtClean="0">
              <a:ea typeface="Gulim" pitchFamily="34" charset="-127"/>
            </a:endParaRPr>
          </a:p>
          <a:p>
            <a:pPr lvl="1">
              <a:lnSpc>
                <a:spcPct val="80000"/>
              </a:lnSpc>
              <a:spcBef>
                <a:spcPct val="5000"/>
              </a:spcBef>
              <a:buFontTx/>
              <a:buNone/>
            </a:pPr>
            <a:r>
              <a:rPr lang="en-US" altLang="ko-KR" sz="1400" dirty="0" smtClean="0">
                <a:ea typeface="Gulim" pitchFamily="34" charset="-127"/>
              </a:rPr>
              <a:t>	Note: </a:t>
            </a:r>
            <a:r>
              <a:rPr lang="en-US" altLang="ko-KR" sz="1400" b="1" dirty="0" smtClean="0">
                <a:ea typeface="Gulim" pitchFamily="34" charset="-127"/>
              </a:rPr>
              <a:t>WG</a:t>
            </a:r>
            <a:r>
              <a:rPr lang="en-US" altLang="ko-KR" sz="1400" dirty="0" smtClean="0">
                <a:ea typeface="Gulim" pitchFamily="34" charset="-127"/>
              </a:rPr>
              <a:t> includes Working Groups, Task Groups, and other standards-developing committees with a PAR approved by the IEEE-SA Standards Board.</a:t>
            </a:r>
          </a:p>
        </p:txBody>
      </p:sp>
      <p:sp>
        <p:nvSpPr>
          <p:cNvPr id="16387" name="Rectangle 2"/>
          <p:cNvSpPr>
            <a:spLocks noGrp="1" noChangeArrowheads="1"/>
          </p:cNvSpPr>
          <p:nvPr>
            <p:ph type="title"/>
          </p:nvPr>
        </p:nvSpPr>
        <p:spPr/>
        <p:txBody>
          <a:bodyPr lIns="90487" rIns="90487"/>
          <a:lstStyle/>
          <a:p>
            <a:r>
              <a:rPr lang="en-US" altLang="ko-KR" sz="2800" u="sng" smtClean="0">
                <a:ea typeface="Gulim" pitchFamily="34" charset="-127"/>
              </a:rPr>
              <a:t>Instructions for the WG Chair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altLang="ko-KR" u="sng" dirty="0" smtClean="0"/>
              <a:t>Participants, Patents, and Duty to Inform</a:t>
            </a:r>
          </a:p>
        </p:txBody>
      </p:sp>
      <p:sp>
        <p:nvSpPr>
          <p:cNvPr id="7" name="Content Placeholder 6"/>
          <p:cNvSpPr>
            <a:spLocks noGrp="1"/>
          </p:cNvSpPr>
          <p:nvPr>
            <p:ph idx="1"/>
          </p:nvPr>
        </p:nvSpPr>
        <p:spPr/>
        <p:txBody>
          <a:bodyPr>
            <a:normAutofit fontScale="55000" lnSpcReduction="20000"/>
          </a:bodyPr>
          <a:lstStyle/>
          <a:p>
            <a:pPr>
              <a:buNone/>
            </a:pPr>
            <a:r>
              <a:rPr lang="en-US" sz="2900" dirty="0" smtClean="0"/>
              <a:t>All participants in this meeting have certain obligations under the IEEE-SA Patent Policy.  </a:t>
            </a:r>
          </a:p>
          <a:p>
            <a:pPr>
              <a:buNone/>
            </a:pPr>
            <a:r>
              <a:rPr lang="en-US" sz="3300" dirty="0" smtClean="0"/>
              <a:t>Participants: </a:t>
            </a:r>
          </a:p>
          <a:p>
            <a:r>
              <a:rPr lang="en-US" sz="33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r>
              <a:rPr lang="en-US" sz="3300" dirty="0" smtClean="0"/>
              <a:t>“Personal awareness” means that the participant “is personally aware that the holder may have a potential Essential Patent Claim,” even if the participant is not personally aware of the specific patents or patent claims</a:t>
            </a:r>
          </a:p>
          <a:p>
            <a:r>
              <a:rPr lang="en-US" sz="33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r>
              <a:rPr lang="en-US" sz="3300" dirty="0" smtClean="0"/>
              <a:t>The above does not apply if the patent claim is already the subject of an Accepted Letter of Assurance that applies to the proposed standard(s) under consideration by this group</a:t>
            </a:r>
          </a:p>
          <a:p>
            <a:pPr lvl="1">
              <a:buNone/>
            </a:pPr>
            <a:r>
              <a:rPr lang="en-US" sz="2900" dirty="0" smtClean="0"/>
              <a:t>Quoted text excerpted from IEEE-SA Standards Board Bylaws </a:t>
            </a:r>
            <a:r>
              <a:rPr lang="en-US" sz="2900" dirty="0" err="1" smtClean="0"/>
              <a:t>subclause</a:t>
            </a:r>
            <a:r>
              <a:rPr lang="en-US" sz="2900" dirty="0" smtClean="0"/>
              <a:t> 6.2</a:t>
            </a:r>
          </a:p>
          <a:p>
            <a:r>
              <a:rPr lang="en-US" sz="3300" dirty="0" smtClean="0"/>
              <a:t>Early identification of holders of potential Essential Patent Claims is strongly encouraged</a:t>
            </a:r>
          </a:p>
          <a:p>
            <a:r>
              <a:rPr lang="en-US" sz="3300" dirty="0" smtClean="0"/>
              <a:t>No duty to perform a patent search</a:t>
            </a:r>
          </a:p>
          <a:p>
            <a:endParaRPr lang="en-US" dirty="0"/>
          </a:p>
        </p:txBody>
      </p:sp>
      <p:sp>
        <p:nvSpPr>
          <p:cNvPr id="1741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defTabSz="762000" eaLnBrk="0" hangingPunct="0">
              <a:lnSpc>
                <a:spcPct val="90000"/>
              </a:lnSpc>
            </a:pPr>
            <a:endParaRPr lang="en-GB" altLang="ko-KR" b="1" u="sng">
              <a:latin typeface="Helvetica" pitchFamily="34" charset="0"/>
              <a:ea typeface="Gulim" pitchFamily="34" charset="-127"/>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32254</TotalTime>
  <Words>2167</Words>
  <Application>Microsoft Office PowerPoint</Application>
  <PresentationFormat>On-screen Show (4:3)</PresentationFormat>
  <Paragraphs>340</Paragraphs>
  <Slides>27</Slides>
  <Notes>16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2_SAM TEMPLATE</vt:lpstr>
      <vt:lpstr>Slide 1</vt:lpstr>
      <vt:lpstr>Slide 2</vt:lpstr>
      <vt:lpstr>IEEE 802.21c: Single Radio Handovers Task Group </vt:lpstr>
      <vt:lpstr>Meeting Protocol</vt:lpstr>
      <vt:lpstr>Attendance</vt:lpstr>
      <vt:lpstr>Officers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Progress So Far</vt:lpstr>
      <vt:lpstr>Progress So Far (2)</vt:lpstr>
      <vt:lpstr>Progress So Far (3)</vt:lpstr>
      <vt:lpstr>Progress So Far (4)</vt:lpstr>
      <vt:lpstr>Progress So Far (5)</vt:lpstr>
      <vt:lpstr>Progress So Far (6)</vt:lpstr>
      <vt:lpstr>Progress So Far (7)</vt:lpstr>
      <vt:lpstr>Progress So Far (8)</vt:lpstr>
      <vt:lpstr>Progress So Far (9)</vt:lpstr>
      <vt:lpstr>Progress so far (10)</vt:lpstr>
      <vt:lpstr>Progress so far (11)</vt:lpstr>
      <vt:lpstr>Progress so far (12)</vt:lpstr>
      <vt:lpstr>Progress so far </vt:lpstr>
      <vt:lpstr>Agenda Item for the week</vt:lpstr>
      <vt:lpstr>Tentative Teleconference</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c73782</cp:lastModifiedBy>
  <cp:revision>1030</cp:revision>
  <cp:lastPrinted>2000-04-10T21:29:30Z</cp:lastPrinted>
  <dcterms:created xsi:type="dcterms:W3CDTF">2000-03-13T21:22:56Z</dcterms:created>
  <dcterms:modified xsi:type="dcterms:W3CDTF">2012-11-12T17:24:02Z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1294402424</vt:lpwstr>
  </property>
  <property fmtid="{D5CDD505-2E9C-101B-9397-08002B2CF9AE}" pid="3" name="_ms_pID_725343">
    <vt:lpwstr>(2)nz+A+UadtGsZX1+PyzZCTFsEz1ia5GUEap9PeNEbDq7fkainUcpudZaBtlwFlzDxYZ/0N0HA
JwuY6pO/X2GCWj4co82bwKyK6s5fkBwwY3R+0W7+3O/6yXRIvGKhE7SqTUZjUN71uJ6Yee29
a3QmznUf1SfQZ9Oocl85QgM9gbBWT1bqHi3Nlid2Q8TdbPQGg5xoV3ttx4lHpgnvVlTPkDyL
5nxs22bbCGlTCTkB5XawN</vt:lpwstr>
  </property>
  <property fmtid="{D5CDD505-2E9C-101B-9397-08002B2CF9AE}" pid="4" name="_ms_pID_7253431">
    <vt:lpwstr>Hip0xkL1U8uGvRE3kyHljZZJ5tSXNtbQGopKsSc+bbTmpOWEvw/
risckTfM9vvaxjrWT2JNi/NlTK85x5+ThgoqHW6Cv7W83EpdBl5lQ2Qv4IXM2GYH0wmkdtzd
2tg=</vt:lpwstr>
  </property>
</Properties>
</file>